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5" r:id="rId16"/>
    <p:sldId id="466" r:id="rId17"/>
    <p:sldId id="467" r:id="rId18"/>
    <p:sldId id="462" r:id="rId19"/>
    <p:sldId id="468" r:id="rId20"/>
    <p:sldId id="472" r:id="rId21"/>
    <p:sldId id="473" r:id="rId22"/>
    <p:sldId id="474" r:id="rId23"/>
    <p:sldId id="475" r:id="rId24"/>
    <p:sldId id="471" r:id="rId25"/>
    <p:sldId id="47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75"/>
    <p:restoredTop sz="94808"/>
  </p:normalViewPr>
  <p:slideViewPr>
    <p:cSldViewPr>
      <p:cViewPr varScale="1">
        <p:scale>
          <a:sx n="114" d="100"/>
          <a:sy n="114" d="100"/>
        </p:scale>
        <p:origin x="960"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8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1273645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1518929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31931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2126778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06381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4762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021893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802.11-17/0453r2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5063021"/>
              </p:ext>
            </p:extLst>
          </p:nvPr>
        </p:nvGraphicFramePr>
        <p:xfrm>
          <a:off x="696915" y="1366520"/>
          <a:ext cx="7761285" cy="46990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9880">
                <a:tc>
                  <a:txBody>
                    <a:bodyPr/>
                    <a:lstStyle/>
                    <a:p>
                      <a:pPr algn="ctr" fontAlgn="t"/>
                      <a:r>
                        <a:rPr lang="en-US" sz="1100" u="none" strike="noStrike" dirty="0">
                          <a:solidFill>
                            <a:srgbClr val="FF0000"/>
                          </a:solidFill>
                          <a:effectLst/>
                          <a:latin typeface="+mn-lt"/>
                        </a:rPr>
                        <a:t>11-17/0074</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Explanations for CR on 27.5.2.7</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laurent cariou </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5</a:t>
                      </a:r>
                      <a:endParaRPr lang="en-US" sz="1100" dirty="0">
                        <a:solidFill>
                          <a:srgbClr val="FF0000"/>
                        </a:solidFill>
                        <a:latin typeface="+mn-lt"/>
                      </a:endParaRPr>
                    </a:p>
                  </a:txBody>
                  <a:tcPr anchor="ctr"/>
                </a:tc>
              </a:tr>
              <a:tr h="304800">
                <a:tc>
                  <a:txBody>
                    <a:bodyPr/>
                    <a:lstStyle/>
                    <a:p>
                      <a:pPr algn="ctr" fontAlgn="t"/>
                      <a:r>
                        <a:rPr lang="en-US" sz="1100" u="none" strike="noStrike" dirty="0">
                          <a:effectLst/>
                          <a:latin typeface="+mn-lt"/>
                        </a:rPr>
                        <a:t>11-17/0088</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Discussion for CR on 10.22.2.8 TXOP limits</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Woojin Ahn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solidFill>
                            <a:srgbClr val="0070C0"/>
                          </a:solidFill>
                          <a:effectLst/>
                          <a:latin typeface="+mn-lt"/>
                        </a:rPr>
                        <a:t>11-17/0239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LB225-MAC-CR-HT Control </a:t>
                      </a:r>
                      <a:r>
                        <a:rPr lang="en-US" sz="1100" u="none" strike="noStrike" dirty="0" err="1">
                          <a:solidFill>
                            <a:srgbClr val="0070C0"/>
                          </a:solidFill>
                          <a:effectLst/>
                          <a:latin typeface="+mn-lt"/>
                        </a:rPr>
                        <a:t>subclause</a:t>
                      </a:r>
                      <a:r>
                        <a:rPr lang="en-US" sz="1100" u="none" strike="noStrike" dirty="0">
                          <a:solidFill>
                            <a:srgbClr val="0070C0"/>
                          </a:solidFill>
                          <a:effectLst/>
                          <a:latin typeface="+mn-lt"/>
                        </a:rPr>
                        <a:t> 9.2.4.6.X and 10.1 - Block 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Alfred Asterjadhi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B050"/>
                          </a:solidFill>
                          <a:effectLst/>
                          <a:latin typeface="+mn-lt"/>
                        </a:rPr>
                        <a:t>11-17/0240</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LB225-MAC-CR-HT Control </a:t>
                      </a:r>
                      <a:r>
                        <a:rPr lang="en-US" sz="1100" u="none" strike="noStrike" dirty="0" err="1">
                          <a:solidFill>
                            <a:srgbClr val="00B050"/>
                          </a:solidFill>
                          <a:effectLst/>
                          <a:latin typeface="+mn-lt"/>
                        </a:rPr>
                        <a:t>subclause</a:t>
                      </a:r>
                      <a:r>
                        <a:rPr lang="en-US" sz="1100" u="none" strike="noStrike" dirty="0">
                          <a:solidFill>
                            <a:srgbClr val="00B050"/>
                          </a:solidFill>
                          <a:effectLst/>
                          <a:latin typeface="+mn-lt"/>
                        </a:rPr>
                        <a:t> 9.2.4.6.X and 10.1 - Block 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Alfred Asterjadhi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11-17/0283</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lb225-mac-cr-9-3-1-23</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Raja Banerjea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FF0000"/>
                          </a:solidFill>
                          <a:effectLst/>
                          <a:latin typeface="+mn-lt"/>
                        </a:rPr>
                        <a:t>11-17/0319</a:t>
                      </a:r>
                      <a:endParaRPr lang="en-US" sz="1100" b="0" i="0" u="none" strike="noStrike">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CRs for Section 27.4</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George Cherian</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dirty="0">
                          <a:effectLst/>
                          <a:latin typeface="+mn-lt"/>
                        </a:rPr>
                        <a:t>11-17/0353</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LB225-CRs-on-OFDMA-based-random-access-Response</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Suhwook Kim</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solidFill>
                            <a:srgbClr val="00B050"/>
                          </a:solidFill>
                          <a:effectLst/>
                          <a:latin typeface="+mn-lt"/>
                        </a:rPr>
                        <a:t>11-17/0346</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TXOP Truncation (10.22.2.9)</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FF0000"/>
                          </a:solidFill>
                          <a:effectLst/>
                          <a:latin typeface="+mn-lt"/>
                        </a:rPr>
                        <a:t>11-17/0359</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mac-</a:t>
                      </a:r>
                      <a:r>
                        <a:rPr lang="en-US" sz="1100" u="none" strike="noStrike" dirty="0" err="1">
                          <a:solidFill>
                            <a:srgbClr val="FF0000"/>
                          </a:solidFill>
                          <a:effectLst/>
                          <a:latin typeface="+mn-lt"/>
                        </a:rPr>
                        <a:t>cr</a:t>
                      </a:r>
                      <a:r>
                        <a:rPr lang="en-US" sz="1100" u="none" strike="noStrike" dirty="0">
                          <a:solidFill>
                            <a:srgbClr val="FF0000"/>
                          </a:solidFill>
                          <a:effectLst/>
                          <a:latin typeface="+mn-lt"/>
                        </a:rPr>
                        <a:t>-CS Required-9-3-1-23</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dirty="0">
                          <a:solidFill>
                            <a:srgbClr val="FF0000"/>
                          </a:solidFill>
                          <a:effectLst/>
                          <a:latin typeface="+mn-lt"/>
                        </a:rPr>
                        <a:t>Raja </a:t>
                      </a:r>
                      <a:r>
                        <a:rPr lang="en-US" sz="1100" u="none" strike="noStrike" dirty="0" err="1">
                          <a:solidFill>
                            <a:srgbClr val="FF0000"/>
                          </a:solidFill>
                          <a:effectLst/>
                          <a:latin typeface="+mn-lt"/>
                        </a:rPr>
                        <a:t>Banerjea</a:t>
                      </a:r>
                      <a:r>
                        <a:rPr lang="en-US" sz="1100" u="none" strike="noStrike" dirty="0">
                          <a:solidFill>
                            <a:srgbClr val="FF0000"/>
                          </a:solidFill>
                          <a:effectLst/>
                          <a:latin typeface="+mn-lt"/>
                        </a:rPr>
                        <a:t> </a:t>
                      </a:r>
                      <a:endParaRPr lang="en-US" sz="1100" b="0" i="0" u="none" strike="noStrike" dirty="0">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a:effectLst/>
                          <a:latin typeface="+mn-lt"/>
                        </a:rPr>
                        <a:t>11-17/0389</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CIDs-for-27-2-1-part1</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err="1">
                          <a:effectLst/>
                          <a:latin typeface="+mn-lt"/>
                        </a:rPr>
                        <a:t>Kaiying</a:t>
                      </a:r>
                      <a:r>
                        <a:rPr lang="en-US" sz="1100" u="none" strike="noStrike" dirty="0">
                          <a:effectLst/>
                          <a:latin typeface="+mn-lt"/>
                        </a:rPr>
                        <a:t> </a:t>
                      </a:r>
                      <a:r>
                        <a:rPr lang="en-US" sz="1100" u="none" strike="noStrike" dirty="0" err="1">
                          <a:effectLst/>
                          <a:latin typeface="+mn-lt"/>
                        </a:rPr>
                        <a:t>Lv</a:t>
                      </a:r>
                      <a:r>
                        <a:rPr lang="en-US" sz="1100" u="none" strike="noStrike" dirty="0">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11-17/0443</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LB225-CRs-on-OFDMA-based-random-access-Figure</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err="1">
                          <a:effectLst/>
                          <a:latin typeface="+mn-lt"/>
                        </a:rPr>
                        <a:t>Suhwook</a:t>
                      </a:r>
                      <a:r>
                        <a:rPr lang="en-US" sz="1100" u="none" strike="noStrike" dirty="0">
                          <a:effectLst/>
                          <a:latin typeface="+mn-lt"/>
                        </a:rPr>
                        <a:t> Kim</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solidFill>
                            <a:srgbClr val="00B050"/>
                          </a:solidFill>
                          <a:effectLst/>
                          <a:latin typeface="+mn-lt"/>
                        </a:rPr>
                        <a:t>11-17/0384</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en-US" sz="1100" b="0" i="0" u="none" strike="noStrike" dirty="0" smtClean="0">
                          <a:solidFill>
                            <a:srgbClr val="00B050"/>
                          </a:solidFill>
                          <a:effectLst/>
                          <a:latin typeface="+mn-lt"/>
                        </a:rPr>
                        <a:t>LB225, Comment resolution for 10.24.10</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Reza </a:t>
                      </a:r>
                      <a:r>
                        <a:rPr lang="en-US" sz="1100" b="0" i="0" u="none" strike="noStrike" dirty="0" err="1" smtClean="0">
                          <a:solidFill>
                            <a:srgbClr val="00B050"/>
                          </a:solidFill>
                          <a:effectLst/>
                          <a:latin typeface="+mn-lt"/>
                        </a:rPr>
                        <a:t>Hedayat</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dirty="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effectLst/>
                          <a:latin typeface="+mn-lt"/>
                        </a:rPr>
                        <a:t>11-17/0445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on Per-TID All </a:t>
                      </a:r>
                      <a:r>
                        <a:rPr lang="en-US" sz="1100" b="0" i="0" u="none" strike="noStrike" dirty="0" err="1" smtClean="0">
                          <a:solidFill>
                            <a:srgbClr val="000000"/>
                          </a:solidFill>
                          <a:effectLst/>
                          <a:latin typeface="+mn-lt"/>
                        </a:rPr>
                        <a:t>Ack</a:t>
                      </a:r>
                      <a:r>
                        <a:rPr lang="en-US" sz="1100" b="0" i="0" u="none" strike="noStrike" dirty="0" smtClean="0">
                          <a:solidFill>
                            <a:srgbClr val="000000"/>
                          </a:solidFill>
                          <a:effectLst/>
                          <a:latin typeface="+mn-lt"/>
                        </a:rPr>
                        <a:t> in Multi-STA </a:t>
                      </a:r>
                      <a:r>
                        <a:rPr lang="en-US" sz="1100" b="0" i="0" u="none" strike="noStrike" dirty="0" err="1" smtClean="0">
                          <a:solidFill>
                            <a:srgbClr val="000000"/>
                          </a:solidFill>
                          <a:effectLst/>
                          <a:latin typeface="+mn-lt"/>
                        </a:rPr>
                        <a:t>BlockAck</a:t>
                      </a:r>
                      <a:r>
                        <a:rPr lang="en-US" sz="1100" b="0" i="0" u="none" strike="noStrike" dirty="0" smtClean="0">
                          <a:solidFill>
                            <a:srgbClr val="000000"/>
                          </a:solidFill>
                          <a:effectLst/>
                          <a:latin typeface="+mn-lt"/>
                        </a:rPr>
                        <a:t> Frame</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Geonjung</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Ko</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11-17/0341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11ax D1.0 Comment Resolution 10.13</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Liwen</a:t>
                      </a:r>
                      <a:r>
                        <a:rPr lang="en-US" sz="1100" b="0" i="0" u="none" strike="noStrike" dirty="0" smtClean="0">
                          <a:solidFill>
                            <a:srgbClr val="000000"/>
                          </a:solidFill>
                          <a:effectLst/>
                          <a:latin typeface="+mn-lt"/>
                        </a:rPr>
                        <a:t> Chu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bl>
          </a:graphicData>
        </a:graphic>
      </p:graphicFrame>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graphicFrame>
        <p:nvGraphicFramePr>
          <p:cNvPr id="4" name="Table 3"/>
          <p:cNvGraphicFramePr>
            <a:graphicFrameLocks noGrp="1"/>
          </p:cNvGraphicFramePr>
          <p:nvPr>
            <p:extLst>
              <p:ext uri="{D42A27DB-BD31-4B8C-83A1-F6EECF244321}">
                <p14:modId xmlns:p14="http://schemas.microsoft.com/office/powerpoint/2010/main" val="1154367400"/>
              </p:ext>
            </p:extLst>
          </p:nvPr>
        </p:nvGraphicFramePr>
        <p:xfrm>
          <a:off x="696915" y="1366520"/>
          <a:ext cx="7761285" cy="399288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4800">
                <a:tc>
                  <a:txBody>
                    <a:bodyPr/>
                    <a:lstStyle/>
                    <a:p>
                      <a:pPr algn="ctr" fontAlgn="t"/>
                      <a:r>
                        <a:rPr lang="en-US" sz="1100" u="none" strike="noStrike" dirty="0">
                          <a:solidFill>
                            <a:srgbClr val="00B050"/>
                          </a:solidFill>
                          <a:effectLst/>
                          <a:latin typeface="+mn-lt"/>
                        </a:rPr>
                        <a:t>11-17/0344</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EIFS and TXOP_DURATION (10.3.2.3.7 and 27.11.5)</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11-17/0347</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Intra-PPDU PS (27.14.1)</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effectLst/>
                          <a:latin typeface="+mn-lt"/>
                        </a:rPr>
                        <a:t>11-17/0421</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cr-for-11.49-HE BSS operation</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Chao-Chun Wang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effectLst/>
                          <a:latin typeface="+mn-lt"/>
                        </a:rPr>
                        <a:t>11-17/0448</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Proposed resolution for comments related to CIDs in 27.5.2</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Jing Ma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11-17/360</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CR for CID5917 and CID8165</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11-17/0361</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BSS Load Information in 802.11ax</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11-17/0362</a:t>
                      </a:r>
                      <a:endParaRPr lang="en-US" sz="1100" b="0" i="0" u="none" strike="noStrike">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LB225 CR for </a:t>
                      </a:r>
                      <a:r>
                        <a:rPr lang="nb-NO" sz="1100" b="0" i="0" u="none" strike="noStrike" dirty="0" err="1" smtClean="0">
                          <a:solidFill>
                            <a:srgbClr val="000000"/>
                          </a:solidFill>
                          <a:effectLst/>
                          <a:latin typeface="+mn-lt"/>
                        </a:rPr>
                        <a:t>Subclause</a:t>
                      </a:r>
                      <a:r>
                        <a:rPr lang="nb-NO" sz="1100" b="0" i="0" u="none" strike="noStrike" dirty="0" smtClean="0">
                          <a:solidFill>
                            <a:srgbClr val="000000"/>
                          </a:solidFill>
                          <a:effectLst/>
                          <a:latin typeface="+mn-lt"/>
                        </a:rPr>
                        <a:t> 9.4.2.218.2</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11-17/0395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225-CR-on-Pre-association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11-17/0396</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Association Exchange using Contention based UL OFDMA</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effectLst/>
                          <a:latin typeface="+mn-lt"/>
                        </a:rPr>
                        <a:t>11-13/0285</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LB225-MAC-CR-HE MCS_NSS resolutions</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Alfred </a:t>
                      </a:r>
                      <a:r>
                        <a:rPr lang="en-US" sz="1100" b="0" i="0" u="none" strike="noStrike" dirty="0" err="1" smtClean="0">
                          <a:solidFill>
                            <a:srgbClr val="000000"/>
                          </a:solidFill>
                          <a:effectLst/>
                          <a:latin typeface="+mn-lt"/>
                        </a:rPr>
                        <a:t>Asterjadhi</a:t>
                      </a:r>
                      <a:r>
                        <a:rPr lang="en-US" sz="1100" b="0" i="0" u="none" strike="noStrike" dirty="0" smtClean="0">
                          <a:solidFill>
                            <a:srgbClr val="000000"/>
                          </a:solidFill>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u="none" strike="noStrike" dirty="0">
                          <a:effectLst/>
                          <a:latin typeface="+mn-lt"/>
                        </a:rPr>
                        <a:t>11-17/0308</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for section 9.4.2 BSS load PPT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Frank Hsu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b="0" i="0" u="none" strike="noStrike" dirty="0" smtClean="0">
                          <a:solidFill>
                            <a:srgbClr val="000000"/>
                          </a:solidFill>
                          <a:effectLst/>
                          <a:latin typeface="+mn-lt"/>
                        </a:rPr>
                        <a:t>11-17/0477</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Buffer status report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laurent</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cariou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bl>
          </a:graphicData>
        </a:graphic>
      </p:graphicFrame>
    </p:spTree>
    <p:extLst>
      <p:ext uri="{BB962C8B-B14F-4D97-AF65-F5344CB8AC3E}">
        <p14:creationId xmlns:p14="http://schemas.microsoft.com/office/powerpoint/2010/main" val="5132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Which option do you prefer?</a:t>
            </a:r>
          </a:p>
          <a:p>
            <a:pPr lvl="1"/>
            <a:r>
              <a:rPr lang="en-US" sz="2400" dirty="0" smtClean="0"/>
              <a:t>STAs </a:t>
            </a:r>
            <a:r>
              <a:rPr lang="en-US" sz="2400" dirty="0"/>
              <a:t>scheduled by a NDP feedback report trigger frame variant with a feedback type set to “resource request” are identified </a:t>
            </a:r>
            <a:r>
              <a:rPr lang="en-US" sz="2400" dirty="0" smtClean="0"/>
              <a:t>by:</a:t>
            </a:r>
          </a:p>
          <a:p>
            <a:pPr lvl="2"/>
            <a:r>
              <a:rPr lang="en-US" sz="2000" dirty="0" smtClean="0"/>
              <a:t>Option 1: a single mode: a range of AIDs</a:t>
            </a:r>
          </a:p>
          <a:p>
            <a:pPr lvl="2"/>
            <a:r>
              <a:rPr lang="en-US" sz="2000" dirty="0" smtClean="0"/>
              <a:t>Option 2: 2 modes: a mode with a range of AIDs and a mode with </a:t>
            </a:r>
            <a:r>
              <a:rPr lang="en-US" sz="2000" dirty="0" err="1" smtClean="0"/>
              <a:t>groupID</a:t>
            </a:r>
            <a:endParaRPr lang="en-US" sz="2000" dirty="0" smtClean="0"/>
          </a:p>
          <a:p>
            <a:pPr lvl="2"/>
            <a:endParaRPr lang="en-US" sz="2000" dirty="0" smtClean="0"/>
          </a:p>
          <a:p>
            <a:r>
              <a:rPr lang="en-US" sz="2600" dirty="0" smtClean="0"/>
              <a:t>Results</a:t>
            </a:r>
            <a:endParaRPr lang="en-US" sz="2600" dirty="0"/>
          </a:p>
          <a:p>
            <a:pPr lvl="1"/>
            <a:r>
              <a:rPr lang="en-US" dirty="0"/>
              <a:t>Option #1: 21</a:t>
            </a:r>
          </a:p>
          <a:p>
            <a:pPr lvl="1"/>
            <a:r>
              <a:rPr lang="en-US" dirty="0"/>
              <a:t>Option #2: 12 </a:t>
            </a:r>
          </a:p>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Straw-poll </a:t>
            </a:r>
            <a:r>
              <a:rPr lang="en-US" dirty="0" smtClean="0"/>
              <a:t>#1</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smtClean="0"/>
          </a:p>
          <a:p>
            <a:endParaRPr lang="en-US" dirty="0"/>
          </a:p>
          <a:p>
            <a:endParaRPr lang="en-US" sz="2400" dirty="0" smtClean="0"/>
          </a:p>
          <a:p>
            <a:r>
              <a:rPr lang="en-US" sz="2600" dirty="0" smtClean="0"/>
              <a:t>Results: </a:t>
            </a:r>
            <a:r>
              <a:rPr lang="en-US" dirty="0" smtClean="0"/>
              <a:t>Y/N/A: 28/1/16</a:t>
            </a:r>
          </a:p>
          <a:p>
            <a:pPr lvl="1"/>
            <a:endParaRPr lang="en-US" dirty="0" smtClean="0"/>
          </a:p>
          <a:p>
            <a:pPr lvl="1"/>
            <a:endParaRPr lang="en-US" dirty="0"/>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Straw-poll </a:t>
            </a:r>
            <a:r>
              <a:rPr lang="en-US" dirty="0" smtClean="0"/>
              <a:t>#2</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04352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Do you agree to define that the STAs scheduled by a NDP feedback report trigger frame variant with a feedback type set to “resource request” are identified by </a:t>
            </a:r>
          </a:p>
          <a:p>
            <a:pPr lvl="1"/>
            <a:r>
              <a:rPr lang="en-US" dirty="0"/>
              <a:t>Option 1: one range of AIDs</a:t>
            </a:r>
          </a:p>
          <a:p>
            <a:pPr lvl="1"/>
            <a:r>
              <a:rPr lang="en-US" dirty="0"/>
              <a:t>Option 2: one or multiple ranges of AIDs</a:t>
            </a:r>
          </a:p>
          <a:p>
            <a:pPr marL="457200" lvl="1" indent="0">
              <a:buNone/>
            </a:pPr>
            <a:r>
              <a:rPr lang="en-US" sz="1800" dirty="0"/>
              <a:t>Note: A range of AIDs is defined to be between AID start and AID start + </a:t>
            </a:r>
            <a:r>
              <a:rPr lang="en-US" sz="1800" dirty="0" smtClean="0"/>
              <a:t>NAIDs - 1. </a:t>
            </a:r>
            <a:r>
              <a:rPr lang="en-US" sz="1800" dirty="0"/>
              <a:t>The trigger frame includes the AID start parameter and the needed parameters to calculate NAIDs</a:t>
            </a:r>
          </a:p>
          <a:p>
            <a:endParaRPr lang="en-US" sz="2000" dirty="0" smtClean="0"/>
          </a:p>
          <a:p>
            <a:pPr lvl="1"/>
            <a:endParaRPr lang="en-US" sz="1600" dirty="0"/>
          </a:p>
          <a:p>
            <a:r>
              <a:rPr lang="en-US" dirty="0"/>
              <a:t>Option 1: 14Y / 2N / 17A</a:t>
            </a:r>
          </a:p>
          <a:p>
            <a:r>
              <a:rPr lang="en-US" dirty="0"/>
              <a:t>Option 2: 13Y/  5N/ 14A</a:t>
            </a:r>
          </a:p>
          <a:p>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Straw-poll </a:t>
            </a:r>
            <a:r>
              <a:rPr lang="en-US" dirty="0" smtClean="0"/>
              <a:t>#</a:t>
            </a:r>
            <a:r>
              <a:rPr lang="en-US" dirty="0"/>
              <a:t>3</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6737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mn-lt"/>
                <a:cs typeface="+mn-cs"/>
              </a:rPr>
              <a:t>11-17-0239-02-00ax-lb225-mac-cr-ht-control-subclause-9-2-4-6-x-and-10-1-block-2.docx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17/0239r2 for CIDs: </a:t>
            </a:r>
          </a:p>
          <a:p>
            <a:pPr marL="0" lvl="0" indent="0">
              <a:buNone/>
            </a:pPr>
            <a:endParaRPr lang="en-GB" sz="2000" dirty="0" smtClean="0"/>
          </a:p>
          <a:p>
            <a:r>
              <a:rPr lang="en-GB" sz="2000" dirty="0" smtClean="0"/>
              <a:t>5054, 5055, 5056, 5126, 5442, 7302, 7303, 7305, 7719, 7865, 7867, 8133, 8179, 8180, 8181, 8249, 9620, 9621, 9806 (19 CIDs)</a:t>
            </a:r>
          </a:p>
          <a:p>
            <a:pPr marL="0" indent="0">
              <a:buNone/>
            </a:pPr>
            <a:endParaRPr lang="en-GB" sz="2000" dirty="0" smtClean="0">
              <a:solidFill>
                <a:srgbClr val="FF0000"/>
              </a:solidFill>
            </a:endParaRPr>
          </a:p>
          <a:p>
            <a:pPr marL="0" indent="0">
              <a:buNone/>
            </a:pPr>
            <a:endParaRPr lang="en-GB" sz="2000" dirty="0">
              <a:solidFill>
                <a:srgbClr val="FF0000"/>
              </a:solidFill>
            </a:endParaRPr>
          </a:p>
          <a:p>
            <a:pPr marL="0" indent="0">
              <a:buNone/>
            </a:pPr>
            <a:endParaRPr lang="en-GB" sz="2000" dirty="0" smtClean="0">
              <a:solidFill>
                <a:srgbClr val="FF0000"/>
              </a:solidFill>
            </a:endParaRPr>
          </a:p>
          <a:p>
            <a:pPr marL="0" indent="0">
              <a:buNone/>
            </a:pPr>
            <a:r>
              <a:rPr lang="en-US" sz="2000" dirty="0" smtClean="0"/>
              <a:t>Results</a:t>
            </a:r>
            <a:r>
              <a:rPr lang="en-US" sz="2000" dirty="0" smtClean="0"/>
              <a:t>: Straw poll </a:t>
            </a:r>
            <a:r>
              <a:rPr lang="en-US" sz="2000" dirty="0" smtClean="0"/>
              <a:t>passed with </a:t>
            </a:r>
            <a:r>
              <a:rPr lang="en-US" sz="2000" dirty="0" smtClean="0"/>
              <a:t>no objection </a:t>
            </a:r>
          </a:p>
          <a:p>
            <a:pPr lvl="1"/>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781792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MAC-CR-2</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en-US" altLang="en-US" sz="1400" dirty="0" smtClean="0">
                <a:cs typeface="+mn-cs"/>
              </a:rPr>
              <a:t>1</a:t>
            </a:r>
            <a:r>
              <a:rPr lang="en-US" altLang="en-US" sz="1400" dirty="0">
                <a:cs typeface="+mn-cs"/>
              </a:rPr>
              <a:t>1</a:t>
            </a:r>
            <a:r>
              <a:rPr lang="mr-IN" altLang="en-US" sz="1400" dirty="0" smtClean="0">
                <a:cs typeface="+mn-cs"/>
              </a:rPr>
              <a:t>-17-0240-01-00ax-lb225-mac-cr-ht-control-subclause-9-2-4-6-x-and-10-1-block-3.docx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17/0240r2 </a:t>
            </a:r>
            <a:r>
              <a:rPr lang="en-US" sz="2000" dirty="0" smtClean="0"/>
              <a:t>for CIDs: </a:t>
            </a:r>
          </a:p>
          <a:p>
            <a:pPr marL="0" lvl="0" indent="0">
              <a:buNone/>
            </a:pPr>
            <a:endParaRPr lang="en-GB" sz="2000" dirty="0" smtClean="0"/>
          </a:p>
          <a:p>
            <a:pPr lvl="0"/>
            <a:r>
              <a:rPr lang="en-GB" sz="2000" dirty="0"/>
              <a:t>3156, </a:t>
            </a:r>
            <a:r>
              <a:rPr lang="en-GB" sz="2000" dirty="0" smtClean="0"/>
              <a:t>3384</a:t>
            </a:r>
            <a:r>
              <a:rPr lang="en-GB" sz="2000" dirty="0"/>
              <a:t>, 3491, 3822, 3907, 4371, 4439, 4740, 5445, 7020, 7473, 8185, 8375, 9809, 9810, 9811, 9812 (</a:t>
            </a:r>
            <a:r>
              <a:rPr lang="en-GB" sz="2000" dirty="0" smtClean="0"/>
              <a:t>17 </a:t>
            </a:r>
            <a:r>
              <a:rPr lang="en-GB" sz="2000" dirty="0"/>
              <a:t>CIDs)</a:t>
            </a:r>
            <a:endParaRPr lang="en-US" sz="2000" dirty="0"/>
          </a:p>
          <a:p>
            <a:pPr lvl="0"/>
            <a:r>
              <a:rPr lang="en-GB" sz="2000" dirty="0"/>
              <a:t>6965 (1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9660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MAC-CR-3</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cs typeface="+mn-cs"/>
              </a:rPr>
              <a:t>11-17-0346-00-00ax-lb225-cr-on-txop-truncation-10-22-2-9.docx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17/0346r0 </a:t>
            </a:r>
            <a:r>
              <a:rPr lang="en-US" sz="2000" dirty="0" smtClean="0"/>
              <a:t>for CIDs: </a:t>
            </a:r>
          </a:p>
          <a:p>
            <a:pPr marL="0" lvl="0" indent="0">
              <a:buNone/>
            </a:pPr>
            <a:endParaRPr lang="en-GB" sz="2000" dirty="0" smtClean="0"/>
          </a:p>
          <a:p>
            <a:pPr lvl="0"/>
            <a:r>
              <a:rPr lang="en-US" sz="2000" dirty="0" smtClean="0"/>
              <a:t>6537</a:t>
            </a:r>
            <a:r>
              <a:rPr lang="en-US" sz="2000" dirty="0"/>
              <a:t>, 9282</a:t>
            </a:r>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75792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MAC-CR-4</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11-17-0344-0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-00ax-lb225-cr-on-eifs-and-txop-duration-10-3-2-3-7-and-27-11-5.docx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17/0344r1 </a:t>
            </a:r>
            <a:r>
              <a:rPr lang="en-US" sz="2000" dirty="0" smtClean="0"/>
              <a:t>for CIDs: </a:t>
            </a:r>
          </a:p>
          <a:p>
            <a:pPr marL="0" lvl="0" indent="0">
              <a:buNone/>
            </a:pPr>
            <a:endParaRPr lang="en-GB" sz="2000" dirty="0" smtClean="0"/>
          </a:p>
          <a:p>
            <a:pPr lvl="0"/>
            <a:r>
              <a:rPr lang="en-US" sz="2000" dirty="0"/>
              <a:t>3089, 6057, 7527, 9599, 9385</a:t>
            </a:r>
            <a:r>
              <a:rPr lang="en-US" sz="2000" dirty="0"/>
              <a:t> </a:t>
            </a:r>
            <a:r>
              <a:rPr lang="en-US" sz="2000" dirty="0" smtClean="0"/>
              <a:t>(5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680215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latin typeface="Calibri" panose="020F0502020204030204" pitchFamily="34" charset="0"/>
              </a:rPr>
              <a:t>Straw-poll MAC-CR-5</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11-17-0347-0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-00ax-lb225-cr-on-intra-ppdu-ps-27-14-1.docx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17/0347r1 </a:t>
            </a:r>
            <a:r>
              <a:rPr lang="en-US" sz="2000" dirty="0" smtClean="0"/>
              <a:t>for CIDs: </a:t>
            </a:r>
          </a:p>
          <a:p>
            <a:pPr marL="0" lvl="0" indent="0">
              <a:buNone/>
            </a:pPr>
            <a:endParaRPr lang="en-GB" sz="2000" dirty="0" smtClean="0"/>
          </a:p>
          <a:p>
            <a:pPr lvl="0"/>
            <a:r>
              <a:rPr lang="en-US" sz="2000" dirty="0" smtClean="0"/>
              <a:t>3091, 5216</a:t>
            </a:r>
            <a:r>
              <a:rPr lang="en-US" sz="2000" dirty="0"/>
              <a:t>, 5506, 5938</a:t>
            </a:r>
            <a:r>
              <a:rPr lang="en-US" sz="2000" dirty="0" smtClean="0"/>
              <a:t>, 6052, 6055, 6782, 6783, 6784, 6785, 7602, 8241, 8242, 9602  (14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4687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MAC-CR-6</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11-17-0384-0</a:t>
            </a:r>
            <a:r>
              <a:rPr lang="en-US" altLang="en-US" sz="1400" dirty="0" smtClean="0">
                <a:latin typeface="Calibri" panose="020F0502020204030204" pitchFamily="34" charset="0"/>
                <a:cs typeface="+mn-cs"/>
              </a:rPr>
              <a:t>2</a:t>
            </a:r>
            <a:r>
              <a:rPr lang="mr-IN" altLang="en-US" sz="1400" dirty="0" smtClean="0">
                <a:latin typeface="Calibri" panose="020F0502020204030204" pitchFamily="34" charset="0"/>
                <a:cs typeface="+mn-cs"/>
              </a:rPr>
              <a:t>-00ax-lb225-comment-resolution-for-10-24-10.docx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17/0384r2 </a:t>
            </a:r>
            <a:r>
              <a:rPr lang="en-US" sz="2000" dirty="0" smtClean="0"/>
              <a:t>for CIDs: </a:t>
            </a:r>
          </a:p>
          <a:p>
            <a:pPr marL="0" lvl="0" indent="0">
              <a:buNone/>
            </a:pPr>
            <a:endParaRPr lang="en-GB" sz="2000" dirty="0" smtClean="0"/>
          </a:p>
          <a:p>
            <a:r>
              <a:rPr lang="en-US" sz="2000" dirty="0"/>
              <a:t>3051, 3052, 3053, 3207, 3208, 3209, 3210, 3211, </a:t>
            </a:r>
            <a:r>
              <a:rPr lang="en-US" sz="2000" dirty="0" smtClean="0"/>
              <a:t>3212, </a:t>
            </a:r>
            <a:r>
              <a:rPr lang="en-US" sz="2000" dirty="0"/>
              <a:t>7786, 7787, 9695, 9864</a:t>
            </a:r>
            <a:r>
              <a:rPr lang="en-US" sz="2000" dirty="0"/>
              <a:t> </a:t>
            </a:r>
            <a:r>
              <a:rPr lang="en-US" sz="2000" dirty="0" smtClean="0"/>
              <a:t> (13 CIDs</a:t>
            </a:r>
            <a:r>
              <a:rPr lang="en-US" sz="2000" dirty="0"/>
              <a:t>)</a:t>
            </a:r>
            <a:endParaRPr lang="en-GB" sz="2000" dirty="0">
              <a:solidFill>
                <a:srgbClr val="FF0000"/>
              </a:solidFill>
            </a:endParaRPr>
          </a:p>
          <a:p>
            <a:pPr marL="0" lvl="0" indent="0">
              <a:buNone/>
            </a:pPr>
            <a:endParaRPr lang="en-GB" sz="2000" dirty="0" smtClean="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7412397" y="6475413"/>
            <a:ext cx="1131528" cy="184666"/>
          </a:xfrm>
          <a:ln/>
        </p:spPr>
        <p:txBody>
          <a:bodyPr/>
          <a:lstStyle>
            <a:lvl1pPr>
              <a:defRPr/>
            </a:lvl1pPr>
          </a:lstStyle>
          <a:p>
            <a:pPr>
              <a:defRPr/>
            </a:pPr>
            <a:r>
              <a:rPr lang="en-US" dirty="0" smtClean="0">
                <a:latin typeface="Calibri" panose="020F0502020204030204" pitchFamily="34" charset="0"/>
              </a:rPr>
              <a:t>Reza </a:t>
            </a:r>
            <a:r>
              <a:rPr lang="en-US" dirty="0" smtClean="0">
                <a:latin typeface="Calibri" panose="020F0502020204030204" pitchFamily="34" charset="0"/>
              </a:rPr>
              <a:t>(</a:t>
            </a:r>
            <a:r>
              <a:rPr lang="en-US" dirty="0" err="1" smtClean="0">
                <a:latin typeface="Calibri" panose="020F0502020204030204" pitchFamily="34" charset="0"/>
              </a:rPr>
              <a:t>Newracom</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074982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70AA8DC3-7C7F-436A-8C94-CF1AE6DDC452}" type="slidenum">
              <a:rPr lang="en-US" altLang="en-US" smtClean="0"/>
              <a:pPr/>
              <a:t>24</a:t>
            </a:fld>
            <a:endParaRPr lang="en-US" altLang="en-US"/>
          </a:p>
        </p:txBody>
      </p:sp>
    </p:spTree>
    <p:extLst>
      <p:ext uri="{BB962C8B-B14F-4D97-AF65-F5344CB8AC3E}">
        <p14:creationId xmlns:p14="http://schemas.microsoft.com/office/powerpoint/2010/main" val="1035508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MAC-CR-XX</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17/0XXXrX </a:t>
            </a:r>
            <a:r>
              <a:rPr lang="en-US" sz="2000" dirty="0" smtClean="0"/>
              <a:t>for CIDs: </a:t>
            </a:r>
          </a:p>
          <a:p>
            <a:pPr marL="0" lvl="0" indent="0">
              <a:buNone/>
            </a:pPr>
            <a:endParaRPr lang="en-GB" sz="2000" dirty="0" smtClean="0"/>
          </a:p>
          <a:p>
            <a:pPr marL="0" lvl="0" indent="0">
              <a:buNone/>
            </a:pPr>
            <a:endParaRPr lang="en-GB" sz="2000" dirty="0"/>
          </a:p>
          <a:p>
            <a:pPr lvl="0"/>
            <a:r>
              <a:rPr lang="en-US" sz="2000" dirty="0" smtClean="0"/>
              <a:t> (CIDs</a:t>
            </a:r>
            <a:r>
              <a:rPr lang="en-US" sz="2000" dirty="0"/>
              <a:t>)</a:t>
            </a:r>
            <a:endParaRPr lang="en-GB" sz="2000" dirty="0">
              <a:solidFill>
                <a:srgbClr val="FF0000"/>
              </a:solidFill>
            </a:endParaRPr>
          </a:p>
          <a:p>
            <a:endParaRPr lang="en-GB" sz="2000" dirty="0">
              <a:solidFill>
                <a:srgbClr val="FF0000"/>
              </a:solidFill>
            </a:endParaRPr>
          </a:p>
          <a:p>
            <a:endParaRPr lang="en-GB" sz="2000" dirty="0">
              <a:solidFill>
                <a:srgbClr val="FF0000"/>
              </a:solidFill>
            </a:endParaRPr>
          </a:p>
          <a:p>
            <a:pPr marL="0" indent="0">
              <a:buNone/>
            </a:pPr>
            <a:r>
              <a:rPr lang="en-US" sz="2000" dirty="0"/>
              <a:t>Results</a:t>
            </a:r>
            <a:r>
              <a:rPr lang="en-US" sz="2000" dirty="0" smtClean="0"/>
              <a:t>:</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25</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5902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26985</TotalTime>
  <Words>2144</Words>
  <Application>Microsoft Macintosh PowerPoint</Application>
  <PresentationFormat>On-screen Show (4:3)</PresentationFormat>
  <Paragraphs>470</Paragraphs>
  <Slides>25</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 Black</vt:lpstr>
      <vt:lpstr>Calibri</vt:lpstr>
      <vt:lpstr>Helvetica</vt:lpstr>
      <vt:lpstr>Monotype Sorts</vt:lpstr>
      <vt:lpstr>MS PGothic</vt:lpstr>
      <vt:lpstr>ＭＳ Ｐゴシック</vt:lpstr>
      <vt:lpstr>Times New Roman</vt:lpstr>
      <vt:lpstr>Arial</vt:lpstr>
      <vt:lpstr>802-11-Submission</vt:lpstr>
      <vt:lpstr>TGax MAC Ad-hoc  March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Straw-poll #1 (11-17-0074-02-00ax-explanations-for-cr-on-27-5-2-7.pptx)</vt:lpstr>
      <vt:lpstr>Straw-poll #2 (11-17-0074-02-00ax-explanations-for-cr-on-27-5-2-7.pptx)</vt:lpstr>
      <vt:lpstr>Straw-poll #3 (11-17-0074-02-00ax-explanations-for-cr-on-27-5-2-7.pptx)</vt:lpstr>
      <vt:lpstr>Straw-poll MAC-CR-1 (11-17-0239-02-00ax-lb225-mac-cr-ht-control-subclause-9-2-4-6-x-and-10-1-block-2.docx)</vt:lpstr>
      <vt:lpstr>Straw-poll MAC-CR-2 (11-17-0240-01-00ax-lb225-mac-cr-ht-control-subclause-9-2-4-6-x-and-10-1-block-3.docx)</vt:lpstr>
      <vt:lpstr>Straw-poll MAC-CR-3 (11-17-0346-00-00ax-lb225-cr-on-txop-truncation-10-22-2-9.docx)</vt:lpstr>
      <vt:lpstr>Straw-poll MAC-CR-4 (11-17-0344-01-00ax-lb225-cr-on-eifs-and-txop-duration-10-3-2-3-7-and-27-11-5.docx)</vt:lpstr>
      <vt:lpstr>Straw-poll MAC-CR-5 (11-17-0347-01-00ax-lb225-cr-on-intra-ppdu-ps-27-14-1.docx)</vt:lpstr>
      <vt:lpstr>Straw-poll MAC-CR-6 (11-17-0384-02-00ax-lb225-comment-resolution-for-10-24-10.docx)</vt:lpstr>
      <vt:lpstr>Back Up</vt:lpstr>
      <vt:lpstr>Straw-poll MAC-CR-XX ()</vt:lpstr>
    </vt:vector>
  </TitlesOfParts>
  <Company>Cisco Systems</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1860</cp:revision>
  <cp:lastPrinted>1998-02-10T13:28:06Z</cp:lastPrinted>
  <dcterms:created xsi:type="dcterms:W3CDTF">2007-04-17T18:10:23Z</dcterms:created>
  <dcterms:modified xsi:type="dcterms:W3CDTF">2017-03-14T19:32:19Z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