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2" r:id="rId3"/>
    <p:sldId id="301" r:id="rId4"/>
    <p:sldId id="302" r:id="rId5"/>
    <p:sldId id="273" r:id="rId6"/>
    <p:sldId id="294" r:id="rId7"/>
    <p:sldId id="285" r:id="rId8"/>
    <p:sldId id="300" r:id="rId9"/>
    <p:sldId id="303" r:id="rId10"/>
    <p:sldId id="299" r:id="rId11"/>
    <p:sldId id="278" r:id="rId12"/>
    <p:sldId id="288" r:id="rId13"/>
    <p:sldId id="289" r:id="rId14"/>
    <p:sldId id="290" r:id="rId15"/>
    <p:sldId id="29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CC"/>
    <a:srgbClr val="FFFFFF"/>
    <a:srgbClr val="FFCCFF"/>
    <a:srgbClr val="FF00FF"/>
    <a:srgbClr val="FFFFCC"/>
    <a:srgbClr val="2B03BD"/>
    <a:srgbClr val="CC33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5" autoAdjust="0"/>
    <p:restoredTop sz="99548" autoAdjust="0"/>
  </p:normalViewPr>
  <p:slideViewPr>
    <p:cSldViewPr>
      <p:cViewPr varScale="1">
        <p:scale>
          <a:sx n="85" d="100"/>
          <a:sy n="85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aseline="0"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1459" y="394156"/>
            <a:ext cx="25840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400" b="0" baseline="0" dirty="0">
                <a:latin typeface="Calibri" panose="020F0502020204030204" pitchFamily="34" charset="0"/>
                <a:cs typeface="+mn-cs"/>
              </a:rPr>
              <a:t>doc:.: IEEE 802.11-17/0452r0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708527" y="424934"/>
            <a:ext cx="891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March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LB225, CR for CID3222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Calibri" panose="020F0502020204030204" pitchFamily="34" charset="0"/>
              </a:rPr>
              <a:t>Date:</a:t>
            </a:r>
            <a:r>
              <a:rPr lang="en-US" sz="2000" b="0" dirty="0">
                <a:latin typeface="Calibri" panose="020F0502020204030204" pitchFamily="34" charset="0"/>
              </a:rPr>
              <a:t> 2017-03-12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6261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 Reza Hedayat, Newracom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981686"/>
              </p:ext>
            </p:extLst>
          </p:nvPr>
        </p:nvGraphicFramePr>
        <p:xfrm>
          <a:off x="1039813" y="2800350"/>
          <a:ext cx="7486650" cy="221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Document" r:id="rId4" imgW="9457880" imgH="2803944" progId="Word.Document.8">
                  <p:embed/>
                </p:oleObj>
              </mc:Choice>
              <mc:Fallback>
                <p:oleObj name="Document" r:id="rId4" imgW="9457880" imgH="2803944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2800350"/>
                        <a:ext cx="7486650" cy="221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text to resolve CID3222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500" b="0" dirty="0">
                <a:solidFill>
                  <a:srgbClr val="FF0000"/>
                </a:solidFill>
                <a:latin typeface="Calibri" panose="020F0502020204030204" pitchFamily="34" charset="0"/>
              </a:rPr>
              <a:t>TGax Editor: Change the following after 27.9.2.1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If the PHY of a STA issues a PHY-CCA.indication with a value equal to BUSY followed by an RXSTART.indication due to a PPDU reception then the STA’s MAC sublayer may a) issue a PHYCCARESET. request primitive and b) not update its NAV timers based on frames carried in the PPDU if all the following conditions are met: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 — The received PPDU is an Inter-BSS PPDU (see 27.2.1 (Intra-BSS and inter-BSS frame detection))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 — </a:t>
            </a:r>
            <a:r>
              <a:rPr lang="en-US" sz="1500" b="0" u="sng" dirty="0">
                <a:latin typeface="Calibri" panose="020F0502020204030204" pitchFamily="34" charset="0"/>
              </a:rPr>
              <a:t>The received PPDU is not a non-HT PPDU carrying a response frame and </a:t>
            </a:r>
            <a:r>
              <a:rPr lang="en-US" sz="1500" b="0" dirty="0">
                <a:latin typeface="Calibri" panose="020F0502020204030204" pitchFamily="34" charset="0"/>
              </a:rPr>
              <a:t>the RXVECTOR parameter RSSI_LEGACY in the PHY-RXSTART.indication primitive, which defines the received power level measured from the legacy portion of the PPDU is below the NON SRG OBSS_PD level (defined in 27.9.2.2 (Adjustment of OBSS_PD and transmit power))</a:t>
            </a:r>
            <a:endParaRPr lang="en-US" sz="1500" b="0" u="sng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— </a:t>
            </a:r>
            <a:r>
              <a:rPr lang="en-US" sz="1500" b="0" u="sng" dirty="0">
                <a:latin typeface="Calibri" panose="020F0502020204030204" pitchFamily="34" charset="0"/>
              </a:rPr>
              <a:t>The received PPDU is a non-HT PPDU carrying a response frame and the RXVECTOR parameter RSSI_LEGACY in the PHY-RXSTART.indication primitive, which defines the received power level measured from the legacy portion of the PPDU is below the OBSS_PD_min_default level (defined in 27.9.2.2 (Adjustment of OBSS_PD and transmit power))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— </a:t>
            </a:r>
            <a:r>
              <a:rPr lang="en-US" sz="1500" b="0" dirty="0">
                <a:latin typeface="Calibri" panose="020F0502020204030204" pitchFamily="34" charset="0"/>
              </a:rPr>
              <a:t>The PPDU is not one of the following: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an individually addressed Public Action frame where the RA field is equal to the STA MAC address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 group addressed Public Action frame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an NDPA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4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Appendix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38941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PD mismatch causes unfairness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STA1 receives  AP0’s PPDUs with RSSI above PD=-82dBm, hence it does not ignore the frame and saves the NAV 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AP0 receives  STA1’s PPDUs with RSSI below its OBSS-PD-min, hence it ignores the frame and does not  update the NAV</a:t>
            </a:r>
          </a:p>
          <a:p>
            <a:pPr lvl="2"/>
            <a:r>
              <a:rPr lang="en-US" sz="1400" b="0" dirty="0">
                <a:latin typeface="Calibri" panose="020F0502020204030204" pitchFamily="34" charset="0"/>
              </a:rPr>
              <a:t>Subsequent frames destined to STA1 are subject to possible collision by frames sent by AP0. 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000" y="1905000"/>
            <a:ext cx="4651375" cy="4495800"/>
            <a:chOff x="4191000" y="1905000"/>
            <a:chExt cx="4651375" cy="4495800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225144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PD = -82dBm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34000" y="1905000"/>
              <a:ext cx="2819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Legacy, PD = -82dBm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541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40465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OBSS-PD mismatch causes unfairness 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STA1 receives  AP0’s frames with RSSI above its OBSS-PD-min (e.g. -62dBm), hence it does not ignore the frame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AP0 receives  STA1’s frames with RSSI below its OBSS-PD-min (e.g. -76dBm), hence it ignores the frame and does not  update the NAV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191000" y="1905000"/>
            <a:ext cx="4651375" cy="4495800"/>
            <a:chOff x="4191000" y="1905000"/>
            <a:chExt cx="4651375" cy="4495800"/>
          </a:xfrm>
        </p:grpSpPr>
        <p:sp>
          <p:nvSpPr>
            <p:cNvPr id="20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22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3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5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26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7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0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31" name="TextBox 60"/>
            <p:cNvSpPr txBox="1">
              <a:spLocks noChangeArrowheads="1"/>
            </p:cNvSpPr>
            <p:nvPr/>
          </p:nvSpPr>
          <p:spPr bwMode="auto">
            <a:xfrm>
              <a:off x="5225144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334000" y="1905000"/>
              <a:ext cx="2819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OBSS-PD-min = -76dBm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2693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38941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This problem is a side effect of unequal OBSS-PD-min (and of the same nature as hidden node problem)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r>
              <a:rPr lang="en-US" sz="2000" b="0" dirty="0">
                <a:latin typeface="Calibri" panose="020F0502020204030204" pitchFamily="34" charset="0"/>
              </a:rPr>
              <a:t>A Solution is RTS/CTS, however:</a:t>
            </a:r>
            <a:endParaRPr lang="en-US" sz="1600" b="0" dirty="0">
              <a:latin typeface="Calibri" panose="020F0502020204030204" pitchFamily="34" charset="0"/>
            </a:endParaRP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Avoiding this problem by RTS/CTS may not by something that deployed legacy STAs have been designed for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</a:rPr>
              <a:t>Legacy STAs may not use RTS/CTS, or use infrequently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An HE STA has to often use RTS/CTS in order to protect its recipient from a potential nearby OBSS 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</a:rPr>
              <a:t>Increasing overhead</a:t>
            </a:r>
            <a:endParaRPr lang="en-US" sz="14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000" y="1981200"/>
            <a:ext cx="4651375" cy="4419600"/>
            <a:chOff x="4191000" y="1981200"/>
            <a:chExt cx="4651375" cy="4419600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38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 PD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225143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PD/OBSS PD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75214" y="1981200"/>
              <a:ext cx="30416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OBSS-PD-min = -76dBm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716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4445000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In this situation: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Both STA1 and AP0 are out of each other OBSS-PD-min coverage, hence they ignore each other frames and no NAV is set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But due to proximity, each STA receives high interference from another STA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In long-term the SR STAs converge to low MCS due to interference, but …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This either causes rate adaptation to fluctuate often, or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Causes rate adaptation to be too conservative and stick with low MCS, despite the fact that the traffic is bursty and using low MCS is not always needed</a:t>
            </a:r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727575" y="2133600"/>
            <a:ext cx="4333875" cy="3805236"/>
            <a:chOff x="4727575" y="2133600"/>
            <a:chExt cx="4333875" cy="3805236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6019800" y="4481513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867400" y="4600575"/>
              <a:ext cx="4857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486400" y="5029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334000" y="5149850"/>
              <a:ext cx="43338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613650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461250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478837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326437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318250" y="2900136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727575" y="3195636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7055658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562600" y="319593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570537" y="2133600"/>
              <a:ext cx="258286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BSS1/STA1: OBSS-PD-min = -72dBm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BSS2/STA2: OBSS-PD-min = -72dBm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67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LB225, CID 3222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sz="2800" b="0" dirty="0">
                <a:latin typeface="Calibri" panose="020F0502020204030204" pitchFamily="34" charset="0"/>
              </a:rPr>
              <a:t>27.9.2.1, P190L30</a:t>
            </a: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52600"/>
            <a:ext cx="7743189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8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Legacy CCA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305800" cy="4853180"/>
          </a:xfrm>
        </p:spPr>
        <p:txBody>
          <a:bodyPr/>
          <a:lstStyle/>
          <a:p>
            <a:r>
              <a:rPr lang="en-US" sz="2300" b="0" dirty="0">
                <a:latin typeface="Calibri" panose="020F0502020204030204" pitchFamily="34" charset="0"/>
              </a:rPr>
              <a:t>Legacy CCA rule is a simple medium sensing mechanism that:</a:t>
            </a:r>
          </a:p>
          <a:p>
            <a:pPr lvl="1"/>
            <a:r>
              <a:rPr lang="en-US" sz="2100" b="0" dirty="0">
                <a:latin typeface="Calibri" panose="020F0502020204030204" pitchFamily="34" charset="0"/>
              </a:rPr>
              <a:t>Only considers the signal strength from the frame’s transmitter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</a:rPr>
              <a:t>I</a:t>
            </a:r>
            <a:r>
              <a:rPr lang="en-US" sz="2100" b="0" dirty="0">
                <a:latin typeface="Calibri" panose="020F0502020204030204" pitchFamily="34" charset="0"/>
              </a:rPr>
              <a:t>s ignorant to the interference caused to the intended recipient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The intended recipient could be closer or further to observing STA</a:t>
            </a:r>
            <a:endParaRPr lang="en-US" sz="2000" dirty="0">
              <a:latin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</a:rPr>
              <a:t>Hence, the intended recipient is not necessary protected</a:t>
            </a:r>
            <a:endParaRPr lang="en-US" sz="1600" b="0" dirty="0">
              <a:latin typeface="Calibri" panose="020F0502020204030204" pitchFamily="34" charset="0"/>
            </a:endParaRPr>
          </a:p>
          <a:p>
            <a:r>
              <a:rPr lang="en-US" sz="2300" b="0" dirty="0">
                <a:latin typeface="Calibri" panose="020F0502020204030204" pitchFamily="34" charset="0"/>
              </a:rPr>
              <a:t>OBSS-PD rule is inherently based on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 legacy CCA and only adjusts the 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OBSS-PD threshold</a:t>
            </a:r>
          </a:p>
          <a:p>
            <a:r>
              <a:rPr lang="en-US" sz="2300" b="0" dirty="0">
                <a:latin typeface="Calibri" panose="020F0502020204030204" pitchFamily="34" charset="0"/>
              </a:rPr>
              <a:t>Hence, OBSS-PD suffers from the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 same problem as legacy CCA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24400" y="2971800"/>
            <a:ext cx="4271706" cy="3657600"/>
            <a:chOff x="5253294" y="2819400"/>
            <a:chExt cx="4271706" cy="3657600"/>
          </a:xfrm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6416930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6264530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8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6" name="Oval 34"/>
            <p:cNvSpPr>
              <a:spLocks noChangeArrowheads="1"/>
            </p:cNvSpPr>
            <p:nvPr/>
          </p:nvSpPr>
          <p:spPr bwMode="auto">
            <a:xfrm>
              <a:off x="6705600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" name="TextBox 35"/>
            <p:cNvSpPr txBox="1">
              <a:spLocks noChangeArrowheads="1"/>
            </p:cNvSpPr>
            <p:nvPr/>
          </p:nvSpPr>
          <p:spPr bwMode="auto">
            <a:xfrm>
              <a:off x="6600826" y="4419600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18" name="Speech Bubble: Rectangle 17"/>
            <p:cNvSpPr/>
            <p:nvPr/>
          </p:nvSpPr>
          <p:spPr bwMode="auto">
            <a:xfrm>
              <a:off x="6858000" y="5044260"/>
              <a:ext cx="2209800" cy="808311"/>
            </a:xfrm>
            <a:prstGeom prst="wedgeRectCallout">
              <a:avLst>
                <a:gd name="adj1" fmla="val 1078"/>
                <a:gd name="adj2" fmla="val -8202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AP0 defers to AP1 transmission not knowing whether the recipient is STA1 (which is close to AP0) or STA2 (which is far enough)</a:t>
              </a:r>
            </a:p>
          </p:txBody>
        </p:sp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 flipV="1">
              <a:off x="6545262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>
              <a:cxnSpLocks/>
            </p:cNvCxnSpPr>
            <p:nvPr/>
          </p:nvCxnSpPr>
          <p:spPr bwMode="auto">
            <a:xfrm flipH="1">
              <a:off x="5614193" y="5279834"/>
              <a:ext cx="650337" cy="3910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3" name="TextBox 59"/>
            <p:cNvSpPr txBox="1">
              <a:spLocks noChangeArrowheads="1"/>
            </p:cNvSpPr>
            <p:nvPr/>
          </p:nvSpPr>
          <p:spPr bwMode="auto">
            <a:xfrm>
              <a:off x="6934200" y="5939135"/>
              <a:ext cx="15061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Legacy PD = -82dBm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200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Legacy CCA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22233"/>
            <a:ext cx="8839200" cy="1959167"/>
          </a:xfrm>
        </p:spPr>
        <p:txBody>
          <a:bodyPr/>
          <a:lstStyle/>
          <a:p>
            <a:r>
              <a:rPr lang="en-US" sz="2300" b="0" dirty="0">
                <a:latin typeface="Calibri" panose="020F0502020204030204" pitchFamily="34" charset="0"/>
              </a:rPr>
              <a:t>Legacy CCA i</a:t>
            </a:r>
            <a:r>
              <a:rPr lang="en-US" sz="2100" b="0" dirty="0">
                <a:latin typeface="Calibri" panose="020F0502020204030204" pitchFamily="34" charset="0"/>
              </a:rPr>
              <a:t>s ignorant to the interference caused to the intended recipient. </a:t>
            </a:r>
          </a:p>
          <a:p>
            <a:pPr lvl="1"/>
            <a:r>
              <a:rPr lang="en-US" sz="1700" b="0" dirty="0">
                <a:latin typeface="Calibri" panose="020F0502020204030204" pitchFamily="34" charset="0"/>
              </a:rPr>
              <a:t>In below figure three regions are identified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dirty="0">
                <a:latin typeface="Calibri" panose="020F0502020204030204" pitchFamily="34" charset="0"/>
              </a:rPr>
              <a:t>The region that an observing/SR STA is not allowed to transmit; rightfully so</a:t>
            </a:r>
            <a:r>
              <a:rPr lang="en-US" sz="1500" b="0" dirty="0">
                <a:latin typeface="Calibri" panose="020F0502020204030204" pitchFamily="34" charset="0"/>
              </a:rPr>
              <a:t> 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b="0" dirty="0">
                <a:latin typeface="Calibri" panose="020F0502020204030204" pitchFamily="34" charset="0"/>
              </a:rPr>
              <a:t>The </a:t>
            </a:r>
            <a:r>
              <a:rPr lang="en-US" sz="1500" dirty="0">
                <a:latin typeface="Calibri" panose="020F0502020204030204" pitchFamily="34" charset="0"/>
              </a:rPr>
              <a:t>region that an observing/SR STA causes not much interference yet not allowed to transmit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dirty="0">
                <a:latin typeface="Calibri" panose="020F0502020204030204" pitchFamily="34" charset="0"/>
              </a:rPr>
              <a:t>The region that an observing STA cause interference yet it is allowed to transmit</a:t>
            </a:r>
            <a:endParaRPr lang="en-US" sz="1500" b="0" dirty="0">
              <a:latin typeface="Calibri" panose="020F0502020204030204" pitchFamily="34" charset="0"/>
            </a:endParaRPr>
          </a:p>
          <a:p>
            <a:pPr lvl="1"/>
            <a:endParaRPr lang="en-US" sz="1700" b="0" dirty="0">
              <a:latin typeface="Calibri" panose="020F0502020204030204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133600" y="3886200"/>
            <a:ext cx="4262438" cy="2855734"/>
            <a:chOff x="2133600" y="3886200"/>
            <a:chExt cx="4262438" cy="2855734"/>
          </a:xfrm>
        </p:grpSpPr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2531390" y="4048188"/>
              <a:ext cx="2690876" cy="2580755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rgbClr val="1F4D7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3581400" y="3886200"/>
              <a:ext cx="2814638" cy="284797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69" name="Text Box 17"/>
            <p:cNvSpPr txBox="1">
              <a:spLocks noChangeArrowheads="1"/>
            </p:cNvSpPr>
            <p:nvPr/>
          </p:nvSpPr>
          <p:spPr bwMode="auto">
            <a:xfrm>
              <a:off x="2133600" y="4702367"/>
              <a:ext cx="1633029" cy="1174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1"/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(2) STA don’t causes much interference</a:t>
              </a:r>
            </a:p>
            <a:p>
              <a:pPr lvl="1"/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to </a:t>
              </a:r>
              <a:r>
                <a:rPr lang="en-GB" dirty="0"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RX; yet </a:t>
              </a:r>
              <a:r>
                <a:rPr lang="en-GB" dirty="0"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not allowed to transmit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0" name="Oval 6"/>
            <p:cNvSpPr>
              <a:spLocks noChangeArrowheads="1"/>
            </p:cNvSpPr>
            <p:nvPr/>
          </p:nvSpPr>
          <p:spPr bwMode="auto">
            <a:xfrm>
              <a:off x="3581400" y="3893959"/>
              <a:ext cx="2814638" cy="2847975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42" name="Text Box 17"/>
            <p:cNvSpPr txBox="1">
              <a:spLocks noChangeArrowheads="1"/>
            </p:cNvSpPr>
            <p:nvPr/>
          </p:nvSpPr>
          <p:spPr bwMode="auto">
            <a:xfrm>
              <a:off x="4735406" y="4267200"/>
              <a:ext cx="1660632" cy="1223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(3) STA is allowed to transmit. causes interference </a:t>
              </a:r>
              <a:r>
                <a:rPr lang="en-GB" dirty="0"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to RX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055390" y="4988559"/>
              <a:ext cx="1278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Response frame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3750590" y="5419725"/>
              <a:ext cx="433387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PMingLiU" pitchFamily="18" charset="-120"/>
                  <a:cs typeface="Arial" pitchFamily="34" charset="0"/>
                </a:rPr>
                <a:t>TX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4209078" y="5506758"/>
              <a:ext cx="75941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4131590" y="5285601"/>
              <a:ext cx="9453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Data frame</a:t>
              </a:r>
            </a:p>
          </p:txBody>
        </p:sp>
        <p:cxnSp>
          <p:nvCxnSpPr>
            <p:cNvPr id="60" name="Straight Arrow Connector 59"/>
            <p:cNvCxnSpPr>
              <a:cxnSpLocks/>
            </p:cNvCxnSpPr>
            <p:nvPr/>
          </p:nvCxnSpPr>
          <p:spPr bwMode="auto">
            <a:xfrm flipH="1">
              <a:off x="4216827" y="5240705"/>
              <a:ext cx="75941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5" name="Oval 36"/>
            <p:cNvSpPr>
              <a:spLocks noChangeArrowheads="1"/>
            </p:cNvSpPr>
            <p:nvPr/>
          </p:nvSpPr>
          <p:spPr bwMode="auto">
            <a:xfrm>
              <a:off x="3826790" y="5277397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4911618" y="5495925"/>
              <a:ext cx="433388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PMingLiU" pitchFamily="18" charset="-120"/>
                  <a:cs typeface="Arial" pitchFamily="34" charset="0"/>
                </a:rPr>
                <a:t>RX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6" name="Oval 36"/>
            <p:cNvSpPr>
              <a:spLocks noChangeArrowheads="1"/>
            </p:cNvSpPr>
            <p:nvPr/>
          </p:nvSpPr>
          <p:spPr bwMode="auto">
            <a:xfrm>
              <a:off x="4987818" y="5334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0" name="Text Box 17"/>
            <p:cNvSpPr txBox="1">
              <a:spLocks noChangeArrowheads="1"/>
            </p:cNvSpPr>
            <p:nvPr/>
          </p:nvSpPr>
          <p:spPr bwMode="auto">
            <a:xfrm>
              <a:off x="3516206" y="5777074"/>
              <a:ext cx="1535006" cy="776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(1) STA is not allowed to transmit 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71" name="Oval 11"/>
            <p:cNvSpPr>
              <a:spLocks noChangeArrowheads="1"/>
            </p:cNvSpPr>
            <p:nvPr/>
          </p:nvSpPr>
          <p:spPr bwMode="auto">
            <a:xfrm>
              <a:off x="2514600" y="4038600"/>
              <a:ext cx="2690876" cy="25807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906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OBSS-PD rule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Given an OBSS-PD range (OBSS-PD-min/max) announced by an AP, the associated STAs can ignore any OBSS PPDU that has RSSI less than OBSS-PD-min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 set of AP/BSS form a SRG group so that each BSS would apply potentially more aggressive OBSS-PD to any other OBSS PPDU originated from other BSS within the SRG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OBSS-PD and SRG are exp</a:t>
            </a:r>
            <a:r>
              <a:rPr lang="en-US" sz="1800" dirty="0">
                <a:latin typeface="Calibri" panose="020F0502020204030204" pitchFamily="34" charset="0"/>
              </a:rPr>
              <a:t>ected to work well in scenarios where OBSSs are have less cross-coverage</a:t>
            </a:r>
            <a:endParaRPr lang="en-US" sz="1800" b="0" dirty="0">
              <a:latin typeface="Calibri" panose="020F0502020204030204" pitchFamily="34" charset="0"/>
            </a:endParaRPr>
          </a:p>
          <a:p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Given above rules, it is possible that SR STAs apply OBSS-PD thresholds to OBSS PPDUs that are up to 20dB higher than a neighboring OBSS, potentially causing interference and collision and leading to unfairness</a:t>
            </a:r>
            <a:endParaRPr lang="en-US" sz="2000" b="0" dirty="0">
              <a:latin typeface="Calibri" panose="020F0502020204030204" pitchFamily="34" charset="0"/>
            </a:endParaRPr>
          </a:p>
          <a:p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7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305800" cy="3065881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Using OBSS-PD rule, an 11ax STA discards inter-BSS PPDUs below the OBSS-PD-min threshold</a:t>
            </a:r>
          </a:p>
          <a:p>
            <a:r>
              <a:rPr lang="en-US" b="0" dirty="0">
                <a:latin typeface="Calibri" panose="020F0502020204030204" pitchFamily="34" charset="0"/>
              </a:rPr>
              <a:t>OBSS-PD rule is based on measured RSSI of the transmitting STA, it is ignorant to the intended recipient of the PPDU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Example: consider AP1 sends frames to STA1 or STA2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AP0 uses OBSS-PD rule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AP0 causes little interference at STA2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AP0 causes interference/collision at STA1</a:t>
            </a:r>
          </a:p>
          <a:p>
            <a:pPr lvl="2"/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438400" y="2819400"/>
            <a:ext cx="7086600" cy="3733800"/>
            <a:chOff x="2438400" y="2819400"/>
            <a:chExt cx="7086600" cy="3733800"/>
          </a:xfrm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8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2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9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4" name="Speech Bubble: Rectangle 3"/>
            <p:cNvSpPr/>
            <p:nvPr/>
          </p:nvSpPr>
          <p:spPr bwMode="auto">
            <a:xfrm>
              <a:off x="3037943" y="4940259"/>
              <a:ext cx="1991257" cy="469941"/>
            </a:xfrm>
            <a:prstGeom prst="wedgeRectCallout">
              <a:avLst>
                <a:gd name="adj1" fmla="val 115166"/>
                <a:gd name="adj2" fmla="val -94649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OBSS-PD rule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n-US" sz="1100" b="1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causes 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interference or collision at STA1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Speech Bubble: Rectangle 21"/>
            <p:cNvSpPr/>
            <p:nvPr/>
          </p:nvSpPr>
          <p:spPr bwMode="auto">
            <a:xfrm>
              <a:off x="2438400" y="5638800"/>
              <a:ext cx="2610835" cy="509661"/>
            </a:xfrm>
            <a:prstGeom prst="wedgeRectCallout">
              <a:avLst>
                <a:gd name="adj1" fmla="val 62445"/>
                <a:gd name="adj2" fmla="val -4656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OBSS-PD rule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  </a:t>
              </a:r>
              <a:r>
                <a:rPr kumimoji="0" lang="en-US" sz="1100" b="1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not likely to cause 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significant interference or collision at STA2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23" name="Straight Arrow Connector 22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>
              <a:cxnSpLocks/>
            </p:cNvCxnSpPr>
            <p:nvPr/>
          </p:nvCxnSpPr>
          <p:spPr bwMode="auto">
            <a:xfrm flipH="1">
              <a:off x="5614193" y="5317655"/>
              <a:ext cx="472466" cy="128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7" name="TextBox 59"/>
            <p:cNvSpPr txBox="1">
              <a:spLocks noChangeArrowheads="1"/>
            </p:cNvSpPr>
            <p:nvPr/>
          </p:nvSpPr>
          <p:spPr bwMode="auto">
            <a:xfrm>
              <a:off x="6913988" y="6091535"/>
              <a:ext cx="15403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234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Legacy BSS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Among legacy BSS, the unfairness due to preamble-detect (PD) does not exist since all legacy STAs are expected to follow the same PD=-82dBm</a:t>
            </a:r>
          </a:p>
          <a:p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Mixed 11ax/legacy BSS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11ax STAs discard OBSS PPDUs using OBSS-PD threshold that can be up to </a:t>
            </a:r>
            <a:r>
              <a:rPr lang="en-US" b="1" dirty="0">
                <a:latin typeface="Calibri" panose="020F0502020204030204" pitchFamily="34" charset="0"/>
              </a:rPr>
              <a:t>20dB </a:t>
            </a:r>
            <a:r>
              <a:rPr lang="en-US" dirty="0">
                <a:latin typeface="Calibri" panose="020F0502020204030204" pitchFamily="34" charset="0"/>
              </a:rPr>
              <a:t>different with neighboring 11ax/legacy STAs</a:t>
            </a:r>
          </a:p>
          <a:p>
            <a:pPr lvl="1"/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3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229600" cy="2880073"/>
          </a:xfrm>
        </p:spPr>
        <p:txBody>
          <a:bodyPr/>
          <a:lstStyle/>
          <a:p>
            <a:r>
              <a:rPr lang="en-US" sz="1800" b="0" dirty="0">
                <a:latin typeface="Calibri" panose="020F0502020204030204" pitchFamily="34" charset="0"/>
              </a:rPr>
              <a:t>To protect intended recipients of data frames from potential interference/collision use a more relaxed OBSS-PD for response frames: instead of OBSS-PD-min, use the OBSS-PD-min-default</a:t>
            </a:r>
          </a:p>
          <a:p>
            <a:r>
              <a:rPr lang="en-US" sz="1800" b="0" dirty="0">
                <a:latin typeface="Calibri" panose="020F0502020204030204" pitchFamily="34" charset="0"/>
              </a:rPr>
              <a:t>Example: as long as AP0 receives a response frame from STA1 with RSSI≥ OBSS-PD-min-default, AP0 sets its NAV accordingly and the remaining frames for STA1 (within ongoing TXOP) would be protected from AP0’s SR attempt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But no SR restriction if STA2 is the intended recipient</a:t>
            </a:r>
          </a:p>
          <a:p>
            <a:r>
              <a:rPr lang="en-US" sz="1800" b="0" dirty="0">
                <a:latin typeface="Calibri" panose="020F0502020204030204" pitchFamily="34" charset="0"/>
              </a:rPr>
              <a:t>If an SR STA detects the response only but </a:t>
            </a:r>
            <a:r>
              <a:rPr lang="en-US" sz="1800" b="0" i="1" dirty="0">
                <a:latin typeface="Calibri" panose="020F0502020204030204" pitchFamily="34" charset="0"/>
              </a:rPr>
              <a:t>did not</a:t>
            </a:r>
            <a:r>
              <a:rPr lang="en-US" sz="1800" b="0" dirty="0">
                <a:latin typeface="Calibri" panose="020F0502020204030204" pitchFamily="34" charset="0"/>
              </a:rPr>
              <a:t> the </a:t>
            </a:r>
          </a:p>
          <a:p>
            <a:pPr marL="0" indent="0">
              <a:buNone/>
            </a:pPr>
            <a:r>
              <a:rPr lang="en-US" sz="1800" b="0" dirty="0">
                <a:latin typeface="Calibri" panose="020F0502020204030204" pitchFamily="34" charset="0"/>
              </a:rPr>
              <a:t>       data frame, the SR STA is restricted from OBSS-PD SR </a:t>
            </a:r>
          </a:p>
          <a:p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819399" y="2819400"/>
            <a:ext cx="6705601" cy="3657600"/>
            <a:chOff x="2819399" y="2819400"/>
            <a:chExt cx="6705601" cy="3657600"/>
          </a:xfrm>
        </p:grpSpPr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5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6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52" name="Speech Bubble: Rectangle 51"/>
            <p:cNvSpPr/>
            <p:nvPr/>
          </p:nvSpPr>
          <p:spPr bwMode="auto">
            <a:xfrm>
              <a:off x="2819399" y="4800600"/>
              <a:ext cx="2209801" cy="761999"/>
            </a:xfrm>
            <a:prstGeom prst="wedgeRectCallout">
              <a:avLst>
                <a:gd name="adj1" fmla="val 102124"/>
                <a:gd name="adj2" fmla="val -5057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100" dirty="0">
                  <a:solidFill>
                    <a:srgbClr val="00B050"/>
                  </a:solidFill>
                  <a:latin typeface="Calibri" panose="020F0502020204030204" pitchFamily="34" charset="0"/>
                </a:rPr>
                <a:t>AP0 receives response frame from STA1 and would set NAV accordingly. No more interference from AP0 during TXOP remainder </a:t>
              </a:r>
            </a:p>
          </p:txBody>
        </p:sp>
        <p:sp>
          <p:nvSpPr>
            <p:cNvPr id="53" name="Speech Bubble: Rectangle 52"/>
            <p:cNvSpPr/>
            <p:nvPr/>
          </p:nvSpPr>
          <p:spPr bwMode="auto">
            <a:xfrm>
              <a:off x="2819399" y="5638800"/>
              <a:ext cx="2229836" cy="609600"/>
            </a:xfrm>
            <a:prstGeom prst="wedgeRectCallout">
              <a:avLst>
                <a:gd name="adj1" fmla="val 62593"/>
                <a:gd name="adj2" fmla="val -5397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100" dirty="0">
                  <a:solidFill>
                    <a:srgbClr val="00B050"/>
                  </a:solidFill>
                  <a:latin typeface="Calibri" panose="020F0502020204030204" pitchFamily="34" charset="0"/>
                </a:rPr>
                <a:t>AP0 does not receives any response frame from STA2; hence no change in its SR behavior</a:t>
              </a:r>
            </a:p>
          </p:txBody>
        </p:sp>
        <p:cxnSp>
          <p:nvCxnSpPr>
            <p:cNvPr id="54" name="Straight Arrow Connector 53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5" name="Straight Arrow Connector 54"/>
            <p:cNvCxnSpPr>
              <a:cxnSpLocks/>
            </p:cNvCxnSpPr>
            <p:nvPr/>
          </p:nvCxnSpPr>
          <p:spPr bwMode="auto">
            <a:xfrm flipH="1">
              <a:off x="5614193" y="5317655"/>
              <a:ext cx="472466" cy="128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7" name="TextBox 59"/>
            <p:cNvSpPr txBox="1">
              <a:spLocks noChangeArrowheads="1"/>
            </p:cNvSpPr>
            <p:nvPr/>
          </p:nvSpPr>
          <p:spPr bwMode="auto">
            <a:xfrm>
              <a:off x="6913186" y="6015335"/>
              <a:ext cx="15419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5148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solution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5410200" y="2819400"/>
            <a:ext cx="3657600" cy="3657600"/>
            <a:chOff x="5867400" y="2819400"/>
            <a:chExt cx="3657600" cy="3657600"/>
          </a:xfrm>
        </p:grpSpPr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cxnSp>
          <p:nvCxnSpPr>
            <p:cNvPr id="54" name="Straight Arrow Connector 53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7" name="TextBox 59"/>
            <p:cNvSpPr txBox="1">
              <a:spLocks noChangeArrowheads="1"/>
            </p:cNvSpPr>
            <p:nvPr/>
          </p:nvSpPr>
          <p:spPr bwMode="auto">
            <a:xfrm>
              <a:off x="6913186" y="6015335"/>
              <a:ext cx="15419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63530" y="1388008"/>
            <a:ext cx="6369870" cy="3416775"/>
            <a:chOff x="363530" y="1388008"/>
            <a:chExt cx="6369870" cy="3416775"/>
          </a:xfrm>
        </p:grpSpPr>
        <p:sp>
          <p:nvSpPr>
            <p:cNvPr id="27" name="TextBox 2"/>
            <p:cNvSpPr txBox="1">
              <a:spLocks noChangeArrowheads="1"/>
            </p:cNvSpPr>
            <p:nvPr/>
          </p:nvSpPr>
          <p:spPr bwMode="auto">
            <a:xfrm>
              <a:off x="609600" y="1728631"/>
              <a:ext cx="4379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219200" y="1676400"/>
              <a:ext cx="5334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743199" y="1676400"/>
              <a:ext cx="16002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410200" y="1676400"/>
              <a:ext cx="12954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905000" y="2085201"/>
              <a:ext cx="6858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BA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33899" y="2085201"/>
              <a:ext cx="7239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</a:rPr>
                <a:t>BA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3" name="TextBox 2"/>
            <p:cNvSpPr txBox="1">
              <a:spLocks noChangeArrowheads="1"/>
            </p:cNvSpPr>
            <p:nvPr/>
          </p:nvSpPr>
          <p:spPr bwMode="auto">
            <a:xfrm>
              <a:off x="609600" y="2085201"/>
              <a:ext cx="4916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34" name="TextBox 2"/>
            <p:cNvSpPr txBox="1">
              <a:spLocks noChangeArrowheads="1"/>
            </p:cNvSpPr>
            <p:nvPr/>
          </p:nvSpPr>
          <p:spPr bwMode="auto">
            <a:xfrm>
              <a:off x="363530" y="2895600"/>
              <a:ext cx="7032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AP0</a:t>
              </a:r>
            </a:p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(SR STA)</a:t>
              </a:r>
            </a:p>
          </p:txBody>
        </p:sp>
        <p:cxnSp>
          <p:nvCxnSpPr>
            <p:cNvPr id="8" name="Straight Arrow Connector 7"/>
            <p:cNvCxnSpPr>
              <a:cxnSpLocks/>
              <a:stCxn id="6" idx="1"/>
            </p:cNvCxnSpPr>
            <p:nvPr/>
          </p:nvCxnSpPr>
          <p:spPr bwMode="auto">
            <a:xfrm>
              <a:off x="1219200" y="1814900"/>
              <a:ext cx="0" cy="15423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6" name="Straight Arrow Connector 35"/>
            <p:cNvCxnSpPr>
              <a:cxnSpLocks/>
            </p:cNvCxnSpPr>
            <p:nvPr/>
          </p:nvCxnSpPr>
          <p:spPr bwMode="auto">
            <a:xfrm>
              <a:off x="1905000" y="2362200"/>
              <a:ext cx="0" cy="97669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38" name="TextBox 2"/>
            <p:cNvSpPr txBox="1">
              <a:spLocks noChangeArrowheads="1"/>
            </p:cNvSpPr>
            <p:nvPr/>
          </p:nvSpPr>
          <p:spPr bwMode="auto">
            <a:xfrm>
              <a:off x="363530" y="3366700"/>
              <a:ext cx="1127130" cy="1277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AP0 compares RSSI1 with </a:t>
              </a:r>
              <a:r>
                <a:rPr lang="en-US" altLang="en-US" sz="1100" dirty="0">
                  <a:ea typeface="宋体" panose="02010600030101010101" pitchFamily="2" charset="-122"/>
                </a:rPr>
                <a:t>OBSS-PD-min </a:t>
              </a:r>
              <a:r>
                <a:rPr lang="en-US" altLang="en-US" sz="1100" b="0" dirty="0">
                  <a:ea typeface="宋体" panose="02010600030101010101" pitchFamily="2" charset="-122"/>
                </a:rPr>
                <a:t>and may ignore the data frame and start back-off …</a:t>
              </a:r>
            </a:p>
          </p:txBody>
        </p: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 rot="16200000">
              <a:off x="867073" y="2495073"/>
              <a:ext cx="52405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RSSI1</a:t>
              </a:r>
            </a:p>
          </p:txBody>
        </p:sp>
        <p:sp>
          <p:nvSpPr>
            <p:cNvPr id="45" name="TextBox 2"/>
            <p:cNvSpPr txBox="1">
              <a:spLocks noChangeArrowheads="1"/>
            </p:cNvSpPr>
            <p:nvPr/>
          </p:nvSpPr>
          <p:spPr bwMode="auto">
            <a:xfrm rot="16200000">
              <a:off x="1552873" y="2485728"/>
              <a:ext cx="52405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RSSI2</a:t>
              </a:r>
            </a:p>
          </p:txBody>
        </p:sp>
        <p:sp>
          <p:nvSpPr>
            <p:cNvPr id="58" name="TextBox 2"/>
            <p:cNvSpPr txBox="1">
              <a:spLocks noChangeArrowheads="1"/>
            </p:cNvSpPr>
            <p:nvPr/>
          </p:nvSpPr>
          <p:spPr bwMode="auto">
            <a:xfrm>
              <a:off x="1556632" y="3358233"/>
              <a:ext cx="1046077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AP0 compares RSSI2 with </a:t>
              </a:r>
              <a:r>
                <a:rPr lang="en-US" altLang="en-US" sz="1100" dirty="0">
                  <a:ea typeface="宋体" panose="02010600030101010101" pitchFamily="2" charset="-122"/>
                </a:rPr>
                <a:t>OBSS-PD-min-default</a:t>
              </a:r>
              <a:r>
                <a:rPr lang="en-US" altLang="en-US" sz="1100" b="0" dirty="0">
                  <a:ea typeface="宋体" panose="02010600030101010101" pitchFamily="2" charset="-122"/>
                </a:rPr>
                <a:t>. AP0 would not discard the frame and sets the NAV ...</a:t>
              </a:r>
            </a:p>
          </p:txBody>
        </p:sp>
        <p:sp>
          <p:nvSpPr>
            <p:cNvPr id="59" name="TextBox 2"/>
            <p:cNvSpPr txBox="1">
              <a:spLocks noChangeArrowheads="1"/>
            </p:cNvSpPr>
            <p:nvPr/>
          </p:nvSpPr>
          <p:spPr bwMode="auto">
            <a:xfrm>
              <a:off x="2743199" y="3338899"/>
              <a:ext cx="31373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Remaining of the TXOP is respected and would not see interference from AP0</a:t>
              </a:r>
            </a:p>
          </p:txBody>
        </p:sp>
        <p:cxnSp>
          <p:nvCxnSpPr>
            <p:cNvPr id="18" name="Straight Arrow Connector 17"/>
            <p:cNvCxnSpPr>
              <a:cxnSpLocks/>
            </p:cNvCxnSpPr>
            <p:nvPr/>
          </p:nvCxnSpPr>
          <p:spPr bwMode="auto">
            <a:xfrm>
              <a:off x="1219200" y="1524000"/>
              <a:ext cx="5514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0" name="TextBox 2"/>
            <p:cNvSpPr txBox="1">
              <a:spLocks noChangeArrowheads="1"/>
            </p:cNvSpPr>
            <p:nvPr/>
          </p:nvSpPr>
          <p:spPr bwMode="auto">
            <a:xfrm>
              <a:off x="3778863" y="1388008"/>
              <a:ext cx="52726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TXOP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65459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184582</TotalTime>
  <Words>1556</Words>
  <Application>Microsoft Office PowerPoint</Application>
  <PresentationFormat>On-screen Show (4:3)</PresentationFormat>
  <Paragraphs>207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Batang</vt:lpstr>
      <vt:lpstr>Gulim</vt:lpstr>
      <vt:lpstr>PMingLiU</vt:lpstr>
      <vt:lpstr>SimSun</vt:lpstr>
      <vt:lpstr>Arial</vt:lpstr>
      <vt:lpstr>Calibri</vt:lpstr>
      <vt:lpstr>Times New Roman</vt:lpstr>
      <vt:lpstr>802-11-Submission</vt:lpstr>
      <vt:lpstr>Document</vt:lpstr>
      <vt:lpstr>LB225, CR for CID3222</vt:lpstr>
      <vt:lpstr>LB225, CID 3222 27.9.2.1, P190L30</vt:lpstr>
      <vt:lpstr>Background: Legacy CCA Rule</vt:lpstr>
      <vt:lpstr>Background: Legacy CCA Rule</vt:lpstr>
      <vt:lpstr>Background: OBSS-PD Rule</vt:lpstr>
      <vt:lpstr>OBSS-PD Rule</vt:lpstr>
      <vt:lpstr>OBSS-PD Rule</vt:lpstr>
      <vt:lpstr>Proposed solution</vt:lpstr>
      <vt:lpstr>Proposed solution</vt:lpstr>
      <vt:lpstr>Proposed text to resolve CID3222</vt:lpstr>
      <vt:lpstr>Appendix</vt:lpstr>
      <vt:lpstr>Unfairness: Case 1</vt:lpstr>
      <vt:lpstr>Unfairness: Case 2</vt:lpstr>
      <vt:lpstr>Unfairness: Case 1 &amp; 2</vt:lpstr>
      <vt:lpstr>Unfairness: Case 3</vt:lpstr>
    </vt:vector>
  </TitlesOfParts>
  <Company>Newracom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reza.hedayat@newracom.com</dc:creator>
  <cp:lastModifiedBy>Reza</cp:lastModifiedBy>
  <cp:revision>2736</cp:revision>
  <cp:lastPrinted>1998-02-10T13:28:06Z</cp:lastPrinted>
  <dcterms:created xsi:type="dcterms:W3CDTF">2007-05-21T21:00:37Z</dcterms:created>
  <dcterms:modified xsi:type="dcterms:W3CDTF">2017-03-15T02:52:21Z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