
<file path=[Content_Types].xml><?xml version="1.0" encoding="utf-8"?>
<Types xmlns="http://schemas.openxmlformats.org/package/2006/content-types">
  <Default Extension="xml" ContentType="application/xml"/>
  <Default Extension="doc" ContentType="application/msword"/>
  <Default Extension="vsdx" ContentType="application/vnd.ms-visio.drawi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257" r:id="rId3"/>
    <p:sldId id="269" r:id="rId4"/>
    <p:sldId id="283" r:id="rId5"/>
    <p:sldId id="284" r:id="rId6"/>
    <p:sldId id="359" r:id="rId7"/>
    <p:sldId id="360" r:id="rId8"/>
    <p:sldId id="287" r:id="rId9"/>
    <p:sldId id="296" r:id="rId10"/>
    <p:sldId id="291" r:id="rId11"/>
    <p:sldId id="349" r:id="rId12"/>
    <p:sldId id="363" r:id="rId13"/>
    <p:sldId id="365" r:id="rId14"/>
    <p:sldId id="375" r:id="rId15"/>
    <p:sldId id="367" r:id="rId16"/>
    <p:sldId id="366" r:id="rId17"/>
    <p:sldId id="376" r:id="rId18"/>
    <p:sldId id="377" r:id="rId19"/>
    <p:sldId id="378" r:id="rId20"/>
    <p:sldId id="293" r:id="rId21"/>
    <p:sldId id="264" r:id="rId2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B8FF"/>
    <a:srgbClr val="C67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60" autoAdjust="0"/>
    <p:restoredTop sz="95915" autoAdjust="0"/>
  </p:normalViewPr>
  <p:slideViewPr>
    <p:cSldViewPr>
      <p:cViewPr varScale="1">
        <p:scale>
          <a:sx n="110" d="100"/>
          <a:sy n="110" d="100"/>
        </p:scale>
        <p:origin x="944"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5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dirty="0" smtClean="0"/>
              <a:t>March 2017</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Minseok Kim, Niigata University</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dirty="0" smtClean="0"/>
              <a:t>March 2017</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Minseok Kim, Niigata University</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dirty="0" smtClean="0"/>
              <a:t>March 2017</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4387" cy="3467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altLang="ja-JP" smtClean="0"/>
              <a:t>March 2017</a:t>
            </a:r>
            <a:endParaRPr lang="en-US" dirty="0"/>
          </a:p>
        </p:txBody>
      </p:sp>
      <p:sp>
        <p:nvSpPr>
          <p:cNvPr id="6" name="フッター プレースホルダー 5"/>
          <p:cNvSpPr>
            <a:spLocks noGrp="1"/>
          </p:cNvSpPr>
          <p:nvPr>
            <p:ph type="ftr" idx="12"/>
          </p:nvPr>
        </p:nvSpPr>
        <p:spPr/>
        <p:txBody>
          <a:bodyPr/>
          <a:lstStyle/>
          <a:p>
            <a:r>
              <a:rPr lang="en-US" smtClean="0"/>
              <a:t>Minseok Kim, Niigata University</a:t>
            </a:r>
            <a:endParaRPr lang="en-US"/>
          </a:p>
        </p:txBody>
      </p:sp>
      <p:sp>
        <p:nvSpPr>
          <p:cNvPr id="7" name="スライド番号プレースホルダー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61675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altLang="ja-JP" baseline="0" dirty="0" smtClean="0">
                <a:latin typeface="Times New Roman" pitchFamily="18" charset="0"/>
                <a:ea typeface="ＭＳ Ｐゴシック" charset="-128"/>
              </a:rPr>
              <a:t>The measurement campaign was conducted in the area as shown here where some buildings are located</a:t>
            </a:r>
            <a:r>
              <a:rPr lang="en-US" altLang="ja-JP" sz="1200" b="0" i="0" u="none" strike="noStrike" kern="1200" baseline="0" dirty="0" smtClean="0">
                <a:solidFill>
                  <a:srgbClr val="000000"/>
                </a:solidFill>
                <a:latin typeface="ＭＳ Ｐゴシック" pitchFamily="50" charset="-128"/>
                <a:ea typeface="ＭＳ Ｐゴシック" pitchFamily="50" charset="-128"/>
                <a:cs typeface="+mn-cs"/>
              </a:rPr>
              <a:t> at 20~30m far away from the BS antenna. </a:t>
            </a:r>
          </a:p>
          <a:p>
            <a:pPr marL="171450" indent="-171450">
              <a:buFont typeface="Arial" panose="020B0604020202020204" pitchFamily="34" charset="0"/>
              <a:buChar char="•"/>
            </a:pPr>
            <a:r>
              <a:rPr lang="en-US" altLang="ja-JP" baseline="0" dirty="0" smtClean="0">
                <a:latin typeface="Times New Roman" pitchFamily="18" charset="0"/>
                <a:ea typeface="ＭＳ Ｐゴシック" charset="-128"/>
              </a:rPr>
              <a:t>BS was located at around the center of the area and the channel transfer functions were measured at 8 MS positions along the route. </a:t>
            </a:r>
          </a:p>
          <a:p>
            <a:pPr marL="171450" indent="-171450">
              <a:buFont typeface="Arial" panose="020B0604020202020204" pitchFamily="34" charset="0"/>
              <a:buChar char="•"/>
            </a:pPr>
            <a:r>
              <a:rPr lang="en-US" altLang="ja-JP" baseline="0" dirty="0" smtClean="0">
                <a:latin typeface="Times New Roman" pitchFamily="18" charset="0"/>
                <a:ea typeface="ＭＳ Ｐゴシック" charset="-128"/>
              </a:rPr>
              <a:t>The carrier frequency and bandwidth are 58.5 GHz and 400 MHz, respectively.</a:t>
            </a:r>
          </a:p>
          <a:p>
            <a:pPr marL="171450" indent="-171450">
              <a:buFont typeface="Arial" panose="020B0604020202020204" pitchFamily="34" charset="0"/>
              <a:buChar char="•"/>
            </a:pPr>
            <a:r>
              <a:rPr lang="en-US" altLang="ja-JP" baseline="0" dirty="0" smtClean="0">
                <a:latin typeface="Times New Roman" pitchFamily="18" charset="0"/>
                <a:ea typeface="ＭＳ Ｐゴシック" charset="-128"/>
              </a:rPr>
              <a:t>The antenna heights were 3 m for BS and 1.35 m for MS. </a:t>
            </a: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260525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As in the right figure, two antennas in different polarization are mounted for dual-polar measurement.</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For directional channel acquisition, pyramidal horn antennas at both sides of Tx and Rx were panned and tilted in azimuth and elevation directions for obtaining channel transfer function for the specific angle.</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The gains and beam width (HPBW) are 24 dBi and 12 degrees.</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The antenna radiation patterns are shown in these figures.</a:t>
            </a:r>
          </a:p>
          <a:p>
            <a:pPr marL="0" indent="0">
              <a:buFont typeface="Arial" panose="020B0604020202020204" pitchFamily="34" charset="0"/>
              <a:buNone/>
            </a:pPr>
            <a:endParaRPr lang="en-US" altLang="ja-JP" sz="1200" b="0" i="0" u="none" strike="noStrike" kern="1200" baseline="0" dirty="0" smtClean="0">
              <a:solidFill>
                <a:srgbClr val="000000"/>
              </a:solidFill>
              <a:latin typeface="ＭＳ Ｐゴシック" pitchFamily="50" charset="-128"/>
              <a:ea typeface="ＭＳ Ｐゴシック" pitchFamily="50" charset="-128"/>
              <a:cs typeface="+mn-cs"/>
            </a:endParaRP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44132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I would like to briefly explain the data processing.</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From measured angle-resolved channel transfer function for each polarization combination, the double directional channel impulse response is obtained by Fourier transform.</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Double directional angle delay power spectrum (DDADPS) is defined as its power value.</a:t>
            </a: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66254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Then, the omni-directional angular power spectrum (APS) at MS and the power delay profile (PDP) are synthesized by summing up the angle and delay domains as</a:t>
            </a:r>
            <a:r>
              <a:rPr lang="ja-JP" altLang="en-US" sz="1200" b="0" i="0" u="none" strike="noStrike" kern="1200" baseline="0" dirty="0" smtClean="0">
                <a:solidFill>
                  <a:srgbClr val="000000"/>
                </a:solidFill>
                <a:latin typeface="ＭＳ Ｐゴシック" pitchFamily="50" charset="-128"/>
                <a:ea typeface="+mn-ea"/>
                <a:cs typeface="+mn-cs"/>
              </a:rPr>
              <a:t> </a:t>
            </a:r>
            <a:r>
              <a:rPr lang="en-US" altLang="ja-JP" sz="1200" b="0" i="0" u="none" strike="noStrike" kern="1200" baseline="0" dirty="0" smtClean="0">
                <a:solidFill>
                  <a:srgbClr val="000000"/>
                </a:solidFill>
                <a:latin typeface="ＭＳ Ｐゴシック" pitchFamily="50" charset="-128"/>
                <a:ea typeface="+mn-ea"/>
                <a:cs typeface="+mn-cs"/>
              </a:rPr>
              <a:t>you can see this equations</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Finally, we obtained APS and PDP combined by full polarimetric components.</a:t>
            </a:r>
          </a:p>
          <a:p>
            <a:pPr marL="0" indent="0">
              <a:buFont typeface="Arial" panose="020B0604020202020204" pitchFamily="34" charset="0"/>
              <a:buNone/>
            </a:pPr>
            <a:endParaRPr lang="en-US" altLang="ja-JP" sz="1200" b="0" i="0" u="none" strike="noStrike" kern="1200" baseline="0" dirty="0" smtClean="0">
              <a:solidFill>
                <a:srgbClr val="000000"/>
              </a:solidFill>
              <a:latin typeface="ＭＳ Ｐゴシック" pitchFamily="50" charset="-128"/>
              <a:ea typeface="ＭＳ Ｐゴシック" pitchFamily="50" charset="-128"/>
              <a:cs typeface="+mn-cs"/>
            </a:endParaRP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154311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As a channel model validation, this slide shows the channel impulse responses produced by measurement, ray tracing, IEEE existing model, and proposed model with respect to the MS position.</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While the measurement has only the results obtained at these 8 MS positions, 141 channel impulse responses for others were reconstructed at every 10 cm.</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First, LoS path is shown as you can see.  </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Second, the reflected path from wall A is shown in three cases other than IEEE existing model.</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Third, the reflected path from wall B appears.</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US" altLang="ja-JP" sz="1200" b="0" i="0" u="none" strike="noStrike" kern="1200" baseline="0" dirty="0" smtClean="0">
                <a:solidFill>
                  <a:srgbClr val="000000"/>
                </a:solidFill>
                <a:latin typeface="ＭＳ Ｐゴシック" pitchFamily="50" charset="-128"/>
                <a:ea typeface="+mn-ea"/>
                <a:cs typeface="+mn-cs"/>
              </a:rPr>
              <a:t>Even though some discrepancy occurs due to the simplification of the wall, the proposed model describes the dominant wall reflection well comparing with IEEE existing model.</a:t>
            </a: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2691185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The channel model is evaluated by MIMO beamforming based on single polar 2x2 SU-MIMO transmission (configuration #1) </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which is assumed for two stream parallel transmission by beamforming.</a:t>
            </a:r>
          </a:p>
          <a:p>
            <a:pPr marL="171450" indent="-171450">
              <a:buFont typeface="Arial" panose="020B0604020202020204" pitchFamily="34" charset="0"/>
              <a:buChar char="•"/>
            </a:pPr>
            <a:endParaRPr lang="en-US" altLang="ja-JP" sz="1200" b="0" i="0" u="none" strike="noStrike" kern="1200" baseline="0" dirty="0" smtClean="0">
              <a:solidFill>
                <a:srgbClr val="000000"/>
              </a:solidFill>
              <a:latin typeface="ＭＳ Ｐゴシック" pitchFamily="50" charset="-128"/>
              <a:ea typeface="+mn-ea"/>
              <a:cs typeface="+mn-cs"/>
            </a:endParaRPr>
          </a:p>
          <a:p>
            <a:pPr marL="0" indent="0">
              <a:buFont typeface="Arial" panose="020B0604020202020204" pitchFamily="34" charset="0"/>
              <a:buNone/>
            </a:pPr>
            <a:endParaRPr lang="en-US" altLang="ja-JP" sz="1200" b="0" i="0" u="none" strike="noStrike" kern="1200" baseline="0" dirty="0" smtClean="0">
              <a:solidFill>
                <a:srgbClr val="000000"/>
              </a:solidFill>
              <a:latin typeface="ＭＳ Ｐゴシック" pitchFamily="50" charset="-128"/>
              <a:ea typeface="ＭＳ Ｐゴシック" pitchFamily="50" charset="-128"/>
              <a:cs typeface="+mn-cs"/>
            </a:endParaRP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49892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Based on this document, MIMO channel is generated by Ray-based search from the channel model.</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Then, per-subcarrier capacity metric was employed to select the best channel matrix.</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For Tx and Rx antenna arrays, “Gaussian” antenna pattern (equivalent to 8x8 antenna array) was used. </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The Gain and beamwidth are 24 dBi, and 12° , respectively, and polarization was vertical.</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Further, it was assumed that ideal beam steering can achieved, namely, antenna broadside is rotated in the desired direction exactly.</a:t>
            </a:r>
          </a:p>
          <a:p>
            <a:pPr marL="0" indent="0">
              <a:buFont typeface="Arial" panose="020B0604020202020204" pitchFamily="34" charset="0"/>
              <a:buNone/>
            </a:pPr>
            <a:endParaRPr lang="en-US" altLang="ja-JP" sz="1200" b="0" i="0" u="none" strike="noStrike" kern="1200" baseline="0" dirty="0" smtClean="0">
              <a:solidFill>
                <a:srgbClr val="000000"/>
              </a:solidFill>
              <a:latin typeface="ＭＳ Ｐゴシック" pitchFamily="50" charset="-128"/>
              <a:ea typeface="ＭＳ Ｐゴシック" pitchFamily="50" charset="-128"/>
              <a:cs typeface="+mn-cs"/>
            </a:endParaRP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91369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ＭＳ Ｐゴシック" pitchFamily="50" charset="-128"/>
                <a:cs typeface="+mn-cs"/>
              </a:rPr>
              <a:t>This slide shows the average channel capacity along with the BS position.</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ＭＳ Ｐゴシック" pitchFamily="50" charset="-128"/>
                <a:cs typeface="+mn-cs"/>
              </a:rPr>
              <a:t>Left figures illustrate two parallel paths in Ray tracing model, IEEE existing model and this proposed model from the top.</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From the results, we can see that in the IEEE existing model, LoS and GR paths are used for establishing two parallel channels, but some times strong R-ray is unrealistically employed for the 2nd path.</a:t>
            </a:r>
          </a:p>
          <a:p>
            <a:pPr marL="171450" indent="-171450">
              <a:buFont typeface="Arial" panose="020B0604020202020204" pitchFamily="34" charset="0"/>
              <a:buChar char="•"/>
            </a:pPr>
            <a:r>
              <a:rPr lang="en-US" altLang="ja-JP" sz="1200" b="0" i="0" u="none" strike="noStrike" kern="1200" baseline="0" dirty="0" smtClean="0">
                <a:solidFill>
                  <a:srgbClr val="000000"/>
                </a:solidFill>
                <a:latin typeface="ＭＳ Ｐゴシック" pitchFamily="50" charset="-128"/>
                <a:ea typeface="+mn-ea"/>
                <a:cs typeface="+mn-cs"/>
              </a:rPr>
              <a:t>However, in the proposed model, wall-A or wall-B are realistically selected for the 2nd path, thus the channel capacity is well matched to those of RT results.</a:t>
            </a:r>
          </a:p>
          <a:p>
            <a:pPr marL="171450" indent="-171450">
              <a:buFont typeface="Arial" panose="020B0604020202020204" pitchFamily="34" charset="0"/>
              <a:buChar char="•"/>
            </a:pPr>
            <a:endParaRPr lang="en-US" altLang="ja-JP" sz="1200" b="0" i="0" u="none" strike="noStrike" kern="1200" baseline="0" dirty="0" smtClean="0">
              <a:solidFill>
                <a:srgbClr val="000000"/>
              </a:solidFill>
              <a:latin typeface="ＭＳ Ｐゴシック" pitchFamily="50" charset="-128"/>
              <a:ea typeface="ＭＳ Ｐゴシック" pitchFamily="50" charset="-128"/>
              <a:cs typeface="+mn-cs"/>
            </a:endParaRP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195688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endParaRPr lang="en-US" altLang="ja-JP" sz="1200" b="0" i="0" u="none" strike="noStrike" kern="1200" baseline="0" dirty="0" smtClean="0">
              <a:solidFill>
                <a:srgbClr val="000000"/>
              </a:solidFill>
              <a:latin typeface="ＭＳ Ｐゴシック" pitchFamily="50" charset="-128"/>
              <a:ea typeface="ＭＳ Ｐゴシック" pitchFamily="50" charset="-128"/>
              <a:cs typeface="+mn-cs"/>
            </a:endParaRP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146230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dirty="0" smtClean="0"/>
              <a:t>March 2017</a:t>
            </a:r>
            <a:endParaRPr lang="en-US" dirty="0"/>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dirty="0" smtClean="0"/>
              <a:t>March 2017</a:t>
            </a:r>
            <a:endParaRPr lang="en-US" dirty="0"/>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4113" y="701675"/>
            <a:ext cx="4624387" cy="3467100"/>
          </a:xfrm>
          <a:ln/>
        </p:spPr>
      </p:sp>
      <p:sp>
        <p:nvSpPr>
          <p:cNvPr id="41987" name="Rectangle 3"/>
          <p:cNvSpPr>
            <a:spLocks noGrp="1" noChangeArrowheads="1"/>
          </p:cNvSpPr>
          <p:nvPr>
            <p:ph type="body" idx="1"/>
          </p:nvPr>
        </p:nvSpPr>
        <p:spPr>
          <a:noFill/>
          <a:ln/>
        </p:spPr>
        <p:txBody>
          <a:bodyPr/>
          <a:lstStyle/>
          <a:p>
            <a:pPr marL="171450" marR="0" indent="-171450" algn="l" defTabSz="914341"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endParaRPr lang="en-US" altLang="ja-JP" baseline="0" dirty="0" smtClean="0">
              <a:ea typeface="ＭＳ Ｐゴシック" charset="-128"/>
            </a:endParaRPr>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71745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54113" y="701675"/>
            <a:ext cx="4624387" cy="34671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marL="171450" indent="-171450">
              <a:buFont typeface="Arial" panose="020B0604020202020204" pitchFamily="34" charset="0"/>
              <a:buChar char="•"/>
            </a:pPr>
            <a:r>
              <a:rPr lang="en-US" dirty="0" smtClean="0"/>
              <a:t>IEEE802.11ay outdoor</a:t>
            </a:r>
            <a:r>
              <a:rPr lang="en-US" baseline="0" dirty="0" smtClean="0"/>
              <a:t> channel models are based on </a:t>
            </a:r>
            <a:r>
              <a:rPr lang="en-US" dirty="0" smtClean="0"/>
              <a:t>Quasi-deterministic model based on MiWEBA.</a:t>
            </a:r>
          </a:p>
          <a:p>
            <a:pPr marL="171450" indent="-171450">
              <a:buFont typeface="Arial" panose="020B0604020202020204" pitchFamily="34" charset="0"/>
              <a:buChar char="•"/>
            </a:pPr>
            <a:r>
              <a:rPr lang="en-US" dirty="0" smtClean="0"/>
              <a:t>In this model, the approach builds on the representation of the millimeter-wave channel impulse response comprised of a few strong</a:t>
            </a:r>
            <a:r>
              <a:rPr lang="en-US" baseline="0" dirty="0" smtClean="0"/>
              <a:t> </a:t>
            </a:r>
            <a:r>
              <a:rPr lang="en-US" dirty="0" smtClean="0"/>
              <a:t>deterministic components (called D-rays) and a number of relatively weak random rays (called R-rays).</a:t>
            </a:r>
          </a:p>
          <a:p>
            <a:pPr marL="171450" indent="-171450">
              <a:buFont typeface="Arial" panose="020B0604020202020204" pitchFamily="34" charset="0"/>
              <a:buChar char="•"/>
            </a:pPr>
            <a:r>
              <a:rPr lang="en-US" dirty="0" smtClean="0"/>
              <a:t>The deterministic components make the major contribution into the signal power, usually can be clearly identified as reflection from scenario-important macro objects, e.g.,  LoS, Ground reflection, and Near-wall reflection</a:t>
            </a:r>
            <a:r>
              <a:rPr lang="en-US" baseline="0" dirty="0" smtClean="0"/>
              <a:t> which are d</a:t>
            </a:r>
            <a:r>
              <a:rPr lang="en-US" dirty="0" smtClean="0"/>
              <a:t>etermined by the location of Tx and Rx in the surrounding environment.</a:t>
            </a:r>
          </a:p>
          <a:p>
            <a:pPr marL="171450" indent="-171450">
              <a:buFont typeface="Arial" panose="020B0604020202020204" pitchFamily="34" charset="0"/>
              <a:buChar char="•"/>
            </a:pPr>
            <a:r>
              <a:rPr lang="en-US" dirty="0" smtClean="0"/>
              <a:t>On th</a:t>
            </a:r>
            <a:r>
              <a:rPr lang="en-US" baseline="0" dirty="0" smtClean="0"/>
              <a:t>e other hand, t</a:t>
            </a:r>
            <a:r>
              <a:rPr lang="en-US" dirty="0" smtClean="0"/>
              <a:t>he random components includes the reflections from far-away static objects and random objects which are statistically modeled.</a:t>
            </a:r>
            <a:endParaRPr dirty="0"/>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331020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54113" y="701675"/>
            <a:ext cx="4624387" cy="34671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marL="171450" indent="-171450">
              <a:buFont typeface="Arial" panose="020B0604020202020204" pitchFamily="34" charset="0"/>
              <a:buChar char="•"/>
            </a:pPr>
            <a:endParaRPr dirty="0"/>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326751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54113" y="701675"/>
            <a:ext cx="4624387" cy="34671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1" lang="en-US" altLang="ja-JP" dirty="0" smtClean="0"/>
              <a:t>In our</a:t>
            </a:r>
            <a:r>
              <a:rPr kumimoji="1" lang="en-US" altLang="ja-JP" baseline="0" dirty="0" smtClean="0"/>
              <a:t> </a:t>
            </a:r>
            <a:r>
              <a:rPr kumimoji="1" lang="en-US" altLang="ja-JP" dirty="0" smtClean="0"/>
              <a:t>modified channel model, in</a:t>
            </a:r>
            <a:r>
              <a:rPr kumimoji="1" lang="en-US" altLang="ja-JP" baseline="0" dirty="0" smtClean="0"/>
              <a:t> addition to LoS and ground reflection, </a:t>
            </a:r>
            <a:r>
              <a:rPr kumimoji="1" lang="en-US" altLang="ja-JP" dirty="0" smtClean="0"/>
              <a:t>new</a:t>
            </a:r>
            <a:r>
              <a:rPr kumimoji="1" lang="en-US" altLang="ja-JP" baseline="0" dirty="0" smtClean="0"/>
              <a:t> </a:t>
            </a:r>
            <a:r>
              <a:rPr lang="en-US" altLang="ja-JP" dirty="0" smtClean="0"/>
              <a:t>D-ray components are calculated by the first order reflection from the surrounding walls of the specific environment as you can see</a:t>
            </a:r>
            <a:r>
              <a:rPr lang="en-US" altLang="ja-JP" baseline="0" dirty="0" smtClean="0"/>
              <a:t> here.</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US" altLang="ja-JP" baseline="0" dirty="0" smtClean="0"/>
              <a:t>In this case, two simplified walls are introduced to represent dominant reflected paths in more realistic manner.</a:t>
            </a:r>
            <a:endParaRPr lang="en-US" altLang="ja-JP" dirty="0" smtClean="0"/>
          </a:p>
          <a:p>
            <a:pPr marL="171450" indent="-171450">
              <a:buFont typeface="Arial" panose="020B0604020202020204" pitchFamily="34" charset="0"/>
              <a:buChar char="•"/>
            </a:pPr>
            <a:endParaRPr kumimoji="1" lang="en-US" altLang="ja-JP" dirty="0" smtClean="0"/>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105278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xfrm>
            <a:off x="1154113" y="701675"/>
            <a:ext cx="4624387" cy="3467100"/>
          </a:xfrm>
          <a:prstGeom prst="rect">
            <a:avLst/>
          </a:prstGeom>
        </p:spPr>
        <p:txBody>
          <a:bodyPr/>
          <a:lstStyle/>
          <a:p>
            <a:endParaRPr/>
          </a:p>
        </p:txBody>
      </p:sp>
      <p:sp>
        <p:nvSpPr>
          <p:cNvPr id="496" name="Shape 496"/>
          <p:cNvSpPr>
            <a:spLocks noGrp="1"/>
          </p:cNvSpPr>
          <p:nvPr>
            <p:ph type="body" sz="quarter" idx="1"/>
          </p:nvPr>
        </p:nvSpPr>
        <p:spPr>
          <a:prstGeom prst="rect">
            <a:avLst/>
          </a:prstGeom>
        </p:spPr>
        <p:txBody>
          <a:bodyPr/>
          <a:lstStyle/>
          <a:p>
            <a:pPr marL="171450" indent="-171450">
              <a:buFont typeface="Arial" panose="020B0604020202020204" pitchFamily="34" charset="0"/>
              <a:buChar char="•"/>
            </a:pPr>
            <a:r>
              <a:rPr lang="en-US" altLang="ja-JP" sz="1200" dirty="0" smtClean="0"/>
              <a:t>For extraction of statistical R-Ray channel parameters, the ray-tracing simulation calibrated by some measurement results was used to increase the number of channel realizations. </a:t>
            </a:r>
          </a:p>
          <a:p>
            <a:pPr marL="171450" indent="-171450">
              <a:buFont typeface="Arial" panose="020B0604020202020204" pitchFamily="34" charset="0"/>
              <a:buChar char="•"/>
            </a:pPr>
            <a:r>
              <a:rPr lang="en-US" altLang="ja-JP" sz="1200" dirty="0" smtClean="0"/>
              <a:t>As you can see</a:t>
            </a:r>
            <a:r>
              <a:rPr lang="en-US" altLang="ja-JP" sz="1200" baseline="0" dirty="0" smtClean="0"/>
              <a:t> in this figure, the RT results were collected from uniformly distributed 1200 MS points.</a:t>
            </a:r>
            <a:endParaRPr lang="en-US" altLang="ja-JP" sz="1200" dirty="0" smtClean="0"/>
          </a:p>
          <a:p>
            <a:pPr marL="171450" indent="-171450">
              <a:buFont typeface="Arial" panose="020B0604020202020204" pitchFamily="34" charset="0"/>
              <a:buChar char="•"/>
            </a:pPr>
            <a:r>
              <a:rPr lang="en-US" altLang="ja-JP" sz="1200" dirty="0" smtClean="0"/>
              <a:t>In</a:t>
            </a:r>
            <a:r>
              <a:rPr lang="en-US" altLang="ja-JP" sz="1200" baseline="0" dirty="0" smtClean="0"/>
              <a:t> the right side, the data processing flow is shown. </a:t>
            </a:r>
          </a:p>
          <a:p>
            <a:pPr marL="171450" indent="-171450">
              <a:buFont typeface="Arial" panose="020B0604020202020204" pitchFamily="34" charset="0"/>
              <a:buChar char="•"/>
            </a:pPr>
            <a:r>
              <a:rPr lang="en-US" altLang="ja-JP" sz="1200" baseline="0" dirty="0" smtClean="0"/>
              <a:t>From the ray tracing simulation with reflection counts up to 2, the LoS, GR and dominant wall reflections are removed.</a:t>
            </a:r>
          </a:p>
          <a:p>
            <a:pPr marL="171450" indent="-171450">
              <a:buFont typeface="Arial" panose="020B0604020202020204" pitchFamily="34" charset="0"/>
              <a:buChar char="•"/>
            </a:pPr>
            <a:r>
              <a:rPr lang="en-US" altLang="ja-JP" sz="1200" baseline="0" dirty="0" smtClean="0"/>
              <a:t>Then, </a:t>
            </a:r>
            <a:r>
              <a:rPr lang="en-US" altLang="ja-JP" sz="1200" dirty="0" smtClean="0"/>
              <a:t>the statistical properties of the other random components were parameterized with the o</a:t>
            </a:r>
            <a:r>
              <a:rPr lang="en-US" altLang="ja-JP" sz="1200" baseline="0" dirty="0" smtClean="0"/>
              <a:t>btained paths from bandwidth limit and peak detection</a:t>
            </a:r>
            <a:r>
              <a:rPr lang="en-US" altLang="ja-JP" sz="1200" dirty="0" smtClean="0"/>
              <a:t>.</a:t>
            </a:r>
            <a:endParaRPr dirty="0"/>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366277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4387" cy="3467100"/>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smtClean="0"/>
              <a:t>The channel parameters of these two components are</a:t>
            </a:r>
            <a:r>
              <a:rPr kumimoji="1" lang="en-US" altLang="ja-JP" baseline="0" dirty="0" smtClean="0"/>
              <a:t> as following.</a:t>
            </a:r>
          </a:p>
          <a:p>
            <a:pPr marL="171450" indent="-171450">
              <a:buFont typeface="Arial" panose="020B0604020202020204" pitchFamily="34" charset="0"/>
              <a:buChar char="•"/>
            </a:pPr>
            <a:r>
              <a:rPr kumimoji="1" lang="en-US" altLang="ja-JP" baseline="0" dirty="0" smtClean="0"/>
              <a:t>For </a:t>
            </a:r>
            <a:r>
              <a:rPr kumimoji="1" lang="en-US" altLang="ja-JP" dirty="0" smtClean="0"/>
              <a:t>deterministic components, loss is calculated by </a:t>
            </a:r>
            <a:r>
              <a:rPr kumimoji="1" lang="en-US" altLang="ja-JP" dirty="0" err="1" smtClean="0"/>
              <a:t>Friis</a:t>
            </a:r>
            <a:r>
              <a:rPr kumimoji="1" lang="en-US" altLang="ja-JP" dirty="0" smtClean="0"/>
              <a:t> equation and Fresnel reflection equation and </a:t>
            </a:r>
          </a:p>
          <a:p>
            <a:pPr marL="171450" indent="-171450">
              <a:buFont typeface="Arial" panose="020B0604020202020204" pitchFamily="34" charset="0"/>
              <a:buChar char="•"/>
            </a:pPr>
            <a:r>
              <a:rPr kumimoji="1" lang="en-US" altLang="ja-JP" dirty="0" err="1" smtClean="0"/>
              <a:t>AoA</a:t>
            </a:r>
            <a:r>
              <a:rPr kumimoji="1" lang="en-US" altLang="ja-JP" dirty="0" smtClean="0"/>
              <a:t> (Angle-of-arrival), </a:t>
            </a:r>
            <a:r>
              <a:rPr kumimoji="1" lang="en-US" altLang="ja-JP" dirty="0" err="1" smtClean="0"/>
              <a:t>AoD</a:t>
            </a:r>
            <a:r>
              <a:rPr kumimoji="1" lang="en-US" altLang="ja-JP" dirty="0" smtClean="0"/>
              <a:t> (Angle-of-departure) and delay are determined by the location of Tx and Rx</a:t>
            </a:r>
          </a:p>
          <a:p>
            <a:pPr marL="171450" indent="-171450">
              <a:buFont typeface="Arial" panose="020B0604020202020204" pitchFamily="34" charset="0"/>
              <a:buChar char="•"/>
            </a:pPr>
            <a:r>
              <a:rPr kumimoji="1" lang="en-US" altLang="ja-JP" dirty="0" smtClean="0"/>
              <a:t>The parameters of</a:t>
            </a:r>
            <a:r>
              <a:rPr kumimoji="1" lang="en-US" altLang="ja-JP" baseline="0" dirty="0" smtClean="0"/>
              <a:t> the </a:t>
            </a:r>
            <a:r>
              <a:rPr kumimoji="1" lang="en-US" altLang="ja-JP" dirty="0" smtClean="0"/>
              <a:t>random components includes No Clusters, </a:t>
            </a:r>
            <a:r>
              <a:rPr kumimoji="1" lang="ja-JP" altLang="en-US" dirty="0" smtClean="0"/>
              <a:t>𝑁</a:t>
            </a:r>
            <a:r>
              <a:rPr kumimoji="1" lang="en-US" altLang="ja-JP" dirty="0" smtClean="0"/>
              <a:t>_</a:t>
            </a:r>
            <a:r>
              <a:rPr kumimoji="1" lang="ja-JP" altLang="en-US" dirty="0" smtClean="0"/>
              <a:t>𝑐</a:t>
            </a:r>
            <a:r>
              <a:rPr kumimoji="1" lang="en-US" altLang="ja-JP" dirty="0" smtClean="0"/>
              <a:t>,</a:t>
            </a:r>
            <a:r>
              <a:rPr kumimoji="1" lang="en-US" altLang="ja-JP" baseline="0" dirty="0" smtClean="0"/>
              <a:t> </a:t>
            </a:r>
            <a:r>
              <a:rPr kumimoji="1" lang="en-US" altLang="ja-JP" dirty="0" smtClean="0"/>
              <a:t>Cluster arrival rate, </a:t>
            </a:r>
            <a:r>
              <a:rPr kumimoji="1" lang="ja-JP" altLang="en-US" dirty="0" smtClean="0"/>
              <a:t>𝜆</a:t>
            </a:r>
            <a:r>
              <a:rPr kumimoji="1" lang="en-US" altLang="ja-JP" dirty="0" smtClean="0"/>
              <a:t>,</a:t>
            </a:r>
            <a:r>
              <a:rPr kumimoji="1" lang="en-US" altLang="ja-JP" baseline="0" dirty="0" smtClean="0"/>
              <a:t> </a:t>
            </a:r>
            <a:r>
              <a:rPr kumimoji="1" lang="en-US" altLang="ja-JP" dirty="0" smtClean="0"/>
              <a:t>Cluster power-decay constant, </a:t>
            </a:r>
            <a:r>
              <a:rPr kumimoji="1" lang="ja-JP" altLang="en-US" dirty="0" smtClean="0"/>
              <a:t>𝛾</a:t>
            </a:r>
            <a:r>
              <a:rPr kumimoji="1" lang="en-US" altLang="ja-JP" dirty="0" smtClean="0"/>
              <a:t>,</a:t>
            </a:r>
            <a:r>
              <a:rPr kumimoji="1" lang="en-US" altLang="ja-JP" baseline="0" dirty="0" smtClean="0"/>
              <a:t> </a:t>
            </a:r>
            <a:r>
              <a:rPr kumimoji="1" lang="en-US" altLang="ja-JP" dirty="0" smtClean="0"/>
              <a:t>Ray </a:t>
            </a:r>
            <a:r>
              <a:rPr kumimoji="1" lang="ja-JP" altLang="en-US" dirty="0" smtClean="0"/>
              <a:t>𝐾 </a:t>
            </a:r>
            <a:r>
              <a:rPr kumimoji="1" lang="en-US" altLang="ja-JP" dirty="0" smtClean="0"/>
              <a:t>factor,</a:t>
            </a:r>
            <a:r>
              <a:rPr kumimoji="1" lang="en-US" altLang="ja-JP" baseline="0" dirty="0" smtClean="0"/>
              <a:t> </a:t>
            </a:r>
            <a:r>
              <a:rPr kumimoji="1" lang="en-US" altLang="ja-JP" dirty="0" err="1" smtClean="0"/>
              <a:t>AoA</a:t>
            </a:r>
            <a:r>
              <a:rPr kumimoji="1" lang="en-US" altLang="ja-JP" dirty="0" smtClean="0"/>
              <a:t> and </a:t>
            </a:r>
            <a:r>
              <a:rPr kumimoji="1" lang="en-US" altLang="ja-JP" dirty="0" err="1" smtClean="0"/>
              <a:t>AoD</a:t>
            </a:r>
            <a:endParaRPr kumimoji="1" lang="en-US" altLang="ja-JP" dirty="0" smtClean="0"/>
          </a:p>
          <a:p>
            <a:endParaRPr kumimoji="1" lang="ja-JP" altLang="en-US" dirty="0"/>
          </a:p>
        </p:txBody>
      </p:sp>
      <p:sp>
        <p:nvSpPr>
          <p:cNvPr id="4" name="ヘッダー プレースホルダー 3"/>
          <p:cNvSpPr>
            <a:spLocks noGrp="1"/>
          </p:cNvSpPr>
          <p:nvPr>
            <p:ph type="hd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altLang="ja-JP" dirty="0" smtClean="0"/>
              <a:t>March 2017</a:t>
            </a:r>
            <a:endParaRPr lang="en-US" dirty="0"/>
          </a:p>
        </p:txBody>
      </p:sp>
      <p:sp>
        <p:nvSpPr>
          <p:cNvPr id="6" name="フッター プレースホルダー 5"/>
          <p:cNvSpPr>
            <a:spLocks noGrp="1"/>
          </p:cNvSpPr>
          <p:nvPr>
            <p:ph type="ftr" idx="12"/>
          </p:nvPr>
        </p:nvSpPr>
        <p:spPr/>
        <p:txBody>
          <a:bodyPr/>
          <a:lstStyle/>
          <a:p>
            <a:r>
              <a:rPr lang="en-US" smtClean="0"/>
              <a:t>Minseok Kim, Niigata University</a:t>
            </a:r>
            <a:endParaRPr lang="en-US"/>
          </a:p>
        </p:txBody>
      </p:sp>
      <p:sp>
        <p:nvSpPr>
          <p:cNvPr id="7" name="スライド番号プレースホルダー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79265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xfrm>
            <a:off x="1154113" y="701675"/>
            <a:ext cx="4624387" cy="3467100"/>
          </a:xfrm>
          <a:prstGeom prst="rect">
            <a:avLst/>
          </a:prstGeom>
        </p:spPr>
        <p:txBody>
          <a:bodyPr/>
          <a:lstStyle/>
          <a:p>
            <a:endParaRPr/>
          </a:p>
        </p:txBody>
      </p:sp>
      <p:sp>
        <p:nvSpPr>
          <p:cNvPr id="640" name="Shape 640"/>
          <p:cNvSpPr>
            <a:spLocks noGrp="1"/>
          </p:cNvSpPr>
          <p:nvPr>
            <p:ph type="body" sz="quarter" idx="1"/>
          </p:nvPr>
        </p:nvSpPr>
        <p:spPr>
          <a:prstGeom prst="rect">
            <a:avLst/>
          </a:prstGeom>
        </p:spPr>
        <p:txBody>
          <a:bodyPr/>
          <a:lstStyle/>
          <a:p>
            <a:pPr marL="171450" indent="-171450">
              <a:buFont typeface="Arial" panose="020B0604020202020204" pitchFamily="34" charset="0"/>
              <a:buChar char="•"/>
            </a:pPr>
            <a:r>
              <a:rPr lang="en-US" dirty="0" smtClean="0"/>
              <a:t>This table</a:t>
            </a:r>
            <a:r>
              <a:rPr lang="en-US" baseline="0" dirty="0" smtClean="0"/>
              <a:t> summarizes the R-Ray parameters of proposed and existing models.</a:t>
            </a:r>
          </a:p>
          <a:p>
            <a:pPr marL="171450" indent="-171450">
              <a:buFont typeface="Arial" panose="020B0604020202020204" pitchFamily="34" charset="0"/>
              <a:buChar char="•"/>
            </a:pPr>
            <a:r>
              <a:rPr lang="en-US" baseline="0" dirty="0" smtClean="0"/>
              <a:t>Regarding delay domain characteristic, the power decay constant of the proposed model is smaller than existing model. </a:t>
            </a:r>
          </a:p>
          <a:p>
            <a:pPr marL="171450" indent="-171450">
              <a:buFont typeface="Arial" panose="020B0604020202020204" pitchFamily="34" charset="0"/>
              <a:buChar char="•"/>
            </a:pPr>
            <a:r>
              <a:rPr lang="en-US" baseline="0" dirty="0" smtClean="0"/>
              <a:t>Further, in the angular characteristic, the proposed model introduces the BS-MS position dependent model for the elevation angles as below.</a:t>
            </a:r>
          </a:p>
          <a:p>
            <a:pPr marL="171450" indent="-171450">
              <a:buFont typeface="Arial" panose="020B0604020202020204" pitchFamily="34" charset="0"/>
              <a:buChar char="•"/>
            </a:pPr>
            <a:endParaRPr dirty="0"/>
          </a:p>
        </p:txBody>
      </p:sp>
      <p:sp>
        <p:nvSpPr>
          <p:cNvPr id="2" name="フッター プレースホルダー 1"/>
          <p:cNvSpPr>
            <a:spLocks noGrp="1"/>
          </p:cNvSpPr>
          <p:nvPr>
            <p:ph type="ftr" idx="10"/>
          </p:nvPr>
        </p:nvSpPr>
        <p:spPr/>
        <p:txBody>
          <a:bodyPr/>
          <a:lstStyle/>
          <a:p>
            <a:r>
              <a:rPr lang="en-US" smtClean="0"/>
              <a:t>Minseok Kim, Niigata University</a:t>
            </a:r>
            <a:endParaRPr lang="en-US"/>
          </a:p>
        </p:txBody>
      </p:sp>
      <p:sp>
        <p:nvSpPr>
          <p:cNvPr id="3" name="ヘッダー プレースホルダー 2"/>
          <p:cNvSpPr>
            <a:spLocks noGrp="1"/>
          </p:cNvSpPr>
          <p:nvPr>
            <p:ph type="hdr" idx="11"/>
          </p:nvPr>
        </p:nvSpPr>
        <p:spPr/>
        <p:txBody>
          <a:bodyPr/>
          <a:lstStyle/>
          <a:p>
            <a:r>
              <a:rPr lang="en-US" smtClean="0"/>
              <a:t>doc.: IEEE 802.11-yy/xxxxr0</a:t>
            </a:r>
            <a:endParaRPr lang="en-US"/>
          </a:p>
        </p:txBody>
      </p:sp>
    </p:spTree>
    <p:extLst>
      <p:ext uri="{BB962C8B-B14F-4D97-AF65-F5344CB8AC3E}">
        <p14:creationId xmlns:p14="http://schemas.microsoft.com/office/powerpoint/2010/main" val="85546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dirty="0" smtClean="0"/>
              <a:t>March 2017</a:t>
            </a:r>
            <a:endParaRPr lang="en-GB" dirty="0"/>
          </a:p>
        </p:txBody>
      </p:sp>
      <p:sp>
        <p:nvSpPr>
          <p:cNvPr id="5" name="Footer Placeholder 4"/>
          <p:cNvSpPr>
            <a:spLocks noGrp="1"/>
          </p:cNvSpPr>
          <p:nvPr>
            <p:ph type="ftr" idx="11"/>
          </p:nvPr>
        </p:nvSpPr>
        <p:spPr/>
        <p:txBody>
          <a:bodyPr/>
          <a:lstStyle>
            <a:lvl1pPr>
              <a:defRPr/>
            </a:lvl1pPr>
          </a:lstStyle>
          <a:p>
            <a:r>
              <a:rPr lang="en-GB" smtClean="0"/>
              <a:t>Minseok Kim, Niigata University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Minseok Kim, Niigata University</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smtClean="0"/>
              <a:t>March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idx="10"/>
          </p:nvPr>
        </p:nvSpPr>
        <p:spPr/>
        <p:txBody>
          <a:bodyPr/>
          <a:lstStyle>
            <a:lvl1pPr>
              <a:defRPr/>
            </a:lvl1pPr>
          </a:lstStyle>
          <a:p>
            <a:r>
              <a:rPr lang="en-US" altLang="ja-JP" dirty="0" smtClean="0"/>
              <a:t>March 2017</a:t>
            </a:r>
            <a:endParaRPr lang="en-GB" dirty="0"/>
          </a:p>
        </p:txBody>
      </p:sp>
      <p:sp>
        <p:nvSpPr>
          <p:cNvPr id="5" name="Footer Placeholder 4"/>
          <p:cNvSpPr>
            <a:spLocks noGrp="1"/>
          </p:cNvSpPr>
          <p:nvPr>
            <p:ph type="ftr" idx="11"/>
          </p:nvPr>
        </p:nvSpPr>
        <p:spPr/>
        <p:txBody>
          <a:bodyPr/>
          <a:lstStyle>
            <a:lvl1pPr>
              <a:defRPr/>
            </a:lvl1pPr>
          </a:lstStyle>
          <a:p>
            <a:r>
              <a:rPr lang="en-GB" smtClean="0"/>
              <a:t>Minseok Kim, Niigata University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Date Placeholder 4"/>
          <p:cNvSpPr>
            <a:spLocks noGrp="1"/>
          </p:cNvSpPr>
          <p:nvPr>
            <p:ph type="dt" idx="10"/>
          </p:nvPr>
        </p:nvSpPr>
        <p:spPr/>
        <p:txBody>
          <a:bodyPr/>
          <a:lstStyle>
            <a:lvl1pPr>
              <a:defRPr/>
            </a:lvl1pPr>
          </a:lstStyle>
          <a:p>
            <a:r>
              <a:rPr lang="en-US" altLang="ja-JP" dirty="0" smtClean="0"/>
              <a:t>March 2017</a:t>
            </a:r>
            <a:endParaRPr lang="en-GB" dirty="0"/>
          </a:p>
        </p:txBody>
      </p:sp>
      <p:sp>
        <p:nvSpPr>
          <p:cNvPr id="6" name="Footer Placeholder 5"/>
          <p:cNvSpPr>
            <a:spLocks noGrp="1"/>
          </p:cNvSpPr>
          <p:nvPr>
            <p:ph type="ftr" idx="11"/>
          </p:nvPr>
        </p:nvSpPr>
        <p:spPr/>
        <p:txBody>
          <a:bodyPr/>
          <a:lstStyle>
            <a:lvl1pPr>
              <a:defRPr/>
            </a:lvl1pPr>
          </a:lstStyle>
          <a:p>
            <a:r>
              <a:rPr lang="en-GB" smtClean="0"/>
              <a:t>Minseok Kim, Niigata University</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Date Placeholder 6"/>
          <p:cNvSpPr>
            <a:spLocks noGrp="1"/>
          </p:cNvSpPr>
          <p:nvPr>
            <p:ph type="dt" idx="10"/>
          </p:nvPr>
        </p:nvSpPr>
        <p:spPr/>
        <p:txBody>
          <a:bodyPr/>
          <a:lstStyle>
            <a:lvl1pPr>
              <a:defRPr/>
            </a:lvl1pPr>
          </a:lstStyle>
          <a:p>
            <a:r>
              <a:rPr lang="en-US" altLang="ja-JP" dirty="0" smtClean="0"/>
              <a:t>March 2017</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Minseok Kim, Niigata University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dirty="0" smtClean="0"/>
              <a:t>March 2017</a:t>
            </a:r>
            <a:endParaRPr lang="en-GB" dirty="0"/>
          </a:p>
        </p:txBody>
      </p:sp>
      <p:sp>
        <p:nvSpPr>
          <p:cNvPr id="4" name="Footer Placeholder 3"/>
          <p:cNvSpPr>
            <a:spLocks noGrp="1"/>
          </p:cNvSpPr>
          <p:nvPr>
            <p:ph type="ftr" idx="11"/>
          </p:nvPr>
        </p:nvSpPr>
        <p:spPr/>
        <p:txBody>
          <a:bodyPr/>
          <a:lstStyle>
            <a:lvl1pPr>
              <a:defRPr/>
            </a:lvl1pPr>
          </a:lstStyle>
          <a:p>
            <a:r>
              <a:rPr lang="en-GB" smtClean="0"/>
              <a:t>Minseok Kim, Niigata University</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smtClean="0"/>
              <a:t>March 2017</a:t>
            </a:r>
            <a:endParaRPr lang="en-GB" dirty="0"/>
          </a:p>
        </p:txBody>
      </p:sp>
      <p:sp>
        <p:nvSpPr>
          <p:cNvPr id="3" name="Footer Placeholder 2"/>
          <p:cNvSpPr>
            <a:spLocks noGrp="1"/>
          </p:cNvSpPr>
          <p:nvPr>
            <p:ph type="ftr" idx="11"/>
          </p:nvPr>
        </p:nvSpPr>
        <p:spPr/>
        <p:txBody>
          <a:bodyPr/>
          <a:lstStyle>
            <a:lvl1pPr>
              <a:defRPr/>
            </a:lvl1pPr>
          </a:lstStyle>
          <a:p>
            <a:r>
              <a:rPr lang="en-GB" smtClean="0"/>
              <a:t>Minseok Kim, Niigata University</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altLang="ja-JP" dirty="0" smtClean="0"/>
              <a:t>March 2017</a:t>
            </a:r>
            <a:endParaRPr lang="en-GB" dirty="0"/>
          </a:p>
        </p:txBody>
      </p:sp>
      <p:sp>
        <p:nvSpPr>
          <p:cNvPr id="5" name="Footer Placeholder 4"/>
          <p:cNvSpPr>
            <a:spLocks noGrp="1"/>
          </p:cNvSpPr>
          <p:nvPr>
            <p:ph type="ftr" idx="11"/>
          </p:nvPr>
        </p:nvSpPr>
        <p:spPr/>
        <p:txBody>
          <a:bodyPr/>
          <a:lstStyle>
            <a:lvl1pPr>
              <a:defRPr/>
            </a:lvl1pPr>
          </a:lstStyle>
          <a:p>
            <a:r>
              <a:rPr lang="en-GB" smtClean="0"/>
              <a:t>Minseok Kim, Niigata University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altLang="ja-JP" dirty="0" smtClean="0"/>
              <a:t>March 2017</a:t>
            </a:r>
            <a:endParaRPr lang="en-GB" dirty="0"/>
          </a:p>
        </p:txBody>
      </p:sp>
      <p:sp>
        <p:nvSpPr>
          <p:cNvPr id="5" name="Footer Placeholder 4"/>
          <p:cNvSpPr>
            <a:spLocks noGrp="1"/>
          </p:cNvSpPr>
          <p:nvPr>
            <p:ph type="ftr" idx="11"/>
          </p:nvPr>
        </p:nvSpPr>
        <p:spPr/>
        <p:txBody>
          <a:bodyPr/>
          <a:lstStyle>
            <a:lvl1pPr>
              <a:defRPr/>
            </a:lvl1pPr>
          </a:lstStyle>
          <a:p>
            <a:r>
              <a:rPr lang="en-GB" smtClean="0"/>
              <a:t>Minseok Kim, Niigata University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smtClean="0"/>
              <a:t>March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Minseok Kim, Niigata University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802.11-17/0451r0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lang="mr-IN" altLang="ja-JP" sz="1600" b="1" i="0" smtClean="0">
          <a:solidFill>
            <a:srgbClr val="000000"/>
          </a:solidFill>
          <a:effectLst/>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oleObject" Target="../embeddings/Microsoft_Word_97_-_2004___1.doc"/><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2.emf"/><Relationship Id="rId8" Type="http://schemas.openxmlformats.org/officeDocument/2006/relationships/image" Target="../media/image13.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4" Type="http://schemas.openxmlformats.org/officeDocument/2006/relationships/image" Target="../media/image220.png"/><Relationship Id="rId5" Type="http://schemas.openxmlformats.org/officeDocument/2006/relationships/image" Target="../media/image230.png"/><Relationship Id="rId6" Type="http://schemas.openxmlformats.org/officeDocument/2006/relationships/image" Target="../media/image24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0.png"/><Relationship Id="rId4" Type="http://schemas.openxmlformats.org/officeDocument/2006/relationships/image" Target="../media/image260.png"/><Relationship Id="rId5" Type="http://schemas.openxmlformats.org/officeDocument/2006/relationships/image" Target="../media/image27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2.emf"/><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bin"/><Relationship Id="rId5" Type="http://schemas.openxmlformats.org/officeDocument/2006/relationships/package" Target="../embeddings/Microsoft_Visio_Drawing1111111111111111111.vsdx"/><Relationship Id="rId6" Type="http://schemas.openxmlformats.org/officeDocument/2006/relationships/image" Target="../media/image20.emf"/><Relationship Id="rId7" Type="http://schemas.openxmlformats.org/officeDocument/2006/relationships/oleObject" Target="../embeddings/oleObject3.bin"/><Relationship Id="rId8" Type="http://schemas.openxmlformats.org/officeDocument/2006/relationships/package" Target="../embeddings/Microsoft_Visio_Drawing2222222222222222222.vsdx"/><Relationship Id="rId9"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ja-JP" dirty="0" smtClean="0"/>
              <a:t>March 2017</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t>Modified Channel Model For Outdoor Open Area Hotspot Access Scenario</a:t>
            </a:r>
            <a:endParaRPr lang="en-GB" sz="2800" dirty="0"/>
          </a:p>
        </p:txBody>
      </p:sp>
      <p:sp>
        <p:nvSpPr>
          <p:cNvPr id="3074" name="Rectangle 2"/>
          <p:cNvSpPr>
            <a:spLocks noGrp="1" noChangeArrowheads="1"/>
          </p:cNvSpPr>
          <p:nvPr>
            <p:ph type="body" idx="1"/>
          </p:nvPr>
        </p:nvSpPr>
        <p:spPr>
          <a:xfrm>
            <a:off x="685800" y="16288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2017-03-13</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フッター プレースホルダー 1"/>
          <p:cNvSpPr>
            <a:spLocks noGrp="1"/>
          </p:cNvSpPr>
          <p:nvPr>
            <p:ph type="ftr" idx="14"/>
          </p:nvPr>
        </p:nvSpPr>
        <p:spPr/>
        <p:txBody>
          <a:bodyPr/>
          <a:lstStyle/>
          <a:p>
            <a:r>
              <a:rPr lang="en-GB" smtClean="0"/>
              <a:t>Minseok Kim, Niigata University</a:t>
            </a:r>
            <a:endParaRPr lang="en-GB" dirty="0"/>
          </a:p>
        </p:txBody>
      </p:sp>
      <p:sp>
        <p:nvSpPr>
          <p:cNvPr id="3" name="スライド番号プレースホルダー 2"/>
          <p:cNvSpPr>
            <a:spLocks noGrp="1"/>
          </p:cNvSpPr>
          <p:nvPr>
            <p:ph type="sldNum" idx="12"/>
          </p:nvPr>
        </p:nvSpPr>
        <p:spPr/>
        <p:txBody>
          <a:bodyPr/>
          <a:lstStyle/>
          <a:p>
            <a:r>
              <a:rPr lang="en-GB" smtClean="0"/>
              <a:t>Slide </a:t>
            </a:r>
            <a:fld id="{440F5867-744E-4AA6-B0ED-4C44D2DFBB7B}" type="slidenum">
              <a:rPr lang="en-GB" smtClean="0"/>
              <a:pPr/>
              <a:t>1</a:t>
            </a:fld>
            <a:endParaRPr lang="en-GB" dirty="0"/>
          </a:p>
        </p:txBody>
      </p:sp>
      <p:graphicFrame>
        <p:nvGraphicFramePr>
          <p:cNvPr id="10" name="Object 3"/>
          <p:cNvGraphicFramePr>
            <a:graphicFrameLocks noChangeAspect="1"/>
          </p:cNvGraphicFramePr>
          <p:nvPr>
            <p:extLst>
              <p:ext uri="{D42A27DB-BD31-4B8C-83A1-F6EECF244321}">
                <p14:modId xmlns:p14="http://schemas.microsoft.com/office/powerpoint/2010/main" val="3889926469"/>
              </p:ext>
            </p:extLst>
          </p:nvPr>
        </p:nvGraphicFramePr>
        <p:xfrm>
          <a:off x="519113" y="2281238"/>
          <a:ext cx="7832725" cy="3317875"/>
        </p:xfrm>
        <a:graphic>
          <a:graphicData uri="http://schemas.openxmlformats.org/presentationml/2006/ole">
            <mc:AlternateContent xmlns:mc="http://schemas.openxmlformats.org/markup-compatibility/2006">
              <mc:Choice xmlns:v="urn:schemas-microsoft-com:vml" Requires="v">
                <p:oleObj spid="_x0000_s3253" name="Document" r:id="rId5" imgW="8242738" imgH="3504505" progId="Word.Document.8">
                  <p:embed/>
                </p:oleObj>
              </mc:Choice>
              <mc:Fallback>
                <p:oleObj name="Document" r:id="rId5" imgW="8242738" imgH="3504505" progId="Word.Document.8">
                  <p:embed/>
                  <p:pic>
                    <p:nvPicPr>
                      <p:cNvPr id="0" name=""/>
                      <p:cNvPicPr>
                        <a:picLocks noChangeAspect="1" noChangeArrowheads="1"/>
                      </p:cNvPicPr>
                      <p:nvPr/>
                    </p:nvPicPr>
                    <p:blipFill>
                      <a:blip r:embed="rId6"/>
                      <a:srcRect/>
                      <a:stretch>
                        <a:fillRect/>
                      </a:stretch>
                    </p:blipFill>
                    <p:spPr bwMode="auto">
                      <a:xfrm>
                        <a:off x="519113" y="2281238"/>
                        <a:ext cx="7832725" cy="33178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p:cNvSpPr>
          <p:nvPr>
            <p:ph type="title"/>
          </p:nvPr>
        </p:nvSpPr>
        <p:spPr/>
        <p:txBody>
          <a:bodyPr/>
          <a:lstStyle/>
          <a:p>
            <a:r>
              <a:rPr lang="en-US" altLang="ja-JP" dirty="0" smtClean="0"/>
              <a:t>R-Ray Parameters</a:t>
            </a:r>
            <a:endParaRPr lang="ja-JP" altLang="en-US" dirty="0"/>
          </a:p>
        </p:txBody>
      </p:sp>
      <p:sp>
        <p:nvSpPr>
          <p:cNvPr id="4" name="コンテンツ プレースホルダー 3"/>
          <p:cNvSpPr>
            <a:spLocks noGrp="1"/>
          </p:cNvSpPr>
          <p:nvPr>
            <p:ph idx="1"/>
          </p:nvPr>
        </p:nvSpPr>
        <p:spPr>
          <a:xfrm>
            <a:off x="723105" y="1830388"/>
            <a:ext cx="7770813" cy="4113213"/>
          </a:xfrm>
        </p:spPr>
        <p:txBody>
          <a:bodyPr/>
          <a:lstStyle/>
          <a:p>
            <a:endParaRPr kumimoji="1" lang="ja-JP" altLang="en-US"/>
          </a:p>
        </p:txBody>
      </p:sp>
      <p:sp>
        <p:nvSpPr>
          <p:cNvPr id="631" name="Shape 631"/>
          <p:cNvSpPr/>
          <p:nvPr/>
        </p:nvSpPr>
        <p:spPr>
          <a:xfrm>
            <a:off x="203849" y="6497526"/>
            <a:ext cx="8809327" cy="5168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vl1pPr>
          </a:lstStyle>
          <a:p>
            <a:r>
              <a:t>[3] MiWEBA, FP7 ICT-2013-EU-Japan, http://www.miweba.eu </a:t>
            </a:r>
          </a:p>
        </p:txBody>
      </p:sp>
      <p:pic>
        <p:nvPicPr>
          <p:cNvPr id="633" name="MathTypeEquation.pdf"/>
          <p:cNvPicPr>
            <a:picLocks noChangeAspect="1"/>
          </p:cNvPicPr>
          <p:nvPr/>
        </p:nvPicPr>
        <p:blipFill>
          <a:blip r:embed="rId3">
            <a:extLst/>
          </a:blip>
          <a:stretch>
            <a:fillRect/>
          </a:stretch>
        </p:blipFill>
        <p:spPr>
          <a:xfrm>
            <a:off x="5833681" y="3262266"/>
            <a:ext cx="114301" cy="165101"/>
          </a:xfrm>
          <a:prstGeom prst="rect">
            <a:avLst/>
          </a:prstGeom>
          <a:ln w="12700">
            <a:miter lim="400000"/>
          </a:ln>
        </p:spPr>
      </p:pic>
      <mc:AlternateContent xmlns:mc="http://schemas.openxmlformats.org/markup-compatibility/2006" xmlns:a14="http://schemas.microsoft.com/office/drawing/2010/main">
        <mc:Choice Requires="a14">
          <p:graphicFrame>
            <p:nvGraphicFramePr>
              <p:cNvPr id="634" name="Table 634"/>
              <p:cNvGraphicFramePr/>
              <p:nvPr>
                <p:extLst>
                  <p:ext uri="{D42A27DB-BD31-4B8C-83A1-F6EECF244321}">
                    <p14:modId xmlns:p14="http://schemas.microsoft.com/office/powerpoint/2010/main" val="1768625107"/>
                  </p:ext>
                </p:extLst>
              </p:nvPr>
            </p:nvGraphicFramePr>
            <p:xfrm>
              <a:off x="729695" y="1753890"/>
              <a:ext cx="7618133" cy="4059124"/>
            </p:xfrm>
            <a:graphic>
              <a:graphicData uri="http://schemas.openxmlformats.org/drawingml/2006/table">
                <a:tbl>
                  <a:tblPr bandRow="1"/>
                  <a:tblGrid>
                    <a:gridCol w="328456"/>
                    <a:gridCol w="1106114"/>
                    <a:gridCol w="1287019"/>
                    <a:gridCol w="2592288"/>
                    <a:gridCol w="2304256"/>
                  </a:tblGrid>
                  <a:tr h="340468">
                    <a:tc gridSpan="3">
                      <a:txBody>
                        <a:bodyPr/>
                        <a:lstStyle/>
                        <a:p>
                          <a:pPr algn="ctr">
                            <a:defRPr sz="1800"/>
                          </a:pPr>
                          <a:endParaRPr sz="18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hMerge="1">
                      <a:txBody>
                        <a:bodyPr/>
                        <a:lstStyle/>
                        <a:p>
                          <a:endParaRPr lang="ja-JP"/>
                        </a:p>
                      </a:txBody>
                      <a:tcPr/>
                    </a:tc>
                    <a:tc hMerge="1">
                      <a:txBody>
                        <a:bodyPr/>
                        <a:lstStyle/>
                        <a:p>
                          <a:endParaRPr lang="ja-JP"/>
                        </a:p>
                      </a:txBody>
                      <a:tcPr/>
                    </a:tc>
                    <a:tc>
                      <a:txBody>
                        <a:bodyPr/>
                        <a:lstStyle/>
                        <a:p>
                          <a:pPr algn="ctr">
                            <a:defRPr sz="1800"/>
                          </a:pPr>
                          <a:r>
                            <a:rPr lang="en-US" sz="1800" dirty="0" smtClean="0">
                              <a:sym typeface="Times New Roman"/>
                            </a:rPr>
                            <a:t>This model</a:t>
                          </a:r>
                          <a:endParaRPr sz="18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cap="flat" cmpd="sng" algn="ctr">
                          <a:solidFill>
                            <a:srgbClr val="000000"/>
                          </a:solidFill>
                          <a:prstDash val="solid"/>
                          <a:miter lim="400000"/>
                          <a:headEnd type="none" w="med" len="med"/>
                          <a:tailEnd type="none" w="med" len="med"/>
                        </a:lnB>
                        <a:solidFill>
                          <a:schemeClr val="bg1"/>
                        </a:solidFill>
                      </a:tcPr>
                    </a:tc>
                    <a:tc>
                      <a:txBody>
                        <a:bodyPr/>
                        <a:lstStyle/>
                        <a:p>
                          <a:pPr algn="ctr">
                            <a:defRPr sz="1800"/>
                          </a:pPr>
                          <a:r>
                            <a:rPr lang="en-US" altLang="ja-JP" sz="1600" dirty="0" smtClean="0">
                              <a:sym typeface="Times New Roman"/>
                            </a:rPr>
                            <a:t>IEEE802.11ay [3</a:t>
                          </a:r>
                          <a:r>
                            <a:rPr sz="1600" dirty="0" smtClean="0">
                              <a:sym typeface="Times New Roman"/>
                            </a:rPr>
                            <a:t>]</a:t>
                          </a:r>
                          <a:endParaRPr sz="1600" dirty="0">
                            <a:sym typeface="Times New Roman"/>
                          </a:endParaRP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a:solidFill>
                            <a:srgbClr val="000000"/>
                          </a:solidFill>
                          <a:miter lim="400000"/>
                        </a:lnT>
                        <a:lnB w="25400" cap="flat" cmpd="sng" algn="ctr">
                          <a:solidFill>
                            <a:srgbClr val="000000"/>
                          </a:solidFill>
                          <a:prstDash val="solid"/>
                          <a:miter lim="400000"/>
                          <a:headEnd type="none" w="med" len="med"/>
                          <a:tailEnd type="none" w="med" len="med"/>
                        </a:lnB>
                        <a:solidFill>
                          <a:schemeClr val="bg1"/>
                        </a:solidFill>
                      </a:tcPr>
                    </a:tc>
                  </a:tr>
                  <a:tr h="240596">
                    <a:tc rowSpan="5">
                      <a:txBody>
                        <a:bodyPr/>
                        <a:lstStyle/>
                        <a:p>
                          <a:pPr algn="ctr">
                            <a:defRPr sz="1800"/>
                          </a:pPr>
                          <a:r>
                            <a:rPr lang="en-US" sz="1800" dirty="0" smtClean="0">
                              <a:sym typeface="Times New Roman"/>
                            </a:rPr>
                            <a:t>Delay</a:t>
                          </a:r>
                          <a:endParaRPr sz="1800" dirty="0">
                            <a:sym typeface="Times New Roman"/>
                          </a:endParaRPr>
                        </a:p>
                      </a:txBody>
                      <a:tcPr marL="0" marR="0" marT="0" marB="0" vert="vert27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gridSpan="2">
                      <a:txBody>
                        <a:bodyPr/>
                        <a:lstStyle/>
                        <a:p>
                          <a:pPr algn="ctr">
                            <a:defRPr>
                              <a:sym typeface="Times New Roman"/>
                            </a:defRPr>
                          </a:pPr>
                          <a:r>
                            <a:rPr lang="en-US" sz="1600" dirty="0" smtClean="0"/>
                            <a:t>No. Clusters,</a:t>
                          </a:r>
                          <a:r>
                            <a:rPr sz="1600" dirty="0" smtClean="0"/>
                            <a:t> </a:t>
                          </a:r>
                          <a14:m>
                            <m:oMath xmlns:m="http://schemas.openxmlformats.org/officeDocument/2006/math">
                              <m:sSub>
                                <m:sSubPr>
                                  <m:ctrlPr>
                                    <a:rPr lang="en-US" altLang="ja-JP" sz="1600" b="0" i="1" smtClean="0">
                                      <a:latin typeface="Cambria Math" charset="0"/>
                                    </a:rPr>
                                  </m:ctrlPr>
                                </m:sSubPr>
                                <m:e>
                                  <m:r>
                                    <a:rPr lang="en-US" altLang="ja-JP" sz="1600" b="0" i="1" smtClean="0">
                                      <a:latin typeface="Cambria Math" panose="02040503050406030204" pitchFamily="18" charset="0"/>
                                    </a:rPr>
                                    <m:t>𝑁</m:t>
                                  </m:r>
                                </m:e>
                                <m:sub>
                                  <m:r>
                                    <a:rPr lang="en-US" altLang="ja-JP" sz="1600" b="0" i="1" smtClean="0">
                                      <a:latin typeface="Cambria Math" panose="02040503050406030204" pitchFamily="18" charset="0"/>
                                    </a:rPr>
                                    <m:t>𝑐</m:t>
                                  </m:r>
                                </m:sub>
                              </m:sSub>
                            </m:oMath>
                          </a14:m>
                          <a:endParaRPr sz="1600" i="1" dirty="0"/>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hMerge="1">
                      <a:txBody>
                        <a:bodyPr/>
                        <a:lstStyle/>
                        <a:p>
                          <a:endParaRPr lang="ja-JP"/>
                        </a:p>
                      </a:txBody>
                      <a:tcPr/>
                    </a:tc>
                    <a:tc>
                      <a:txBody>
                        <a:bodyPr/>
                        <a:lstStyle/>
                        <a:p>
                          <a:pPr algn="ctr">
                            <a:defRPr sz="1800"/>
                          </a:pPr>
                          <a:r>
                            <a:rPr lang="en-US" sz="1500" dirty="0" smtClean="0">
                              <a:sym typeface="Times New Roman"/>
                            </a:rPr>
                            <a:t>N(1.7,0.8)</a:t>
                          </a:r>
                          <a:endParaRPr sz="15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sz="1500" dirty="0">
                              <a:sym typeface="Times New Roman"/>
                            </a:rPr>
                            <a:t>3</a:t>
                          </a: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123177">
                    <a:tc vMerge="1">
                      <a:txBody>
                        <a:bodyPr/>
                        <a:lstStyle/>
                        <a:p>
                          <a:endParaRPr lang="ja-JP"/>
                        </a:p>
                      </a:txBody>
                      <a:tcPr/>
                    </a:tc>
                    <a:tc gridSpan="2">
                      <a:txBody>
                        <a:bodyPr/>
                        <a:lstStyle/>
                        <a:p>
                          <a:r>
                            <a:rPr lang="en-US" altLang="ja-JP" sz="1600" dirty="0" smtClean="0"/>
                            <a:t>Cluster arrival time offset, </a:t>
                          </a:r>
                          <a14:m>
                            <m:oMath xmlns:m="http://schemas.openxmlformats.org/officeDocument/2006/math">
                              <m:sSub>
                                <m:sSubPr>
                                  <m:ctrlPr>
                                    <a:rPr lang="en-US" altLang="ja-JP" sz="1600" i="1" smtClean="0">
                                      <a:latin typeface="Cambria Math" charset="0"/>
                                    </a:rPr>
                                  </m:ctrlPr>
                                </m:sSubPr>
                                <m:e>
                                  <m:r>
                                    <a:rPr lang="en-US" altLang="ja-JP" sz="1600" smtClean="0">
                                      <a:latin typeface="Cambria Math" charset="0"/>
                                    </a:rPr>
                                    <m:t>𝜏</m:t>
                                  </m:r>
                                </m:e>
                                <m:sub>
                                  <m:r>
                                    <a:rPr lang="en-US" altLang="ja-JP" sz="1600" b="0" i="0" smtClean="0">
                                      <a:latin typeface="Cambria Math" charset="0"/>
                                    </a:rPr>
                                    <m:t>0</m:t>
                                  </m:r>
                                </m:sub>
                              </m:sSub>
                            </m:oMath>
                          </a14:m>
                          <a:endParaRPr lang="ja-JP" altLang="en-US" sz="1600" dirty="0"/>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ja-JP"/>
                        </a:p>
                      </a:txBody>
                      <a:tcPr/>
                    </a:tc>
                    <a:tc>
                      <a:txBody>
                        <a:bodyPr/>
                        <a:lstStyle/>
                        <a:p>
                          <a:pPr algn="ctr">
                            <a:defRPr sz="1800"/>
                          </a:pPr>
                          <a:r>
                            <a:rPr lang="en-US" sz="1500" dirty="0" smtClean="0">
                              <a:sym typeface="Times New Roman"/>
                            </a:rPr>
                            <a:t>40 ns</a:t>
                          </a:r>
                          <a:endParaRPr sz="15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pPr>
                          <a:r>
                            <a:rPr lang="en-US" sz="1500" dirty="0" smtClean="0">
                              <a:sym typeface="Times New Roman"/>
                            </a:rPr>
                            <a:t>-</a:t>
                          </a:r>
                          <a:endParaRPr sz="1500" dirty="0">
                            <a:sym typeface="Times New Roman"/>
                          </a:endParaRP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3177">
                    <a:tc vMerge="1">
                      <a:txBody>
                        <a:bodyPr/>
                        <a:lstStyle/>
                        <a:p>
                          <a:endParaRPr kumimoji="1" lang="ja-JP" altLang="en-US"/>
                        </a:p>
                      </a:txBody>
                      <a:tcPr/>
                    </a:tc>
                    <a:tc gridSpan="2">
                      <a:txBody>
                        <a:bodyPr/>
                        <a:lstStyle/>
                        <a:p>
                          <a:pPr algn="ctr">
                            <a:defRPr>
                              <a:sym typeface="Times New Roman"/>
                            </a:defRPr>
                          </a:pPr>
                          <a:r>
                            <a:rPr lang="en-US" sz="1600" dirty="0" smtClean="0"/>
                            <a:t>Cluster arrival rate</a:t>
                          </a:r>
                          <a:r>
                            <a:rPr sz="1600" dirty="0" smtClean="0"/>
                            <a:t>, </a:t>
                          </a:r>
                          <a:r>
                            <a:rPr sz="1600" i="1" dirty="0"/>
                            <a:t>λ</a:t>
                          </a:r>
                        </a:p>
                      </a:txBody>
                      <a:tcPr marL="0" marR="0" marT="0" marB="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25400">
                          <a:solidFill>
                            <a:srgbClr val="000000"/>
                          </a:solidFill>
                          <a:miter lim="400000"/>
                        </a:lnB>
                        <a:solidFill>
                          <a:schemeClr val="bg1"/>
                        </a:solidFill>
                      </a:tcPr>
                    </a:tc>
                    <a:tc hMerge="1">
                      <a:txBody>
                        <a:bodyPr/>
                        <a:lstStyle/>
                        <a:p>
                          <a:endParaRPr lang="ja-JP"/>
                        </a:p>
                      </a:txBody>
                      <a:tcPr/>
                    </a:tc>
                    <a:tc>
                      <a:txBody>
                        <a:bodyPr/>
                        <a:lstStyle/>
                        <a:p>
                          <a:pPr algn="ctr">
                            <a:defRPr>
                              <a:sym typeface="Times New Roman"/>
                            </a:defRPr>
                          </a:pPr>
                          <a:r>
                            <a:rPr sz="1500" dirty="0" smtClean="0"/>
                            <a:t>0.0</a:t>
                          </a:r>
                          <a:r>
                            <a:rPr lang="en-US" sz="1500" dirty="0" smtClean="0"/>
                            <a:t>084</a:t>
                          </a:r>
                          <a:r>
                            <a:rPr sz="1500" dirty="0" smtClean="0"/>
                            <a:t> </a:t>
                          </a:r>
                          <a:r>
                            <a:rPr sz="1500" dirty="0"/>
                            <a:t>ns</a:t>
                          </a:r>
                          <a:r>
                            <a:rPr sz="1500" baseline="45454" dirty="0"/>
                            <a:t>-1</a:t>
                          </a:r>
                        </a:p>
                      </a:txBody>
                      <a:tcPr marL="0" marR="0" marT="0" marB="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25400">
                          <a:solidFill>
                            <a:srgbClr val="000000"/>
                          </a:solidFill>
                          <a:miter lim="400000"/>
                        </a:lnB>
                        <a:solidFill>
                          <a:schemeClr val="bg1"/>
                        </a:solidFill>
                      </a:tcPr>
                    </a:tc>
                    <a:tc>
                      <a:txBody>
                        <a:bodyPr/>
                        <a:lstStyle/>
                        <a:p>
                          <a:pPr algn="ctr">
                            <a:defRPr>
                              <a:sym typeface="Times New Roman"/>
                            </a:defRPr>
                          </a:pPr>
                          <a:r>
                            <a:rPr sz="1500" dirty="0"/>
                            <a:t>0.05 ns</a:t>
                          </a:r>
                          <a:r>
                            <a:rPr sz="1500" baseline="45454" dirty="0"/>
                            <a:t>-1</a:t>
                          </a:r>
                        </a:p>
                      </a:txBody>
                      <a:tcPr marL="0" marR="0" marT="0" marB="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240596">
                    <a:tc vMerge="1">
                      <a:txBody>
                        <a:bodyPr/>
                        <a:lstStyle/>
                        <a:p>
                          <a:endParaRPr lang="ja-JP"/>
                        </a:p>
                      </a:txBody>
                      <a:tcPr/>
                    </a:tc>
                    <a:tc gridSpan="2">
                      <a:txBody>
                        <a:bodyPr/>
                        <a:lstStyle/>
                        <a:p>
                          <a:pPr algn="ctr">
                            <a:defRPr>
                              <a:sym typeface="Times New Roman"/>
                            </a:defRPr>
                          </a:pPr>
                          <a:r>
                            <a:rPr lang="en-US" altLang="ja-JP" sz="1600" dirty="0" smtClean="0">
                              <a:solidFill>
                                <a:srgbClr val="000000"/>
                              </a:solidFill>
                              <a:latin typeface="Times New Roman" panose="02020603050405020304" pitchFamily="18" charset="0"/>
                            </a:rPr>
                            <a:t>power-decay constant,</a:t>
                          </a:r>
                          <a:r>
                            <a:rPr sz="1600" dirty="0" smtClean="0"/>
                            <a:t> </a:t>
                          </a:r>
                          <a:r>
                            <a:rPr sz="1600" i="1" dirty="0"/>
                            <a:t>γ</a:t>
                          </a: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a:solidFill>
                            <a:srgbClr val="000000"/>
                          </a:solidFill>
                          <a:miter lim="400000"/>
                        </a:lnB>
                        <a:solidFill>
                          <a:schemeClr val="bg1"/>
                        </a:solidFill>
                      </a:tcPr>
                    </a:tc>
                    <a:tc hMerge="1">
                      <a:txBody>
                        <a:bodyPr/>
                        <a:lstStyle/>
                        <a:p>
                          <a:endParaRPr lang="ja-JP"/>
                        </a:p>
                      </a:txBody>
                      <a:tcPr/>
                    </a:tc>
                    <a:tc>
                      <a:txBody>
                        <a:bodyPr/>
                        <a:lstStyle/>
                        <a:p>
                          <a:pPr algn="ctr">
                            <a:defRPr sz="1800"/>
                          </a:pPr>
                          <a:r>
                            <a:rPr lang="en-US" sz="1500" dirty="0" smtClean="0">
                              <a:sym typeface="Times New Roman"/>
                            </a:rPr>
                            <a:t>27.4</a:t>
                          </a:r>
                          <a:r>
                            <a:rPr sz="1500" dirty="0" smtClean="0">
                              <a:sym typeface="Times New Roman"/>
                            </a:rPr>
                            <a:t> </a:t>
                          </a:r>
                          <a:r>
                            <a:rPr sz="1500" dirty="0">
                              <a:sym typeface="Times New Roman"/>
                            </a:rPr>
                            <a:t>ns</a:t>
                          </a:r>
                        </a:p>
                      </a:txBody>
                      <a:tcPr marL="0" marR="0" marT="0" marB="0" anchor="ctr" horzOverflow="overflow">
                        <a:lnL w="25400">
                          <a:solidFill>
                            <a:srgbClr val="000000"/>
                          </a:solidFill>
                          <a:miter lim="400000"/>
                        </a:lnL>
                        <a:lnR w="25400">
                          <a:solidFill>
                            <a:srgbClr val="000000"/>
                          </a:solidFill>
                          <a:miter lim="400000"/>
                        </a:lnR>
                        <a:lnT w="25400" cap="flat" cmpd="sng" algn="ctr">
                          <a:solidFill>
                            <a:srgbClr val="000000"/>
                          </a:solidFill>
                          <a:prstDash val="solid"/>
                          <a:miter lim="400000"/>
                          <a:headEnd type="none" w="med" len="med"/>
                          <a:tailEnd type="none" w="med" len="med"/>
                        </a:lnT>
                        <a:lnB w="25400">
                          <a:solidFill>
                            <a:srgbClr val="000000"/>
                          </a:solidFill>
                          <a:miter lim="400000"/>
                        </a:lnB>
                        <a:solidFill>
                          <a:schemeClr val="bg1"/>
                        </a:solidFill>
                      </a:tcPr>
                    </a:tc>
                    <a:tc>
                      <a:txBody>
                        <a:bodyPr/>
                        <a:lstStyle/>
                        <a:p>
                          <a:pPr algn="ctr">
                            <a:defRPr sz="1800"/>
                          </a:pPr>
                          <a:r>
                            <a:rPr sz="1500">
                              <a:sym typeface="Times New Roman"/>
                            </a:rPr>
                            <a:t>15 ns</a:t>
                          </a: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221643">
                    <a:tc vMerge="1">
                      <a:txBody>
                        <a:bodyPr/>
                        <a:lstStyle/>
                        <a:p>
                          <a:endParaRPr lang="ja-JP"/>
                        </a:p>
                      </a:txBody>
                      <a:tcPr/>
                    </a:tc>
                    <a:tc gridSpan="2">
                      <a:txBody>
                        <a:bodyPr/>
                        <a:lstStyle/>
                        <a:p>
                          <a:pPr algn="ctr">
                            <a:defRPr>
                              <a:sym typeface="Times New Roman"/>
                            </a:defRPr>
                          </a:pPr>
                          <a:r>
                            <a:rPr sz="1600" i="1" dirty="0" smtClean="0"/>
                            <a:t>K</a:t>
                          </a:r>
                          <a:r>
                            <a:rPr lang="en-US" sz="1600" dirty="0" smtClean="0"/>
                            <a:t> factor</a:t>
                          </a:r>
                          <a:endParaRPr sz="1600" dirty="0"/>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hMerge="1">
                      <a:txBody>
                        <a:bodyPr/>
                        <a:lstStyle/>
                        <a:p>
                          <a:endParaRPr lang="ja-JP"/>
                        </a:p>
                      </a:txBody>
                      <a:tcPr/>
                    </a:tc>
                    <a:tc>
                      <a:txBody>
                        <a:bodyPr/>
                        <a:lstStyle/>
                        <a:p>
                          <a:pPr algn="ctr">
                            <a:defRPr sz="1800"/>
                          </a:pPr>
                          <a:r>
                            <a:rPr lang="en-US" sz="1500" dirty="0" smtClean="0">
                              <a:sym typeface="Times New Roman"/>
                            </a:rPr>
                            <a:t>7</a:t>
                          </a:r>
                          <a:r>
                            <a:rPr sz="1500" dirty="0" smtClean="0">
                              <a:sym typeface="Times New Roman"/>
                            </a:rPr>
                            <a:t> </a:t>
                          </a:r>
                          <a:r>
                            <a:rPr sz="1500" dirty="0">
                              <a:sym typeface="Times New Roman"/>
                            </a:rPr>
                            <a:t>dB</a:t>
                          </a: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cap="flat" cmpd="sng" algn="ctr">
                          <a:solidFill>
                            <a:srgbClr val="000000"/>
                          </a:solidFill>
                          <a:prstDash val="solid"/>
                          <a:miter lim="400000"/>
                          <a:headEnd type="none" w="med" len="med"/>
                          <a:tailEnd type="none" w="med" len="med"/>
                        </a:lnB>
                        <a:solidFill>
                          <a:schemeClr val="bg1"/>
                        </a:solidFill>
                      </a:tcPr>
                    </a:tc>
                    <a:tc>
                      <a:txBody>
                        <a:bodyPr/>
                        <a:lstStyle/>
                        <a:p>
                          <a:pPr algn="ctr">
                            <a:defRPr sz="1800"/>
                          </a:pPr>
                          <a:r>
                            <a:rPr sz="1500" dirty="0">
                              <a:sym typeface="Times New Roman"/>
                            </a:rPr>
                            <a:t>6 dB</a:t>
                          </a: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888604">
                    <a:tc rowSpan="4">
                      <a:txBody>
                        <a:bodyPr/>
                        <a:lstStyle/>
                        <a:p>
                          <a:pPr algn="ctr">
                            <a:defRPr sz="1800"/>
                          </a:pPr>
                          <a:r>
                            <a:rPr lang="en-US" sz="1800" dirty="0" smtClean="0">
                              <a:sym typeface="Times New Roman"/>
                            </a:rPr>
                            <a:t>Angle</a:t>
                          </a:r>
                          <a:endParaRPr sz="1800" dirty="0">
                            <a:sym typeface="Times New Roman"/>
                          </a:endParaRPr>
                        </a:p>
                      </a:txBody>
                      <a:tcPr marL="0" marR="0" marT="0" marB="0" vert="vert27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rowSpan="2">
                      <a:txBody>
                        <a:bodyPr/>
                        <a:lstStyle/>
                        <a:p>
                          <a:pPr algn="ctr">
                            <a:defRPr sz="1800"/>
                          </a:pPr>
                          <a:r>
                            <a:rPr sz="1600" dirty="0">
                              <a:sym typeface="Times New Roman"/>
                            </a:rPr>
                            <a:t>
</a:t>
                          </a:r>
                          <a:r>
                            <a:rPr lang="en-US" sz="1600" dirty="0" err="1" smtClean="0">
                              <a:sym typeface="Times New Roman"/>
                            </a:rPr>
                            <a:t>AoA</a:t>
                          </a:r>
                          <a:endParaRPr sz="16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en-US" sz="1600" dirty="0" smtClean="0">
                              <a:sym typeface="Times New Roman"/>
                            </a:rPr>
                            <a:t>Elevation</a:t>
                          </a:r>
                          <a:endParaRPr sz="1600" dirty="0">
                            <a:sym typeface="Times New Roman"/>
                          </a:endParaRP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ja-JP" sz="1500" i="1" smtClean="0">
                                        <a:latin typeface="Cambria Math" charset="0"/>
                                      </a:rPr>
                                    </m:ctrlPr>
                                  </m:sSubPr>
                                  <m:e>
                                    <m:r>
                                      <a:rPr lang="en-US" altLang="ja-JP" sz="1500" smtClean="0">
                                        <a:latin typeface="Cambria Math" charset="0"/>
                                      </a:rPr>
                                      <m:t>𝐴</m:t>
                                    </m:r>
                                  </m:e>
                                  <m:sub>
                                    <m:r>
                                      <m:rPr>
                                        <m:sty m:val="p"/>
                                      </m:rPr>
                                      <a:rPr lang="en-US" altLang="ja-JP" sz="1500" smtClean="0">
                                        <a:latin typeface="Cambria Math" charset="0"/>
                                      </a:rPr>
                                      <m:t>AoA</m:t>
                                    </m:r>
                                  </m:sub>
                                </m:sSub>
                                <m:r>
                                  <a:rPr lang="en-US" altLang="ja-JP" sz="1500" smtClean="0">
                                    <a:latin typeface="Cambria Math" charset="0"/>
                                  </a:rPr>
                                  <m:t>=0.85</m:t>
                                </m:r>
                              </m:oMath>
                            </m:oMathPara>
                          </a14:m>
                          <a:endParaRPr kumimoji="1" lang="en-US" altLang="ja-JP" sz="1500" u="none" strike="noStrike" kern="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sym typeface="Times New Roman"/>
                            </a:defRPr>
                          </a:pPr>
                          <a14:m>
                            <m:oMathPara xmlns:m="http://schemas.openxmlformats.org/officeDocument/2006/math">
                              <m:oMathParaPr>
                                <m:jc m:val="centerGroup"/>
                              </m:oMathParaPr>
                              <m:oMath xmlns:m="http://schemas.openxmlformats.org/officeDocument/2006/math">
                                <m:sSub>
                                  <m:sSubPr>
                                    <m:ctrlPr>
                                      <a:rPr lang="en-US" altLang="ja-JP" sz="1500" i="1" smtClean="0">
                                        <a:latin typeface="Cambria Math" charset="0"/>
                                      </a:rPr>
                                    </m:ctrlPr>
                                  </m:sSubPr>
                                  <m:e>
                                    <m:r>
                                      <a:rPr lang="en-US" altLang="ja-JP" sz="1500" smtClean="0">
                                        <a:latin typeface="Cambria Math" charset="0"/>
                                      </a:rPr>
                                      <m:t>𝐵</m:t>
                                    </m:r>
                                  </m:e>
                                  <m:sub>
                                    <m:r>
                                      <m:rPr>
                                        <m:sty m:val="p"/>
                                      </m:rPr>
                                      <a:rPr lang="en-US" altLang="ja-JP" sz="1500" smtClean="0">
                                        <a:latin typeface="Cambria Math" charset="0"/>
                                      </a:rPr>
                                      <m:t>AoA</m:t>
                                    </m:r>
                                  </m:sub>
                                </m:sSub>
                                <m:r>
                                  <a:rPr lang="en-US" altLang="ja-JP" sz="1500" smtClean="0">
                                    <a:latin typeface="Cambria Math" charset="0"/>
                                  </a:rPr>
                                  <m:t>=1.9</m:t>
                                </m:r>
                              </m:oMath>
                            </m:oMathPara>
                          </a14:m>
                          <a:endParaRPr kumimoji="1" lang="en-US" altLang="ja-JP" sz="1500" u="none" strike="noStrike" kern="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sym typeface="Times New Roman"/>
                            </a:defRPr>
                          </a:pPr>
                          <a14:m>
                            <m:oMath xmlns:m="http://schemas.openxmlformats.org/officeDocument/2006/math">
                              <m:sSubSup>
                                <m:sSubSupPr>
                                  <m:ctrlPr>
                                    <a:rPr lang="en-US" altLang="ja-JP" sz="1500" i="1" smtClean="0">
                                      <a:latin typeface="Cambria Math" charset="0"/>
                                    </a:rPr>
                                  </m:ctrlPr>
                                </m:sSubSupPr>
                                <m:e>
                                  <m:r>
                                    <a:rPr lang="en-US" altLang="ja-JP" sz="1500" smtClean="0">
                                      <a:latin typeface="Cambria Math" charset="0"/>
                                    </a:rPr>
                                    <m:t>𝜎</m:t>
                                  </m:r>
                                </m:e>
                                <m:sub>
                                  <m:r>
                                    <m:rPr>
                                      <m:sty m:val="p"/>
                                    </m:rPr>
                                    <a:rPr lang="en-US" altLang="ja-JP" sz="1500" smtClean="0">
                                      <a:latin typeface="Cambria Math" charset="0"/>
                                    </a:rPr>
                                    <m:t>AoA</m:t>
                                  </m:r>
                                </m:sub>
                                <m:sup>
                                  <m:r>
                                    <a:rPr lang="en-US" altLang="ja-JP" sz="1500" smtClean="0">
                                      <a:latin typeface="Cambria Math" charset="0"/>
                                    </a:rPr>
                                    <m:t>2</m:t>
                                  </m:r>
                                </m:sup>
                              </m:sSubSup>
                              <m:r>
                                <a:rPr lang="en-US" altLang="ja-JP" sz="1500" smtClean="0">
                                  <a:latin typeface="Cambria Math" charset="0"/>
                                </a:rPr>
                                <m:t>=3.5</m:t>
                              </m:r>
                            </m:oMath>
                          </a14:m>
                          <a:r>
                            <a:rPr kumimoji="1" lang="en-US" altLang="ja-JP" sz="1500" b="0" i="0" u="none" strike="noStrike" kern="1200" baseline="0" dirty="0" smtClean="0">
                              <a:solidFill>
                                <a:schemeClr val="dk1"/>
                              </a:solidFill>
                              <a:latin typeface="+mn-lt"/>
                              <a:ea typeface="+mn-ea"/>
                              <a:cs typeface="+mn-cs"/>
                            </a:rPr>
                            <a:t> </a:t>
                          </a:r>
                          <a:r>
                            <a:rPr kumimoji="1" lang="en-US" altLang="ja-JP" sz="1200" b="0" i="0" u="none" strike="noStrike" kern="1200" baseline="30000" dirty="0" smtClean="0">
                              <a:solidFill>
                                <a:schemeClr val="dk1"/>
                              </a:solidFill>
                              <a:latin typeface="+mn-lt"/>
                              <a:ea typeface="+mn-ea"/>
                              <a:cs typeface="+mn-cs"/>
                            </a:rPr>
                            <a:t>※</a:t>
                          </a:r>
                          <a:r>
                            <a:rPr kumimoji="1" lang="en-US" altLang="ja-JP" sz="1500" b="0" i="0" u="none" strike="noStrike" kern="1200" baseline="30000" dirty="0" smtClean="0">
                              <a:solidFill>
                                <a:schemeClr val="dk1"/>
                              </a:solidFill>
                              <a:latin typeface="+mn-lt"/>
                              <a:ea typeface="+mn-ea"/>
                              <a:cs typeface="+mn-cs"/>
                            </a:rPr>
                            <a:t>1</a:t>
                          </a:r>
                        </a:p>
                      </a:txBody>
                      <a:tcPr marL="0" marR="0" marT="0" marB="0" anchor="ctr" horzOverflow="overflow">
                        <a:lnL w="25400">
                          <a:solidFill>
                            <a:srgbClr val="000000"/>
                          </a:solidFill>
                          <a:miter lim="400000"/>
                        </a:lnL>
                        <a:lnR w="25400">
                          <a:solidFill>
                            <a:srgbClr val="000000"/>
                          </a:solidFill>
                          <a:miter lim="400000"/>
                        </a:lnR>
                        <a:lnT w="25400" cap="flat" cmpd="sng" algn="ctr">
                          <a:solidFill>
                            <a:srgbClr val="000000"/>
                          </a:solidFill>
                          <a:prstDash val="solid"/>
                          <a:miter lim="400000"/>
                          <a:headEnd type="none" w="med" len="med"/>
                          <a:tailEnd type="none" w="med" len="med"/>
                        </a:lnT>
                        <a:lnB w="25400">
                          <a:solidFill>
                            <a:srgbClr val="000000"/>
                          </a:solidFill>
                          <a:miter lim="400000"/>
                        </a:lnB>
                        <a:solidFill>
                          <a:schemeClr val="bg1"/>
                        </a:solidFill>
                      </a:tcPr>
                    </a:tc>
                    <a:tc>
                      <a:txBody>
                        <a:bodyPr/>
                        <a:lstStyle/>
                        <a:p>
                          <a:pPr algn="ctr">
                            <a:defRPr>
                              <a:sym typeface="Times New Roman"/>
                            </a:defRPr>
                          </a:pPr>
                          <a:r>
                            <a:rPr sz="1500" dirty="0" smtClean="0"/>
                            <a:t>U[</a:t>
                          </a:r>
                          <a:r>
                            <a:rPr lang="en-US" sz="1500" dirty="0" smtClean="0"/>
                            <a:t>-20</a:t>
                          </a:r>
                          <a:r>
                            <a:rPr sz="1500" dirty="0" smtClean="0"/>
                            <a:t> </a:t>
                          </a:r>
                          <a:r>
                            <a:rPr sz="1500" dirty="0"/>
                            <a:t>: </a:t>
                          </a:r>
                          <a:r>
                            <a:rPr lang="en-US" sz="1500" dirty="0" smtClean="0"/>
                            <a:t>20</a:t>
                          </a:r>
                          <a:r>
                            <a:rPr lang="it-IT" altLang="ja-JP" sz="1500" dirty="0" smtClean="0">
                              <a:sym typeface="Times New Roman"/>
                            </a:rPr>
                            <a:t>°</a:t>
                          </a:r>
                          <a:r>
                            <a:rPr lang="en-US" sz="1500" dirty="0" smtClean="0"/>
                            <a:t>]</a:t>
                          </a:r>
                          <a:endParaRPr sz="1500" dirty="0"/>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331084">
                    <a:tc vMerge="1">
                      <a:txBody>
                        <a:bodyPr/>
                        <a:lstStyle/>
                        <a:p>
                          <a:endParaRPr lang="ja-JP"/>
                        </a:p>
                      </a:txBody>
                      <a:tcPr/>
                    </a:tc>
                    <a:tc vMerge="1">
                      <a:txBody>
                        <a:bodyPr/>
                        <a:lstStyle/>
                        <a:p>
                          <a:endParaRPr lang="ja-JP"/>
                        </a:p>
                      </a:txBody>
                      <a:tcPr/>
                    </a:tc>
                    <a:tc>
                      <a:txBody>
                        <a:bodyPr/>
                        <a:lstStyle/>
                        <a:p>
                          <a:pPr algn="ctr">
                            <a:defRPr sz="1800"/>
                          </a:pPr>
                          <a:r>
                            <a:rPr lang="en-US" sz="1600" dirty="0" smtClean="0">
                              <a:sym typeface="Times New Roman"/>
                            </a:rPr>
                            <a:t>Azimuth</a:t>
                          </a:r>
                          <a:endParaRPr sz="1600" dirty="0">
                            <a:sym typeface="Times New Roman"/>
                          </a:endParaRP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fr-FR" altLang="ja-JP" sz="1500" dirty="0" smtClean="0">
                              <a:sym typeface="Times New Roman"/>
                            </a:rPr>
                            <a:t>U[−180 : 180 °] </a:t>
                          </a:r>
                          <a:endParaRPr lang="fr-FR" altLang="ja-JP" sz="15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sz="1500" dirty="0">
                              <a:sym typeface="Times New Roman"/>
                            </a:rPr>
                            <a:t>U[</a:t>
                          </a:r>
                          <a:r>
                            <a:rPr sz="1500" dirty="0" smtClean="0">
                              <a:sym typeface="Times New Roman"/>
                            </a:rPr>
                            <a:t>−</a:t>
                          </a:r>
                          <a:r>
                            <a:rPr lang="en-US" sz="1500" dirty="0" smtClean="0">
                              <a:sym typeface="Times New Roman"/>
                            </a:rPr>
                            <a:t>18</a:t>
                          </a:r>
                          <a:r>
                            <a:rPr sz="1500" dirty="0" smtClean="0">
                              <a:sym typeface="Times New Roman"/>
                            </a:rPr>
                            <a:t>0 </a:t>
                          </a:r>
                          <a:r>
                            <a:rPr sz="1500" dirty="0">
                              <a:sym typeface="Times New Roman"/>
                            </a:rPr>
                            <a:t>: </a:t>
                          </a:r>
                          <a:r>
                            <a:rPr lang="en-US" sz="1500" dirty="0" smtClean="0">
                              <a:sym typeface="Times New Roman"/>
                            </a:rPr>
                            <a:t>18</a:t>
                          </a:r>
                          <a:r>
                            <a:rPr sz="1500" dirty="0" smtClean="0">
                              <a:sym typeface="Times New Roman"/>
                            </a:rPr>
                            <a:t>0 </a:t>
                          </a:r>
                          <a:r>
                            <a:rPr sz="1500" dirty="0">
                              <a:sym typeface="Times New Roman"/>
                            </a:rPr>
                            <a:t>°] </a:t>
                          </a: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792088">
                    <a:tc vMerge="1">
                      <a:txBody>
                        <a:bodyPr/>
                        <a:lstStyle/>
                        <a:p>
                          <a:endParaRPr lang="ja-JP"/>
                        </a:p>
                      </a:txBody>
                      <a:tcPr/>
                    </a:tc>
                    <a:tc rowSpan="2">
                      <a:txBody>
                        <a:bodyPr/>
                        <a:lstStyle/>
                        <a:p>
                          <a:pPr algn="ctr">
                            <a:defRPr sz="1800"/>
                          </a:pPr>
                          <a:r>
                            <a:rPr lang="en-US" sz="1600" dirty="0" err="1" smtClean="0">
                              <a:sym typeface="Times New Roman"/>
                            </a:rPr>
                            <a:t>AoD</a:t>
                          </a:r>
                          <a:endParaRPr sz="16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en-US" sz="1600" dirty="0" smtClean="0">
                              <a:sym typeface="Times New Roman"/>
                            </a:rPr>
                            <a:t>Elevation</a:t>
                          </a:r>
                          <a:endParaRPr sz="1600" dirty="0">
                            <a:sym typeface="Times New Roman"/>
                          </a:endParaRP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ja-JP" sz="1500" i="1" smtClean="0">
                                        <a:latin typeface="Cambria Math" charset="0"/>
                                      </a:rPr>
                                    </m:ctrlPr>
                                  </m:sSubPr>
                                  <m:e>
                                    <m:r>
                                      <a:rPr lang="en-US" altLang="ja-JP" sz="1500" smtClean="0">
                                        <a:latin typeface="Cambria Math" charset="0"/>
                                      </a:rPr>
                                      <m:t>𝐴</m:t>
                                    </m:r>
                                  </m:e>
                                  <m:sub>
                                    <m:r>
                                      <m:rPr>
                                        <m:sty m:val="p"/>
                                      </m:rPr>
                                      <a:rPr lang="en-US" altLang="ja-JP" sz="1500" smtClean="0">
                                        <a:latin typeface="Cambria Math" charset="0"/>
                                      </a:rPr>
                                      <m:t>AoD</m:t>
                                    </m:r>
                                  </m:sub>
                                </m:sSub>
                                <m:r>
                                  <a:rPr lang="en-US" altLang="ja-JP" sz="1500" smtClean="0">
                                    <a:latin typeface="Cambria Math" charset="0"/>
                                  </a:rPr>
                                  <m:t>=1.4</m:t>
                                </m:r>
                              </m:oMath>
                            </m:oMathPara>
                          </a14:m>
                          <a:endParaRPr kumimoji="1" lang="en-US" altLang="ja-JP" sz="1500" u="none" strike="noStrike" kern="1200" baseline="0" dirty="0" smtClean="0"/>
                        </a:p>
                        <a:p>
                          <a:pPr algn="ctr"/>
                          <a14:m>
                            <m:oMathPara xmlns:m="http://schemas.openxmlformats.org/officeDocument/2006/math">
                              <m:oMathParaPr>
                                <m:jc m:val="centerGroup"/>
                              </m:oMathParaPr>
                              <m:oMath xmlns:m="http://schemas.openxmlformats.org/officeDocument/2006/math">
                                <m:sSub>
                                  <m:sSubPr>
                                    <m:ctrlPr>
                                      <a:rPr lang="en-US" altLang="ja-JP" sz="1500" i="1" smtClean="0">
                                        <a:latin typeface="Cambria Math" charset="0"/>
                                      </a:rPr>
                                    </m:ctrlPr>
                                  </m:sSubPr>
                                  <m:e>
                                    <m:r>
                                      <a:rPr lang="en-US" altLang="ja-JP" sz="1500" smtClean="0">
                                        <a:latin typeface="Cambria Math" charset="0"/>
                                      </a:rPr>
                                      <m:t>𝐵</m:t>
                                    </m:r>
                                  </m:e>
                                  <m:sub>
                                    <m:r>
                                      <m:rPr>
                                        <m:sty m:val="p"/>
                                      </m:rPr>
                                      <a:rPr lang="en-US" altLang="ja-JP" sz="1500" smtClean="0">
                                        <a:latin typeface="Cambria Math" charset="0"/>
                                      </a:rPr>
                                      <m:t>AoD</m:t>
                                    </m:r>
                                  </m:sub>
                                </m:sSub>
                                <m:r>
                                  <a:rPr lang="en-US" altLang="ja-JP" sz="1500" smtClean="0">
                                    <a:latin typeface="Cambria Math" charset="0"/>
                                  </a:rPr>
                                  <m:t>=2.2</m:t>
                                </m:r>
                              </m:oMath>
                            </m:oMathPara>
                          </a14:m>
                          <a:endParaRPr kumimoji="1" lang="en-US" altLang="ja-JP" sz="1500" u="none" strike="noStrike" kern="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US" altLang="ja-JP" sz="1500" i="1" smtClean="0">
                                      <a:latin typeface="Cambria Math" charset="0"/>
                                    </a:rPr>
                                  </m:ctrlPr>
                                </m:sSubSupPr>
                                <m:e>
                                  <m:r>
                                    <a:rPr lang="en-US" altLang="ja-JP" sz="1500" smtClean="0">
                                      <a:latin typeface="Cambria Math" charset="0"/>
                                    </a:rPr>
                                    <m:t>𝜎</m:t>
                                  </m:r>
                                </m:e>
                                <m:sub>
                                  <m:r>
                                    <m:rPr>
                                      <m:sty m:val="p"/>
                                    </m:rPr>
                                    <a:rPr lang="en-US" altLang="ja-JP" sz="1500" smtClean="0">
                                      <a:latin typeface="Cambria Math" charset="0"/>
                                    </a:rPr>
                                    <m:t>AoD</m:t>
                                  </m:r>
                                </m:sub>
                                <m:sup>
                                  <m:r>
                                    <a:rPr lang="en-US" altLang="ja-JP" sz="1500" smtClean="0">
                                      <a:latin typeface="Cambria Math" charset="0"/>
                                    </a:rPr>
                                    <m:t>2</m:t>
                                  </m:r>
                                </m:sup>
                              </m:sSubSup>
                              <m:r>
                                <a:rPr lang="en-US" altLang="ja-JP" sz="1500" smtClean="0">
                                  <a:latin typeface="Cambria Math" charset="0"/>
                                </a:rPr>
                                <m:t>=2.7</m:t>
                              </m:r>
                            </m:oMath>
                          </a14:m>
                          <a:r>
                            <a:rPr kumimoji="1" lang="en-US" altLang="ja-JP" sz="1200" b="0" i="0" u="none" strike="noStrike" kern="1200" baseline="0" dirty="0" smtClean="0">
                              <a:solidFill>
                                <a:schemeClr val="dk1"/>
                              </a:solidFill>
                              <a:latin typeface="+mn-lt"/>
                              <a:ea typeface="+mn-ea"/>
                              <a:cs typeface="+mn-cs"/>
                            </a:rPr>
                            <a:t> </a:t>
                          </a:r>
                          <a:r>
                            <a:rPr kumimoji="1" lang="en-US" altLang="ja-JP" sz="1200" b="0" i="0" u="none" strike="noStrike" kern="1200" baseline="30000" dirty="0" smtClean="0">
                              <a:solidFill>
                                <a:schemeClr val="dk1"/>
                              </a:solidFill>
                              <a:latin typeface="+mn-lt"/>
                              <a:ea typeface="+mn-ea"/>
                              <a:cs typeface="+mn-cs"/>
                            </a:rPr>
                            <a:t>※</a:t>
                          </a:r>
                          <a:r>
                            <a:rPr kumimoji="1" lang="en-US" altLang="ja-JP" sz="1500" b="0" i="0" u="none" strike="noStrike" kern="1200" baseline="30000" dirty="0" smtClean="0">
                              <a:solidFill>
                                <a:schemeClr val="dk1"/>
                              </a:solidFill>
                              <a:latin typeface="+mn-lt"/>
                              <a:ea typeface="+mn-ea"/>
                              <a:cs typeface="+mn-cs"/>
                            </a:rPr>
                            <a:t>2</a:t>
                          </a: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a:sym typeface="Times New Roman"/>
                            </a:defRPr>
                          </a:pPr>
                          <a:r>
                            <a:rPr sz="1500" dirty="0" smtClean="0"/>
                            <a:t>U[</a:t>
                          </a:r>
                          <a:r>
                            <a:rPr lang="en-US" sz="1500" dirty="0" smtClean="0"/>
                            <a:t>-20</a:t>
                          </a:r>
                          <a:r>
                            <a:rPr sz="1500" dirty="0" smtClean="0"/>
                            <a:t> </a:t>
                          </a:r>
                          <a:r>
                            <a:rPr sz="1500" dirty="0"/>
                            <a:t>: </a:t>
                          </a:r>
                          <a:r>
                            <a:rPr lang="en-US" sz="1500" dirty="0" smtClean="0"/>
                            <a:t>20</a:t>
                          </a:r>
                          <a:r>
                            <a:rPr lang="it-IT" altLang="ja-JP" sz="1500" dirty="0" smtClean="0">
                              <a:sym typeface="Times New Roman"/>
                            </a:rPr>
                            <a:t>°</a:t>
                          </a:r>
                          <a:r>
                            <a:rPr lang="en-US" sz="1500" dirty="0" smtClean="0"/>
                            <a:t>]</a:t>
                          </a:r>
                          <a:endParaRPr sz="1500" dirty="0"/>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343664">
                    <a:tc vMerge="1">
                      <a:txBody>
                        <a:bodyPr/>
                        <a:lstStyle/>
                        <a:p>
                          <a:endParaRPr lang="ja-JP"/>
                        </a:p>
                      </a:txBody>
                      <a:tcPr/>
                    </a:tc>
                    <a:tc vMerge="1">
                      <a:txBody>
                        <a:bodyPr/>
                        <a:lstStyle/>
                        <a:p>
                          <a:endParaRPr lang="ja-JP"/>
                        </a:p>
                      </a:txBody>
                      <a:tcPr/>
                    </a:tc>
                    <a:tc>
                      <a:txBody>
                        <a:bodyPr/>
                        <a:lstStyle/>
                        <a:p>
                          <a:pPr algn="ctr">
                            <a:defRPr sz="1800"/>
                          </a:pPr>
                          <a:r>
                            <a:rPr lang="en-US" sz="1600" dirty="0" smtClean="0">
                              <a:sym typeface="Times New Roman"/>
                            </a:rPr>
                            <a:t>Azimuth</a:t>
                          </a:r>
                          <a:r>
                            <a:rPr sz="1600" dirty="0">
                              <a:sym typeface="Times New Roman"/>
                            </a:rPr>
                            <a:t>
</a:t>
                          </a: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fr-FR" altLang="ja-JP" sz="1500" dirty="0" smtClean="0">
                              <a:sym typeface="Times New Roman"/>
                            </a:rPr>
                            <a:t>U[−180 : 180 °] </a:t>
                          </a:r>
                          <a:endParaRPr lang="fr-FR" altLang="ja-JP" sz="15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fr-FR" altLang="ja-JP" sz="1500" dirty="0" smtClean="0">
                              <a:sym typeface="Times New Roman"/>
                            </a:rPr>
                            <a:t>U[−180 : 180 °] </a:t>
                          </a:r>
                          <a:endParaRPr lang="fr-FR" altLang="ja-JP" sz="1500" dirty="0">
                            <a:sym typeface="Times New Roman"/>
                          </a:endParaRP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a:solidFill>
                            <a:srgbClr val="000000"/>
                          </a:solidFill>
                          <a:miter lim="400000"/>
                        </a:lnB>
                        <a:solidFill>
                          <a:schemeClr val="bg1"/>
                        </a:solidFill>
                      </a:tcPr>
                    </a:tc>
                  </a:tr>
                </a:tbl>
              </a:graphicData>
            </a:graphic>
          </p:graphicFrame>
        </mc:Choice>
        <mc:Fallback xmlns="">
          <p:graphicFrame>
            <p:nvGraphicFramePr>
              <p:cNvPr id="634" name="Table 634"/>
              <p:cNvGraphicFramePr/>
              <p:nvPr>
                <p:extLst>
                  <p:ext uri="{D42A27DB-BD31-4B8C-83A1-F6EECF244321}">
                    <p14:modId xmlns:p14="http://schemas.microsoft.com/office/powerpoint/2010/main" val="1768625107"/>
                  </p:ext>
                </p:extLst>
              </p:nvPr>
            </p:nvGraphicFramePr>
            <p:xfrm>
              <a:off x="729695" y="1753890"/>
              <a:ext cx="7618133" cy="4059124"/>
            </p:xfrm>
            <a:graphic>
              <a:graphicData uri="http://schemas.openxmlformats.org/drawingml/2006/table">
                <a:tbl>
                  <a:tblPr bandRow="1"/>
                  <a:tblGrid>
                    <a:gridCol w="328456"/>
                    <a:gridCol w="1106114"/>
                    <a:gridCol w="1287019"/>
                    <a:gridCol w="2592288"/>
                    <a:gridCol w="2304256"/>
                  </a:tblGrid>
                  <a:tr h="340468">
                    <a:tc gridSpan="3">
                      <a:txBody>
                        <a:bodyPr/>
                        <a:lstStyle/>
                        <a:p>
                          <a:pPr algn="ctr">
                            <a:defRPr sz="1800"/>
                          </a:pPr>
                          <a:endParaRPr sz="18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hMerge="1">
                      <a:txBody>
                        <a:bodyPr/>
                        <a:lstStyle/>
                        <a:p>
                          <a:endParaRPr lang="ja-JP"/>
                        </a:p>
                      </a:txBody>
                      <a:tcPr/>
                    </a:tc>
                    <a:tc hMerge="1">
                      <a:txBody>
                        <a:bodyPr/>
                        <a:lstStyle/>
                        <a:p>
                          <a:endParaRPr lang="ja-JP"/>
                        </a:p>
                      </a:txBody>
                      <a:tcPr/>
                    </a:tc>
                    <a:tc>
                      <a:txBody>
                        <a:bodyPr/>
                        <a:lstStyle/>
                        <a:p>
                          <a:pPr algn="ctr">
                            <a:defRPr sz="1800"/>
                          </a:pPr>
                          <a:r>
                            <a:rPr lang="en-US" sz="1800" dirty="0" smtClean="0">
                              <a:sym typeface="Times New Roman"/>
                            </a:rPr>
                            <a:t>This model</a:t>
                          </a:r>
                          <a:endParaRPr sz="18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cap="flat" cmpd="sng" algn="ctr">
                          <a:solidFill>
                            <a:srgbClr val="000000"/>
                          </a:solidFill>
                          <a:prstDash val="solid"/>
                          <a:miter lim="400000"/>
                          <a:headEnd type="none" w="med" len="med"/>
                          <a:tailEnd type="none" w="med" len="med"/>
                        </a:lnB>
                        <a:solidFill>
                          <a:schemeClr val="bg1"/>
                        </a:solidFill>
                      </a:tcPr>
                    </a:tc>
                    <a:tc>
                      <a:txBody>
                        <a:bodyPr/>
                        <a:lstStyle/>
                        <a:p>
                          <a:pPr algn="ctr">
                            <a:defRPr sz="1800"/>
                          </a:pPr>
                          <a:r>
                            <a:rPr lang="en-US" altLang="ja-JP" sz="1600" dirty="0" smtClean="0">
                              <a:sym typeface="Times New Roman"/>
                            </a:rPr>
                            <a:t>IEEE802.11ay [3</a:t>
                          </a:r>
                          <a:r>
                            <a:rPr sz="1600" dirty="0" smtClean="0">
                              <a:sym typeface="Times New Roman"/>
                            </a:rPr>
                            <a:t>]</a:t>
                          </a:r>
                          <a:endParaRPr sz="1600" dirty="0">
                            <a:sym typeface="Times New Roman"/>
                          </a:endParaRP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a:solidFill>
                            <a:srgbClr val="000000"/>
                          </a:solidFill>
                          <a:miter lim="400000"/>
                        </a:lnT>
                        <a:lnB w="25400" cap="flat" cmpd="sng" algn="ctr">
                          <a:solidFill>
                            <a:srgbClr val="000000"/>
                          </a:solidFill>
                          <a:prstDash val="solid"/>
                          <a:miter lim="400000"/>
                          <a:headEnd type="none" w="med" len="med"/>
                          <a:tailEnd type="none" w="med" len="med"/>
                        </a:lnB>
                        <a:solidFill>
                          <a:schemeClr val="bg1"/>
                        </a:solidFill>
                      </a:tcPr>
                    </a:tc>
                  </a:tr>
                  <a:tr h="243840">
                    <a:tc rowSpan="5">
                      <a:txBody>
                        <a:bodyPr/>
                        <a:lstStyle/>
                        <a:p>
                          <a:pPr algn="ctr">
                            <a:defRPr sz="1800"/>
                          </a:pPr>
                          <a:r>
                            <a:rPr lang="en-US" sz="1800" dirty="0" smtClean="0">
                              <a:sym typeface="Times New Roman"/>
                            </a:rPr>
                            <a:t>Delay</a:t>
                          </a:r>
                          <a:endParaRPr sz="1800" dirty="0">
                            <a:sym typeface="Times New Roman"/>
                          </a:endParaRPr>
                        </a:p>
                      </a:txBody>
                      <a:tcPr marL="0" marR="0" marT="0" marB="0" vert="vert27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gridSpan="2">
                      <a:txBody>
                        <a:bodyPr/>
                        <a:lstStyle/>
                        <a:p>
                          <a:endParaRPr lang="ja-JP"/>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blipFill rotWithShape="0">
                          <a:blip r:embed="rId4"/>
                          <a:stretch>
                            <a:fillRect l="-15776" t="-157500" r="-205598" b="-1437500"/>
                          </a:stretch>
                        </a:blipFill>
                      </a:tcPr>
                    </a:tc>
                    <a:tc hMerge="1">
                      <a:txBody>
                        <a:bodyPr/>
                        <a:lstStyle/>
                        <a:p>
                          <a:endParaRPr lang="ja-JP"/>
                        </a:p>
                      </a:txBody>
                      <a:tcPr/>
                    </a:tc>
                    <a:tc>
                      <a:txBody>
                        <a:bodyPr/>
                        <a:lstStyle/>
                        <a:p>
                          <a:pPr algn="ctr">
                            <a:defRPr sz="1800"/>
                          </a:pPr>
                          <a:r>
                            <a:rPr lang="en-US" sz="1500" dirty="0" smtClean="0">
                              <a:sym typeface="Times New Roman"/>
                            </a:rPr>
                            <a:t>N(1.7,0.8)</a:t>
                          </a:r>
                          <a:endParaRPr sz="15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sz="1500" dirty="0">
                              <a:sym typeface="Times New Roman"/>
                            </a:rPr>
                            <a:t>3</a:t>
                          </a: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243840">
                    <a:tc vMerge="1">
                      <a:txBody>
                        <a:bodyPr/>
                        <a:lstStyle/>
                        <a:p>
                          <a:endParaRPr lang="ja-JP"/>
                        </a:p>
                      </a:txBody>
                      <a:tcPr/>
                    </a:tc>
                    <a:tc gridSpan="2">
                      <a:txBody>
                        <a:bodyPr/>
                        <a:lstStyle/>
                        <a:p>
                          <a:endParaRPr lang="ja-JP"/>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12700" cap="flat" cmpd="sng" algn="ctr">
                          <a:solidFill>
                            <a:schemeClr val="tx1"/>
                          </a:solidFill>
                          <a:prstDash val="solid"/>
                          <a:round/>
                          <a:headEnd type="none" w="med" len="med"/>
                          <a:tailEnd type="none" w="med" len="med"/>
                        </a:lnB>
                        <a:blipFill rotWithShape="0">
                          <a:blip r:embed="rId4"/>
                          <a:stretch>
                            <a:fillRect l="-15776" t="-257500" r="-205598" b="-1337500"/>
                          </a:stretch>
                        </a:blipFill>
                      </a:tcPr>
                    </a:tc>
                    <a:tc hMerge="1">
                      <a:txBody>
                        <a:bodyPr/>
                        <a:lstStyle/>
                        <a:p>
                          <a:endParaRPr lang="ja-JP"/>
                        </a:p>
                      </a:txBody>
                      <a:tcPr/>
                    </a:tc>
                    <a:tc>
                      <a:txBody>
                        <a:bodyPr/>
                        <a:lstStyle/>
                        <a:p>
                          <a:pPr algn="ctr">
                            <a:defRPr sz="1800"/>
                          </a:pPr>
                          <a:r>
                            <a:rPr lang="en-US" sz="1500" dirty="0" smtClean="0">
                              <a:sym typeface="Times New Roman"/>
                            </a:rPr>
                            <a:t>40 ns</a:t>
                          </a:r>
                          <a:endParaRPr sz="15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pPr>
                          <a:r>
                            <a:rPr lang="en-US" sz="1500" dirty="0" smtClean="0">
                              <a:sym typeface="Times New Roman"/>
                            </a:rPr>
                            <a:t>-</a:t>
                          </a:r>
                          <a:endParaRPr sz="1500" dirty="0">
                            <a:sym typeface="Times New Roman"/>
                          </a:endParaRP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840">
                    <a:tc vMerge="1">
                      <a:txBody>
                        <a:bodyPr/>
                        <a:lstStyle/>
                        <a:p>
                          <a:endParaRPr kumimoji="1" lang="ja-JP" altLang="en-US"/>
                        </a:p>
                      </a:txBody>
                      <a:tcPr/>
                    </a:tc>
                    <a:tc gridSpan="2">
                      <a:txBody>
                        <a:bodyPr/>
                        <a:lstStyle/>
                        <a:p>
                          <a:pPr algn="ctr">
                            <a:defRPr>
                              <a:sym typeface="Times New Roman"/>
                            </a:defRPr>
                          </a:pPr>
                          <a:r>
                            <a:rPr lang="en-US" sz="1600" dirty="0" smtClean="0"/>
                            <a:t>Cluster arrival rate</a:t>
                          </a:r>
                          <a:r>
                            <a:rPr sz="1600" dirty="0" smtClean="0"/>
                            <a:t>, </a:t>
                          </a:r>
                          <a:r>
                            <a:rPr sz="1600" i="1" dirty="0"/>
                            <a:t>λ</a:t>
                          </a:r>
                        </a:p>
                      </a:txBody>
                      <a:tcPr marL="0" marR="0" marT="0" marB="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25400">
                          <a:solidFill>
                            <a:srgbClr val="000000"/>
                          </a:solidFill>
                          <a:miter lim="400000"/>
                        </a:lnB>
                        <a:solidFill>
                          <a:schemeClr val="bg1"/>
                        </a:solidFill>
                      </a:tcPr>
                    </a:tc>
                    <a:tc hMerge="1">
                      <a:txBody>
                        <a:bodyPr/>
                        <a:lstStyle/>
                        <a:p>
                          <a:endParaRPr lang="ja-JP"/>
                        </a:p>
                      </a:txBody>
                      <a:tcPr/>
                    </a:tc>
                    <a:tc>
                      <a:txBody>
                        <a:bodyPr/>
                        <a:lstStyle/>
                        <a:p>
                          <a:pPr algn="ctr">
                            <a:defRPr>
                              <a:sym typeface="Times New Roman"/>
                            </a:defRPr>
                          </a:pPr>
                          <a:r>
                            <a:rPr sz="1500" dirty="0" smtClean="0"/>
                            <a:t>0.0</a:t>
                          </a:r>
                          <a:r>
                            <a:rPr lang="en-US" sz="1500" dirty="0" smtClean="0"/>
                            <a:t>084</a:t>
                          </a:r>
                          <a:r>
                            <a:rPr sz="1500" dirty="0" smtClean="0"/>
                            <a:t> </a:t>
                          </a:r>
                          <a:r>
                            <a:rPr sz="1500" dirty="0"/>
                            <a:t>ns</a:t>
                          </a:r>
                          <a:r>
                            <a:rPr sz="1500" baseline="45454" dirty="0"/>
                            <a:t>-1</a:t>
                          </a:r>
                        </a:p>
                      </a:txBody>
                      <a:tcPr marL="0" marR="0" marT="0" marB="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25400">
                          <a:solidFill>
                            <a:srgbClr val="000000"/>
                          </a:solidFill>
                          <a:miter lim="400000"/>
                        </a:lnB>
                        <a:solidFill>
                          <a:schemeClr val="bg1"/>
                        </a:solidFill>
                      </a:tcPr>
                    </a:tc>
                    <a:tc>
                      <a:txBody>
                        <a:bodyPr/>
                        <a:lstStyle/>
                        <a:p>
                          <a:pPr algn="ctr">
                            <a:defRPr>
                              <a:sym typeface="Times New Roman"/>
                            </a:defRPr>
                          </a:pPr>
                          <a:r>
                            <a:rPr sz="1500" dirty="0"/>
                            <a:t>0.05 ns</a:t>
                          </a:r>
                          <a:r>
                            <a:rPr sz="1500" baseline="45454" dirty="0"/>
                            <a:t>-1</a:t>
                          </a:r>
                        </a:p>
                      </a:txBody>
                      <a:tcPr marL="0" marR="0" marT="0" marB="0" anchor="ctr" horzOverflow="overflow">
                        <a:lnL w="25400" cap="flat" cmpd="sng" algn="ctr">
                          <a:solidFill>
                            <a:srgbClr val="000000"/>
                          </a:solidFill>
                          <a:prstDash val="solid"/>
                          <a:miter lim="400000"/>
                          <a:headEnd type="none" w="med" len="med"/>
                          <a:tailEnd type="none" w="med" len="med"/>
                        </a:lnL>
                        <a:lnR w="254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243840">
                    <a:tc vMerge="1">
                      <a:txBody>
                        <a:bodyPr/>
                        <a:lstStyle/>
                        <a:p>
                          <a:endParaRPr lang="ja-JP"/>
                        </a:p>
                      </a:txBody>
                      <a:tcPr/>
                    </a:tc>
                    <a:tc gridSpan="2">
                      <a:txBody>
                        <a:bodyPr/>
                        <a:lstStyle/>
                        <a:p>
                          <a:pPr algn="ctr">
                            <a:defRPr>
                              <a:sym typeface="Times New Roman"/>
                            </a:defRPr>
                          </a:pPr>
                          <a:r>
                            <a:rPr lang="en-US" altLang="ja-JP" sz="1600" dirty="0" smtClean="0">
                              <a:solidFill>
                                <a:srgbClr val="000000"/>
                              </a:solidFill>
                              <a:latin typeface="Times New Roman" panose="02020603050405020304" pitchFamily="18" charset="0"/>
                            </a:rPr>
                            <a:t>power-decay constant,</a:t>
                          </a:r>
                          <a:r>
                            <a:rPr sz="1600" dirty="0" smtClean="0"/>
                            <a:t> </a:t>
                          </a:r>
                          <a:r>
                            <a:rPr sz="1600" i="1" dirty="0"/>
                            <a:t>γ</a:t>
                          </a: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cap="flat" cmpd="sng" algn="ctr">
                          <a:solidFill>
                            <a:srgbClr val="000000"/>
                          </a:solidFill>
                          <a:prstDash val="solid"/>
                          <a:miter lim="400000"/>
                          <a:headEnd type="none" w="med" len="med"/>
                          <a:tailEnd type="none" w="med" len="med"/>
                        </a:lnT>
                        <a:lnB w="25400">
                          <a:solidFill>
                            <a:srgbClr val="000000"/>
                          </a:solidFill>
                          <a:miter lim="400000"/>
                        </a:lnB>
                        <a:solidFill>
                          <a:schemeClr val="bg1"/>
                        </a:solidFill>
                      </a:tcPr>
                    </a:tc>
                    <a:tc hMerge="1">
                      <a:txBody>
                        <a:bodyPr/>
                        <a:lstStyle/>
                        <a:p>
                          <a:endParaRPr lang="ja-JP"/>
                        </a:p>
                      </a:txBody>
                      <a:tcPr/>
                    </a:tc>
                    <a:tc>
                      <a:txBody>
                        <a:bodyPr/>
                        <a:lstStyle/>
                        <a:p>
                          <a:pPr algn="ctr">
                            <a:defRPr sz="1800"/>
                          </a:pPr>
                          <a:r>
                            <a:rPr lang="en-US" sz="1500" dirty="0" smtClean="0">
                              <a:sym typeface="Times New Roman"/>
                            </a:rPr>
                            <a:t>27.4</a:t>
                          </a:r>
                          <a:r>
                            <a:rPr sz="1500" dirty="0" smtClean="0">
                              <a:sym typeface="Times New Roman"/>
                            </a:rPr>
                            <a:t> </a:t>
                          </a:r>
                          <a:r>
                            <a:rPr sz="1500" dirty="0">
                              <a:sym typeface="Times New Roman"/>
                            </a:rPr>
                            <a:t>ns</a:t>
                          </a:r>
                        </a:p>
                      </a:txBody>
                      <a:tcPr marL="0" marR="0" marT="0" marB="0" anchor="ctr" horzOverflow="overflow">
                        <a:lnL w="25400">
                          <a:solidFill>
                            <a:srgbClr val="000000"/>
                          </a:solidFill>
                          <a:miter lim="400000"/>
                        </a:lnL>
                        <a:lnR w="25400">
                          <a:solidFill>
                            <a:srgbClr val="000000"/>
                          </a:solidFill>
                          <a:miter lim="400000"/>
                        </a:lnR>
                        <a:lnT w="25400" cap="flat" cmpd="sng" algn="ctr">
                          <a:solidFill>
                            <a:srgbClr val="000000"/>
                          </a:solidFill>
                          <a:prstDash val="solid"/>
                          <a:miter lim="400000"/>
                          <a:headEnd type="none" w="med" len="med"/>
                          <a:tailEnd type="none" w="med" len="med"/>
                        </a:lnT>
                        <a:lnB w="25400">
                          <a:solidFill>
                            <a:srgbClr val="000000"/>
                          </a:solidFill>
                          <a:miter lim="400000"/>
                        </a:lnB>
                        <a:solidFill>
                          <a:schemeClr val="bg1"/>
                        </a:solidFill>
                      </a:tcPr>
                    </a:tc>
                    <a:tc>
                      <a:txBody>
                        <a:bodyPr/>
                        <a:lstStyle/>
                        <a:p>
                          <a:pPr algn="ctr">
                            <a:defRPr sz="1800"/>
                          </a:pPr>
                          <a:r>
                            <a:rPr sz="1500">
                              <a:sym typeface="Times New Roman"/>
                            </a:rPr>
                            <a:t>15 ns</a:t>
                          </a: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243840">
                    <a:tc vMerge="1">
                      <a:txBody>
                        <a:bodyPr/>
                        <a:lstStyle/>
                        <a:p>
                          <a:endParaRPr lang="ja-JP"/>
                        </a:p>
                      </a:txBody>
                      <a:tcPr/>
                    </a:tc>
                    <a:tc gridSpan="2">
                      <a:txBody>
                        <a:bodyPr/>
                        <a:lstStyle/>
                        <a:p>
                          <a:pPr algn="ctr">
                            <a:defRPr>
                              <a:sym typeface="Times New Roman"/>
                            </a:defRPr>
                          </a:pPr>
                          <a:r>
                            <a:rPr sz="1600" i="1" dirty="0" smtClean="0"/>
                            <a:t>K</a:t>
                          </a:r>
                          <a:r>
                            <a:rPr lang="en-US" sz="1600" dirty="0" smtClean="0"/>
                            <a:t> factor</a:t>
                          </a:r>
                          <a:endParaRPr sz="1600" dirty="0"/>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hMerge="1">
                      <a:txBody>
                        <a:bodyPr/>
                        <a:lstStyle/>
                        <a:p>
                          <a:endParaRPr lang="ja-JP"/>
                        </a:p>
                      </a:txBody>
                      <a:tcPr/>
                    </a:tc>
                    <a:tc>
                      <a:txBody>
                        <a:bodyPr/>
                        <a:lstStyle/>
                        <a:p>
                          <a:pPr algn="ctr">
                            <a:defRPr sz="1800"/>
                          </a:pPr>
                          <a:r>
                            <a:rPr lang="en-US" sz="1500" dirty="0" smtClean="0">
                              <a:sym typeface="Times New Roman"/>
                            </a:rPr>
                            <a:t>7</a:t>
                          </a:r>
                          <a:r>
                            <a:rPr sz="1500" dirty="0" smtClean="0">
                              <a:sym typeface="Times New Roman"/>
                            </a:rPr>
                            <a:t> </a:t>
                          </a:r>
                          <a:r>
                            <a:rPr sz="1500" dirty="0">
                              <a:sym typeface="Times New Roman"/>
                            </a:rPr>
                            <a:t>dB</a:t>
                          </a: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cap="flat" cmpd="sng" algn="ctr">
                          <a:solidFill>
                            <a:srgbClr val="000000"/>
                          </a:solidFill>
                          <a:prstDash val="solid"/>
                          <a:miter lim="400000"/>
                          <a:headEnd type="none" w="med" len="med"/>
                          <a:tailEnd type="none" w="med" len="med"/>
                        </a:lnB>
                        <a:solidFill>
                          <a:schemeClr val="bg1"/>
                        </a:solidFill>
                      </a:tcPr>
                    </a:tc>
                    <a:tc>
                      <a:txBody>
                        <a:bodyPr/>
                        <a:lstStyle/>
                        <a:p>
                          <a:pPr algn="ctr">
                            <a:defRPr sz="1800"/>
                          </a:pPr>
                          <a:r>
                            <a:rPr sz="1500" dirty="0">
                              <a:sym typeface="Times New Roman"/>
                            </a:rPr>
                            <a:t>6 dB</a:t>
                          </a: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888604">
                    <a:tc rowSpan="4">
                      <a:txBody>
                        <a:bodyPr/>
                        <a:lstStyle/>
                        <a:p>
                          <a:pPr algn="ctr">
                            <a:defRPr sz="1800"/>
                          </a:pPr>
                          <a:r>
                            <a:rPr lang="en-US" sz="1800" dirty="0" smtClean="0">
                              <a:sym typeface="Times New Roman"/>
                            </a:rPr>
                            <a:t>Angle</a:t>
                          </a:r>
                          <a:endParaRPr sz="1800" dirty="0">
                            <a:sym typeface="Times New Roman"/>
                          </a:endParaRPr>
                        </a:p>
                      </a:txBody>
                      <a:tcPr marL="0" marR="0" marT="0" marB="0" vert="vert27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rowSpan="2">
                      <a:txBody>
                        <a:bodyPr/>
                        <a:lstStyle/>
                        <a:p>
                          <a:pPr algn="ctr">
                            <a:defRPr sz="1800"/>
                          </a:pPr>
                          <a:r>
                            <a:rPr sz="1600" dirty="0">
                              <a:sym typeface="Times New Roman"/>
                            </a:rPr>
                            <a:t>
</a:t>
                          </a:r>
                          <a:r>
                            <a:rPr lang="en-US" sz="1600" dirty="0" err="1" smtClean="0">
                              <a:sym typeface="Times New Roman"/>
                            </a:rPr>
                            <a:t>AoA</a:t>
                          </a:r>
                          <a:endParaRPr sz="16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en-US" sz="1600" dirty="0" smtClean="0">
                              <a:sym typeface="Times New Roman"/>
                            </a:rPr>
                            <a:t>Elevation</a:t>
                          </a:r>
                          <a:endParaRPr sz="1600" dirty="0">
                            <a:sym typeface="Times New Roman"/>
                          </a:endParaRP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a:txBody>
                        <a:bodyPr/>
                        <a:lstStyle/>
                        <a:p>
                          <a:endParaRPr lang="ja-JP"/>
                        </a:p>
                      </a:txBody>
                      <a:tcPr marL="0" marR="0" marT="0" marB="0" anchor="ctr" horzOverflow="overflow">
                        <a:lnL w="25400">
                          <a:solidFill>
                            <a:srgbClr val="000000"/>
                          </a:solidFill>
                          <a:miter lim="400000"/>
                        </a:lnL>
                        <a:lnR w="25400">
                          <a:solidFill>
                            <a:srgbClr val="000000"/>
                          </a:solidFill>
                          <a:miter lim="400000"/>
                        </a:lnR>
                        <a:lnT w="25400" cap="flat" cmpd="sng" algn="ctr">
                          <a:solidFill>
                            <a:srgbClr val="000000"/>
                          </a:solidFill>
                          <a:prstDash val="solid"/>
                          <a:miter lim="400000"/>
                          <a:headEnd type="none" w="med" len="med"/>
                          <a:tailEnd type="none" w="med" len="med"/>
                        </a:lnT>
                        <a:lnB w="25400">
                          <a:solidFill>
                            <a:srgbClr val="000000"/>
                          </a:solidFill>
                          <a:miter lim="400000"/>
                        </a:lnB>
                        <a:blipFill rotWithShape="0">
                          <a:blip r:embed="rId4"/>
                          <a:stretch>
                            <a:fillRect l="-106808" t="-180137" r="-89671" b="-184247"/>
                          </a:stretch>
                        </a:blipFill>
                      </a:tcPr>
                    </a:tc>
                    <a:tc>
                      <a:txBody>
                        <a:bodyPr/>
                        <a:lstStyle/>
                        <a:p>
                          <a:pPr algn="ctr">
                            <a:defRPr>
                              <a:sym typeface="Times New Roman"/>
                            </a:defRPr>
                          </a:pPr>
                          <a:r>
                            <a:rPr sz="1500" dirty="0" smtClean="0"/>
                            <a:t>U[</a:t>
                          </a:r>
                          <a:r>
                            <a:rPr lang="en-US" sz="1500" dirty="0" smtClean="0"/>
                            <a:t>-20</a:t>
                          </a:r>
                          <a:r>
                            <a:rPr sz="1500" dirty="0" smtClean="0"/>
                            <a:t> </a:t>
                          </a:r>
                          <a:r>
                            <a:rPr sz="1500" dirty="0"/>
                            <a:t>: </a:t>
                          </a:r>
                          <a:r>
                            <a:rPr lang="en-US" sz="1500" dirty="0" smtClean="0"/>
                            <a:t>20</a:t>
                          </a:r>
                          <a:r>
                            <a:rPr lang="it-IT" altLang="ja-JP" sz="1500" dirty="0" smtClean="0">
                              <a:sym typeface="Times New Roman"/>
                            </a:rPr>
                            <a:t>°</a:t>
                          </a:r>
                          <a:r>
                            <a:rPr lang="en-US" sz="1500" dirty="0" smtClean="0"/>
                            <a:t>]</a:t>
                          </a:r>
                          <a:endParaRPr sz="1500" dirty="0"/>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331084">
                    <a:tc vMerge="1">
                      <a:txBody>
                        <a:bodyPr/>
                        <a:lstStyle/>
                        <a:p>
                          <a:endParaRPr lang="ja-JP"/>
                        </a:p>
                      </a:txBody>
                      <a:tcPr/>
                    </a:tc>
                    <a:tc vMerge="1">
                      <a:txBody>
                        <a:bodyPr/>
                        <a:lstStyle/>
                        <a:p>
                          <a:endParaRPr lang="ja-JP"/>
                        </a:p>
                      </a:txBody>
                      <a:tcPr/>
                    </a:tc>
                    <a:tc>
                      <a:txBody>
                        <a:bodyPr/>
                        <a:lstStyle/>
                        <a:p>
                          <a:pPr algn="ctr">
                            <a:defRPr sz="1800"/>
                          </a:pPr>
                          <a:r>
                            <a:rPr lang="en-US" sz="1600" dirty="0" smtClean="0">
                              <a:sym typeface="Times New Roman"/>
                            </a:rPr>
                            <a:t>Azimuth</a:t>
                          </a:r>
                          <a:endParaRPr sz="1600" dirty="0">
                            <a:sym typeface="Times New Roman"/>
                          </a:endParaRP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fr-FR" altLang="ja-JP" sz="1500" dirty="0" smtClean="0">
                              <a:sym typeface="Times New Roman"/>
                            </a:rPr>
                            <a:t>U[−180 : 180 °] </a:t>
                          </a:r>
                          <a:endParaRPr lang="fr-FR" altLang="ja-JP" sz="15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sz="1500" dirty="0">
                              <a:sym typeface="Times New Roman"/>
                            </a:rPr>
                            <a:t>U[</a:t>
                          </a:r>
                          <a:r>
                            <a:rPr sz="1500" dirty="0" smtClean="0">
                              <a:sym typeface="Times New Roman"/>
                            </a:rPr>
                            <a:t>−</a:t>
                          </a:r>
                          <a:r>
                            <a:rPr lang="en-US" sz="1500" dirty="0" smtClean="0">
                              <a:sym typeface="Times New Roman"/>
                            </a:rPr>
                            <a:t>18</a:t>
                          </a:r>
                          <a:r>
                            <a:rPr sz="1500" dirty="0" smtClean="0">
                              <a:sym typeface="Times New Roman"/>
                            </a:rPr>
                            <a:t>0 </a:t>
                          </a:r>
                          <a:r>
                            <a:rPr sz="1500" dirty="0">
                              <a:sym typeface="Times New Roman"/>
                            </a:rPr>
                            <a:t>: </a:t>
                          </a:r>
                          <a:r>
                            <a:rPr lang="en-US" sz="1500" dirty="0" smtClean="0">
                              <a:sym typeface="Times New Roman"/>
                            </a:rPr>
                            <a:t>18</a:t>
                          </a:r>
                          <a:r>
                            <a:rPr sz="1500" dirty="0" smtClean="0">
                              <a:sym typeface="Times New Roman"/>
                            </a:rPr>
                            <a:t>0 </a:t>
                          </a:r>
                          <a:r>
                            <a:rPr sz="1500" dirty="0">
                              <a:sym typeface="Times New Roman"/>
                            </a:rPr>
                            <a:t>°] </a:t>
                          </a: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792088">
                    <a:tc vMerge="1">
                      <a:txBody>
                        <a:bodyPr/>
                        <a:lstStyle/>
                        <a:p>
                          <a:endParaRPr lang="ja-JP"/>
                        </a:p>
                      </a:txBody>
                      <a:tcPr/>
                    </a:tc>
                    <a:tc rowSpan="2">
                      <a:txBody>
                        <a:bodyPr/>
                        <a:lstStyle/>
                        <a:p>
                          <a:pPr algn="ctr">
                            <a:defRPr sz="1800"/>
                          </a:pPr>
                          <a:r>
                            <a:rPr lang="en-US" sz="1600" dirty="0" err="1" smtClean="0">
                              <a:sym typeface="Times New Roman"/>
                            </a:rPr>
                            <a:t>AoD</a:t>
                          </a:r>
                          <a:endParaRPr sz="16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en-US" sz="1600" dirty="0" smtClean="0">
                              <a:sym typeface="Times New Roman"/>
                            </a:rPr>
                            <a:t>Elevation</a:t>
                          </a:r>
                          <a:endParaRPr sz="1600" dirty="0">
                            <a:sym typeface="Times New Roman"/>
                          </a:endParaRP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a:txBody>
                        <a:bodyPr/>
                        <a:lstStyle/>
                        <a:p>
                          <a:endParaRPr lang="ja-JP"/>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blipFill rotWithShape="0">
                          <a:blip r:embed="rId4"/>
                          <a:stretch>
                            <a:fillRect l="-106808" t="-356923" r="-89671" b="-64615"/>
                          </a:stretch>
                        </a:blipFill>
                      </a:tcPr>
                    </a:tc>
                    <a:tc>
                      <a:txBody>
                        <a:bodyPr/>
                        <a:lstStyle/>
                        <a:p>
                          <a:pPr algn="ctr">
                            <a:defRPr>
                              <a:sym typeface="Times New Roman"/>
                            </a:defRPr>
                          </a:pPr>
                          <a:r>
                            <a:rPr sz="1500" dirty="0" smtClean="0"/>
                            <a:t>U[</a:t>
                          </a:r>
                          <a:r>
                            <a:rPr lang="en-US" sz="1500" dirty="0" smtClean="0"/>
                            <a:t>-20</a:t>
                          </a:r>
                          <a:r>
                            <a:rPr sz="1500" dirty="0" smtClean="0"/>
                            <a:t> </a:t>
                          </a:r>
                          <a:r>
                            <a:rPr sz="1500" dirty="0"/>
                            <a:t>: </a:t>
                          </a:r>
                          <a:r>
                            <a:rPr lang="en-US" sz="1500" dirty="0" smtClean="0"/>
                            <a:t>20</a:t>
                          </a:r>
                          <a:r>
                            <a:rPr lang="it-IT" altLang="ja-JP" sz="1500" dirty="0" smtClean="0">
                              <a:sym typeface="Times New Roman"/>
                            </a:rPr>
                            <a:t>°</a:t>
                          </a:r>
                          <a:r>
                            <a:rPr lang="en-US" sz="1500" dirty="0" smtClean="0"/>
                            <a:t>]</a:t>
                          </a:r>
                          <a:endParaRPr sz="1500" dirty="0"/>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cap="flat" cmpd="sng" algn="ctr">
                          <a:solidFill>
                            <a:srgbClr val="000000"/>
                          </a:solidFill>
                          <a:prstDash val="solid"/>
                          <a:miter lim="400000"/>
                          <a:headEnd type="none" w="med" len="med"/>
                          <a:tailEnd type="none" w="med" len="med"/>
                        </a:lnB>
                        <a:solidFill>
                          <a:schemeClr val="bg1"/>
                        </a:solidFill>
                      </a:tcPr>
                    </a:tc>
                  </a:tr>
                  <a:tr h="487680">
                    <a:tc vMerge="1">
                      <a:txBody>
                        <a:bodyPr/>
                        <a:lstStyle/>
                        <a:p>
                          <a:endParaRPr lang="ja-JP"/>
                        </a:p>
                      </a:txBody>
                      <a:tcPr/>
                    </a:tc>
                    <a:tc vMerge="1">
                      <a:txBody>
                        <a:bodyPr/>
                        <a:lstStyle/>
                        <a:p>
                          <a:endParaRPr lang="ja-JP"/>
                        </a:p>
                      </a:txBody>
                      <a:tcPr/>
                    </a:tc>
                    <a:tc>
                      <a:txBody>
                        <a:bodyPr/>
                        <a:lstStyle/>
                        <a:p>
                          <a:pPr algn="ctr">
                            <a:defRPr sz="1800"/>
                          </a:pPr>
                          <a:r>
                            <a:rPr lang="en-US" sz="1600" dirty="0" smtClean="0">
                              <a:sym typeface="Times New Roman"/>
                            </a:rPr>
                            <a:t>Azimuth</a:t>
                          </a:r>
                          <a:r>
                            <a:rPr sz="1600" dirty="0">
                              <a:sym typeface="Times New Roman"/>
                            </a:rPr>
                            <a:t>
</a:t>
                          </a:r>
                        </a:p>
                      </a:txBody>
                      <a:tcPr marL="0" marR="0" marT="0" marB="0" anchor="ctr" horzOverflow="overflow">
                        <a:lnL w="25400">
                          <a:solidFill>
                            <a:srgbClr val="000000"/>
                          </a:solidFill>
                          <a:miter lim="400000"/>
                        </a:lnL>
                        <a:lnR w="25400" cap="flat" cmpd="sng" algn="ctr">
                          <a:solidFill>
                            <a:srgbClr val="000000"/>
                          </a:solidFill>
                          <a:prstDash val="solid"/>
                          <a:miter lim="400000"/>
                          <a:headEnd type="none" w="med" len="med"/>
                          <a:tailEnd type="none" w="med" len="med"/>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fr-FR" altLang="ja-JP" sz="1500" dirty="0" smtClean="0">
                              <a:sym typeface="Times New Roman"/>
                            </a:rPr>
                            <a:t>U[−180 : 180 °] </a:t>
                          </a:r>
                          <a:endParaRPr lang="fr-FR" altLang="ja-JP" sz="1500" dirty="0">
                            <a:sym typeface="Times New Roman"/>
                          </a:endParaRPr>
                        </a:p>
                      </a:txBody>
                      <a:tcPr marL="0" marR="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chemeClr val="bg1"/>
                        </a:solidFill>
                      </a:tcPr>
                    </a:tc>
                    <a:tc>
                      <a:txBody>
                        <a:bodyPr/>
                        <a:lstStyle/>
                        <a:p>
                          <a:pPr algn="ctr">
                            <a:defRPr sz="1800"/>
                          </a:pPr>
                          <a:r>
                            <a:rPr lang="fr-FR" altLang="ja-JP" sz="1500" dirty="0" smtClean="0">
                              <a:sym typeface="Times New Roman"/>
                            </a:rPr>
                            <a:t>U[−180 : 180 °] </a:t>
                          </a:r>
                          <a:endParaRPr lang="fr-FR" altLang="ja-JP" sz="1500" dirty="0">
                            <a:sym typeface="Times New Roman"/>
                          </a:endParaRPr>
                        </a:p>
                      </a:txBody>
                      <a:tcPr marL="0" marR="0" marT="0" marB="0" anchor="ctr" horzOverflow="overflow">
                        <a:lnL w="25400" cap="flat" cmpd="sng" algn="ctr">
                          <a:solidFill>
                            <a:srgbClr val="000000"/>
                          </a:solidFill>
                          <a:prstDash val="solid"/>
                          <a:miter lim="400000"/>
                          <a:headEnd type="none" w="med" len="med"/>
                          <a:tailEnd type="none" w="med" len="med"/>
                        </a:lnL>
                        <a:lnR w="25400">
                          <a:solidFill>
                            <a:srgbClr val="000000"/>
                          </a:solidFill>
                          <a:miter lim="400000"/>
                        </a:lnR>
                        <a:lnT w="25400" cap="flat" cmpd="sng" algn="ctr">
                          <a:solidFill>
                            <a:srgbClr val="000000"/>
                          </a:solidFill>
                          <a:prstDash val="solid"/>
                          <a:miter lim="400000"/>
                          <a:headEnd type="none" w="med" len="med"/>
                          <a:tailEnd type="none" w="med" len="med"/>
                        </a:lnT>
                        <a:lnB w="25400">
                          <a:solidFill>
                            <a:srgbClr val="000000"/>
                          </a:solidFill>
                          <a:miter lim="400000"/>
                        </a:lnB>
                        <a:solidFill>
                          <a:schemeClr val="bg1"/>
                        </a:solidFill>
                      </a:tcPr>
                    </a:tc>
                  </a:tr>
                </a:tbl>
              </a:graphicData>
            </a:graphic>
          </p:graphicFrame>
        </mc:Fallback>
      </mc:AlternateContent>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7" name="フッター プレースホルダー 6"/>
          <p:cNvSpPr>
            <a:spLocks noGrp="1"/>
          </p:cNvSpPr>
          <p:nvPr>
            <p:ph type="ftr" idx="14"/>
          </p:nvPr>
        </p:nvSpPr>
        <p:spPr/>
        <p:txBody>
          <a:bodyPr/>
          <a:lstStyle/>
          <a:p>
            <a:r>
              <a:rPr lang="en-GB" smtClean="0"/>
              <a:t>Minseok Kim, Niigata University</a:t>
            </a:r>
            <a:endParaRPr lang="en-GB" dirty="0"/>
          </a:p>
        </p:txBody>
      </p:sp>
      <p:sp>
        <p:nvSpPr>
          <p:cNvPr id="8" name="スライド番号プレースホルダー 7"/>
          <p:cNvSpPr>
            <a:spLocks noGrp="1"/>
          </p:cNvSpPr>
          <p:nvPr>
            <p:ph type="sldNum" idx="12"/>
          </p:nvPr>
        </p:nvSpPr>
        <p:spPr/>
        <p:txBody>
          <a:bodyPr/>
          <a:lstStyle/>
          <a:p>
            <a:r>
              <a:rPr lang="en-GB" dirty="0" smtClean="0"/>
              <a:t>Slide </a:t>
            </a:r>
            <a:fld id="{440F5867-744E-4AA6-B0ED-4C44D2DFBB7B}" type="slidenum">
              <a:rPr lang="en-GB" smtClean="0"/>
              <a:pPr/>
              <a:t>10</a:t>
            </a:fld>
            <a:endParaRPr lang="en-GB" dirty="0"/>
          </a:p>
        </p:txBody>
      </p:sp>
      <mc:AlternateContent xmlns:mc="http://schemas.openxmlformats.org/markup-compatibility/2006" xmlns:a14="http://schemas.microsoft.com/office/drawing/2010/main">
        <mc:Choice Requires="a14">
          <p:sp>
            <p:nvSpPr>
              <p:cNvPr id="11" name="正方形/長方形 10"/>
              <p:cNvSpPr/>
              <p:nvPr/>
            </p:nvSpPr>
            <p:spPr>
              <a:xfrm>
                <a:off x="5076056" y="5986428"/>
                <a:ext cx="3115725" cy="333361"/>
              </a:xfrm>
              <a:prstGeom prst="rect">
                <a:avLst/>
              </a:prstGeom>
            </p:spPr>
            <p:txBody>
              <a:bodyPr wrap="none">
                <a:spAutoFit/>
              </a:bodyPr>
              <a:lstStyle/>
              <a:p>
                <a:pPr algn="ctr">
                  <a:defRPr>
                    <a:sym typeface="Times New Roman"/>
                  </a:defRPr>
                </a:pPr>
                <a:r>
                  <a:rPr lang="en-US" altLang="ja-JP" sz="1200" smtClean="0">
                    <a:solidFill>
                      <a:schemeClr val="tx1"/>
                    </a:solidFill>
                  </a:rPr>
                  <a:t>※</a:t>
                </a:r>
                <a:r>
                  <a:rPr lang="en-US" altLang="ja-JP" sz="1500" dirty="0" smtClean="0">
                    <a:solidFill>
                      <a:schemeClr val="tx1"/>
                    </a:solidFill>
                  </a:rPr>
                  <a:t>2</a:t>
                </a:r>
                <a:r>
                  <a:rPr lang="en-US" altLang="ja-JP" sz="1500" smtClean="0">
                    <a:solidFill>
                      <a:schemeClr val="tx1"/>
                    </a:solidFill>
                  </a:rPr>
                  <a:t> </a:t>
                </a:r>
                <a:r>
                  <a:rPr lang="en-US" altLang="ja-JP" sz="1500" dirty="0" smtClean="0">
                    <a:solidFill>
                      <a:schemeClr val="tx1"/>
                    </a:solidFill>
                  </a:rPr>
                  <a:t>:</a:t>
                </a:r>
                <a14:m>
                  <m:oMath xmlns:m="http://schemas.openxmlformats.org/officeDocument/2006/math">
                    <m:r>
                      <a:rPr lang="en-US" altLang="ja-JP" sz="1500">
                        <a:solidFill>
                          <a:schemeClr val="tx1"/>
                        </a:solidFill>
                        <a:latin typeface="Cambria Math" panose="02040503050406030204" pitchFamily="18" charset="0"/>
                        <a:ea typeface="メイリオ" panose="020B0604030504040204" pitchFamily="50" charset="-128"/>
                      </a:rPr>
                      <m:t>−</m:t>
                    </m:r>
                    <m:sSup>
                      <m:sSupPr>
                        <m:ctrlPr>
                          <a:rPr lang="en-US" altLang="ja-JP" sz="1500" i="1">
                            <a:solidFill>
                              <a:schemeClr val="tx1"/>
                            </a:solidFill>
                            <a:latin typeface="Cambria Math" charset="0"/>
                            <a:ea typeface="メイリオ" panose="020B0604030504040204" pitchFamily="50" charset="-128"/>
                          </a:rPr>
                        </m:ctrlPr>
                      </m:sSupPr>
                      <m:e>
                        <m:r>
                          <a:rPr lang="en-US" altLang="ja-JP" sz="1500" i="1">
                            <a:solidFill>
                              <a:schemeClr val="tx1"/>
                            </a:solidFill>
                            <a:latin typeface="Cambria Math" panose="02040503050406030204" pitchFamily="18" charset="0"/>
                            <a:ea typeface="メイリオ" panose="020B0604030504040204" pitchFamily="50" charset="-128"/>
                          </a:rPr>
                          <m:t>10</m:t>
                        </m:r>
                      </m:e>
                      <m:sup>
                        <m:r>
                          <a:rPr lang="en-US" altLang="ja-JP" sz="1500" i="1">
                            <a:solidFill>
                              <a:schemeClr val="tx1"/>
                            </a:solidFill>
                            <a:latin typeface="Cambria Math" panose="02040503050406030204" pitchFamily="18" charset="0"/>
                            <a:ea typeface="メイリオ" panose="020B0604030504040204" pitchFamily="50" charset="-128"/>
                          </a:rPr>
                          <m:t>−</m:t>
                        </m:r>
                        <m:sSub>
                          <m:sSubPr>
                            <m:ctrlPr>
                              <a:rPr lang="en-US" altLang="ja-JP" sz="1500" i="1">
                                <a:solidFill>
                                  <a:schemeClr val="tx1"/>
                                </a:solidFill>
                                <a:latin typeface="Cambria Math" charset="0"/>
                                <a:ea typeface="メイリオ" panose="020B0604030504040204" pitchFamily="50" charset="-128"/>
                              </a:rPr>
                            </m:ctrlPr>
                          </m:sSubPr>
                          <m:e>
                            <m:r>
                              <a:rPr lang="en-US" altLang="ja-JP" sz="1500" i="1">
                                <a:solidFill>
                                  <a:schemeClr val="tx1"/>
                                </a:solidFill>
                                <a:latin typeface="Cambria Math" panose="02040503050406030204" pitchFamily="18" charset="0"/>
                                <a:ea typeface="メイリオ" panose="020B0604030504040204" pitchFamily="50" charset="-128"/>
                              </a:rPr>
                              <m:t>𝐴</m:t>
                            </m:r>
                          </m:e>
                          <m:sub>
                            <m:r>
                              <m:rPr>
                                <m:sty m:val="p"/>
                              </m:rPr>
                              <a:rPr lang="en-US" altLang="ja-JP" sz="1500" i="1">
                                <a:solidFill>
                                  <a:schemeClr val="tx1"/>
                                </a:solidFill>
                                <a:latin typeface="Cambria Math" panose="02040503050406030204" pitchFamily="18" charset="0"/>
                                <a:ea typeface="メイリオ" panose="020B0604030504040204" pitchFamily="50" charset="-128"/>
                              </a:rPr>
                              <m:t>AoD</m:t>
                            </m:r>
                          </m:sub>
                        </m:sSub>
                        <m:r>
                          <a:rPr lang="en-US" altLang="ja-JP" sz="1500" i="1">
                            <a:solidFill>
                              <a:schemeClr val="tx1"/>
                            </a:solidFill>
                            <a:latin typeface="Cambria Math" panose="02040503050406030204" pitchFamily="18" charset="0"/>
                            <a:ea typeface="メイリオ" panose="020B0604030504040204" pitchFamily="50" charset="-128"/>
                          </a:rPr>
                          <m:t>×</m:t>
                        </m:r>
                        <m:r>
                          <a:rPr lang="en-US" altLang="ja-JP" sz="1500" i="1">
                            <a:solidFill>
                              <a:schemeClr val="tx1"/>
                            </a:solidFill>
                            <a:latin typeface="Cambria Math" panose="02040503050406030204" pitchFamily="18" charset="0"/>
                            <a:ea typeface="メイリオ" panose="020B0604030504040204" pitchFamily="50" charset="-128"/>
                          </a:rPr>
                          <m:t>𝐷</m:t>
                        </m:r>
                        <m:r>
                          <a:rPr lang="en-US" altLang="ja-JP" sz="1500" i="1">
                            <a:solidFill>
                              <a:schemeClr val="tx1"/>
                            </a:solidFill>
                            <a:latin typeface="Cambria Math" panose="02040503050406030204" pitchFamily="18" charset="0"/>
                            <a:ea typeface="メイリオ" panose="020B0604030504040204" pitchFamily="50" charset="-128"/>
                          </a:rPr>
                          <m:t>−</m:t>
                        </m:r>
                        <m:sSub>
                          <m:sSubPr>
                            <m:ctrlPr>
                              <a:rPr lang="en-US" altLang="ja-JP" sz="1500" i="1">
                                <a:solidFill>
                                  <a:schemeClr val="tx1"/>
                                </a:solidFill>
                                <a:latin typeface="Cambria Math" charset="0"/>
                                <a:ea typeface="メイリオ" panose="020B0604030504040204" pitchFamily="50" charset="-128"/>
                              </a:rPr>
                            </m:ctrlPr>
                          </m:sSubPr>
                          <m:e>
                            <m:r>
                              <a:rPr lang="en-US" altLang="ja-JP" sz="1500" i="1">
                                <a:solidFill>
                                  <a:schemeClr val="tx1"/>
                                </a:solidFill>
                                <a:latin typeface="Cambria Math" panose="02040503050406030204" pitchFamily="18" charset="0"/>
                                <a:ea typeface="メイリオ" panose="020B0604030504040204" pitchFamily="50" charset="-128"/>
                              </a:rPr>
                              <m:t>𝐵</m:t>
                            </m:r>
                          </m:e>
                          <m:sub>
                            <m:r>
                              <m:rPr>
                                <m:sty m:val="p"/>
                              </m:rPr>
                              <a:rPr lang="en-US" altLang="ja-JP" sz="1500" i="1">
                                <a:solidFill>
                                  <a:schemeClr val="tx1"/>
                                </a:solidFill>
                                <a:latin typeface="Cambria Math" panose="02040503050406030204" pitchFamily="18" charset="0"/>
                                <a:ea typeface="メイリオ" panose="020B0604030504040204" pitchFamily="50" charset="-128"/>
                              </a:rPr>
                              <m:t>AoD</m:t>
                            </m:r>
                          </m:sub>
                        </m:sSub>
                      </m:sup>
                    </m:sSup>
                    <m:r>
                      <a:rPr lang="en-US" altLang="ja-JP" sz="1500" i="1">
                        <a:solidFill>
                          <a:schemeClr val="tx1"/>
                        </a:solidFill>
                        <a:latin typeface="Cambria Math" panose="02040503050406030204" pitchFamily="18" charset="0"/>
                        <a:ea typeface="メイリオ" panose="020B0604030504040204" pitchFamily="50" charset="-128"/>
                      </a:rPr>
                      <m:t>+</m:t>
                    </m:r>
                    <m:r>
                      <a:rPr lang="en-US" altLang="ja-JP" sz="1500" i="1">
                        <a:solidFill>
                          <a:schemeClr val="tx1"/>
                        </a:solidFill>
                        <a:latin typeface="Cambria Math" panose="02040503050406030204" pitchFamily="18" charset="0"/>
                        <a:ea typeface="メイリオ" panose="020B0604030504040204" pitchFamily="50" charset="-128"/>
                      </a:rPr>
                      <m:t>𝑁</m:t>
                    </m:r>
                    <m:r>
                      <a:rPr lang="en-US" altLang="ja-JP" sz="1500" i="1">
                        <a:solidFill>
                          <a:schemeClr val="tx1"/>
                        </a:solidFill>
                        <a:latin typeface="Cambria Math" panose="02040503050406030204" pitchFamily="18" charset="0"/>
                        <a:ea typeface="メイリオ" panose="020B0604030504040204" pitchFamily="50" charset="-128"/>
                      </a:rPr>
                      <m:t>(0</m:t>
                    </m:r>
                    <m:r>
                      <a:rPr lang="en-US" altLang="ja-JP" sz="1500" b="1" i="1">
                        <a:solidFill>
                          <a:schemeClr val="tx1"/>
                        </a:solidFill>
                        <a:latin typeface="Cambria Math" panose="02040503050406030204" pitchFamily="18" charset="0"/>
                        <a:ea typeface="メイリオ" panose="020B0604030504040204" pitchFamily="50" charset="-128"/>
                      </a:rPr>
                      <m:t>,</m:t>
                    </m:r>
                    <m:sSubSup>
                      <m:sSubSupPr>
                        <m:ctrlPr>
                          <a:rPr lang="en-US" altLang="ja-JP" sz="1500" i="1">
                            <a:solidFill>
                              <a:schemeClr val="tx1"/>
                            </a:solidFill>
                            <a:latin typeface="Cambria Math" charset="0"/>
                            <a:ea typeface="メイリオ" panose="020B0604030504040204" pitchFamily="50" charset="-128"/>
                          </a:rPr>
                        </m:ctrlPr>
                      </m:sSubSupPr>
                      <m:e>
                        <m:r>
                          <a:rPr lang="en-US" altLang="ja-JP" sz="1500" i="1">
                            <a:solidFill>
                              <a:schemeClr val="tx1"/>
                            </a:solidFill>
                            <a:latin typeface="Cambria Math" panose="02040503050406030204" pitchFamily="18" charset="0"/>
                            <a:ea typeface="メイリオ" panose="020B0604030504040204" pitchFamily="50" charset="-128"/>
                          </a:rPr>
                          <m:t>𝜎</m:t>
                        </m:r>
                      </m:e>
                      <m:sub>
                        <m:r>
                          <m:rPr>
                            <m:sty m:val="p"/>
                          </m:rPr>
                          <a:rPr lang="en-US" altLang="ja-JP" sz="1500" i="1">
                            <a:solidFill>
                              <a:schemeClr val="tx1"/>
                            </a:solidFill>
                            <a:latin typeface="Cambria Math" panose="02040503050406030204" pitchFamily="18" charset="0"/>
                            <a:ea typeface="メイリオ" panose="020B0604030504040204" pitchFamily="50" charset="-128"/>
                          </a:rPr>
                          <m:t>AoD</m:t>
                        </m:r>
                      </m:sub>
                      <m:sup>
                        <m:r>
                          <a:rPr lang="en-US" altLang="ja-JP" sz="1500" i="1">
                            <a:solidFill>
                              <a:schemeClr val="tx1"/>
                            </a:solidFill>
                            <a:latin typeface="Cambria Math" panose="02040503050406030204" pitchFamily="18" charset="0"/>
                            <a:ea typeface="メイリオ" panose="020B0604030504040204" pitchFamily="50" charset="-128"/>
                          </a:rPr>
                          <m:t>2</m:t>
                        </m:r>
                      </m:sup>
                    </m:sSubSup>
                    <m:r>
                      <a:rPr lang="en-US" altLang="ja-JP" sz="1500" b="1" i="1">
                        <a:solidFill>
                          <a:schemeClr val="tx1"/>
                        </a:solidFill>
                        <a:latin typeface="Cambria Math" panose="02040503050406030204" pitchFamily="18" charset="0"/>
                        <a:ea typeface="メイリオ" panose="020B0604030504040204" pitchFamily="50" charset="-128"/>
                      </a:rPr>
                      <m:t>)</m:t>
                    </m:r>
                  </m:oMath>
                </a14:m>
                <a:endParaRPr lang="en-US" altLang="ja-JP" sz="1500" b="1" dirty="0">
                  <a:solidFill>
                    <a:schemeClr val="tx1"/>
                  </a:solidFill>
                  <a:latin typeface="メイリオ" panose="020B0604030504040204" pitchFamily="50" charset="-128"/>
                  <a:ea typeface="メイリオ" panose="020B0604030504040204" pitchFamily="50" charset="-128"/>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5076056" y="5986428"/>
                <a:ext cx="3115725" cy="333361"/>
              </a:xfrm>
              <a:prstGeom prst="rect">
                <a:avLst/>
              </a:prstGeom>
              <a:blipFill rotWithShape="0">
                <a:blip r:embed="rId5"/>
                <a:stretch>
                  <a:fillRect t="-5455" b="-1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2057601" y="5986429"/>
                <a:ext cx="3018455" cy="333361"/>
              </a:xfrm>
              <a:prstGeom prst="rect">
                <a:avLst/>
              </a:prstGeom>
            </p:spPr>
            <p:txBody>
              <a:bodyPr wrap="none">
                <a:spAutoFit/>
              </a:bodyPr>
              <a:lstStyle/>
              <a:p>
                <a:r>
                  <a:rPr lang="en-US" altLang="ja-JP" sz="1200" dirty="0" smtClean="0">
                    <a:solidFill>
                      <a:schemeClr val="tx1"/>
                    </a:solidFill>
                  </a:rPr>
                  <a:t>※</a:t>
                </a:r>
                <a:r>
                  <a:rPr lang="en-US" altLang="ja-JP" sz="1500" dirty="0" smtClean="0">
                    <a:solidFill>
                      <a:schemeClr val="tx1"/>
                    </a:solidFill>
                  </a:rPr>
                  <a:t>1: </a:t>
                </a:r>
                <a14:m>
                  <m:oMath xmlns:m="http://schemas.openxmlformats.org/officeDocument/2006/math">
                    <m:sSup>
                      <m:sSupPr>
                        <m:ctrlPr>
                          <a:rPr lang="en-US" altLang="ja-JP" sz="1500" i="1">
                            <a:solidFill>
                              <a:schemeClr val="tx1"/>
                            </a:solidFill>
                            <a:latin typeface="Cambria Math" charset="0"/>
                            <a:ea typeface="メイリオ" panose="020B0604030504040204" pitchFamily="50" charset="-128"/>
                          </a:rPr>
                        </m:ctrlPr>
                      </m:sSupPr>
                      <m:e>
                        <m:r>
                          <a:rPr lang="en-US" altLang="ja-JP" sz="1500" i="1">
                            <a:solidFill>
                              <a:schemeClr val="tx1"/>
                            </a:solidFill>
                            <a:latin typeface="Cambria Math" panose="02040503050406030204" pitchFamily="18" charset="0"/>
                            <a:ea typeface="メイリオ" panose="020B0604030504040204" pitchFamily="50" charset="-128"/>
                          </a:rPr>
                          <m:t>10</m:t>
                        </m:r>
                      </m:e>
                      <m:sup>
                        <m:r>
                          <a:rPr lang="en-US" altLang="ja-JP" sz="1500" i="1">
                            <a:solidFill>
                              <a:schemeClr val="tx1"/>
                            </a:solidFill>
                            <a:latin typeface="Cambria Math" panose="02040503050406030204" pitchFamily="18" charset="0"/>
                            <a:ea typeface="メイリオ" panose="020B0604030504040204" pitchFamily="50" charset="-128"/>
                          </a:rPr>
                          <m:t>−</m:t>
                        </m:r>
                        <m:sSub>
                          <m:sSubPr>
                            <m:ctrlPr>
                              <a:rPr lang="en-US" altLang="ja-JP" sz="1500" i="1">
                                <a:solidFill>
                                  <a:schemeClr val="tx1"/>
                                </a:solidFill>
                                <a:latin typeface="Cambria Math" charset="0"/>
                                <a:ea typeface="メイリオ" panose="020B0604030504040204" pitchFamily="50" charset="-128"/>
                              </a:rPr>
                            </m:ctrlPr>
                          </m:sSubPr>
                          <m:e>
                            <m:r>
                              <a:rPr lang="en-US" altLang="ja-JP" sz="1500" i="1">
                                <a:solidFill>
                                  <a:schemeClr val="tx1"/>
                                </a:solidFill>
                                <a:latin typeface="Cambria Math" panose="02040503050406030204" pitchFamily="18" charset="0"/>
                                <a:ea typeface="メイリオ" panose="020B0604030504040204" pitchFamily="50" charset="-128"/>
                              </a:rPr>
                              <m:t>𝐴</m:t>
                            </m:r>
                          </m:e>
                          <m:sub>
                            <m:r>
                              <m:rPr>
                                <m:sty m:val="p"/>
                              </m:rPr>
                              <a:rPr lang="en-US" altLang="ja-JP" sz="1500" i="1">
                                <a:solidFill>
                                  <a:schemeClr val="tx1"/>
                                </a:solidFill>
                                <a:latin typeface="Cambria Math" panose="02040503050406030204" pitchFamily="18" charset="0"/>
                                <a:ea typeface="メイリオ" panose="020B0604030504040204" pitchFamily="50" charset="-128"/>
                              </a:rPr>
                              <m:t>AoA</m:t>
                            </m:r>
                          </m:sub>
                        </m:sSub>
                        <m:r>
                          <a:rPr lang="en-US" altLang="ja-JP" sz="1500" i="1">
                            <a:solidFill>
                              <a:schemeClr val="tx1"/>
                            </a:solidFill>
                            <a:latin typeface="Cambria Math" panose="02040503050406030204" pitchFamily="18" charset="0"/>
                            <a:ea typeface="メイリオ" panose="020B0604030504040204" pitchFamily="50" charset="-128"/>
                          </a:rPr>
                          <m:t>×</m:t>
                        </m:r>
                        <m:r>
                          <a:rPr lang="en-US" altLang="ja-JP" sz="1500" i="1">
                            <a:solidFill>
                              <a:schemeClr val="tx1"/>
                            </a:solidFill>
                            <a:latin typeface="Cambria Math" panose="02040503050406030204" pitchFamily="18" charset="0"/>
                            <a:ea typeface="メイリオ" panose="020B0604030504040204" pitchFamily="50" charset="-128"/>
                          </a:rPr>
                          <m:t>𝐷</m:t>
                        </m:r>
                        <m:r>
                          <a:rPr lang="en-US" altLang="ja-JP" sz="1500" i="1">
                            <a:solidFill>
                              <a:schemeClr val="tx1"/>
                            </a:solidFill>
                            <a:latin typeface="Cambria Math" panose="02040503050406030204" pitchFamily="18" charset="0"/>
                            <a:ea typeface="メイリオ" panose="020B0604030504040204" pitchFamily="50" charset="-128"/>
                          </a:rPr>
                          <m:t>−</m:t>
                        </m:r>
                        <m:sSub>
                          <m:sSubPr>
                            <m:ctrlPr>
                              <a:rPr lang="en-US" altLang="ja-JP" sz="1500" i="1">
                                <a:solidFill>
                                  <a:schemeClr val="tx1"/>
                                </a:solidFill>
                                <a:latin typeface="Cambria Math" charset="0"/>
                                <a:ea typeface="メイリオ" panose="020B0604030504040204" pitchFamily="50" charset="-128"/>
                              </a:rPr>
                            </m:ctrlPr>
                          </m:sSubPr>
                          <m:e>
                            <m:r>
                              <a:rPr lang="en-US" altLang="ja-JP" sz="1500" i="1">
                                <a:solidFill>
                                  <a:schemeClr val="tx1"/>
                                </a:solidFill>
                                <a:latin typeface="Cambria Math" panose="02040503050406030204" pitchFamily="18" charset="0"/>
                                <a:ea typeface="メイリオ" panose="020B0604030504040204" pitchFamily="50" charset="-128"/>
                              </a:rPr>
                              <m:t>𝐵</m:t>
                            </m:r>
                          </m:e>
                          <m:sub>
                            <m:r>
                              <m:rPr>
                                <m:sty m:val="p"/>
                              </m:rPr>
                              <a:rPr lang="en-US" altLang="ja-JP" sz="1500" i="1">
                                <a:solidFill>
                                  <a:schemeClr val="tx1"/>
                                </a:solidFill>
                                <a:latin typeface="Cambria Math" panose="02040503050406030204" pitchFamily="18" charset="0"/>
                                <a:ea typeface="メイリオ" panose="020B0604030504040204" pitchFamily="50" charset="-128"/>
                              </a:rPr>
                              <m:t>AoA</m:t>
                            </m:r>
                          </m:sub>
                        </m:sSub>
                      </m:sup>
                    </m:sSup>
                    <m:r>
                      <a:rPr lang="en-US" altLang="ja-JP" sz="1500" i="1">
                        <a:solidFill>
                          <a:schemeClr val="tx1"/>
                        </a:solidFill>
                        <a:latin typeface="Cambria Math" panose="02040503050406030204" pitchFamily="18" charset="0"/>
                        <a:ea typeface="メイリオ" panose="020B0604030504040204" pitchFamily="50" charset="-128"/>
                      </a:rPr>
                      <m:t>+</m:t>
                    </m:r>
                    <m:r>
                      <a:rPr lang="en-US" altLang="ja-JP" sz="1500" i="1">
                        <a:solidFill>
                          <a:schemeClr val="tx1"/>
                        </a:solidFill>
                        <a:latin typeface="Cambria Math" panose="02040503050406030204" pitchFamily="18" charset="0"/>
                        <a:ea typeface="メイリオ" panose="020B0604030504040204" pitchFamily="50" charset="-128"/>
                      </a:rPr>
                      <m:t>𝑁</m:t>
                    </m:r>
                    <m:r>
                      <a:rPr lang="en-US" altLang="ja-JP" sz="1500" i="1">
                        <a:solidFill>
                          <a:schemeClr val="tx1"/>
                        </a:solidFill>
                        <a:latin typeface="Cambria Math" panose="02040503050406030204" pitchFamily="18" charset="0"/>
                        <a:ea typeface="メイリオ" panose="020B0604030504040204" pitchFamily="50" charset="-128"/>
                      </a:rPr>
                      <m:t>(0,</m:t>
                    </m:r>
                    <m:sSubSup>
                      <m:sSubSupPr>
                        <m:ctrlPr>
                          <a:rPr lang="en-US" altLang="ja-JP" sz="1500" i="1">
                            <a:solidFill>
                              <a:schemeClr val="tx1"/>
                            </a:solidFill>
                            <a:latin typeface="Cambria Math" charset="0"/>
                            <a:ea typeface="メイリオ" panose="020B0604030504040204" pitchFamily="50" charset="-128"/>
                          </a:rPr>
                        </m:ctrlPr>
                      </m:sSubSupPr>
                      <m:e>
                        <m:r>
                          <a:rPr lang="en-US" altLang="ja-JP" sz="1500" i="1">
                            <a:solidFill>
                              <a:schemeClr val="tx1"/>
                            </a:solidFill>
                            <a:latin typeface="Cambria Math" panose="02040503050406030204" pitchFamily="18" charset="0"/>
                            <a:ea typeface="メイリオ" panose="020B0604030504040204" pitchFamily="50" charset="-128"/>
                          </a:rPr>
                          <m:t>𝜎</m:t>
                        </m:r>
                      </m:e>
                      <m:sub>
                        <m:r>
                          <m:rPr>
                            <m:sty m:val="p"/>
                          </m:rPr>
                          <a:rPr lang="en-US" altLang="ja-JP" sz="1500" i="1">
                            <a:solidFill>
                              <a:schemeClr val="tx1"/>
                            </a:solidFill>
                            <a:latin typeface="Cambria Math" panose="02040503050406030204" pitchFamily="18" charset="0"/>
                            <a:ea typeface="メイリオ" panose="020B0604030504040204" pitchFamily="50" charset="-128"/>
                          </a:rPr>
                          <m:t>AoA</m:t>
                        </m:r>
                      </m:sub>
                      <m:sup>
                        <m:r>
                          <a:rPr lang="en-US" altLang="ja-JP" sz="1500" i="1">
                            <a:solidFill>
                              <a:schemeClr val="tx1"/>
                            </a:solidFill>
                            <a:latin typeface="Cambria Math" panose="02040503050406030204" pitchFamily="18" charset="0"/>
                            <a:ea typeface="メイリオ" panose="020B0604030504040204" pitchFamily="50" charset="-128"/>
                          </a:rPr>
                          <m:t>2</m:t>
                        </m:r>
                      </m:sup>
                    </m:sSubSup>
                    <m:r>
                      <a:rPr lang="en-US" altLang="ja-JP" sz="1500" i="1">
                        <a:solidFill>
                          <a:schemeClr val="tx1"/>
                        </a:solidFill>
                        <a:latin typeface="Cambria Math" panose="02040503050406030204" pitchFamily="18" charset="0"/>
                        <a:ea typeface="メイリオ" panose="020B0604030504040204" pitchFamily="50" charset="-128"/>
                      </a:rPr>
                      <m:t>)</m:t>
                    </m:r>
                  </m:oMath>
                </a14:m>
                <a:endParaRPr lang="en-US" altLang="ja-JP" sz="1500" dirty="0">
                  <a:solidFill>
                    <a:schemeClr val="tx1"/>
                  </a:solidFill>
                  <a:latin typeface="メイリオ" panose="020B0604030504040204" pitchFamily="50" charset="-128"/>
                  <a:ea typeface="メイリオ" panose="020B0604030504040204" pitchFamily="50" charset="-128"/>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2057601" y="5986429"/>
                <a:ext cx="3018455" cy="333361"/>
              </a:xfrm>
              <a:prstGeom prst="rect">
                <a:avLst/>
              </a:prstGeom>
              <a:blipFill rotWithShape="0">
                <a:blip r:embed="rId6"/>
                <a:stretch>
                  <a:fillRect l="-202" t="-5455" b="-145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5536366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3568" y="2492896"/>
            <a:ext cx="7791450" cy="1223963"/>
          </a:xfrm>
          <a:prstGeom prst="rect">
            <a:avLst/>
          </a:prstGeom>
        </p:spPr>
        <p:txBody>
          <a:bodyPr anchor="ctr"/>
          <a:lstStyle>
            <a:lvl1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003E1F"/>
                </a:solidFill>
                <a:latin typeface="+mj-lt"/>
                <a:ea typeface="+mj-ea"/>
                <a:cs typeface="+mj-cs"/>
              </a:defRPr>
            </a:lvl1pPr>
            <a:lvl2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333399"/>
                </a:solidFill>
                <a:latin typeface="Garamond" pitchFamily="16" charset="0"/>
                <a:ea typeface="ＭＳ Ｐゴシック" pitchFamily="48" charset="-128"/>
              </a:defRPr>
            </a:lvl2pPr>
            <a:lvl3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333399"/>
                </a:solidFill>
                <a:latin typeface="Garamond" pitchFamily="16" charset="0"/>
                <a:ea typeface="ＭＳ Ｐゴシック" pitchFamily="48" charset="-128"/>
              </a:defRPr>
            </a:lvl3pPr>
            <a:lvl4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333399"/>
                </a:solidFill>
                <a:latin typeface="Garamond" pitchFamily="16" charset="0"/>
                <a:ea typeface="ＭＳ Ｐゴシック" pitchFamily="48" charset="-128"/>
              </a:defRPr>
            </a:lvl4pPr>
            <a:lvl5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333399"/>
                </a:solidFill>
                <a:latin typeface="Garamond" pitchFamily="16" charset="0"/>
                <a:ea typeface="ＭＳ Ｐゴシック" pitchFamily="48" charset="-128"/>
              </a:defRPr>
            </a:lvl5pPr>
            <a:lvl6pPr marL="457200" algn="ctr" defTabSz="449263" rtl="0" eaLnBrk="0" fontAlgn="base" hangingPunct="0">
              <a:lnSpc>
                <a:spcPct val="93000"/>
              </a:lnSpc>
              <a:spcBef>
                <a:spcPct val="0"/>
              </a:spcBef>
              <a:spcAft>
                <a:spcPct val="0"/>
              </a:spcAft>
              <a:buClr>
                <a:srgbClr val="333399"/>
              </a:buClr>
              <a:buSzPct val="100000"/>
              <a:buFont typeface="Garamond" pitchFamily="16" charset="0"/>
              <a:defRPr sz="4000" b="1">
                <a:solidFill>
                  <a:srgbClr val="333399"/>
                </a:solidFill>
                <a:latin typeface="Garamond" pitchFamily="16" charset="0"/>
                <a:ea typeface="ＭＳ Ｐゴシック" pitchFamily="48" charset="-128"/>
              </a:defRPr>
            </a:lvl6pPr>
            <a:lvl7pPr marL="914400" algn="ctr" defTabSz="449263" rtl="0" eaLnBrk="0" fontAlgn="base" hangingPunct="0">
              <a:lnSpc>
                <a:spcPct val="93000"/>
              </a:lnSpc>
              <a:spcBef>
                <a:spcPct val="0"/>
              </a:spcBef>
              <a:spcAft>
                <a:spcPct val="0"/>
              </a:spcAft>
              <a:buClr>
                <a:srgbClr val="333399"/>
              </a:buClr>
              <a:buSzPct val="100000"/>
              <a:buFont typeface="Garamond" pitchFamily="16" charset="0"/>
              <a:defRPr sz="4000" b="1">
                <a:solidFill>
                  <a:srgbClr val="333399"/>
                </a:solidFill>
                <a:latin typeface="Garamond" pitchFamily="16" charset="0"/>
                <a:ea typeface="ＭＳ Ｐゴシック" pitchFamily="48" charset="-128"/>
              </a:defRPr>
            </a:lvl7pPr>
            <a:lvl8pPr marL="1371600" algn="ctr" defTabSz="449263" rtl="0" eaLnBrk="0" fontAlgn="base" hangingPunct="0">
              <a:lnSpc>
                <a:spcPct val="93000"/>
              </a:lnSpc>
              <a:spcBef>
                <a:spcPct val="0"/>
              </a:spcBef>
              <a:spcAft>
                <a:spcPct val="0"/>
              </a:spcAft>
              <a:buClr>
                <a:srgbClr val="333399"/>
              </a:buClr>
              <a:buSzPct val="100000"/>
              <a:buFont typeface="Garamond" pitchFamily="16" charset="0"/>
              <a:defRPr sz="4000" b="1">
                <a:solidFill>
                  <a:srgbClr val="333399"/>
                </a:solidFill>
                <a:latin typeface="Garamond" pitchFamily="16" charset="0"/>
                <a:ea typeface="ＭＳ Ｐゴシック" pitchFamily="48" charset="-128"/>
              </a:defRPr>
            </a:lvl8pPr>
            <a:lvl9pPr marL="1828800" algn="ctr" defTabSz="449263" rtl="0" eaLnBrk="0" fontAlgn="base" hangingPunct="0">
              <a:lnSpc>
                <a:spcPct val="93000"/>
              </a:lnSpc>
              <a:spcBef>
                <a:spcPct val="0"/>
              </a:spcBef>
              <a:spcAft>
                <a:spcPct val="0"/>
              </a:spcAft>
              <a:buClr>
                <a:srgbClr val="333399"/>
              </a:buClr>
              <a:buSzPct val="100000"/>
              <a:buFont typeface="Garamond" pitchFamily="16" charset="0"/>
              <a:defRPr sz="4000" b="1">
                <a:solidFill>
                  <a:srgbClr val="333399"/>
                </a:solidFill>
                <a:latin typeface="Garamond" pitchFamily="16" charset="0"/>
                <a:ea typeface="ＭＳ Ｐゴシック" pitchFamily="48" charset="-128"/>
              </a:defRPr>
            </a:lvl9pPr>
          </a:lstStyle>
          <a:p>
            <a:r>
              <a:rPr kumimoji="0" lang="en-US" altLang="ja-JP" kern="0" dirty="0" smtClean="0">
                <a:solidFill>
                  <a:schemeClr val="tx1"/>
                </a:solidFill>
                <a:ea typeface="ＭＳ Ｐゴシック" charset="-128"/>
              </a:rPr>
              <a:t>Evaluation</a:t>
            </a:r>
            <a:endParaRPr kumimoji="0" lang="en-US" altLang="ja-JP" kern="0" dirty="0">
              <a:solidFill>
                <a:schemeClr val="tx1"/>
              </a:solidFill>
              <a:ea typeface="ＭＳ Ｐゴシック" charset="-128"/>
            </a:endParaRPr>
          </a:p>
        </p:txBody>
      </p:sp>
      <p:sp>
        <p:nvSpPr>
          <p:cNvPr id="4" name="日付プレースホルダー 3"/>
          <p:cNvSpPr>
            <a:spLocks noGrp="1"/>
          </p:cNvSpPr>
          <p:nvPr>
            <p:ph type="dt" idx="10"/>
          </p:nvPr>
        </p:nvSpPr>
        <p:spPr/>
        <p:txBody>
          <a:bodyPr/>
          <a:lstStyle/>
          <a:p>
            <a:r>
              <a:rPr lang="en-US" altLang="ja-JP" dirty="0" smtClean="0"/>
              <a:t>March 2017</a:t>
            </a:r>
            <a:endParaRPr lang="en-GB" dirty="0"/>
          </a:p>
        </p:txBody>
      </p:sp>
      <p:sp>
        <p:nvSpPr>
          <p:cNvPr id="5" name="フッター プレースホルダー 4"/>
          <p:cNvSpPr>
            <a:spLocks noGrp="1"/>
          </p:cNvSpPr>
          <p:nvPr>
            <p:ph type="ftr" idx="11"/>
          </p:nvPr>
        </p:nvSpPr>
        <p:spPr/>
        <p:txBody>
          <a:bodyPr/>
          <a:lstStyle/>
          <a:p>
            <a:r>
              <a:rPr lang="en-GB" smtClean="0"/>
              <a:t>Minseok Kim, Niigata University</a:t>
            </a:r>
            <a:endParaRPr lang="en-GB"/>
          </a:p>
        </p:txBody>
      </p:sp>
      <p:sp>
        <p:nvSpPr>
          <p:cNvPr id="7" name="スライド番号プレースホルダー 6"/>
          <p:cNvSpPr>
            <a:spLocks noGrp="1"/>
          </p:cNvSpPr>
          <p:nvPr>
            <p:ph type="sldNum" idx="12"/>
          </p:nvPr>
        </p:nvSpPr>
        <p:spPr/>
        <p:txBody>
          <a:bodyPr/>
          <a:lstStyle/>
          <a:p>
            <a:r>
              <a:rPr lang="en-GB" smtClean="0"/>
              <a:t>Slide </a:t>
            </a:r>
            <a:fld id="{F5D8E26B-7BCF-4D25-9C89-0168A6618F18}" type="slidenum">
              <a:rPr lang="en-GB" smtClean="0"/>
              <a:pPr/>
              <a:t>11</a:t>
            </a:fld>
            <a:endParaRPr lang="en-GB"/>
          </a:p>
        </p:txBody>
      </p:sp>
    </p:spTree>
    <p:extLst>
      <p:ext uri="{BB962C8B-B14F-4D97-AF65-F5344CB8AC3E}">
        <p14:creationId xmlns:p14="http://schemas.microsoft.com/office/powerpoint/2010/main" val="91022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dirty="0" smtClean="0"/>
              <a:t>Measurement Campaign</a:t>
            </a:r>
            <a:endParaRPr lang="ja-JP" altLang="en-US" dirty="0" smtClean="0"/>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a:xfrm>
            <a:off x="5357818" y="6475413"/>
            <a:ext cx="3184520" cy="180975"/>
          </a:xfrm>
        </p:spPr>
        <p:txBody>
          <a:bodyPr/>
          <a:lstStyle/>
          <a:p>
            <a:r>
              <a:rPr lang="en-GB" smtClean="0"/>
              <a:t>Minseok Kim, Niigata University</a:t>
            </a:r>
            <a:endParaRPr lang="en-GB" dirty="0"/>
          </a:p>
        </p:txBody>
      </p:sp>
      <p:sp>
        <p:nvSpPr>
          <p:cNvPr id="7" name="スライド番号プレースホルダー 6"/>
          <p:cNvSpPr>
            <a:spLocks noGrp="1"/>
          </p:cNvSpPr>
          <p:nvPr>
            <p:ph type="sldNum" idx="12"/>
          </p:nvPr>
        </p:nvSpPr>
        <p:spPr>
          <a:xfrm>
            <a:off x="4352245" y="6468156"/>
            <a:ext cx="528637" cy="363537"/>
          </a:xfrm>
        </p:spPr>
        <p:txBody>
          <a:bodyPr/>
          <a:lstStyle/>
          <a:p>
            <a:r>
              <a:rPr lang="en-GB" dirty="0" smtClean="0"/>
              <a:t>Slide </a:t>
            </a:r>
            <a:fld id="{440F5867-744E-4AA6-B0ED-4C44D2DFBB7B}" type="slidenum">
              <a:rPr lang="en-GB" smtClean="0"/>
              <a:pPr/>
              <a:t>12</a:t>
            </a:fld>
            <a:endParaRPr lang="en-GB" dirty="0"/>
          </a:p>
        </p:txBody>
      </p:sp>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p:txBody>
              <a:bodyPr/>
              <a:lstStyle/>
              <a:p>
                <a14:m>
                  <m:oMath xmlns:m="http://schemas.openxmlformats.org/officeDocument/2006/math">
                    <m:r>
                      <a:rPr lang="en-US" altLang="ja-JP" b="0" i="1">
                        <a:latin typeface="Cambria Math" panose="02040503050406030204" pitchFamily="18" charset="0"/>
                      </a:rPr>
                      <m:t>8</m:t>
                    </m:r>
                  </m:oMath>
                </a14:m>
                <a:r>
                  <a:rPr lang="en-US" altLang="ja-JP" b="0" dirty="0"/>
                  <a:t> Points (</a:t>
                </a:r>
                <a14:m>
                  <m:oMath xmlns:m="http://schemas.openxmlformats.org/officeDocument/2006/math">
                    <m:r>
                      <a:rPr lang="en-US" altLang="ja-JP" b="0" i="1">
                        <a:latin typeface="Cambria Math" panose="02040503050406030204" pitchFamily="18" charset="0"/>
                      </a:rPr>
                      <m:t>2 </m:t>
                    </m:r>
                    <m:r>
                      <a:rPr lang="en-US" altLang="ja-JP" b="0" i="1">
                        <a:latin typeface="Cambria Math" panose="02040503050406030204" pitchFamily="18" charset="0"/>
                      </a:rPr>
                      <m:t>𝑚</m:t>
                    </m:r>
                  </m:oMath>
                </a14:m>
                <a:r>
                  <a:rPr lang="ja-JP" altLang="en-US" b="0" dirty="0"/>
                  <a:t> </a:t>
                </a:r>
                <a:r>
                  <a:rPr lang="en-US" altLang="ja-JP" b="0" dirty="0"/>
                  <a:t>spacing)</a:t>
                </a:r>
                <a:endParaRPr lang="ja-JP" altLang="en-US" b="0" dirty="0"/>
              </a:p>
              <a:p>
                <a:endParaRPr kumimoji="1" lang="ja-JP" altLang="en-US"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blipFill rotWithShape="0">
                <a:blip r:embed="rId3"/>
                <a:stretch>
                  <a:fillRect l="-235" t="-1185"/>
                </a:stretch>
              </a:blipFill>
            </p:spPr>
            <p:txBody>
              <a:bodyPr/>
              <a:lstStyle/>
              <a:p>
                <a:r>
                  <a:rPr lang="ja-JP" altLang="en-US">
                    <a:noFill/>
                  </a:rPr>
                  <a:t> </a:t>
                </a:r>
              </a:p>
            </p:txBody>
          </p:sp>
        </mc:Fallback>
      </mc:AlternateContent>
      <p:grpSp>
        <p:nvGrpSpPr>
          <p:cNvPr id="4" name="グループ化 3"/>
          <p:cNvGrpSpPr/>
          <p:nvPr/>
        </p:nvGrpSpPr>
        <p:grpSpPr>
          <a:xfrm>
            <a:off x="586870" y="2416181"/>
            <a:ext cx="4953645" cy="3868732"/>
            <a:chOff x="305980" y="1984237"/>
            <a:chExt cx="5500758" cy="4426260"/>
          </a:xfrm>
        </p:grpSpPr>
        <p:pic>
          <p:nvPicPr>
            <p:cNvPr id="36" name="図 35"/>
            <p:cNvPicPr>
              <a:picLocks noChangeAspect="1"/>
            </p:cNvPicPr>
            <p:nvPr/>
          </p:nvPicPr>
          <p:blipFill rotWithShape="1">
            <a:blip r:embed="rId4"/>
            <a:srcRect l="34453" t="7461" r="31785" b="8924"/>
            <a:stretch/>
          </p:blipFill>
          <p:spPr>
            <a:xfrm rot="16200000">
              <a:off x="843229" y="1446988"/>
              <a:ext cx="4426260" cy="5500758"/>
            </a:xfrm>
            <a:prstGeom prst="rect">
              <a:avLst/>
            </a:prstGeom>
          </p:spPr>
        </p:pic>
        <p:grpSp>
          <p:nvGrpSpPr>
            <p:cNvPr id="3" name="グループ化 2"/>
            <p:cNvGrpSpPr/>
            <p:nvPr/>
          </p:nvGrpSpPr>
          <p:grpSpPr>
            <a:xfrm>
              <a:off x="2044929" y="3890943"/>
              <a:ext cx="2015619" cy="699887"/>
              <a:chOff x="2044929" y="3890943"/>
              <a:chExt cx="2015619" cy="699887"/>
            </a:xfrm>
          </p:grpSpPr>
          <p:sp>
            <p:nvSpPr>
              <p:cNvPr id="49" name="Shape 201"/>
              <p:cNvSpPr/>
              <p:nvPr/>
            </p:nvSpPr>
            <p:spPr>
              <a:xfrm>
                <a:off x="2044929" y="3890943"/>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dirty="0">
                    <a:solidFill>
                      <a:schemeClr val="tx1"/>
                    </a:solidFill>
                  </a:rPr>
                  <a:t>BS</a:t>
                </a:r>
              </a:p>
            </p:txBody>
          </p:sp>
          <p:sp>
            <p:nvSpPr>
              <p:cNvPr id="50" name="Shape 201"/>
              <p:cNvSpPr/>
              <p:nvPr/>
            </p:nvSpPr>
            <p:spPr>
              <a:xfrm>
                <a:off x="3533742" y="4162363"/>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lang="en-US" dirty="0" smtClean="0">
                    <a:solidFill>
                      <a:schemeClr val="tx1"/>
                    </a:solidFill>
                  </a:rPr>
                  <a:t>M</a:t>
                </a:r>
                <a:r>
                  <a:rPr dirty="0" smtClean="0">
                    <a:solidFill>
                      <a:schemeClr val="tx1"/>
                    </a:solidFill>
                  </a:rPr>
                  <a:t>S</a:t>
                </a:r>
                <a:endParaRPr dirty="0">
                  <a:solidFill>
                    <a:schemeClr val="tx1"/>
                  </a:solidFill>
                </a:endParaRPr>
              </a:p>
            </p:txBody>
          </p:sp>
        </p:grpSp>
      </p:gr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4018634095"/>
                  </p:ext>
                </p:extLst>
              </p:nvPr>
            </p:nvGraphicFramePr>
            <p:xfrm>
              <a:off x="5417749" y="1663088"/>
              <a:ext cx="3261634" cy="1524000"/>
            </p:xfrm>
            <a:graphic>
              <a:graphicData uri="http://schemas.openxmlformats.org/drawingml/2006/table">
                <a:tbl>
                  <a:tblPr bandRow="1">
                    <a:tableStyleId>{5C22544A-7EE6-4342-B048-85BDC9FD1C3A}</a:tableStyleId>
                  </a:tblPr>
                  <a:tblGrid>
                    <a:gridCol w="1534572"/>
                    <a:gridCol w="1727062"/>
                  </a:tblGrid>
                  <a:tr h="222535">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Frequency</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400" b="0" i="0" smtClean="0">
                                    <a:latin typeface="Cambria Math" panose="02040503050406030204" pitchFamily="18" charset="0"/>
                                  </a:rPr>
                                  <m:t>58.5 </m:t>
                                </m:r>
                                <m:r>
                                  <m:rPr>
                                    <m:sty m:val="p"/>
                                  </m:rPr>
                                  <a:rPr kumimoji="1" lang="en-US" altLang="ja-JP" sz="1400" b="0" i="0" smtClean="0">
                                    <a:latin typeface="Cambria Math" panose="02040503050406030204" pitchFamily="18" charset="0"/>
                                  </a:rPr>
                                  <m:t>GHz</m:t>
                                </m:r>
                              </m:oMath>
                            </m:oMathPara>
                          </a14:m>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535">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Bandwidth</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400" b="0" i="0" smtClean="0">
                                    <a:latin typeface="Cambria Math" panose="02040503050406030204" pitchFamily="18" charset="0"/>
                                  </a:rPr>
                                  <m:t>400 </m:t>
                                </m:r>
                                <m:r>
                                  <m:rPr>
                                    <m:sty m:val="p"/>
                                  </m:rPr>
                                  <a:rPr kumimoji="1" lang="en-US" altLang="ja-JP" sz="1400" b="0" i="0" smtClean="0">
                                    <a:latin typeface="Cambria Math" panose="02040503050406030204" pitchFamily="18" charset="0"/>
                                  </a:rPr>
                                  <m:t>MHz</m:t>
                                </m:r>
                              </m:oMath>
                            </m:oMathPara>
                          </a14:m>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Signal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Multitone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535">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No. tones</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256</m:t>
                                </m:r>
                              </m:oMath>
                            </m:oMathPara>
                          </a14:m>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535">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Delay res.</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1400" b="0" i="0" smtClean="0">
                                    <a:latin typeface="Cambria Math" panose="02040503050406030204" pitchFamily="18" charset="0"/>
                                  </a:rPr>
                                  <m:t>2.5 </m:t>
                                </m:r>
                                <m:r>
                                  <m:rPr>
                                    <m:sty m:val="p"/>
                                  </m:rPr>
                                  <a:rPr kumimoji="1" lang="en-US" altLang="ja-JP" sz="1400" b="0" i="0" smtClean="0">
                                    <a:latin typeface="Cambria Math" panose="02040503050406030204" pitchFamily="18" charset="0"/>
                                  </a:rPr>
                                  <m:t>ns</m:t>
                                </m:r>
                              </m:oMath>
                            </m:oMathPara>
                          </a14:m>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4018634095"/>
                  </p:ext>
                </p:extLst>
              </p:nvPr>
            </p:nvGraphicFramePr>
            <p:xfrm>
              <a:off x="5417749" y="1663088"/>
              <a:ext cx="3261634" cy="1524000"/>
            </p:xfrm>
            <a:graphic>
              <a:graphicData uri="http://schemas.openxmlformats.org/drawingml/2006/table">
                <a:tbl>
                  <a:tblPr bandRow="1">
                    <a:tableStyleId>{5C22544A-7EE6-4342-B048-85BDC9FD1C3A}</a:tableStyleId>
                  </a:tblPr>
                  <a:tblGrid>
                    <a:gridCol w="1534572"/>
                    <a:gridCol w="1727062"/>
                  </a:tblGrid>
                  <a:tr h="304800">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Frequency</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7"/>
                          <a:stretch>
                            <a:fillRect l="-89085" t="-2000" r="-704" b="-422000"/>
                          </a:stretch>
                        </a:blipFill>
                      </a:tcPr>
                    </a:tc>
                  </a:tr>
                  <a:tr h="304800">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Bandwidth</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7"/>
                          <a:stretch>
                            <a:fillRect l="-89085" t="-102000" r="-704" b="-322000"/>
                          </a:stretch>
                        </a:blipFill>
                      </a:tcPr>
                    </a:tc>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Signal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Multitone</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No. tones</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7"/>
                          <a:stretch>
                            <a:fillRect l="-89085" t="-304000" r="-704" b="-120000"/>
                          </a:stretch>
                        </a:blipFill>
                      </a:tcPr>
                    </a:tc>
                  </a:tr>
                  <a:tr h="304800">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Delay res.</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7"/>
                          <a:stretch>
                            <a:fillRect l="-89085" t="-404000" r="-704" b="-20000"/>
                          </a:stretch>
                        </a:blipFill>
                      </a:tcPr>
                    </a:tc>
                  </a:tr>
                </a:tbl>
              </a:graphicData>
            </a:graphic>
          </p:graphicFrame>
        </mc:Fallback>
      </mc:AlternateContent>
      <p:pic>
        <p:nvPicPr>
          <p:cNvPr id="9" name="図 8"/>
          <p:cNvPicPr>
            <a:picLocks noChangeAspect="1"/>
          </p:cNvPicPr>
          <p:nvPr/>
        </p:nvPicPr>
        <p:blipFill>
          <a:blip r:embed="rId8"/>
          <a:stretch>
            <a:fillRect/>
          </a:stretch>
        </p:blipFill>
        <p:spPr>
          <a:xfrm>
            <a:off x="5540516" y="3377587"/>
            <a:ext cx="3109229" cy="2749534"/>
          </a:xfrm>
          <a:prstGeom prst="rect">
            <a:avLst/>
          </a:prstGeom>
        </p:spPr>
      </p:pic>
    </p:spTree>
    <p:extLst>
      <p:ext uri="{BB962C8B-B14F-4D97-AF65-F5344CB8AC3E}">
        <p14:creationId xmlns:p14="http://schemas.microsoft.com/office/powerpoint/2010/main" val="3753968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dirty="0"/>
              <a:t>Measurement Campaign </a:t>
            </a:r>
            <a:r>
              <a:rPr lang="en-US" altLang="ja-JP" dirty="0" smtClean="0"/>
              <a:t>(cont’d)</a:t>
            </a:r>
            <a:endParaRPr lang="ja-JP" altLang="en-US" dirty="0" smtClean="0"/>
          </a:p>
        </p:txBody>
      </p:sp>
      <p:sp>
        <p:nvSpPr>
          <p:cNvPr id="4" name="コンテンツ プレースホルダー 3"/>
          <p:cNvSpPr>
            <a:spLocks noGrp="1"/>
          </p:cNvSpPr>
          <p:nvPr>
            <p:ph idx="1"/>
          </p:nvPr>
        </p:nvSpPr>
        <p:spPr/>
        <p:txBody>
          <a:bodyPr/>
          <a:lstStyle/>
          <a:p>
            <a:r>
              <a:rPr kumimoji="1" lang="en-US" altLang="ja-JP" dirty="0" smtClean="0"/>
              <a:t>Full polarimetric double-directional measurement [4]</a:t>
            </a:r>
            <a:endParaRPr kumimoji="1" lang="ja-JP" altLang="en-US" dirty="0"/>
          </a:p>
        </p:txBody>
      </p:sp>
      <p:graphicFrame>
        <p:nvGraphicFramePr>
          <p:cNvPr id="35" name="表 34"/>
          <p:cNvGraphicFramePr>
            <a:graphicFrameLocks noGrp="1"/>
          </p:cNvGraphicFramePr>
          <p:nvPr>
            <p:extLst>
              <p:ext uri="{D42A27DB-BD31-4B8C-83A1-F6EECF244321}">
                <p14:modId xmlns:p14="http://schemas.microsoft.com/office/powerpoint/2010/main" val="3213729973"/>
              </p:ext>
            </p:extLst>
          </p:nvPr>
        </p:nvGraphicFramePr>
        <p:xfrm>
          <a:off x="370269" y="2492896"/>
          <a:ext cx="5079452" cy="1899920"/>
        </p:xfrm>
        <a:graphic>
          <a:graphicData uri="http://schemas.openxmlformats.org/drawingml/2006/table">
            <a:tbl>
              <a:tblPr bandRow="1"/>
              <a:tblGrid>
                <a:gridCol w="2329523">
                  <a:extLst>
                    <a:ext uri="{9D8B030D-6E8A-4147-A177-3AD203B41FA5}">
                      <a16:colId xmlns="" xmlns:a16="http://schemas.microsoft.com/office/drawing/2014/main" val="20000"/>
                    </a:ext>
                  </a:extLst>
                </a:gridCol>
                <a:gridCol w="2749929">
                  <a:extLst>
                    <a:ext uri="{9D8B030D-6E8A-4147-A177-3AD203B41FA5}">
                      <a16:colId xmlns="" xmlns:a16="http://schemas.microsoft.com/office/drawing/2014/main" val="20001"/>
                    </a:ext>
                  </a:extLst>
                </a:gridCol>
              </a:tblGrid>
              <a:tr h="3708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600" dirty="0" smtClean="0">
                          <a:latin typeface="Arial" panose="020B0604020202020204" pitchFamily="34" charset="0"/>
                          <a:cs typeface="Arial" panose="020B0604020202020204" pitchFamily="34" charset="0"/>
                        </a:rPr>
                        <a:t>Tx Antenna</a:t>
                      </a:r>
                      <a:endParaRPr kumimoji="1" lang="ja-JP" alt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dirty="0" smtClean="0">
                          <a:latin typeface="Arial" panose="020B0604020202020204" pitchFamily="34" charset="0"/>
                          <a:cs typeface="Arial" panose="020B0604020202020204" pitchFamily="34" charset="0"/>
                        </a:rPr>
                        <a:t>15dBi Pyramidal</a:t>
                      </a:r>
                      <a:r>
                        <a:rPr kumimoji="1" lang="en-US" altLang="ja-JP" sz="1600" baseline="0" dirty="0" smtClean="0">
                          <a:latin typeface="Arial" panose="020B0604020202020204" pitchFamily="34" charset="0"/>
                          <a:cs typeface="Arial" panose="020B0604020202020204" pitchFamily="34" charset="0"/>
                        </a:rPr>
                        <a:t> Horn </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3708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600" dirty="0" smtClean="0">
                          <a:latin typeface="Arial" panose="020B0604020202020204" pitchFamily="34" charset="0"/>
                          <a:cs typeface="Arial" panose="020B0604020202020204" pitchFamily="34" charset="0"/>
                        </a:rPr>
                        <a:t>Rx Antenna</a:t>
                      </a:r>
                      <a:endParaRPr kumimoji="1" lang="ja-JP" alt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dirty="0" smtClean="0">
                          <a:latin typeface="Arial" panose="020B0604020202020204" pitchFamily="34" charset="0"/>
                          <a:cs typeface="Arial" panose="020B0604020202020204" pitchFamily="34" charset="0"/>
                        </a:rPr>
                        <a:t>15dBi Pyramidal Horn</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3708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600" dirty="0" smtClean="0">
                          <a:latin typeface="Arial" panose="020B0604020202020204" pitchFamily="34" charset="0"/>
                          <a:cs typeface="Arial" panose="020B0604020202020204" pitchFamily="34" charset="0"/>
                        </a:rPr>
                        <a:t>Tx Antenna Rotation</a:t>
                      </a:r>
                      <a:endParaRPr kumimoji="1" lang="ja-JP" alt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dirty="0" err="1" smtClean="0">
                          <a:latin typeface="Arial" panose="020B0604020202020204" pitchFamily="34" charset="0"/>
                          <a:cs typeface="Arial" panose="020B0604020202020204" pitchFamily="34" charset="0"/>
                        </a:rPr>
                        <a:t>Az</a:t>
                      </a:r>
                      <a:r>
                        <a:rPr kumimoji="1" lang="en-US" altLang="ja-JP" sz="1600" dirty="0" smtClean="0">
                          <a:latin typeface="Arial" panose="020B0604020202020204" pitchFamily="34" charset="0"/>
                          <a:cs typeface="Arial" panose="020B0604020202020204" pitchFamily="34" charset="0"/>
                        </a:rPr>
                        <a:t>:-180~+180, </a:t>
                      </a:r>
                      <a:r>
                        <a:rPr kumimoji="1" lang="en-US" altLang="ja-JP" sz="1600" baseline="0" dirty="0" smtClean="0">
                          <a:latin typeface="Arial" panose="020B0604020202020204" pitchFamily="34" charset="0"/>
                          <a:cs typeface="Arial" panose="020B0604020202020204" pitchFamily="34" charset="0"/>
                        </a:rPr>
                        <a:t>El:-30~+30 </a:t>
                      </a:r>
                    </a:p>
                    <a:p>
                      <a:pPr algn="l"/>
                      <a:r>
                        <a:rPr kumimoji="1" lang="en-US" altLang="ja-JP" sz="1600" baseline="0" dirty="0" smtClean="0">
                          <a:latin typeface="Arial" panose="020B0604020202020204" pitchFamily="34" charset="0"/>
                          <a:cs typeface="Arial" panose="020B0604020202020204" pitchFamily="34" charset="0"/>
                        </a:rPr>
                        <a:t>Step:30 deg.</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3708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600" dirty="0" smtClean="0">
                          <a:latin typeface="Arial" panose="020B0604020202020204" pitchFamily="34" charset="0"/>
                          <a:cs typeface="Arial" panose="020B0604020202020204" pitchFamily="34" charset="0"/>
                        </a:rPr>
                        <a:t>Rx Antenna Rotation</a:t>
                      </a:r>
                      <a:endParaRPr kumimoji="1" lang="ja-JP" alt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dirty="0" err="1" smtClean="0">
                          <a:latin typeface="Arial" panose="020B0604020202020204" pitchFamily="34" charset="0"/>
                          <a:cs typeface="Arial" panose="020B0604020202020204" pitchFamily="34" charset="0"/>
                        </a:rPr>
                        <a:t>Az</a:t>
                      </a:r>
                      <a:r>
                        <a:rPr kumimoji="1" lang="en-US" altLang="ja-JP" sz="1600" dirty="0" smtClean="0">
                          <a:latin typeface="Arial" panose="020B0604020202020204" pitchFamily="34" charset="0"/>
                          <a:cs typeface="Arial" panose="020B0604020202020204" pitchFamily="34" charset="0"/>
                        </a:rPr>
                        <a:t>:-180~+180, El:-30~+30</a:t>
                      </a:r>
                    </a:p>
                    <a:p>
                      <a:pPr algn="l"/>
                      <a:r>
                        <a:rPr kumimoji="1" lang="en-US" altLang="ja-JP" sz="1600" dirty="0" smtClean="0">
                          <a:latin typeface="Arial" panose="020B0604020202020204" pitchFamily="34" charset="0"/>
                          <a:cs typeface="Arial" panose="020B0604020202020204" pitchFamily="34" charset="0"/>
                        </a:rPr>
                        <a:t>Step:30</a:t>
                      </a:r>
                      <a:r>
                        <a:rPr kumimoji="1" lang="en-US" altLang="ja-JP" sz="1600" baseline="0" dirty="0" smtClean="0">
                          <a:latin typeface="Arial" panose="020B0604020202020204" pitchFamily="34" charset="0"/>
                          <a:cs typeface="Arial" panose="020B0604020202020204" pitchFamily="34" charset="0"/>
                        </a:rPr>
                        <a:t> deg.</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bl>
          </a:graphicData>
        </a:graphic>
      </p:graphicFrame>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p:txBody>
          <a:bodyPr/>
          <a:lstStyle/>
          <a:p>
            <a:r>
              <a:rPr lang="en-GB" smtClean="0"/>
              <a:t>Minseok Kim, Niigata University</a:t>
            </a:r>
            <a:endParaRPr lang="en-GB" dirty="0"/>
          </a:p>
        </p:txBody>
      </p:sp>
      <p:sp>
        <p:nvSpPr>
          <p:cNvPr id="7" name="スライド番号プレースホルダー 6"/>
          <p:cNvSpPr>
            <a:spLocks noGrp="1"/>
          </p:cNvSpPr>
          <p:nvPr>
            <p:ph type="sldNum" idx="12"/>
          </p:nvPr>
        </p:nvSpPr>
        <p:spPr/>
        <p:txBody>
          <a:bodyPr/>
          <a:lstStyle/>
          <a:p>
            <a:r>
              <a:rPr lang="en-GB" dirty="0" smtClean="0"/>
              <a:t>Slide </a:t>
            </a:r>
            <a:fld id="{440F5867-744E-4AA6-B0ED-4C44D2DFBB7B}" type="slidenum">
              <a:rPr lang="en-GB" smtClean="0"/>
              <a:pPr/>
              <a:t>13</a:t>
            </a:fld>
            <a:endParaRPr lang="en-GB" dirty="0"/>
          </a:p>
        </p:txBody>
      </p:sp>
      <p:pic>
        <p:nvPicPr>
          <p:cNvPr id="3" name="図 2"/>
          <p:cNvPicPr>
            <a:picLocks noChangeAspect="1"/>
          </p:cNvPicPr>
          <p:nvPr/>
        </p:nvPicPr>
        <p:blipFill>
          <a:blip r:embed="rId3"/>
          <a:stretch>
            <a:fillRect/>
          </a:stretch>
        </p:blipFill>
        <p:spPr>
          <a:xfrm>
            <a:off x="179512" y="4437112"/>
            <a:ext cx="5386879" cy="1972528"/>
          </a:xfrm>
          <a:prstGeom prst="rect">
            <a:avLst/>
          </a:prstGeom>
        </p:spPr>
      </p:pic>
      <p:pic>
        <p:nvPicPr>
          <p:cNvPr id="9" name="図 8"/>
          <p:cNvPicPr>
            <a:picLocks noChangeAspect="1"/>
          </p:cNvPicPr>
          <p:nvPr/>
        </p:nvPicPr>
        <p:blipFill>
          <a:blip r:embed="rId4"/>
          <a:stretch>
            <a:fillRect/>
          </a:stretch>
        </p:blipFill>
        <p:spPr>
          <a:xfrm>
            <a:off x="5740390" y="2569726"/>
            <a:ext cx="3292125" cy="2591025"/>
          </a:xfrm>
          <a:prstGeom prst="rect">
            <a:avLst/>
          </a:prstGeom>
        </p:spPr>
      </p:pic>
    </p:spTree>
    <p:extLst>
      <p:ext uri="{BB962C8B-B14F-4D97-AF65-F5344CB8AC3E}">
        <p14:creationId xmlns:p14="http://schemas.microsoft.com/office/powerpoint/2010/main" val="2811532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smtClean="0"/>
              <a:t>Data Processing</a:t>
            </a:r>
            <a:endParaRPr lang="ja-JP" altLang="en-US" dirty="0" smtClean="0"/>
          </a:p>
        </p:txBody>
      </p:sp>
      <p:sp>
        <p:nvSpPr>
          <p:cNvPr id="23556" name="Rectangle 3"/>
          <p:cNvSpPr>
            <a:spLocks noGrp="1" noChangeArrowheads="1"/>
          </p:cNvSpPr>
          <p:nvPr>
            <p:ph type="body" idx="1"/>
          </p:nvPr>
        </p:nvSpPr>
        <p:spPr/>
        <p:txBody>
          <a:bodyPr/>
          <a:lstStyle/>
          <a:p>
            <a:pPr>
              <a:buFont typeface="Arial" panose="020B0604020202020204" pitchFamily="34" charset="0"/>
              <a:buChar char="•"/>
            </a:pPr>
            <a:r>
              <a:rPr lang="en-US" altLang="ja-JP" dirty="0"/>
              <a:t>Double directional channel impulse response</a:t>
            </a:r>
          </a:p>
          <a:p>
            <a:pPr>
              <a:buFont typeface="Arial" panose="020B0604020202020204" pitchFamily="34" charset="0"/>
              <a:buChar char="•"/>
            </a:pPr>
            <a:endParaRPr lang="en-US" altLang="ja-JP" dirty="0"/>
          </a:p>
          <a:p>
            <a:pPr>
              <a:buFont typeface="Arial" panose="020B0604020202020204" pitchFamily="34" charset="0"/>
              <a:buChar char="•"/>
            </a:pPr>
            <a:endParaRPr lang="en-US" altLang="ja-JP" dirty="0"/>
          </a:p>
          <a:p>
            <a:pPr>
              <a:buFont typeface="Arial" panose="020B0604020202020204" pitchFamily="34" charset="0"/>
              <a:buChar char="•"/>
            </a:pPr>
            <a:endParaRPr lang="en-US" altLang="ja-JP" dirty="0"/>
          </a:p>
          <a:p>
            <a:pPr>
              <a:buFont typeface="Arial" panose="020B0604020202020204" pitchFamily="34" charset="0"/>
              <a:buChar char="•"/>
            </a:pPr>
            <a:r>
              <a:rPr lang="en-US" altLang="ja-JP" dirty="0"/>
              <a:t>Double directional angle delay power spectrum (DDADPS)</a:t>
            </a:r>
          </a:p>
          <a:p>
            <a:pPr>
              <a:buFont typeface="Arial" panose="020B0604020202020204" pitchFamily="34" charset="0"/>
              <a:buChar char="•"/>
            </a:pPr>
            <a:endParaRPr lang="en-US" altLang="ja-JP" dirty="0" smtClean="0"/>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a:xfrm>
            <a:off x="5355177" y="6472692"/>
            <a:ext cx="3184520" cy="180975"/>
          </a:xfrm>
        </p:spPr>
        <p:txBody>
          <a:bodyPr/>
          <a:lstStyle/>
          <a:p>
            <a:r>
              <a:rPr lang="en-GB" dirty="0" smtClean="0"/>
              <a:t>Minseok Kim, Niigata University</a:t>
            </a:r>
            <a:endParaRPr lang="en-GB" dirty="0"/>
          </a:p>
        </p:txBody>
      </p:sp>
      <p:sp>
        <p:nvSpPr>
          <p:cNvPr id="8" name="スライド番号プレースホルダー 7"/>
          <p:cNvSpPr>
            <a:spLocks noGrp="1"/>
          </p:cNvSpPr>
          <p:nvPr>
            <p:ph type="sldNum" idx="12"/>
          </p:nvPr>
        </p:nvSpPr>
        <p:spPr>
          <a:xfrm>
            <a:off x="4349604" y="6472692"/>
            <a:ext cx="528637" cy="363537"/>
          </a:xfrm>
        </p:spPr>
        <p:txBody>
          <a:bodyPr/>
          <a:lstStyle/>
          <a:p>
            <a:r>
              <a:rPr lang="en-GB" dirty="0" smtClean="0"/>
              <a:t>Slide </a:t>
            </a:r>
            <a:fld id="{440F5867-744E-4AA6-B0ED-4C44D2DFBB7B}" type="slidenum">
              <a:rPr lang="en-GB" smtClean="0"/>
              <a:pPr/>
              <a:t>14</a:t>
            </a:fld>
            <a:endParaRPr lang="en-GB" dirty="0"/>
          </a:p>
        </p:txBody>
      </p:sp>
      <p:sp>
        <p:nvSpPr>
          <p:cNvPr id="29" name="右中かっこ 28"/>
          <p:cNvSpPr/>
          <p:nvPr/>
        </p:nvSpPr>
        <p:spPr bwMode="auto">
          <a:xfrm rot="16200000">
            <a:off x="5237069" y="2492606"/>
            <a:ext cx="164123" cy="58913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endParaRPr kumimoji="0" lang="ja-JP" altLang="en-US" sz="1400" b="0" i="0" u="none" strike="noStrike" cap="none" normalizeH="0" baseline="0" smtClean="0">
              <a:ln>
                <a:noFill/>
              </a:ln>
              <a:solidFill>
                <a:schemeClr val="bg1"/>
              </a:solidFill>
              <a:effectLst/>
              <a:latin typeface="Times New Roman" pitchFamily="16" charset="0"/>
              <a:ea typeface="굴림" pitchFamily="32" charset="-127"/>
            </a:endParaRPr>
          </a:p>
        </p:txBody>
      </p:sp>
      <p:sp>
        <p:nvSpPr>
          <p:cNvPr id="30" name="正方形/長方形 29"/>
          <p:cNvSpPr/>
          <p:nvPr/>
        </p:nvSpPr>
        <p:spPr>
          <a:xfrm>
            <a:off x="4967781" y="2452574"/>
            <a:ext cx="633507" cy="369332"/>
          </a:xfrm>
          <a:prstGeom prst="rect">
            <a:avLst/>
          </a:prstGeom>
        </p:spPr>
        <p:txBody>
          <a:bodyPr wrap="none">
            <a:spAutoFit/>
          </a:bodyPr>
          <a:lstStyle/>
          <a:p>
            <a:r>
              <a:rPr lang="en-US" altLang="ja-JP" sz="1800" dirty="0" err="1" smtClean="0">
                <a:solidFill>
                  <a:srgbClr val="FF0000"/>
                </a:solidFill>
              </a:rPr>
              <a:t>AoA</a:t>
            </a:r>
            <a:endParaRPr lang="ja-JP" altLang="en-US" sz="1800" dirty="0">
              <a:solidFill>
                <a:srgbClr val="FF0000"/>
              </a:solidFill>
            </a:endParaRPr>
          </a:p>
        </p:txBody>
      </p:sp>
      <p:sp>
        <p:nvSpPr>
          <p:cNvPr id="31" name="正方形/長方形 30"/>
          <p:cNvSpPr/>
          <p:nvPr/>
        </p:nvSpPr>
        <p:spPr>
          <a:xfrm>
            <a:off x="5759301" y="2452574"/>
            <a:ext cx="633507" cy="369332"/>
          </a:xfrm>
          <a:prstGeom prst="rect">
            <a:avLst/>
          </a:prstGeom>
        </p:spPr>
        <p:txBody>
          <a:bodyPr wrap="none">
            <a:spAutoFit/>
          </a:bodyPr>
          <a:lstStyle/>
          <a:p>
            <a:r>
              <a:rPr lang="en-US" altLang="ja-JP" sz="1800" dirty="0" err="1" smtClean="0">
                <a:solidFill>
                  <a:srgbClr val="FF0000"/>
                </a:solidFill>
              </a:rPr>
              <a:t>AoD</a:t>
            </a:r>
            <a:endParaRPr lang="ja-JP" altLang="en-US" sz="1800" dirty="0">
              <a:solidFill>
                <a:srgbClr val="FF0000"/>
              </a:solidFill>
            </a:endParaRPr>
          </a:p>
        </p:txBody>
      </p:sp>
      <mc:AlternateContent xmlns:mc="http://schemas.openxmlformats.org/markup-compatibility/2006" xmlns:a14="http://schemas.microsoft.com/office/drawing/2010/main">
        <mc:Choice Requires="a14">
          <p:sp>
            <p:nvSpPr>
              <p:cNvPr id="32" name="正方形/長方形 31"/>
              <p:cNvSpPr/>
              <p:nvPr/>
            </p:nvSpPr>
            <p:spPr>
              <a:xfrm>
                <a:off x="1475656" y="4797152"/>
                <a:ext cx="5306003" cy="510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chemeClr val="tx1"/>
                              </a:solidFill>
                              <a:latin typeface="Cambria Math" charset="0"/>
                            </a:rPr>
                          </m:ctrlPr>
                        </m:sSubPr>
                        <m:e>
                          <m:r>
                            <a:rPr lang="en-US" altLang="ja-JP" sz="2000" i="1">
                              <a:solidFill>
                                <a:schemeClr val="tx1"/>
                              </a:solidFill>
                              <a:latin typeface="Cambria Math" panose="02040503050406030204" pitchFamily="18" charset="0"/>
                            </a:rPr>
                            <m:t>𝑃</m:t>
                          </m:r>
                        </m:e>
                        <m:sub>
                          <m:r>
                            <m:rPr>
                              <m:sty m:val="p"/>
                            </m:rPr>
                            <a:rPr lang="en-US" altLang="ja-JP" sz="2000" i="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𝜏</m:t>
                          </m:r>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𝑗</m:t>
                              </m:r>
                            </m:sub>
                          </m:sSub>
                          <m:r>
                            <a:rPr lang="en-US" altLang="ja-JP" sz="2000" b="0" i="1" smtClean="0">
                              <a:solidFill>
                                <a:schemeClr val="tx1"/>
                              </a:solidFill>
                              <a:latin typeface="Cambria Math" panose="02040503050406030204" pitchFamily="18" charset="0"/>
                            </a:rPr>
                            <m:t>,</m:t>
                          </m:r>
                          <m:sSubSup>
                            <m:sSubSupPr>
                              <m:ctrlPr>
                                <a:rPr lang="en-US" altLang="ja-JP" sz="2000" b="0" i="1" smtClean="0">
                                  <a:solidFill>
                                    <a:schemeClr val="tx1"/>
                                  </a:solidFill>
                                  <a:latin typeface="Cambria Math" charset="0"/>
                                </a:rPr>
                              </m:ctrlPr>
                            </m:sSubSupPr>
                            <m:e>
                              <m:r>
                                <a:rPr lang="en-US" altLang="ja-JP" sz="2000" b="0" i="1" smtClean="0">
                                  <a:solidFill>
                                    <a:schemeClr val="tx1"/>
                                  </a:solidFill>
                                  <a:latin typeface="Cambria Math" panose="02040503050406030204" pitchFamily="18" charset="0"/>
                                </a:rPr>
                                <m:t>𝜗</m:t>
                              </m:r>
                            </m:e>
                            <m:sub>
                              <m:r>
                                <a:rPr lang="en-US" altLang="ja-JP" sz="2000" b="0" i="1" smtClean="0">
                                  <a:solidFill>
                                    <a:schemeClr val="tx1"/>
                                  </a:solidFill>
                                  <a:latin typeface="Cambria Math" panose="02040503050406030204" pitchFamily="18" charset="0"/>
                                </a:rPr>
                                <m:t>𝑚</m:t>
                              </m:r>
                            </m:sub>
                            <m:sup>
                              <m:r>
                                <a:rPr lang="en-US" altLang="ja-JP" sz="2000" b="0" i="1" smtClean="0">
                                  <a:solidFill>
                                    <a:schemeClr val="tx1"/>
                                  </a:solidFill>
                                  <a:latin typeface="Cambria Math" panose="02040503050406030204" pitchFamily="18" charset="0"/>
                                </a:rPr>
                                <m:t>′</m:t>
                              </m:r>
                            </m:sup>
                          </m:sSubSup>
                          <m:r>
                            <a:rPr lang="en-US" altLang="ja-JP" sz="2000" b="0" i="1" smtClean="0">
                              <a:solidFill>
                                <a:schemeClr val="tx1"/>
                              </a:solidFill>
                              <a:latin typeface="Cambria Math" panose="02040503050406030204" pitchFamily="18" charset="0"/>
                            </a:rPr>
                            <m:t>,</m:t>
                          </m:r>
                          <m:sSubSup>
                            <m:sSubSupPr>
                              <m:ctrlPr>
                                <a:rPr lang="en-US" altLang="ja-JP" sz="2000" b="0" i="1" smtClean="0">
                                  <a:solidFill>
                                    <a:schemeClr val="tx1"/>
                                  </a:solidFill>
                                  <a:latin typeface="Cambria Math" charset="0"/>
                                </a:rPr>
                              </m:ctrlPr>
                            </m:sSubSupPr>
                            <m:e>
                              <m:r>
                                <a:rPr lang="en-US" altLang="ja-JP" sz="2000" b="0" i="1" smtClean="0">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𝑛</m:t>
                              </m:r>
                            </m:sub>
                            <m:sup>
                              <m:r>
                                <a:rPr lang="en-US" altLang="ja-JP" sz="2000" b="0" i="1" smtClean="0">
                                  <a:solidFill>
                                    <a:schemeClr val="tx1"/>
                                  </a:solidFill>
                                  <a:latin typeface="Cambria Math" panose="02040503050406030204" pitchFamily="18" charset="0"/>
                                </a:rPr>
                                <m:t>′</m:t>
                              </m:r>
                            </m:sup>
                          </m:sSubSup>
                        </m:e>
                      </m:d>
                      <m:r>
                        <a:rPr lang="en-US" altLang="ja-JP" sz="2000" b="0" i="1" smtClean="0">
                          <a:solidFill>
                            <a:schemeClr val="tx1"/>
                          </a:solidFill>
                          <a:latin typeface="Cambria Math" panose="02040503050406030204" pitchFamily="18" charset="0"/>
                        </a:rPr>
                        <m:t>=</m:t>
                      </m:r>
                      <m:sSup>
                        <m:sSupPr>
                          <m:ctrlPr>
                            <a:rPr lang="en-US" altLang="ja-JP" sz="2000" b="0" i="1" smtClean="0">
                              <a:solidFill>
                                <a:schemeClr val="tx1"/>
                              </a:solidFill>
                              <a:latin typeface="Cambria Math" charset="0"/>
                            </a:rPr>
                          </m:ctrlPr>
                        </m:sSupPr>
                        <m:e>
                          <m:d>
                            <m:dPr>
                              <m:begChr m:val="|"/>
                              <m:endChr m:val="|"/>
                              <m:ctrlPr>
                                <a:rPr lang="en-US" altLang="ja-JP" sz="2000" b="0" i="1" smtClean="0">
                                  <a:solidFill>
                                    <a:schemeClr val="tx1"/>
                                  </a:solidFill>
                                  <a:latin typeface="Cambria Math" charset="0"/>
                                </a:rPr>
                              </m:ctrlPr>
                            </m:dPr>
                            <m:e>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h</m:t>
                                  </m:r>
                                </m:e>
                                <m:sub>
                                  <m:r>
                                    <m:rPr>
                                      <m:sty m:val="p"/>
                                    </m:rPr>
                                    <a:rPr lang="en-US" altLang="ja-JP" sz="2000" i="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𝜏</m:t>
                                  </m:r>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𝑗</m:t>
                                      </m:r>
                                    </m:sub>
                                  </m:sSub>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𝑚</m:t>
                                      </m:r>
                                    </m:sub>
                                    <m:sup>
                                      <m:r>
                                        <a:rPr lang="en-US" altLang="ja-JP" sz="2000" i="1">
                                          <a:solidFill>
                                            <a:schemeClr val="tx1"/>
                                          </a:solidFill>
                                          <a:latin typeface="Cambria Math" panose="02040503050406030204" pitchFamily="18" charset="0"/>
                                        </a:rPr>
                                        <m:t>′</m:t>
                                      </m:r>
                                    </m:sup>
                                  </m:sSubSup>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𝜑</m:t>
                                      </m:r>
                                    </m:e>
                                    <m:sub>
                                      <m:r>
                                        <a:rPr lang="en-US" altLang="ja-JP" sz="2000" i="1">
                                          <a:solidFill>
                                            <a:schemeClr val="tx1"/>
                                          </a:solidFill>
                                          <a:latin typeface="Cambria Math" panose="02040503050406030204" pitchFamily="18" charset="0"/>
                                        </a:rPr>
                                        <m:t>𝑛</m:t>
                                      </m:r>
                                    </m:sub>
                                    <m:sup>
                                      <m:r>
                                        <a:rPr lang="en-US" altLang="ja-JP" sz="2000" i="1">
                                          <a:solidFill>
                                            <a:schemeClr val="tx1"/>
                                          </a:solidFill>
                                          <a:latin typeface="Cambria Math" panose="02040503050406030204" pitchFamily="18" charset="0"/>
                                        </a:rPr>
                                        <m:t>′</m:t>
                                      </m:r>
                                    </m:sup>
                                  </m:sSubSup>
                                </m:e>
                              </m:d>
                            </m:e>
                          </m:d>
                        </m:e>
                        <m:sup>
                          <m:r>
                            <a:rPr lang="en-US" altLang="ja-JP" sz="2000" b="0" i="1" smtClean="0">
                              <a:solidFill>
                                <a:schemeClr val="tx1"/>
                              </a:solidFill>
                              <a:latin typeface="Cambria Math" panose="02040503050406030204" pitchFamily="18" charset="0"/>
                            </a:rPr>
                            <m:t>2</m:t>
                          </m:r>
                        </m:sup>
                      </m:sSup>
                    </m:oMath>
                  </m:oMathPara>
                </a14:m>
                <a:endParaRPr lang="ja-JP" altLang="en-US" sz="2000" dirty="0">
                  <a:solidFill>
                    <a:schemeClr val="tx1"/>
                  </a:solidFill>
                </a:endParaRPr>
              </a:p>
            </p:txBody>
          </p:sp>
        </mc:Choice>
        <mc:Fallback xmlns="">
          <p:sp>
            <p:nvSpPr>
              <p:cNvPr id="32" name="正方形/長方形 31"/>
              <p:cNvSpPr>
                <a:spLocks noRot="1" noChangeAspect="1" noMove="1" noResize="1" noEditPoints="1" noAdjustHandles="1" noChangeArrowheads="1" noChangeShapeType="1" noTextEdit="1"/>
              </p:cNvSpPr>
              <p:nvPr/>
            </p:nvSpPr>
            <p:spPr>
              <a:xfrm>
                <a:off x="1475656" y="4797152"/>
                <a:ext cx="5306003" cy="510333"/>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p:cNvSpPr/>
              <p:nvPr/>
            </p:nvSpPr>
            <p:spPr>
              <a:xfrm>
                <a:off x="1043608" y="2821906"/>
                <a:ext cx="5763950" cy="449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chemeClr val="tx1"/>
                              </a:solidFill>
                              <a:latin typeface="Cambria Math" charset="0"/>
                            </a:rPr>
                          </m:ctrlPr>
                        </m:sSubPr>
                        <m:e>
                          <m:r>
                            <a:rPr lang="en-US" altLang="ja-JP" sz="2000" i="1">
                              <a:solidFill>
                                <a:schemeClr val="tx1"/>
                              </a:solidFill>
                              <a:latin typeface="Cambria Math" panose="02040503050406030204" pitchFamily="18" charset="0"/>
                            </a:rPr>
                            <m:t>h</m:t>
                          </m:r>
                        </m:e>
                        <m:sub>
                          <m:r>
                            <m:rPr>
                              <m:sty m:val="p"/>
                            </m:rPr>
                            <a:rPr lang="en-US" altLang="ja-JP" sz="200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𝜏</m:t>
                          </m:r>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𝑗</m:t>
                              </m:r>
                            </m:sub>
                          </m:sSub>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𝑚</m:t>
                              </m:r>
                            </m:sub>
                            <m:sup>
                              <m:r>
                                <a:rPr lang="en-US" altLang="ja-JP" sz="2000" i="1">
                                  <a:solidFill>
                                    <a:schemeClr val="tx1"/>
                                  </a:solidFill>
                                  <a:latin typeface="Cambria Math" panose="02040503050406030204" pitchFamily="18" charset="0"/>
                                </a:rPr>
                                <m:t>′</m:t>
                              </m:r>
                            </m:sup>
                          </m:sSubSup>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𝜑</m:t>
                              </m:r>
                            </m:e>
                            <m:sub>
                              <m:r>
                                <a:rPr lang="en-US" altLang="ja-JP" sz="2000" i="1">
                                  <a:solidFill>
                                    <a:schemeClr val="tx1"/>
                                  </a:solidFill>
                                  <a:latin typeface="Cambria Math" panose="02040503050406030204" pitchFamily="18" charset="0"/>
                                </a:rPr>
                                <m:t>𝑛</m:t>
                              </m:r>
                            </m:sub>
                            <m:sup>
                              <m:r>
                                <a:rPr lang="en-US" altLang="ja-JP" sz="2000" i="1">
                                  <a:solidFill>
                                    <a:schemeClr val="tx1"/>
                                  </a:solidFill>
                                  <a:latin typeface="Cambria Math" panose="02040503050406030204" pitchFamily="18" charset="0"/>
                                </a:rPr>
                                <m:t>′</m:t>
                              </m:r>
                            </m:sup>
                          </m:sSubSup>
                        </m:e>
                      </m:d>
                      <m:r>
                        <a:rPr lang="en-US" altLang="ja-JP" sz="2000" b="0" i="1" smtClean="0">
                          <a:solidFill>
                            <a:schemeClr val="tx1"/>
                          </a:solidFill>
                          <a:latin typeface="Cambria Math" panose="02040503050406030204" pitchFamily="18" charset="0"/>
                        </a:rPr>
                        <m:t>=</m:t>
                      </m:r>
                      <m:sSup>
                        <m:sSupPr>
                          <m:ctrlPr>
                            <a:rPr lang="en-US" altLang="ja-JP" sz="2000" b="0" i="1" smtClean="0">
                              <a:solidFill>
                                <a:schemeClr val="tx1"/>
                              </a:solidFill>
                              <a:latin typeface="Cambria Math" charset="0"/>
                              <a:ea typeface="Cambria Math" panose="02040503050406030204" pitchFamily="18" charset="0"/>
                            </a:rPr>
                          </m:ctrlPr>
                        </m:sSupPr>
                        <m:e>
                          <m:r>
                            <a:rPr lang="en-US" altLang="ja-JP" sz="2000" b="0" i="1" smtClean="0">
                              <a:solidFill>
                                <a:schemeClr val="tx1"/>
                              </a:solidFill>
                              <a:latin typeface="Cambria Math" panose="02040503050406030204" pitchFamily="18" charset="0"/>
                              <a:ea typeface="Cambria Math" panose="02040503050406030204" pitchFamily="18" charset="0"/>
                            </a:rPr>
                            <m:t>ℱ</m:t>
                          </m:r>
                        </m:e>
                        <m:sup>
                          <m:r>
                            <m:rPr>
                              <m:lit/>
                            </m:rPr>
                            <a:rPr lang="en-US" altLang="ja-JP" sz="2000" b="0" i="1" smtClean="0">
                              <a:solidFill>
                                <a:schemeClr val="tx1"/>
                              </a:solidFill>
                              <a:latin typeface="Cambria Math" panose="02040503050406030204" pitchFamily="18" charset="0"/>
                              <a:ea typeface="Cambria Math" panose="02040503050406030204" pitchFamily="18" charset="0"/>
                            </a:rPr>
                            <m:t>−</m:t>
                          </m:r>
                          <m:r>
                            <a:rPr lang="en-US" altLang="ja-JP" sz="2000" b="0" i="1" smtClean="0">
                              <a:solidFill>
                                <a:schemeClr val="tx1"/>
                              </a:solidFill>
                              <a:latin typeface="Cambria Math" panose="02040503050406030204" pitchFamily="18" charset="0"/>
                              <a:ea typeface="Cambria Math" panose="02040503050406030204" pitchFamily="18" charset="0"/>
                            </a:rPr>
                            <m:t>1</m:t>
                          </m:r>
                        </m:sup>
                      </m:sSup>
                      <m:d>
                        <m:dPr>
                          <m:begChr m:val="{"/>
                          <m:endChr m:val="}"/>
                          <m:ctrlPr>
                            <a:rPr lang="en-US" altLang="ja-JP" sz="2000" b="0" i="1" smtClean="0">
                              <a:solidFill>
                                <a:schemeClr val="tx1"/>
                              </a:solidFill>
                              <a:latin typeface="Cambria Math" charset="0"/>
                              <a:ea typeface="Cambria Math" panose="02040503050406030204" pitchFamily="18" charset="0"/>
                            </a:rPr>
                          </m:ctrlPr>
                        </m:dPr>
                        <m:e>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𝐻</m:t>
                              </m:r>
                            </m:e>
                            <m:sub>
                              <m:r>
                                <m:rPr>
                                  <m:sty m:val="p"/>
                                </m:rPr>
                                <a:rPr lang="en-US" altLang="ja-JP" sz="2000" smtClean="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𝑓</m:t>
                              </m:r>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𝑗</m:t>
                                  </m:r>
                                </m:sub>
                              </m:sSub>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𝑚</m:t>
                                  </m:r>
                                </m:sub>
                                <m:sup>
                                  <m:r>
                                    <a:rPr lang="en-US" altLang="ja-JP" sz="2000" i="1">
                                      <a:solidFill>
                                        <a:schemeClr val="tx1"/>
                                      </a:solidFill>
                                      <a:latin typeface="Cambria Math" panose="02040503050406030204" pitchFamily="18" charset="0"/>
                                    </a:rPr>
                                    <m:t>′</m:t>
                                  </m:r>
                                </m:sup>
                              </m:sSubSup>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𝜑</m:t>
                                  </m:r>
                                </m:e>
                                <m:sub>
                                  <m:r>
                                    <a:rPr lang="en-US" altLang="ja-JP" sz="2000" i="1">
                                      <a:solidFill>
                                        <a:schemeClr val="tx1"/>
                                      </a:solidFill>
                                      <a:latin typeface="Cambria Math" panose="02040503050406030204" pitchFamily="18" charset="0"/>
                                    </a:rPr>
                                    <m:t>𝑛</m:t>
                                  </m:r>
                                </m:sub>
                                <m:sup>
                                  <m:r>
                                    <a:rPr lang="en-US" altLang="ja-JP" sz="2000" i="1">
                                      <a:solidFill>
                                        <a:schemeClr val="tx1"/>
                                      </a:solidFill>
                                      <a:latin typeface="Cambria Math" panose="02040503050406030204" pitchFamily="18" charset="0"/>
                                    </a:rPr>
                                    <m:t>′</m:t>
                                  </m:r>
                                </m:sup>
                              </m:sSubSup>
                            </m:e>
                          </m:d>
                        </m:e>
                      </m:d>
                    </m:oMath>
                  </m:oMathPara>
                </a14:m>
                <a:endParaRPr lang="ja-JP" altLang="en-US" sz="2000" dirty="0">
                  <a:solidFill>
                    <a:schemeClr val="tx1"/>
                  </a:solidFill>
                </a:endParaRPr>
              </a:p>
            </p:txBody>
          </p:sp>
        </mc:Choice>
        <mc:Fallback xmlns="">
          <p:sp>
            <p:nvSpPr>
              <p:cNvPr id="33" name="正方形/長方形 32"/>
              <p:cNvSpPr>
                <a:spLocks noRot="1" noChangeAspect="1" noMove="1" noResize="1" noEditPoints="1" noAdjustHandles="1" noChangeArrowheads="1" noChangeShapeType="1" noTextEdit="1"/>
              </p:cNvSpPr>
              <p:nvPr/>
            </p:nvSpPr>
            <p:spPr>
              <a:xfrm>
                <a:off x="1043608" y="2821906"/>
                <a:ext cx="5763950" cy="449547"/>
              </a:xfrm>
              <a:prstGeom prst="rect">
                <a:avLst/>
              </a:prstGeom>
              <a:blipFill rotWithShape="0">
                <a:blip r:embed="rId4"/>
                <a:stretch>
                  <a:fillRect b="-6757"/>
                </a:stretch>
              </a:blipFill>
            </p:spPr>
            <p:txBody>
              <a:bodyPr/>
              <a:lstStyle/>
              <a:p>
                <a:r>
                  <a:rPr lang="ja-JP" altLang="en-US">
                    <a:noFill/>
                  </a:rPr>
                  <a:t> </a:t>
                </a:r>
              </a:p>
            </p:txBody>
          </p:sp>
        </mc:Fallback>
      </mc:AlternateContent>
      <p:sp>
        <p:nvSpPr>
          <p:cNvPr id="34" name="右中かっこ 33"/>
          <p:cNvSpPr/>
          <p:nvPr/>
        </p:nvSpPr>
        <p:spPr bwMode="auto">
          <a:xfrm rot="16200000">
            <a:off x="5985646" y="2492608"/>
            <a:ext cx="164123" cy="58913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endParaRPr kumimoji="0" lang="ja-JP" altLang="en-US" sz="1400" b="0" i="0" u="none" strike="noStrike" cap="none" normalizeH="0" baseline="0" smtClean="0">
              <a:ln>
                <a:noFill/>
              </a:ln>
              <a:solidFill>
                <a:schemeClr val="bg1"/>
              </a:solidFill>
              <a:effectLst/>
              <a:latin typeface="Times New Roman" pitchFamily="16" charset="0"/>
              <a:ea typeface="굴림" pitchFamily="32" charset="-127"/>
            </a:endParaRPr>
          </a:p>
        </p:txBody>
      </p:sp>
      <mc:AlternateContent xmlns:mc="http://schemas.openxmlformats.org/markup-compatibility/2006" xmlns:a14="http://schemas.microsoft.com/office/drawing/2010/main">
        <mc:Choice Requires="a14">
          <p:sp>
            <p:nvSpPr>
              <p:cNvPr id="35" name="正方形/長方形 34"/>
              <p:cNvSpPr/>
              <p:nvPr/>
            </p:nvSpPr>
            <p:spPr>
              <a:xfrm>
                <a:off x="6914443" y="2735780"/>
                <a:ext cx="12102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1800" smtClean="0">
                          <a:solidFill>
                            <a:schemeClr val="tx1"/>
                          </a:solidFill>
                          <a:latin typeface="Cambria Math" panose="02040503050406030204" pitchFamily="18" charset="0"/>
                        </a:rPr>
                        <m:t>p</m:t>
                      </m:r>
                      <m:r>
                        <a:rPr lang="en-US" altLang="ja-JP" sz="1800" i="1">
                          <a:solidFill>
                            <a:schemeClr val="tx1"/>
                          </a:solidFill>
                          <a:latin typeface="Cambria Math" panose="02040503050406030204" pitchFamily="18" charset="0"/>
                        </a:rPr>
                        <m:t>∈</m:t>
                      </m:r>
                      <m:d>
                        <m:dPr>
                          <m:begChr m:val="{"/>
                          <m:endChr m:val="}"/>
                          <m:ctrlPr>
                            <a:rPr lang="en-US" altLang="ja-JP" sz="1800" i="1">
                              <a:solidFill>
                                <a:schemeClr val="tx1"/>
                              </a:solidFill>
                              <a:latin typeface="Cambria Math" charset="0"/>
                            </a:rPr>
                          </m:ctrlPr>
                        </m:dPr>
                        <m:e>
                          <m:r>
                            <a:rPr lang="en-US" altLang="ja-JP" sz="1800" i="1">
                              <a:solidFill>
                                <a:schemeClr val="tx1"/>
                              </a:solidFill>
                              <a:latin typeface="Cambria Math" panose="02040503050406030204" pitchFamily="18" charset="0"/>
                            </a:rPr>
                            <m:t>𝜗</m:t>
                          </m:r>
                          <m:r>
                            <a:rPr lang="en-US" altLang="ja-JP" sz="1800" i="1">
                              <a:solidFill>
                                <a:schemeClr val="tx1"/>
                              </a:solidFill>
                              <a:latin typeface="Cambria Math" panose="02040503050406030204" pitchFamily="18" charset="0"/>
                            </a:rPr>
                            <m:t>,</m:t>
                          </m:r>
                          <m:r>
                            <a:rPr lang="en-US" altLang="ja-JP" sz="1800" i="1">
                              <a:solidFill>
                                <a:schemeClr val="tx1"/>
                              </a:solidFill>
                              <a:latin typeface="Cambria Math" panose="02040503050406030204" pitchFamily="18" charset="0"/>
                            </a:rPr>
                            <m:t>𝜑</m:t>
                          </m:r>
                        </m:e>
                      </m:d>
                    </m:oMath>
                  </m:oMathPara>
                </a14:m>
                <a:endParaRPr lang="ja-JP" altLang="en-US" sz="1800" dirty="0">
                  <a:solidFill>
                    <a:schemeClr val="tx1"/>
                  </a:solidFill>
                </a:endParaRPr>
              </a:p>
            </p:txBody>
          </p:sp>
        </mc:Choice>
        <mc:Fallback xmlns="">
          <p:sp>
            <p:nvSpPr>
              <p:cNvPr id="35" name="正方形/長方形 34"/>
              <p:cNvSpPr>
                <a:spLocks noRot="1" noChangeAspect="1" noMove="1" noResize="1" noEditPoints="1" noAdjustHandles="1" noChangeArrowheads="1" noChangeShapeType="1" noTextEdit="1"/>
              </p:cNvSpPr>
              <p:nvPr/>
            </p:nvSpPr>
            <p:spPr>
              <a:xfrm>
                <a:off x="6914443" y="2735780"/>
                <a:ext cx="1210203" cy="369332"/>
              </a:xfrm>
              <a:prstGeom prst="rect">
                <a:avLst/>
              </a:prstGeom>
              <a:blipFill rotWithShape="0">
                <a:blip r:embed="rId5"/>
                <a:stretch>
                  <a:fillRect b="-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6914430" y="2979675"/>
                <a:ext cx="12086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sz="1800" smtClean="0">
                          <a:solidFill>
                            <a:schemeClr val="tx1"/>
                          </a:solidFill>
                          <a:latin typeface="Cambria Math" panose="02040503050406030204" pitchFamily="18" charset="0"/>
                        </a:rPr>
                        <m:t>q</m:t>
                      </m:r>
                      <m:r>
                        <a:rPr lang="en-US" altLang="ja-JP" sz="1800" i="1">
                          <a:solidFill>
                            <a:schemeClr val="tx1"/>
                          </a:solidFill>
                          <a:latin typeface="Cambria Math" panose="02040503050406030204" pitchFamily="18" charset="0"/>
                        </a:rPr>
                        <m:t>∈</m:t>
                      </m:r>
                      <m:d>
                        <m:dPr>
                          <m:begChr m:val="{"/>
                          <m:endChr m:val="}"/>
                          <m:ctrlPr>
                            <a:rPr lang="en-US" altLang="ja-JP" sz="1800" i="1">
                              <a:solidFill>
                                <a:schemeClr val="tx1"/>
                              </a:solidFill>
                              <a:latin typeface="Cambria Math" charset="0"/>
                            </a:rPr>
                          </m:ctrlPr>
                        </m:dPr>
                        <m:e>
                          <m:r>
                            <a:rPr lang="en-US" altLang="ja-JP" sz="1800" i="1">
                              <a:solidFill>
                                <a:schemeClr val="tx1"/>
                              </a:solidFill>
                              <a:latin typeface="Cambria Math" panose="02040503050406030204" pitchFamily="18" charset="0"/>
                            </a:rPr>
                            <m:t>𝜗</m:t>
                          </m:r>
                          <m:r>
                            <a:rPr lang="en-US" altLang="ja-JP" sz="1800" i="1">
                              <a:solidFill>
                                <a:schemeClr val="tx1"/>
                              </a:solidFill>
                              <a:latin typeface="Cambria Math" panose="02040503050406030204" pitchFamily="18" charset="0"/>
                            </a:rPr>
                            <m:t>,</m:t>
                          </m:r>
                          <m:r>
                            <a:rPr lang="en-US" altLang="ja-JP" sz="1800" i="1">
                              <a:solidFill>
                                <a:schemeClr val="tx1"/>
                              </a:solidFill>
                              <a:latin typeface="Cambria Math" panose="02040503050406030204" pitchFamily="18" charset="0"/>
                            </a:rPr>
                            <m:t>𝜑</m:t>
                          </m:r>
                        </m:e>
                      </m:d>
                    </m:oMath>
                  </m:oMathPara>
                </a14:m>
                <a:endParaRPr lang="ja-JP" altLang="en-US" sz="1800" dirty="0">
                  <a:solidFill>
                    <a:schemeClr val="tx1"/>
                  </a:solidFill>
                </a:endParaRPr>
              </a:p>
            </p:txBody>
          </p:sp>
        </mc:Choice>
        <mc:Fallback xmlns="">
          <p:sp>
            <p:nvSpPr>
              <p:cNvPr id="36" name="正方形/長方形 35"/>
              <p:cNvSpPr>
                <a:spLocks noRot="1" noChangeAspect="1" noMove="1" noResize="1" noEditPoints="1" noAdjustHandles="1" noChangeArrowheads="1" noChangeShapeType="1" noTextEdit="1"/>
              </p:cNvSpPr>
              <p:nvPr/>
            </p:nvSpPr>
            <p:spPr>
              <a:xfrm>
                <a:off x="6914430" y="2979675"/>
                <a:ext cx="1208601" cy="369332"/>
              </a:xfrm>
              <a:prstGeom prst="rect">
                <a:avLst/>
              </a:prstGeom>
              <a:blipFill rotWithShape="0">
                <a:blip r:embed="rId6"/>
                <a:stretch>
                  <a:fillRect b="-8333"/>
                </a:stretch>
              </a:blipFill>
            </p:spPr>
            <p:txBody>
              <a:bodyPr/>
              <a:lstStyle/>
              <a:p>
                <a:r>
                  <a:rPr lang="ja-JP" altLang="en-US">
                    <a:noFill/>
                  </a:rPr>
                  <a:t> </a:t>
                </a:r>
              </a:p>
            </p:txBody>
          </p:sp>
        </mc:Fallback>
      </mc:AlternateContent>
      <p:sp>
        <p:nvSpPr>
          <p:cNvPr id="37" name="正方形/長方形 36"/>
          <p:cNvSpPr/>
          <p:nvPr/>
        </p:nvSpPr>
        <p:spPr>
          <a:xfrm>
            <a:off x="6944052" y="2452574"/>
            <a:ext cx="1300356" cy="369332"/>
          </a:xfrm>
          <a:prstGeom prst="rect">
            <a:avLst/>
          </a:prstGeom>
        </p:spPr>
        <p:txBody>
          <a:bodyPr wrap="none">
            <a:spAutoFit/>
          </a:bodyPr>
          <a:lstStyle/>
          <a:p>
            <a:r>
              <a:rPr lang="en-US" altLang="ja-JP" sz="1800" dirty="0" smtClean="0">
                <a:solidFill>
                  <a:srgbClr val="FF0000"/>
                </a:solidFill>
              </a:rPr>
              <a:t>Polarization</a:t>
            </a:r>
            <a:endParaRPr lang="ja-JP" altLang="en-US" sz="1800" dirty="0">
              <a:solidFill>
                <a:srgbClr val="FF0000"/>
              </a:solidFill>
            </a:endParaRPr>
          </a:p>
        </p:txBody>
      </p:sp>
    </p:spTree>
    <p:extLst>
      <p:ext uri="{BB962C8B-B14F-4D97-AF65-F5344CB8AC3E}">
        <p14:creationId xmlns:p14="http://schemas.microsoft.com/office/powerpoint/2010/main" val="300493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dirty="0" smtClean="0"/>
              <a:t>Data Processing (cont’d)</a:t>
            </a:r>
            <a:endParaRPr lang="ja-JP" altLang="en-US" dirty="0" smtClean="0"/>
          </a:p>
        </p:txBody>
      </p:sp>
      <p:sp>
        <p:nvSpPr>
          <p:cNvPr id="23556" name="Rectangle 3"/>
          <p:cNvSpPr>
            <a:spLocks noGrp="1" noChangeArrowheads="1"/>
          </p:cNvSpPr>
          <p:nvPr>
            <p:ph type="body" idx="1"/>
          </p:nvPr>
        </p:nvSpPr>
        <p:spPr/>
        <p:txBody>
          <a:bodyPr/>
          <a:lstStyle/>
          <a:p>
            <a:pPr>
              <a:buFont typeface="Arial" panose="020B0604020202020204" pitchFamily="34" charset="0"/>
              <a:buChar char="•"/>
            </a:pPr>
            <a:r>
              <a:rPr lang="en-US" altLang="ja-JP" dirty="0" smtClean="0"/>
              <a:t>Synthetic spectrum (omni-directional)</a:t>
            </a:r>
          </a:p>
          <a:p>
            <a:pPr>
              <a:buFont typeface="Arial" panose="020B0604020202020204" pitchFamily="34" charset="0"/>
              <a:buChar char="•"/>
            </a:pPr>
            <a:endParaRPr lang="en-US" altLang="ja-JP" dirty="0" smtClean="0"/>
          </a:p>
          <a:p>
            <a:pPr>
              <a:buFont typeface="Arial" panose="020B0604020202020204" pitchFamily="34" charset="0"/>
              <a:buChar char="•"/>
            </a:pPr>
            <a:endParaRPr lang="en-US" altLang="ja-JP" dirty="0" smtClean="0"/>
          </a:p>
          <a:p>
            <a:pPr>
              <a:buFont typeface="Arial" panose="020B0604020202020204" pitchFamily="34" charset="0"/>
              <a:buChar char="•"/>
            </a:pPr>
            <a:endParaRPr lang="en-US" altLang="ja-JP" dirty="0" smtClean="0"/>
          </a:p>
          <a:p>
            <a:pPr>
              <a:buFont typeface="Arial" panose="020B0604020202020204" pitchFamily="34" charset="0"/>
              <a:buChar char="•"/>
            </a:pPr>
            <a:endParaRPr lang="en-US" altLang="ja-JP" dirty="0" smtClean="0"/>
          </a:p>
          <a:p>
            <a:pPr>
              <a:buFont typeface="Arial" panose="020B0604020202020204" pitchFamily="34" charset="0"/>
              <a:buChar char="•"/>
            </a:pPr>
            <a:r>
              <a:rPr lang="en-US" altLang="ja-JP" dirty="0" smtClean="0"/>
              <a:t>Polarization combination</a:t>
            </a:r>
          </a:p>
          <a:p>
            <a:pPr>
              <a:buFont typeface="Arial" panose="020B0604020202020204" pitchFamily="34" charset="0"/>
              <a:buChar char="•"/>
            </a:pPr>
            <a:endParaRPr lang="en-US" altLang="ja-JP" dirty="0" smtClean="0"/>
          </a:p>
        </p:txBody>
      </p:sp>
      <mc:AlternateContent xmlns:mc="http://schemas.openxmlformats.org/markup-compatibility/2006" xmlns:a14="http://schemas.microsoft.com/office/drawing/2010/main">
        <mc:Choice Requires="a14">
          <p:sp>
            <p:nvSpPr>
              <p:cNvPr id="20" name="正方形/長方形 19"/>
              <p:cNvSpPr/>
              <p:nvPr/>
            </p:nvSpPr>
            <p:spPr>
              <a:xfrm>
                <a:off x="2639807" y="2709720"/>
                <a:ext cx="5324343" cy="565924"/>
              </a:xfrm>
              <a:prstGeom prst="rect">
                <a:avLst/>
              </a:prstGeom>
            </p:spPr>
            <p:txBody>
              <a:bodyPr wrap="none">
                <a:spAutoFit/>
              </a:bodyPr>
              <a:lstStyle/>
              <a:p>
                <a14:m>
                  <m:oMath xmlns:m="http://schemas.openxmlformats.org/officeDocument/2006/math">
                    <m:sSub>
                      <m:sSubPr>
                        <m:ctrlPr>
                          <a:rPr lang="en-US" altLang="ja-JP" sz="2000" i="1" smtClean="0">
                            <a:solidFill>
                              <a:schemeClr val="tx1"/>
                            </a:solidFill>
                            <a:latin typeface="Cambria Math" charset="0"/>
                          </a:rPr>
                        </m:ctrlPr>
                      </m:sSubPr>
                      <m:e>
                        <m:r>
                          <m:rPr>
                            <m:sty m:val="p"/>
                          </m:rPr>
                          <a:rPr lang="en-US" altLang="ja-JP" sz="2000" b="0" i="0" smtClean="0">
                            <a:solidFill>
                              <a:schemeClr val="tx1"/>
                            </a:solidFill>
                            <a:latin typeface="Cambria Math" panose="02040503050406030204" pitchFamily="18" charset="0"/>
                          </a:rPr>
                          <m:t>APS</m:t>
                        </m:r>
                      </m:e>
                      <m:sub>
                        <m:r>
                          <m:rPr>
                            <m:sty m:val="p"/>
                          </m:rPr>
                          <a:rPr lang="en-US" altLang="ja-JP" sz="2000" i="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𝑗</m:t>
                            </m:r>
                          </m:sub>
                        </m:sSub>
                      </m:e>
                    </m:d>
                    <m:r>
                      <a:rPr lang="en-US" altLang="ja-JP" sz="2000" b="0" i="1" smtClean="0">
                        <a:solidFill>
                          <a:schemeClr val="tx1"/>
                        </a:solidFill>
                        <a:latin typeface="Cambria Math" panose="02040503050406030204" pitchFamily="18" charset="0"/>
                      </a:rPr>
                      <m:t>=</m:t>
                    </m:r>
                    <m:f>
                      <m:fPr>
                        <m:ctrlPr>
                          <a:rPr lang="en-US" altLang="ja-JP" sz="2000" b="0" i="1" smtClean="0">
                            <a:solidFill>
                              <a:schemeClr val="tx1"/>
                            </a:solidFill>
                            <a:latin typeface="Cambria Math" charset="0"/>
                          </a:rPr>
                        </m:ctrlPr>
                      </m:fPr>
                      <m:num>
                        <m:r>
                          <a:rPr lang="en-US" altLang="ja-JP" sz="2000" b="0" i="1" smtClean="0">
                            <a:solidFill>
                              <a:schemeClr val="tx1"/>
                            </a:solidFill>
                            <a:latin typeface="Cambria Math" panose="02040503050406030204" pitchFamily="18" charset="0"/>
                          </a:rPr>
                          <m:t>1</m:t>
                        </m:r>
                      </m:num>
                      <m:den>
                        <m:sSub>
                          <m:sSubPr>
                            <m:ctrlPr>
                              <a:rPr lang="en-US" altLang="ja-JP" sz="2000" b="0" i="1" smtClean="0">
                                <a:solidFill>
                                  <a:schemeClr val="tx1"/>
                                </a:solidFill>
                                <a:latin typeface="Cambria Math" charset="0"/>
                              </a:rPr>
                            </m:ctrlPr>
                          </m:sSubPr>
                          <m:e>
                            <m:r>
                              <a:rPr lang="en-US" altLang="ja-JP" sz="2000" b="0" i="1" smtClean="0">
                                <a:solidFill>
                                  <a:schemeClr val="tx1"/>
                                </a:solidFill>
                                <a:latin typeface="Cambria Math" panose="02040503050406030204" pitchFamily="18" charset="0"/>
                              </a:rPr>
                              <m:t>𝜁</m:t>
                            </m:r>
                          </m:e>
                          <m:sub>
                            <m:r>
                              <m:rPr>
                                <m:sty m:val="p"/>
                              </m:rPr>
                              <a:rPr lang="en-US" altLang="ja-JP" sz="2000" b="0" i="0" smtClean="0">
                                <a:solidFill>
                                  <a:schemeClr val="tx1"/>
                                </a:solidFill>
                                <a:latin typeface="Cambria Math" panose="02040503050406030204" pitchFamily="18" charset="0"/>
                              </a:rPr>
                              <m:t>Tx</m:t>
                            </m:r>
                          </m:sub>
                        </m:sSub>
                      </m:den>
                    </m:f>
                    <m:nary>
                      <m:naryPr>
                        <m:chr m:val="∑"/>
                        <m:supHide m:val="on"/>
                        <m:ctrlPr>
                          <a:rPr lang="en-US" altLang="ja-JP" sz="2000" b="0" i="1" smtClean="0">
                            <a:solidFill>
                              <a:schemeClr val="tx1"/>
                            </a:solidFill>
                            <a:latin typeface="Cambria Math" charset="0"/>
                          </a:rPr>
                        </m:ctrlPr>
                      </m:naryPr>
                      <m:sub>
                        <m:r>
                          <a:rPr lang="en-US" altLang="ja-JP" sz="2000" b="0" i="1" smtClean="0">
                            <a:solidFill>
                              <a:schemeClr val="tx1"/>
                            </a:solidFill>
                            <a:latin typeface="Cambria Math" panose="02040503050406030204" pitchFamily="18" charset="0"/>
                          </a:rPr>
                          <m:t>𝜏</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𝑚</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𝑛</m:t>
                        </m:r>
                      </m:sub>
                      <m:sup/>
                      <m:e>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𝑃</m:t>
                            </m:r>
                          </m:e>
                          <m:sub>
                            <m:r>
                              <m:rPr>
                                <m:sty m:val="p"/>
                              </m:rPr>
                              <a:rPr lang="en-US" altLang="ja-JP" sz="200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𝜏</m:t>
                            </m:r>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𝑗</m:t>
                                </m:r>
                              </m:sub>
                            </m:sSub>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𝑚</m:t>
                                </m:r>
                              </m:sub>
                              <m:sup>
                                <m:r>
                                  <a:rPr lang="en-US" altLang="ja-JP" sz="2000" i="1">
                                    <a:solidFill>
                                      <a:schemeClr val="tx1"/>
                                    </a:solidFill>
                                    <a:latin typeface="Cambria Math" panose="02040503050406030204" pitchFamily="18" charset="0"/>
                                  </a:rPr>
                                  <m:t>′</m:t>
                                </m:r>
                              </m:sup>
                            </m:sSubSup>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𝜑</m:t>
                                </m:r>
                              </m:e>
                              <m:sub>
                                <m:r>
                                  <a:rPr lang="en-US" altLang="ja-JP" sz="2000" i="1">
                                    <a:solidFill>
                                      <a:schemeClr val="tx1"/>
                                    </a:solidFill>
                                    <a:latin typeface="Cambria Math" panose="02040503050406030204" pitchFamily="18" charset="0"/>
                                  </a:rPr>
                                  <m:t>𝑛</m:t>
                                </m:r>
                              </m:sub>
                              <m:sup>
                                <m:r>
                                  <a:rPr lang="en-US" altLang="ja-JP" sz="2000" i="1">
                                    <a:solidFill>
                                      <a:schemeClr val="tx1"/>
                                    </a:solidFill>
                                    <a:latin typeface="Cambria Math" panose="02040503050406030204" pitchFamily="18" charset="0"/>
                                  </a:rPr>
                                  <m:t>′</m:t>
                                </m:r>
                              </m:sup>
                            </m:sSubSup>
                          </m:e>
                        </m:d>
                      </m:e>
                    </m:nary>
                  </m:oMath>
                </a14:m>
                <a:r>
                  <a:rPr lang="en-US" altLang="ja-JP" sz="2000" dirty="0" smtClean="0">
                    <a:solidFill>
                      <a:schemeClr val="tx1"/>
                    </a:solidFill>
                  </a:rPr>
                  <a:t> </a:t>
                </a:r>
              </a:p>
            </p:txBody>
          </p:sp>
        </mc:Choice>
        <mc:Fallback xmlns="">
          <p:sp>
            <p:nvSpPr>
              <p:cNvPr id="20" name="正方形/長方形 19"/>
              <p:cNvSpPr>
                <a:spLocks noRot="1" noChangeAspect="1" noMove="1" noResize="1" noEditPoints="1" noAdjustHandles="1" noChangeArrowheads="1" noChangeShapeType="1" noTextEdit="1"/>
              </p:cNvSpPr>
              <p:nvPr/>
            </p:nvSpPr>
            <p:spPr>
              <a:xfrm>
                <a:off x="2639807" y="2709720"/>
                <a:ext cx="5324343" cy="565924"/>
              </a:xfrm>
              <a:prstGeom prst="rect">
                <a:avLst/>
              </a:prstGeom>
              <a:blipFill rotWithShape="0">
                <a:blip r:embed="rId3"/>
                <a:stretch>
                  <a:fillRect t="-76087" b="-114130"/>
                </a:stretch>
              </a:blipFill>
            </p:spPr>
            <p:txBody>
              <a:bodyPr/>
              <a:lstStyle/>
              <a:p>
                <a:r>
                  <a:rPr lang="ja-JP" altLang="en-US">
                    <a:noFill/>
                  </a:rPr>
                  <a:t> </a:t>
                </a:r>
              </a:p>
            </p:txBody>
          </p:sp>
        </mc:Fallback>
      </mc:AlternateContent>
      <p:sp>
        <p:nvSpPr>
          <p:cNvPr id="14" name="正方形/長方形 13"/>
          <p:cNvSpPr/>
          <p:nvPr/>
        </p:nvSpPr>
        <p:spPr>
          <a:xfrm>
            <a:off x="717994" y="2711461"/>
            <a:ext cx="1633781" cy="646331"/>
          </a:xfrm>
          <a:prstGeom prst="rect">
            <a:avLst/>
          </a:prstGeom>
        </p:spPr>
        <p:txBody>
          <a:bodyPr wrap="none">
            <a:spAutoFit/>
          </a:bodyPr>
          <a:lstStyle/>
          <a:p>
            <a:r>
              <a:rPr lang="en-US" altLang="ja-JP" sz="1800" dirty="0" smtClean="0">
                <a:solidFill>
                  <a:schemeClr val="tx1"/>
                </a:solidFill>
              </a:rPr>
              <a:t>Angular power </a:t>
            </a:r>
          </a:p>
          <a:p>
            <a:r>
              <a:rPr lang="en-US" altLang="ja-JP" sz="1800" dirty="0" smtClean="0">
                <a:solidFill>
                  <a:schemeClr val="tx1"/>
                </a:solidFill>
              </a:rPr>
              <a:t>spectrum</a:t>
            </a:r>
            <a:endParaRPr lang="ja-JP" altLang="en-US" sz="1800" dirty="0">
              <a:solidFill>
                <a:schemeClr val="tx1"/>
              </a:solidFill>
            </a:endParaRPr>
          </a:p>
        </p:txBody>
      </p:sp>
      <p:sp>
        <p:nvSpPr>
          <p:cNvPr id="23" name="正方形/長方形 22"/>
          <p:cNvSpPr/>
          <p:nvPr/>
        </p:nvSpPr>
        <p:spPr>
          <a:xfrm>
            <a:off x="539552" y="3357792"/>
            <a:ext cx="2005677" cy="369332"/>
          </a:xfrm>
          <a:prstGeom prst="rect">
            <a:avLst/>
          </a:prstGeom>
        </p:spPr>
        <p:txBody>
          <a:bodyPr wrap="none">
            <a:spAutoFit/>
          </a:bodyPr>
          <a:lstStyle/>
          <a:p>
            <a:r>
              <a:rPr lang="en-US" altLang="ja-JP" sz="1800" dirty="0" smtClean="0">
                <a:solidFill>
                  <a:schemeClr val="tx1"/>
                </a:solidFill>
              </a:rPr>
              <a:t>Power delay profile</a:t>
            </a:r>
            <a:endParaRPr lang="ja-JP" altLang="en-US" sz="1800" dirty="0">
              <a:solidFill>
                <a:schemeClr val="tx1"/>
              </a:solidFill>
            </a:endParaRPr>
          </a:p>
        </p:txBody>
      </p:sp>
      <mc:AlternateContent xmlns:mc="http://schemas.openxmlformats.org/markup-compatibility/2006" xmlns:a14="http://schemas.microsoft.com/office/drawing/2010/main">
        <mc:Choice Requires="a14">
          <p:sp>
            <p:nvSpPr>
              <p:cNvPr id="24" name="正方形/長方形 23"/>
              <p:cNvSpPr/>
              <p:nvPr/>
            </p:nvSpPr>
            <p:spPr>
              <a:xfrm>
                <a:off x="2127011" y="4901629"/>
                <a:ext cx="5407249" cy="961545"/>
              </a:xfrm>
              <a:prstGeom prst="rect">
                <a:avLst/>
              </a:prstGeom>
            </p:spPr>
            <p:txBody>
              <a:bodyPr wrap="none">
                <a:spAutoFit/>
              </a:bodyPr>
              <a:lstStyle/>
              <a:p>
                <a14:m>
                  <m:oMath xmlns:m="http://schemas.openxmlformats.org/officeDocument/2006/math">
                    <m:sSub>
                      <m:sSubPr>
                        <m:ctrlPr>
                          <a:rPr lang="en-US" altLang="ja-JP" sz="2000" i="1" smtClean="0">
                            <a:solidFill>
                              <a:schemeClr val="tx1"/>
                            </a:solidFill>
                            <a:latin typeface="Cambria Math" charset="0"/>
                          </a:rPr>
                        </m:ctrlPr>
                      </m:sSubPr>
                      <m:e>
                        <m:r>
                          <m:rPr>
                            <m:sty m:val="p"/>
                          </m:rPr>
                          <a:rPr lang="en-US" altLang="ja-JP" sz="2000" b="0" i="0" smtClean="0">
                            <a:solidFill>
                              <a:schemeClr val="tx1"/>
                            </a:solidFill>
                            <a:latin typeface="Cambria Math" panose="02040503050406030204" pitchFamily="18" charset="0"/>
                          </a:rPr>
                          <m:t>APS</m:t>
                        </m:r>
                      </m:e>
                      <m:sub>
                        <m:r>
                          <m:rPr>
                            <m:sty m:val="p"/>
                          </m:rPr>
                          <a:rPr lang="en-US" altLang="ja-JP" sz="2000" b="0" i="0" smtClean="0">
                            <a:solidFill>
                              <a:schemeClr val="tx1"/>
                            </a:solidFill>
                            <a:latin typeface="Cambria Math" panose="02040503050406030204" pitchFamily="18" charset="0"/>
                          </a:rPr>
                          <m:t>Σ</m:t>
                        </m:r>
                      </m:sub>
                    </m:sSub>
                    <m:d>
                      <m:dPr>
                        <m:ctrlPr>
                          <a:rPr lang="en-US" altLang="ja-JP" sz="2000" i="1">
                            <a:solidFill>
                              <a:schemeClr val="tx1"/>
                            </a:solidFill>
                            <a:latin typeface="Cambria Math" charset="0"/>
                          </a:rPr>
                        </m:ctrlPr>
                      </m:dPr>
                      <m:e>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i="1">
                                <a:solidFill>
                                  <a:schemeClr val="tx1"/>
                                </a:solidFill>
                                <a:latin typeface="Cambria Math" panose="02040503050406030204" pitchFamily="18" charset="0"/>
                              </a:rPr>
                              <m:t>𝑖</m:t>
                            </m:r>
                          </m:sub>
                        </m:sSub>
                      </m:e>
                    </m:d>
                    <m:r>
                      <a:rPr lang="en-US" altLang="ja-JP" sz="2000" b="0" i="1" smtClean="0">
                        <a:solidFill>
                          <a:schemeClr val="tx1"/>
                        </a:solidFill>
                        <a:latin typeface="Cambria Math" panose="02040503050406030204" pitchFamily="18" charset="0"/>
                      </a:rPr>
                      <m:t>=</m:t>
                    </m:r>
                    <m:f>
                      <m:fPr>
                        <m:ctrlPr>
                          <a:rPr lang="en-US" altLang="ja-JP" sz="2000" b="0" i="1" smtClean="0">
                            <a:solidFill>
                              <a:schemeClr val="tx1"/>
                            </a:solidFill>
                            <a:latin typeface="Cambria Math" charset="0"/>
                          </a:rPr>
                        </m:ctrlPr>
                      </m:fPr>
                      <m:num>
                        <m:r>
                          <a:rPr lang="en-US" altLang="ja-JP" sz="2000" b="0" i="1" smtClean="0">
                            <a:solidFill>
                              <a:schemeClr val="tx1"/>
                            </a:solidFill>
                            <a:latin typeface="Cambria Math" panose="02040503050406030204" pitchFamily="18" charset="0"/>
                          </a:rPr>
                          <m:t>1</m:t>
                        </m:r>
                      </m:num>
                      <m:den>
                        <m:r>
                          <a:rPr lang="en-US" altLang="ja-JP" sz="2000" b="0" i="1" smtClean="0">
                            <a:solidFill>
                              <a:schemeClr val="tx1"/>
                            </a:solidFill>
                            <a:latin typeface="Cambria Math" panose="02040503050406030204" pitchFamily="18" charset="0"/>
                          </a:rPr>
                          <m:t>2</m:t>
                        </m:r>
                      </m:den>
                    </m:f>
                    <m:nary>
                      <m:naryPr>
                        <m:chr m:val="∑"/>
                        <m:supHide m:val="on"/>
                        <m:ctrlPr>
                          <a:rPr lang="en-US" altLang="ja-JP" sz="2000" i="1">
                            <a:solidFill>
                              <a:schemeClr val="tx1"/>
                            </a:solidFill>
                            <a:latin typeface="Cambria Math" charset="0"/>
                          </a:rPr>
                        </m:ctrlPr>
                      </m:naryPr>
                      <m:sub>
                        <m:r>
                          <m:rPr>
                            <m:sty m:val="p"/>
                          </m:rPr>
                          <a:rPr lang="en-US" altLang="ja-JP" sz="2000" i="0">
                            <a:solidFill>
                              <a:schemeClr val="tx1"/>
                            </a:solidFill>
                            <a:latin typeface="Cambria Math" panose="02040503050406030204" pitchFamily="18" charset="0"/>
                          </a:rPr>
                          <m:t>p</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𝜗</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𝜑</m:t>
                            </m:r>
                          </m:e>
                        </m:d>
                      </m:sub>
                      <m:sup/>
                      <m:e>
                        <m:nary>
                          <m:naryPr>
                            <m:chr m:val="∑"/>
                            <m:supHide m:val="on"/>
                            <m:ctrlPr>
                              <a:rPr lang="en-US" altLang="ja-JP" sz="2000" i="1">
                                <a:solidFill>
                                  <a:schemeClr val="tx1"/>
                                </a:solidFill>
                                <a:latin typeface="Cambria Math" charset="0"/>
                              </a:rPr>
                            </m:ctrlPr>
                          </m:naryPr>
                          <m:sub>
                            <m:r>
                              <m:rPr>
                                <m:sty m:val="p"/>
                              </m:rPr>
                              <a:rPr lang="en-US" altLang="ja-JP" sz="2000" b="0" i="0" smtClean="0">
                                <a:solidFill>
                                  <a:schemeClr val="tx1"/>
                                </a:solidFill>
                                <a:latin typeface="Cambria Math" panose="02040503050406030204" pitchFamily="18" charset="0"/>
                              </a:rPr>
                              <m:t>q</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𝜗</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𝜑</m:t>
                                </m:r>
                              </m:e>
                            </m:d>
                          </m:sub>
                          <m:sup/>
                          <m:e>
                            <m:sSub>
                              <m:sSubPr>
                                <m:ctrlPr>
                                  <a:rPr lang="en-US" altLang="ja-JP" sz="2000" i="1">
                                    <a:solidFill>
                                      <a:schemeClr val="tx1"/>
                                    </a:solidFill>
                                    <a:latin typeface="Cambria Math" charset="0"/>
                                  </a:rPr>
                                </m:ctrlPr>
                              </m:sSubPr>
                              <m:e>
                                <m:r>
                                  <m:rPr>
                                    <m:sty m:val="p"/>
                                  </m:rPr>
                                  <a:rPr lang="en-US" altLang="ja-JP" sz="2000">
                                    <a:solidFill>
                                      <a:schemeClr val="tx1"/>
                                    </a:solidFill>
                                    <a:latin typeface="Cambria Math" panose="02040503050406030204" pitchFamily="18" charset="0"/>
                                  </a:rPr>
                                  <m:t>APS</m:t>
                                </m:r>
                              </m:e>
                              <m:sub>
                                <m:r>
                                  <m:rPr>
                                    <m:sty m:val="p"/>
                                  </m:rPr>
                                  <a:rPr lang="en-US" altLang="ja-JP" sz="200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𝑗</m:t>
                                    </m:r>
                                  </m:sub>
                                </m:sSub>
                              </m:e>
                            </m:d>
                          </m:e>
                        </m:nary>
                      </m:e>
                    </m:nary>
                  </m:oMath>
                </a14:m>
                <a:r>
                  <a:rPr lang="en-US" altLang="ja-JP" sz="2000" dirty="0" smtClean="0">
                    <a:solidFill>
                      <a:schemeClr val="tx1"/>
                    </a:solidFill>
                  </a:rPr>
                  <a:t> </a:t>
                </a:r>
              </a:p>
              <a:p>
                <a14:m>
                  <m:oMath xmlns:m="http://schemas.openxmlformats.org/officeDocument/2006/math">
                    <m:sSub>
                      <m:sSubPr>
                        <m:ctrlPr>
                          <a:rPr lang="en-US" altLang="ja-JP" sz="2000" i="1">
                            <a:solidFill>
                              <a:schemeClr val="tx1"/>
                            </a:solidFill>
                            <a:latin typeface="Cambria Math" charset="0"/>
                          </a:rPr>
                        </m:ctrlPr>
                      </m:sSubPr>
                      <m:e>
                        <m:r>
                          <m:rPr>
                            <m:sty m:val="p"/>
                          </m:rPr>
                          <a:rPr lang="en-US" altLang="ja-JP" sz="2000" b="0" i="0" smtClean="0">
                            <a:solidFill>
                              <a:schemeClr val="tx1"/>
                            </a:solidFill>
                            <a:latin typeface="Cambria Math" panose="02040503050406030204" pitchFamily="18" charset="0"/>
                          </a:rPr>
                          <m:t>PDP</m:t>
                        </m:r>
                      </m:e>
                      <m:sub>
                        <m:r>
                          <m:rPr>
                            <m:sty m:val="p"/>
                          </m:rPr>
                          <a:rPr lang="en-US" altLang="ja-JP" sz="2000" b="0" i="0" smtClean="0">
                            <a:solidFill>
                              <a:schemeClr val="tx1"/>
                            </a:solidFill>
                            <a:latin typeface="Cambria Math" panose="02040503050406030204" pitchFamily="18" charset="0"/>
                          </a:rPr>
                          <m:t>Σ</m:t>
                        </m:r>
                      </m:sub>
                    </m:sSub>
                    <m:d>
                      <m:dPr>
                        <m:ctrlPr>
                          <a:rPr lang="en-US" altLang="ja-JP" sz="2000" i="1">
                            <a:solidFill>
                              <a:schemeClr val="tx1"/>
                            </a:solidFill>
                            <a:latin typeface="Cambria Math" charset="0"/>
                          </a:rPr>
                        </m:ctrlPr>
                      </m:dPr>
                      <m:e>
                        <m:r>
                          <a:rPr lang="en-US" altLang="ja-JP" sz="2000" b="0" i="1" smtClean="0">
                            <a:solidFill>
                              <a:schemeClr val="tx1"/>
                            </a:solidFill>
                            <a:latin typeface="Cambria Math" panose="02040503050406030204" pitchFamily="18" charset="0"/>
                          </a:rPr>
                          <m:t>𝜏</m:t>
                        </m:r>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charset="0"/>
                          </a:rPr>
                        </m:ctrlPr>
                      </m:fPr>
                      <m:num>
                        <m:r>
                          <a:rPr lang="en-US" altLang="ja-JP" sz="2000" i="1">
                            <a:solidFill>
                              <a:schemeClr val="tx1"/>
                            </a:solidFill>
                            <a:latin typeface="Cambria Math" panose="02040503050406030204" pitchFamily="18" charset="0"/>
                          </a:rPr>
                          <m:t>1</m:t>
                        </m:r>
                      </m:num>
                      <m:den>
                        <m:r>
                          <a:rPr lang="en-US" altLang="ja-JP" sz="2000" i="1" smtClean="0">
                            <a:solidFill>
                              <a:schemeClr val="tx1"/>
                            </a:solidFill>
                            <a:latin typeface="Cambria Math" panose="02040503050406030204" pitchFamily="18" charset="0"/>
                          </a:rPr>
                          <m:t>2</m:t>
                        </m:r>
                      </m:den>
                    </m:f>
                    <m:nary>
                      <m:naryPr>
                        <m:chr m:val="∑"/>
                        <m:supHide m:val="on"/>
                        <m:ctrlPr>
                          <a:rPr lang="en-US" altLang="ja-JP" sz="2000" i="1">
                            <a:solidFill>
                              <a:schemeClr val="tx1"/>
                            </a:solidFill>
                            <a:latin typeface="Cambria Math" charset="0"/>
                          </a:rPr>
                        </m:ctrlPr>
                      </m:naryPr>
                      <m:sub>
                        <m:r>
                          <m:rPr>
                            <m:sty m:val="p"/>
                          </m:rPr>
                          <a:rPr lang="en-US" altLang="ja-JP" sz="2000">
                            <a:solidFill>
                              <a:schemeClr val="tx1"/>
                            </a:solidFill>
                            <a:latin typeface="Cambria Math" panose="02040503050406030204" pitchFamily="18" charset="0"/>
                          </a:rPr>
                          <m:t>p</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𝜗</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𝜑</m:t>
                            </m:r>
                          </m:e>
                        </m:d>
                      </m:sub>
                      <m:sup/>
                      <m:e>
                        <m:nary>
                          <m:naryPr>
                            <m:chr m:val="∑"/>
                            <m:supHide m:val="on"/>
                            <m:ctrlPr>
                              <a:rPr lang="en-US" altLang="ja-JP" sz="2000" i="1">
                                <a:solidFill>
                                  <a:schemeClr val="tx1"/>
                                </a:solidFill>
                                <a:latin typeface="Cambria Math" charset="0"/>
                              </a:rPr>
                            </m:ctrlPr>
                          </m:naryPr>
                          <m:sub>
                            <m:r>
                              <m:rPr>
                                <m:sty m:val="p"/>
                              </m:rPr>
                              <a:rPr lang="en-US" altLang="ja-JP" sz="2000">
                                <a:solidFill>
                                  <a:schemeClr val="tx1"/>
                                </a:solidFill>
                                <a:latin typeface="Cambria Math" panose="02040503050406030204" pitchFamily="18" charset="0"/>
                              </a:rPr>
                              <m:t>q</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𝜗</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𝜑</m:t>
                                </m:r>
                              </m:e>
                            </m:d>
                          </m:sub>
                          <m:sup/>
                          <m:e>
                            <m:sSub>
                              <m:sSubPr>
                                <m:ctrlPr>
                                  <a:rPr lang="en-US" altLang="ja-JP" sz="2000" i="1">
                                    <a:solidFill>
                                      <a:schemeClr val="tx1"/>
                                    </a:solidFill>
                                    <a:latin typeface="Cambria Math" charset="0"/>
                                  </a:rPr>
                                </m:ctrlPr>
                              </m:sSubPr>
                              <m:e>
                                <m:r>
                                  <m:rPr>
                                    <m:sty m:val="p"/>
                                  </m:rPr>
                                  <a:rPr lang="en-US" altLang="ja-JP" sz="2000">
                                    <a:solidFill>
                                      <a:schemeClr val="tx1"/>
                                    </a:solidFill>
                                    <a:latin typeface="Cambria Math" panose="02040503050406030204" pitchFamily="18" charset="0"/>
                                  </a:rPr>
                                  <m:t>PDP</m:t>
                                </m:r>
                              </m:e>
                              <m:sub>
                                <m:r>
                                  <m:rPr>
                                    <m:sty m:val="p"/>
                                  </m:rPr>
                                  <a:rPr lang="en-US" altLang="ja-JP" sz="200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𝜏</m:t>
                                </m:r>
                              </m:e>
                            </m:d>
                          </m:e>
                        </m:nary>
                      </m:e>
                    </m:nary>
                  </m:oMath>
                </a14:m>
                <a:r>
                  <a:rPr lang="ja-JP" altLang="en-US" sz="2000" dirty="0" smtClean="0">
                    <a:solidFill>
                      <a:schemeClr val="tx1"/>
                    </a:solidFill>
                  </a:rPr>
                  <a:t> </a:t>
                </a:r>
                <a:endParaRPr lang="ja-JP" altLang="en-US" sz="2000" dirty="0">
                  <a:solidFill>
                    <a:schemeClr val="tx1"/>
                  </a:solidFill>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2127011" y="4901629"/>
                <a:ext cx="5407249" cy="961545"/>
              </a:xfrm>
              <a:prstGeom prst="rect">
                <a:avLst/>
              </a:prstGeom>
              <a:blipFill rotWithShape="0">
                <a:blip r:embed="rId4"/>
                <a:stretch>
                  <a:fillRect t="-44304" b="-689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2657316" y="3295924"/>
                <a:ext cx="5239075" cy="565924"/>
              </a:xfrm>
              <a:prstGeom prst="rect">
                <a:avLst/>
              </a:prstGeom>
            </p:spPr>
            <p:txBody>
              <a:bodyPr wrap="square">
                <a:spAutoFit/>
              </a:bodyPr>
              <a:lstStyle/>
              <a:p>
                <a14:m>
                  <m:oMath xmlns:m="http://schemas.openxmlformats.org/officeDocument/2006/math">
                    <m:sSub>
                      <m:sSubPr>
                        <m:ctrlPr>
                          <a:rPr lang="en-US" altLang="ja-JP" sz="2000" i="1" smtClean="0">
                            <a:solidFill>
                              <a:schemeClr val="tx1"/>
                            </a:solidFill>
                            <a:latin typeface="Cambria Math" charset="0"/>
                          </a:rPr>
                        </m:ctrlPr>
                      </m:sSubPr>
                      <m:e>
                        <m:r>
                          <m:rPr>
                            <m:sty m:val="p"/>
                          </m:rPr>
                          <a:rPr lang="en-US" altLang="ja-JP" sz="2000">
                            <a:solidFill>
                              <a:schemeClr val="tx1"/>
                            </a:solidFill>
                            <a:latin typeface="Cambria Math" panose="02040503050406030204" pitchFamily="18" charset="0"/>
                          </a:rPr>
                          <m:t>PDP</m:t>
                        </m:r>
                      </m:e>
                      <m:sub>
                        <m:r>
                          <m:rPr>
                            <m:sty m:val="p"/>
                          </m:rPr>
                          <a:rPr lang="en-US" altLang="ja-JP" sz="200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𝜏</m:t>
                        </m:r>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charset="0"/>
                          </a:rPr>
                        </m:ctrlPr>
                      </m:fPr>
                      <m:num>
                        <m:r>
                          <a:rPr lang="en-US" altLang="ja-JP" sz="2000" i="1">
                            <a:solidFill>
                              <a:schemeClr val="tx1"/>
                            </a:solidFill>
                            <a:latin typeface="Cambria Math" panose="02040503050406030204" pitchFamily="18" charset="0"/>
                          </a:rPr>
                          <m:t>1</m:t>
                        </m:r>
                      </m:num>
                      <m:den>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𝜁</m:t>
                            </m:r>
                          </m:e>
                          <m:sub>
                            <m:r>
                              <m:rPr>
                                <m:sty m:val="p"/>
                              </m:rPr>
                              <a:rPr lang="en-US" altLang="ja-JP" sz="2000">
                                <a:solidFill>
                                  <a:schemeClr val="tx1"/>
                                </a:solidFill>
                                <a:latin typeface="Cambria Math" panose="02040503050406030204" pitchFamily="18" charset="0"/>
                              </a:rPr>
                              <m:t>Tx</m:t>
                            </m:r>
                          </m:sub>
                        </m:sSub>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𝜁</m:t>
                            </m:r>
                          </m:e>
                          <m:sub>
                            <m:r>
                              <m:rPr>
                                <m:sty m:val="p"/>
                              </m:rPr>
                              <a:rPr lang="en-US" altLang="ja-JP" sz="2000">
                                <a:solidFill>
                                  <a:schemeClr val="tx1"/>
                                </a:solidFill>
                                <a:latin typeface="Cambria Math" panose="02040503050406030204" pitchFamily="18" charset="0"/>
                              </a:rPr>
                              <m:t>Rx</m:t>
                            </m:r>
                          </m:sub>
                        </m:sSub>
                      </m:den>
                    </m:f>
                    <m:nary>
                      <m:naryPr>
                        <m:chr m:val="∑"/>
                        <m:supHide m:val="on"/>
                        <m:ctrlPr>
                          <a:rPr lang="en-US" altLang="ja-JP" sz="2000" i="1">
                            <a:solidFill>
                              <a:schemeClr val="tx1"/>
                            </a:solidFill>
                            <a:latin typeface="Cambria Math" charset="0"/>
                          </a:rPr>
                        </m:ctrlPr>
                      </m:naryPr>
                      <m:sub>
                        <m:r>
                          <a:rPr lang="en-US" altLang="ja-JP" sz="2000" i="1">
                            <a:solidFill>
                              <a:schemeClr val="tx1"/>
                            </a:solidFill>
                            <a:latin typeface="Cambria Math" panose="02040503050406030204" pitchFamily="18" charset="0"/>
                          </a:rPr>
                          <m:t>𝑖</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𝑗</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𝑚</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𝑛</m:t>
                        </m:r>
                      </m:sub>
                      <m:sup/>
                      <m:e>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𝑃</m:t>
                            </m:r>
                          </m:e>
                          <m:sub>
                            <m:r>
                              <m:rPr>
                                <m:sty m:val="p"/>
                              </m:rPr>
                              <a:rPr lang="en-US" altLang="ja-JP" sz="2000">
                                <a:solidFill>
                                  <a:schemeClr val="tx1"/>
                                </a:solidFill>
                                <a:latin typeface="Cambria Math" panose="02040503050406030204" pitchFamily="18" charset="0"/>
                              </a:rPr>
                              <m:t>qp</m:t>
                            </m:r>
                          </m:sub>
                        </m:sSub>
                        <m:d>
                          <m:dPr>
                            <m:ctrlPr>
                              <a:rPr lang="en-US" altLang="ja-JP" sz="2000" i="1">
                                <a:solidFill>
                                  <a:schemeClr val="tx1"/>
                                </a:solidFill>
                                <a:latin typeface="Cambria Math" charset="0"/>
                              </a:rPr>
                            </m:ctrlPr>
                          </m:dPr>
                          <m:e>
                            <m:r>
                              <a:rPr lang="en-US" altLang="ja-JP" sz="2000" i="1">
                                <a:solidFill>
                                  <a:schemeClr val="tx1"/>
                                </a:solidFill>
                                <a:latin typeface="Cambria Math" panose="02040503050406030204" pitchFamily="18" charset="0"/>
                              </a:rPr>
                              <m:t>𝜏</m:t>
                            </m:r>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𝑖</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charset="0"/>
                                  </a:rPr>
                                </m:ctrlPr>
                              </m:sSubPr>
                              <m:e>
                                <m:r>
                                  <a:rPr lang="en-US" altLang="ja-JP" sz="2000" i="1">
                                    <a:solidFill>
                                      <a:schemeClr val="tx1"/>
                                    </a:solidFill>
                                    <a:latin typeface="Cambria Math" panose="02040503050406030204" pitchFamily="18" charset="0"/>
                                  </a:rPr>
                                  <m:t>𝜑</m:t>
                                </m:r>
                              </m:e>
                              <m:sub>
                                <m:r>
                                  <a:rPr lang="en-US" altLang="ja-JP" sz="2000" b="0" i="1" smtClean="0">
                                    <a:solidFill>
                                      <a:schemeClr val="tx1"/>
                                    </a:solidFill>
                                    <a:latin typeface="Cambria Math" panose="02040503050406030204" pitchFamily="18" charset="0"/>
                                  </a:rPr>
                                  <m:t>𝑗</m:t>
                                </m:r>
                              </m:sub>
                            </m:sSub>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𝜗</m:t>
                                </m:r>
                              </m:e>
                              <m:sub>
                                <m:r>
                                  <a:rPr lang="en-US" altLang="ja-JP" sz="2000" i="1">
                                    <a:solidFill>
                                      <a:schemeClr val="tx1"/>
                                    </a:solidFill>
                                    <a:latin typeface="Cambria Math" panose="02040503050406030204" pitchFamily="18" charset="0"/>
                                  </a:rPr>
                                  <m:t>𝑚</m:t>
                                </m:r>
                              </m:sub>
                              <m:sup>
                                <m:r>
                                  <a:rPr lang="en-US" altLang="ja-JP" sz="2000" i="1">
                                    <a:solidFill>
                                      <a:schemeClr val="tx1"/>
                                    </a:solidFill>
                                    <a:latin typeface="Cambria Math" panose="02040503050406030204" pitchFamily="18" charset="0"/>
                                  </a:rPr>
                                  <m:t>′</m:t>
                                </m:r>
                              </m:sup>
                            </m:sSubSup>
                            <m:r>
                              <a:rPr lang="en-US" altLang="ja-JP" sz="2000" i="1">
                                <a:solidFill>
                                  <a:schemeClr val="tx1"/>
                                </a:solidFill>
                                <a:latin typeface="Cambria Math" panose="02040503050406030204" pitchFamily="18" charset="0"/>
                              </a:rPr>
                              <m:t>,</m:t>
                            </m:r>
                            <m:sSubSup>
                              <m:sSubSupPr>
                                <m:ctrlPr>
                                  <a:rPr lang="en-US" altLang="ja-JP" sz="2000" i="1">
                                    <a:solidFill>
                                      <a:schemeClr val="tx1"/>
                                    </a:solidFill>
                                    <a:latin typeface="Cambria Math" charset="0"/>
                                  </a:rPr>
                                </m:ctrlPr>
                              </m:sSubSupPr>
                              <m:e>
                                <m:r>
                                  <a:rPr lang="en-US" altLang="ja-JP" sz="2000" i="1">
                                    <a:solidFill>
                                      <a:schemeClr val="tx1"/>
                                    </a:solidFill>
                                    <a:latin typeface="Cambria Math" panose="02040503050406030204" pitchFamily="18" charset="0"/>
                                  </a:rPr>
                                  <m:t>𝜑</m:t>
                                </m:r>
                              </m:e>
                              <m:sub>
                                <m:r>
                                  <a:rPr lang="en-US" altLang="ja-JP" sz="2000" i="1">
                                    <a:solidFill>
                                      <a:schemeClr val="tx1"/>
                                    </a:solidFill>
                                    <a:latin typeface="Cambria Math" panose="02040503050406030204" pitchFamily="18" charset="0"/>
                                  </a:rPr>
                                  <m:t>𝑛</m:t>
                                </m:r>
                              </m:sub>
                              <m:sup>
                                <m:r>
                                  <a:rPr lang="en-US" altLang="ja-JP" sz="2000" i="1">
                                    <a:solidFill>
                                      <a:schemeClr val="tx1"/>
                                    </a:solidFill>
                                    <a:latin typeface="Cambria Math" panose="02040503050406030204" pitchFamily="18" charset="0"/>
                                  </a:rPr>
                                  <m:t>′</m:t>
                                </m:r>
                              </m:sup>
                            </m:sSubSup>
                          </m:e>
                        </m:d>
                      </m:e>
                    </m:nary>
                  </m:oMath>
                </a14:m>
                <a:r>
                  <a:rPr lang="ja-JP" altLang="en-US" sz="2000" dirty="0">
                    <a:solidFill>
                      <a:schemeClr val="tx1"/>
                    </a:solidFill>
                  </a:rPr>
                  <a:t>  </a:t>
                </a:r>
              </a:p>
            </p:txBody>
          </p:sp>
        </mc:Choice>
        <mc:Fallback xmlns="">
          <p:sp>
            <p:nvSpPr>
              <p:cNvPr id="16" name="正方形/長方形 15"/>
              <p:cNvSpPr>
                <a:spLocks noRot="1" noChangeAspect="1" noMove="1" noResize="1" noEditPoints="1" noAdjustHandles="1" noChangeArrowheads="1" noChangeShapeType="1" noTextEdit="1"/>
              </p:cNvSpPr>
              <p:nvPr/>
            </p:nvSpPr>
            <p:spPr>
              <a:xfrm>
                <a:off x="2657316" y="3295924"/>
                <a:ext cx="5239075" cy="565924"/>
              </a:xfrm>
              <a:prstGeom prst="rect">
                <a:avLst/>
              </a:prstGeom>
              <a:blipFill rotWithShape="0">
                <a:blip r:embed="rId5"/>
                <a:stretch>
                  <a:fillRect t="-75269" b="-111828"/>
                </a:stretch>
              </a:blipFill>
            </p:spPr>
            <p:txBody>
              <a:bodyPr/>
              <a:lstStyle/>
              <a:p>
                <a:r>
                  <a:rPr lang="ja-JP" altLang="en-US">
                    <a:noFill/>
                  </a:rPr>
                  <a:t> </a:t>
                </a:r>
              </a:p>
            </p:txBody>
          </p:sp>
        </mc:Fallback>
      </mc:AlternateContent>
      <p:sp>
        <p:nvSpPr>
          <p:cNvPr id="26" name="正方形/長方形 25"/>
          <p:cNvSpPr/>
          <p:nvPr/>
        </p:nvSpPr>
        <p:spPr>
          <a:xfrm>
            <a:off x="3719927" y="3944247"/>
            <a:ext cx="1306768" cy="307777"/>
          </a:xfrm>
          <a:prstGeom prst="rect">
            <a:avLst/>
          </a:prstGeom>
        </p:spPr>
        <p:txBody>
          <a:bodyPr wrap="none">
            <a:spAutoFit/>
          </a:bodyPr>
          <a:lstStyle/>
          <a:p>
            <a:r>
              <a:rPr lang="en-US" altLang="ja-JP" sz="1400" dirty="0" smtClean="0">
                <a:solidFill>
                  <a:srgbClr val="FF0000"/>
                </a:solidFill>
              </a:rPr>
              <a:t>Gain correction</a:t>
            </a:r>
            <a:endParaRPr lang="ja-JP" altLang="en-US" sz="1400" dirty="0">
              <a:solidFill>
                <a:srgbClr val="FF0000"/>
              </a:solidFill>
            </a:endParaRPr>
          </a:p>
        </p:txBody>
      </p:sp>
      <p:sp>
        <p:nvSpPr>
          <p:cNvPr id="27" name="右中かっこ 26"/>
          <p:cNvSpPr/>
          <p:nvPr/>
        </p:nvSpPr>
        <p:spPr bwMode="auto">
          <a:xfrm rot="5400000">
            <a:off x="4269695" y="3648852"/>
            <a:ext cx="195055" cy="57986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endParaRPr kumimoji="0" lang="ja-JP" altLang="en-US" sz="1400" b="0" i="0" u="none" strike="noStrike" cap="none" normalizeH="0" baseline="0" smtClean="0">
              <a:ln>
                <a:noFill/>
              </a:ln>
              <a:solidFill>
                <a:schemeClr val="tx1"/>
              </a:solidFill>
              <a:effectLst/>
              <a:latin typeface="Times New Roman" pitchFamily="16" charset="0"/>
              <a:ea typeface="굴림" pitchFamily="32" charset="-127"/>
            </a:endParaRPr>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a:xfrm>
            <a:off x="5354854" y="6472692"/>
            <a:ext cx="3184520" cy="180975"/>
          </a:xfrm>
        </p:spPr>
        <p:txBody>
          <a:bodyPr/>
          <a:lstStyle/>
          <a:p>
            <a:r>
              <a:rPr lang="en-GB" dirty="0" smtClean="0"/>
              <a:t>Minseok Kim, Niigata University</a:t>
            </a:r>
            <a:endParaRPr lang="en-GB" dirty="0"/>
          </a:p>
        </p:txBody>
      </p:sp>
      <p:sp>
        <p:nvSpPr>
          <p:cNvPr id="8" name="スライド番号プレースホルダー 7"/>
          <p:cNvSpPr>
            <a:spLocks noGrp="1"/>
          </p:cNvSpPr>
          <p:nvPr>
            <p:ph type="sldNum" idx="12"/>
          </p:nvPr>
        </p:nvSpPr>
        <p:spPr>
          <a:xfrm>
            <a:off x="4342024" y="6472692"/>
            <a:ext cx="528637" cy="363537"/>
          </a:xfrm>
        </p:spPr>
        <p:txBody>
          <a:bodyPr/>
          <a:lstStyle/>
          <a:p>
            <a:r>
              <a:rPr lang="en-GB" dirty="0"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71277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dirty="0" smtClean="0"/>
              <a:t>Channel Reconstruction</a:t>
            </a:r>
            <a:endParaRPr lang="ja-JP" altLang="en-US" dirty="0" smtClean="0"/>
          </a:p>
        </p:txBody>
      </p:sp>
      <p:sp>
        <p:nvSpPr>
          <p:cNvPr id="23556" name="Rectangle 3"/>
          <p:cNvSpPr>
            <a:spLocks noGrp="1" noChangeArrowheads="1"/>
          </p:cNvSpPr>
          <p:nvPr>
            <p:ph type="body" idx="1"/>
          </p:nvPr>
        </p:nvSpPr>
        <p:spPr/>
        <p:txBody>
          <a:bodyPr/>
          <a:lstStyle/>
          <a:p>
            <a:pPr>
              <a:buFont typeface="Arial" panose="020B0604020202020204" pitchFamily="34" charset="0"/>
              <a:buChar char="•"/>
            </a:pPr>
            <a:endParaRPr lang="en-US" altLang="ja-JP" dirty="0" smtClean="0"/>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a:xfrm>
            <a:off x="5355177" y="6472692"/>
            <a:ext cx="3184520" cy="180975"/>
          </a:xfrm>
        </p:spPr>
        <p:txBody>
          <a:bodyPr/>
          <a:lstStyle/>
          <a:p>
            <a:r>
              <a:rPr lang="en-GB" dirty="0" smtClean="0"/>
              <a:t>Minseok Kim, Niigata University</a:t>
            </a:r>
            <a:endParaRPr lang="en-GB" dirty="0"/>
          </a:p>
        </p:txBody>
      </p:sp>
      <p:sp>
        <p:nvSpPr>
          <p:cNvPr id="8" name="スライド番号プレースホルダー 7"/>
          <p:cNvSpPr>
            <a:spLocks noGrp="1"/>
          </p:cNvSpPr>
          <p:nvPr>
            <p:ph type="sldNum" idx="12"/>
          </p:nvPr>
        </p:nvSpPr>
        <p:spPr>
          <a:xfrm>
            <a:off x="4349604" y="6472692"/>
            <a:ext cx="528637" cy="363537"/>
          </a:xfrm>
        </p:spPr>
        <p:txBody>
          <a:bodyPr/>
          <a:lstStyle/>
          <a:p>
            <a:r>
              <a:rPr lang="en-GB" dirty="0" smtClean="0"/>
              <a:t>Slide </a:t>
            </a:r>
            <a:fld id="{440F5867-744E-4AA6-B0ED-4C44D2DFBB7B}" type="slidenum">
              <a:rPr lang="en-GB" smtClean="0"/>
              <a:pPr/>
              <a:t>16</a:t>
            </a:fld>
            <a:endParaRPr lang="en-GB" dirty="0"/>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36" y="4043665"/>
            <a:ext cx="3120000" cy="2340000"/>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915" y="4020236"/>
            <a:ext cx="3120000" cy="2340000"/>
          </a:xfrm>
          <a:prstGeom prst="rect">
            <a:avLst/>
          </a:prstGeom>
        </p:spPr>
      </p:pic>
      <p:sp>
        <p:nvSpPr>
          <p:cNvPr id="18" name="テキスト ボックス 17"/>
          <p:cNvSpPr txBox="1"/>
          <p:nvPr/>
        </p:nvSpPr>
        <p:spPr>
          <a:xfrm>
            <a:off x="4499992" y="3933056"/>
            <a:ext cx="950901" cy="307777"/>
          </a:xfrm>
          <a:prstGeom prst="rect">
            <a:avLst/>
          </a:prstGeom>
          <a:noFill/>
        </p:spPr>
        <p:txBody>
          <a:bodyPr wrap="none" rtlCol="0">
            <a:spAutoFit/>
          </a:bodyPr>
          <a:lstStyle/>
          <a:p>
            <a:r>
              <a:rPr lang="en-US" altLang="ja-JP" sz="1400" dirty="0" smtClean="0">
                <a:solidFill>
                  <a:schemeClr val="tx1"/>
                </a:solidFill>
                <a:latin typeface="Arial" panose="020B0604020202020204" pitchFamily="34" charset="0"/>
                <a:ea typeface="メイリオ" panose="020B0604030504040204" pitchFamily="50" charset="-128"/>
                <a:cs typeface="Arial" panose="020B0604020202020204" pitchFamily="34" charset="0"/>
              </a:rPr>
              <a:t>Proposed</a:t>
            </a:r>
            <a:endPar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9" name="テキスト ボックス 18"/>
          <p:cNvSpPr txBox="1"/>
          <p:nvPr/>
        </p:nvSpPr>
        <p:spPr>
          <a:xfrm>
            <a:off x="1187624" y="3958325"/>
            <a:ext cx="1317477" cy="307777"/>
          </a:xfrm>
          <a:prstGeom prst="rect">
            <a:avLst/>
          </a:prstGeom>
          <a:noFill/>
        </p:spPr>
        <p:txBody>
          <a:bodyPr wrap="none" rtlCol="0">
            <a:spAutoFit/>
          </a:bodyPr>
          <a:lstStyle/>
          <a:p>
            <a:r>
              <a:rPr lang="en-US" altLang="ja-JP" sz="1400" dirty="0" smtClean="0">
                <a:solidFill>
                  <a:schemeClr val="tx1"/>
                </a:solidFill>
                <a:latin typeface="Arial" panose="020B0604020202020204" pitchFamily="34" charset="0"/>
                <a:ea typeface="メイリオ" panose="020B0604030504040204" pitchFamily="50" charset="-128"/>
                <a:cs typeface="Arial" panose="020B0604020202020204" pitchFamily="34" charset="0"/>
              </a:rPr>
              <a:t>IEEE802.11ay</a:t>
            </a:r>
            <a:endPar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grpSp>
        <p:nvGrpSpPr>
          <p:cNvPr id="20" name="グループ化 19"/>
          <p:cNvGrpSpPr>
            <a:grpSpLocks noChangeAspect="1"/>
          </p:cNvGrpSpPr>
          <p:nvPr/>
        </p:nvGrpSpPr>
        <p:grpSpPr>
          <a:xfrm rot="5400000">
            <a:off x="5995415" y="3116074"/>
            <a:ext cx="3834607" cy="1816855"/>
            <a:chOff x="5048962" y="1855106"/>
            <a:chExt cx="3280846" cy="1554480"/>
          </a:xfrm>
        </p:grpSpPr>
        <p:pic>
          <p:nvPicPr>
            <p:cNvPr id="21" name="図 20"/>
            <p:cNvPicPr>
              <a:picLocks noChangeAspect="1"/>
            </p:cNvPicPr>
            <p:nvPr/>
          </p:nvPicPr>
          <p:blipFill rotWithShape="1">
            <a:blip r:embed="rId5"/>
            <a:srcRect l="41367" t="8866" r="38754" b="7520"/>
            <a:stretch/>
          </p:blipFill>
          <p:spPr>
            <a:xfrm rot="16200000">
              <a:off x="5912145" y="991923"/>
              <a:ext cx="1554480" cy="3280846"/>
            </a:xfrm>
            <a:prstGeom prst="rect">
              <a:avLst/>
            </a:prstGeom>
          </p:spPr>
        </p:pic>
        <p:sp>
          <p:nvSpPr>
            <p:cNvPr id="22" name="テキスト ボックス 21"/>
            <p:cNvSpPr txBox="1"/>
            <p:nvPr/>
          </p:nvSpPr>
          <p:spPr>
            <a:xfrm rot="16200000">
              <a:off x="6203975" y="2468987"/>
              <a:ext cx="32733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endParaRPr>
            </a:p>
          </p:txBody>
        </p:sp>
        <p:cxnSp>
          <p:nvCxnSpPr>
            <p:cNvPr id="23" name="直線矢印コネクタ 22"/>
            <p:cNvCxnSpPr/>
            <p:nvPr/>
          </p:nvCxnSpPr>
          <p:spPr>
            <a:xfrm rot="10800000" flipH="1" flipV="1">
              <a:off x="6475018" y="2688762"/>
              <a:ext cx="50400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rot="16200000">
              <a:off x="6822589" y="2408344"/>
              <a:ext cx="612668" cy="369332"/>
            </a:xfrm>
            <a:prstGeom prst="rect">
              <a:avLst/>
            </a:prstGeom>
          </p:spPr>
          <p:txBody>
            <a:bodyPr wrap="none">
              <a:spAutoFit/>
            </a:bodyPr>
            <a:lstStyle/>
            <a:p>
              <a:r>
                <a:rPr lang="en-US" altLang="ja-JP" dirty="0" smtClean="0">
                  <a:latin typeface="メイリオ" panose="020B0604030504040204" pitchFamily="50" charset="-128"/>
                  <a:ea typeface="メイリオ" panose="020B0604030504040204" pitchFamily="50" charset="-128"/>
                </a:rPr>
                <a:t>141</a:t>
              </a:r>
              <a:endParaRPr lang="ja-JP" altLang="en-US" dirty="0"/>
            </a:p>
          </p:txBody>
        </p:sp>
        <p:grpSp>
          <p:nvGrpSpPr>
            <p:cNvPr id="25" name="グループ化 24"/>
            <p:cNvGrpSpPr/>
            <p:nvPr/>
          </p:nvGrpSpPr>
          <p:grpSpPr>
            <a:xfrm rot="16200000">
              <a:off x="6279975" y="1399165"/>
              <a:ext cx="818820" cy="2242929"/>
              <a:chOff x="6882252" y="807418"/>
              <a:chExt cx="818820" cy="2242929"/>
            </a:xfrm>
          </p:grpSpPr>
          <p:cxnSp>
            <p:nvCxnSpPr>
              <p:cNvPr id="28" name="直線コネクタ 27"/>
              <p:cNvCxnSpPr/>
              <p:nvPr/>
            </p:nvCxnSpPr>
            <p:spPr>
              <a:xfrm>
                <a:off x="6882252" y="807418"/>
                <a:ext cx="14836" cy="2242929"/>
              </a:xfrm>
              <a:prstGeom prst="line">
                <a:avLst/>
              </a:prstGeom>
              <a:ln w="317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435258" y="1166574"/>
                <a:ext cx="265814" cy="978196"/>
              </a:xfrm>
              <a:prstGeom prst="line">
                <a:avLst/>
              </a:prstGeom>
              <a:ln w="317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26" name="テキスト ボックス 25"/>
            <p:cNvSpPr txBox="1"/>
            <p:nvPr/>
          </p:nvSpPr>
          <p:spPr>
            <a:xfrm rot="16200000">
              <a:off x="7639743" y="2717835"/>
              <a:ext cx="696837" cy="289663"/>
            </a:xfrm>
            <a:prstGeom prst="rect">
              <a:avLst/>
            </a:prstGeom>
            <a:noFill/>
          </p:spPr>
          <p:txBody>
            <a:bodyPr wrap="none" rtlCol="0">
              <a:spAutoFit/>
            </a:bodyPr>
            <a:lstStyle/>
            <a:p>
              <a:r>
                <a:rPr kumimoji="1" lang="en-US" altLang="ja-JP" sz="1600" dirty="0" smtClean="0">
                  <a:solidFill>
                    <a:srgbClr val="FF0000"/>
                  </a:solidFill>
                  <a:latin typeface="メイリオ" panose="020B0604030504040204" pitchFamily="50" charset="-128"/>
                  <a:ea typeface="メイリオ" panose="020B0604030504040204" pitchFamily="50" charset="-128"/>
                </a:rPr>
                <a:t>Wall A</a:t>
              </a:r>
              <a:endParaRPr kumimoji="1" lang="ja-JP" altLang="en-US" sz="1600" dirty="0">
                <a:solidFill>
                  <a:srgbClr val="FF0000"/>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rot="16200000">
              <a:off x="5484105" y="2221114"/>
              <a:ext cx="695466" cy="289663"/>
            </a:xfrm>
            <a:prstGeom prst="rect">
              <a:avLst/>
            </a:prstGeom>
            <a:noFill/>
          </p:spPr>
          <p:txBody>
            <a:bodyPr wrap="none" rtlCol="0">
              <a:spAutoFit/>
            </a:bodyPr>
            <a:lstStyle/>
            <a:p>
              <a:r>
                <a:rPr lang="en-US" altLang="ja-JP" sz="1600" dirty="0" smtClean="0">
                  <a:solidFill>
                    <a:srgbClr val="FF0000"/>
                  </a:solidFill>
                  <a:latin typeface="メイリオ" panose="020B0604030504040204" pitchFamily="50" charset="-128"/>
                  <a:ea typeface="メイリオ" panose="020B0604030504040204" pitchFamily="50" charset="-128"/>
                </a:rPr>
                <a:t>Wall B</a:t>
              </a:r>
              <a:endParaRPr kumimoji="1" lang="ja-JP" altLang="en-US" sz="1600" dirty="0">
                <a:solidFill>
                  <a:srgbClr val="FF0000"/>
                </a:solidFill>
                <a:latin typeface="メイリオ" panose="020B0604030504040204" pitchFamily="50" charset="-128"/>
                <a:ea typeface="メイリオ" panose="020B0604030504040204" pitchFamily="50" charset="-128"/>
              </a:endParaRPr>
            </a:p>
          </p:txBody>
        </p:sp>
      </p:grpSp>
      <p:pic>
        <p:nvPicPr>
          <p:cNvPr id="39" name="図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192" y="1501072"/>
            <a:ext cx="3120000" cy="2340000"/>
          </a:xfrm>
          <a:prstGeom prst="rect">
            <a:avLst/>
          </a:prstGeom>
        </p:spPr>
      </p:pic>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4026" y="1449151"/>
            <a:ext cx="3120000" cy="2340000"/>
          </a:xfrm>
          <a:prstGeom prst="rect">
            <a:avLst/>
          </a:prstGeom>
        </p:spPr>
      </p:pic>
      <p:sp>
        <p:nvSpPr>
          <p:cNvPr id="41" name="楕円 4"/>
          <p:cNvSpPr/>
          <p:nvPr/>
        </p:nvSpPr>
        <p:spPr>
          <a:xfrm rot="21052645">
            <a:off x="4050287" y="5433145"/>
            <a:ext cx="2020388" cy="163117"/>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2" name="楕円 24"/>
          <p:cNvSpPr/>
          <p:nvPr/>
        </p:nvSpPr>
        <p:spPr>
          <a:xfrm rot="21052645">
            <a:off x="3968720" y="2985800"/>
            <a:ext cx="2036098" cy="97823"/>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3" name="楕円 25"/>
          <p:cNvSpPr/>
          <p:nvPr/>
        </p:nvSpPr>
        <p:spPr>
          <a:xfrm rot="21052645">
            <a:off x="869317" y="2962956"/>
            <a:ext cx="2036098" cy="97823"/>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4" name="楕円 26"/>
          <p:cNvSpPr/>
          <p:nvPr/>
        </p:nvSpPr>
        <p:spPr>
          <a:xfrm rot="21232787">
            <a:off x="4017041" y="2604200"/>
            <a:ext cx="2036098" cy="144127"/>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5" name="楕円 27"/>
          <p:cNvSpPr/>
          <p:nvPr/>
        </p:nvSpPr>
        <p:spPr>
          <a:xfrm rot="21232787">
            <a:off x="4064004" y="5066375"/>
            <a:ext cx="2036098" cy="144127"/>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6" name="楕円 29"/>
          <p:cNvSpPr/>
          <p:nvPr/>
        </p:nvSpPr>
        <p:spPr>
          <a:xfrm rot="21232787">
            <a:off x="946277" y="2598266"/>
            <a:ext cx="2036098" cy="144127"/>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7" name="楕円 30"/>
          <p:cNvSpPr/>
          <p:nvPr/>
        </p:nvSpPr>
        <p:spPr>
          <a:xfrm rot="21232787">
            <a:off x="4013268" y="4808536"/>
            <a:ext cx="2036098" cy="144127"/>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8" name="楕円 31"/>
          <p:cNvSpPr/>
          <p:nvPr/>
        </p:nvSpPr>
        <p:spPr>
          <a:xfrm rot="21232787">
            <a:off x="3848692" y="2304150"/>
            <a:ext cx="1375965" cy="208752"/>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49" name="楕円 32"/>
          <p:cNvSpPr/>
          <p:nvPr/>
        </p:nvSpPr>
        <p:spPr>
          <a:xfrm rot="21232787">
            <a:off x="858097" y="2265743"/>
            <a:ext cx="1375965" cy="208752"/>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0" name="テキスト ボックス 49"/>
          <p:cNvSpPr txBox="1"/>
          <p:nvPr/>
        </p:nvSpPr>
        <p:spPr>
          <a:xfrm>
            <a:off x="5021978" y="5031106"/>
            <a:ext cx="876587"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#Wall A</a:t>
            </a:r>
          </a:p>
        </p:txBody>
      </p:sp>
      <p:sp>
        <p:nvSpPr>
          <p:cNvPr id="51" name="楕円 44"/>
          <p:cNvSpPr/>
          <p:nvPr/>
        </p:nvSpPr>
        <p:spPr>
          <a:xfrm rot="21052645">
            <a:off x="799344" y="5466450"/>
            <a:ext cx="2153533" cy="17312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2" name="テキスト ボックス 51"/>
          <p:cNvSpPr txBox="1"/>
          <p:nvPr/>
        </p:nvSpPr>
        <p:spPr>
          <a:xfrm>
            <a:off x="2154038" y="5564862"/>
            <a:ext cx="649537" cy="307777"/>
          </a:xfrm>
          <a:prstGeom prst="rect">
            <a:avLst/>
          </a:prstGeom>
          <a:noFill/>
        </p:spPr>
        <p:txBody>
          <a:bodyPr wrap="none" rtlCol="0">
            <a:spAutoFit/>
          </a:bodyPr>
          <a:lstStyle/>
          <a:p>
            <a:r>
              <a:rPr kumimoji="1" lang="en-US" altLang="ja-JP" sz="1400" dirty="0" smtClean="0">
                <a:solidFill>
                  <a:schemeClr val="bg1"/>
                </a:solidFill>
                <a:latin typeface="メイリオ" panose="020B0604030504040204" pitchFamily="50" charset="-128"/>
                <a:ea typeface="メイリオ" panose="020B0604030504040204" pitchFamily="50" charset="-128"/>
              </a:rPr>
              <a:t>#</a:t>
            </a:r>
            <a:r>
              <a:rPr kumimoji="1" lang="en-US" altLang="ja-JP" sz="1400" dirty="0" err="1" smtClean="0">
                <a:solidFill>
                  <a:schemeClr val="bg1"/>
                </a:solidFill>
                <a:latin typeface="メイリオ" panose="020B0604030504040204" pitchFamily="50" charset="-128"/>
                <a:ea typeface="メイリオ" panose="020B0604030504040204" pitchFamily="50" charset="-128"/>
              </a:rPr>
              <a:t>LoS</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53" name="Shape 201"/>
          <p:cNvSpPr/>
          <p:nvPr/>
        </p:nvSpPr>
        <p:spPr>
          <a:xfrm>
            <a:off x="7845546" y="3220153"/>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sz="1600" dirty="0">
                <a:solidFill>
                  <a:schemeClr val="tx1"/>
                </a:solidFill>
              </a:rPr>
              <a:t>BS</a:t>
            </a:r>
          </a:p>
        </p:txBody>
      </p:sp>
      <p:sp>
        <p:nvSpPr>
          <p:cNvPr id="54" name="Shape 201"/>
          <p:cNvSpPr/>
          <p:nvPr/>
        </p:nvSpPr>
        <p:spPr>
          <a:xfrm>
            <a:off x="7865300" y="4028258"/>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lang="en-US" sz="1600" dirty="0" smtClean="0">
                <a:solidFill>
                  <a:schemeClr val="tx1"/>
                </a:solidFill>
              </a:rPr>
              <a:t>M</a:t>
            </a:r>
            <a:r>
              <a:rPr sz="1600" dirty="0" smtClean="0">
                <a:solidFill>
                  <a:schemeClr val="tx1"/>
                </a:solidFill>
              </a:rPr>
              <a:t>S</a:t>
            </a:r>
            <a:endParaRPr sz="1600" dirty="0">
              <a:solidFill>
                <a:schemeClr val="tx1"/>
              </a:solidFill>
            </a:endParaRPr>
          </a:p>
        </p:txBody>
      </p:sp>
      <p:sp>
        <p:nvSpPr>
          <p:cNvPr id="55" name="テキスト ボックス 54"/>
          <p:cNvSpPr txBox="1"/>
          <p:nvPr/>
        </p:nvSpPr>
        <p:spPr>
          <a:xfrm>
            <a:off x="5004048" y="4489375"/>
            <a:ext cx="874983"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#Wall B</a:t>
            </a:r>
          </a:p>
        </p:txBody>
      </p:sp>
      <p:sp>
        <p:nvSpPr>
          <p:cNvPr id="56" name="テキスト ボックス 55"/>
          <p:cNvSpPr txBox="1"/>
          <p:nvPr/>
        </p:nvSpPr>
        <p:spPr>
          <a:xfrm>
            <a:off x="5167299" y="5517232"/>
            <a:ext cx="649537" cy="307777"/>
          </a:xfrm>
          <a:prstGeom prst="rect">
            <a:avLst/>
          </a:prstGeom>
          <a:noFill/>
        </p:spPr>
        <p:txBody>
          <a:bodyPr wrap="none" rtlCol="0">
            <a:spAutoFit/>
          </a:bodyPr>
          <a:lstStyle/>
          <a:p>
            <a:r>
              <a:rPr lang="en-US" altLang="ja-JP" sz="1400" dirty="0" smtClean="0">
                <a:solidFill>
                  <a:schemeClr val="bg1"/>
                </a:solidFill>
                <a:latin typeface="メイリオ" panose="020B0604030504040204" pitchFamily="50" charset="-128"/>
                <a:ea typeface="メイリオ" panose="020B0604030504040204" pitchFamily="50" charset="-128"/>
              </a:rPr>
              <a:t>#</a:t>
            </a:r>
            <a:r>
              <a:rPr lang="en-US" altLang="ja-JP" sz="1400" dirty="0" err="1" smtClean="0">
                <a:solidFill>
                  <a:schemeClr val="bg1"/>
                </a:solidFill>
                <a:latin typeface="メイリオ" panose="020B0604030504040204" pitchFamily="50" charset="-128"/>
                <a:ea typeface="メイリオ" panose="020B0604030504040204" pitchFamily="50" charset="-128"/>
              </a:rPr>
              <a:t>LoS</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5234291" y="2329135"/>
            <a:ext cx="876587"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#Wall A</a:t>
            </a:r>
          </a:p>
        </p:txBody>
      </p:sp>
      <p:sp>
        <p:nvSpPr>
          <p:cNvPr id="58" name="テキスト ボックス 57"/>
          <p:cNvSpPr txBox="1"/>
          <p:nvPr/>
        </p:nvSpPr>
        <p:spPr>
          <a:xfrm>
            <a:off x="4283968" y="2041103"/>
            <a:ext cx="874983"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#Wall B</a:t>
            </a:r>
          </a:p>
        </p:txBody>
      </p:sp>
      <p:sp>
        <p:nvSpPr>
          <p:cNvPr id="59" name="テキスト ボックス 58"/>
          <p:cNvSpPr txBox="1"/>
          <p:nvPr/>
        </p:nvSpPr>
        <p:spPr>
          <a:xfrm>
            <a:off x="5321687" y="2944522"/>
            <a:ext cx="649537" cy="307777"/>
          </a:xfrm>
          <a:prstGeom prst="rect">
            <a:avLst/>
          </a:prstGeom>
          <a:noFill/>
        </p:spPr>
        <p:txBody>
          <a:bodyPr wrap="none" rtlCol="0">
            <a:spAutoFit/>
          </a:bodyPr>
          <a:lstStyle/>
          <a:p>
            <a:r>
              <a:rPr lang="en-US" altLang="ja-JP" sz="1400" dirty="0" smtClean="0">
                <a:solidFill>
                  <a:schemeClr val="bg1"/>
                </a:solidFill>
                <a:latin typeface="メイリオ" panose="020B0604030504040204" pitchFamily="50" charset="-128"/>
                <a:ea typeface="メイリオ" panose="020B0604030504040204" pitchFamily="50" charset="-128"/>
              </a:rPr>
              <a:t>#</a:t>
            </a:r>
            <a:r>
              <a:rPr lang="en-US" altLang="ja-JP" sz="1400" dirty="0" err="1" smtClean="0">
                <a:solidFill>
                  <a:schemeClr val="bg1"/>
                </a:solidFill>
                <a:latin typeface="メイリオ" panose="020B0604030504040204" pitchFamily="50" charset="-128"/>
                <a:ea typeface="メイリオ" panose="020B0604030504040204" pitchFamily="50" charset="-128"/>
              </a:rPr>
              <a:t>LoS</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2098651" y="2275057"/>
            <a:ext cx="876587" cy="307777"/>
          </a:xfrm>
          <a:prstGeom prst="rect">
            <a:avLst/>
          </a:prstGeom>
          <a:noFill/>
        </p:spPr>
        <p:txBody>
          <a:bodyPr wrap="none" rtlCol="0">
            <a:spAutoFit/>
          </a:bodyPr>
          <a:lstStyle/>
          <a:p>
            <a:r>
              <a:rPr lang="en-US" altLang="ja-JP" sz="1400" dirty="0" smtClean="0">
                <a:solidFill>
                  <a:schemeClr val="bg1"/>
                </a:solidFill>
                <a:latin typeface="メイリオ" panose="020B0604030504040204" pitchFamily="50" charset="-128"/>
                <a:ea typeface="メイリオ" panose="020B0604030504040204" pitchFamily="50" charset="-128"/>
              </a:rPr>
              <a:t>#Wall A</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1032721" y="2032138"/>
            <a:ext cx="874983" cy="307777"/>
          </a:xfrm>
          <a:prstGeom prst="rect">
            <a:avLst/>
          </a:prstGeom>
          <a:noFill/>
        </p:spPr>
        <p:txBody>
          <a:bodyPr wrap="none" rtlCol="0">
            <a:spAutoFit/>
          </a:bodyPr>
          <a:lstStyle/>
          <a:p>
            <a:r>
              <a:rPr lang="en-US" altLang="ja-JP" sz="1400" dirty="0" smtClean="0">
                <a:solidFill>
                  <a:schemeClr val="bg1"/>
                </a:solidFill>
                <a:latin typeface="メイリオ" panose="020B0604030504040204" pitchFamily="50" charset="-128"/>
                <a:ea typeface="メイリオ" panose="020B0604030504040204" pitchFamily="50" charset="-128"/>
              </a:rPr>
              <a:t>#Wall B</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2160168" y="2975717"/>
            <a:ext cx="649537" cy="307777"/>
          </a:xfrm>
          <a:prstGeom prst="rect">
            <a:avLst/>
          </a:prstGeom>
          <a:noFill/>
        </p:spPr>
        <p:txBody>
          <a:bodyPr wrap="none" rtlCol="0">
            <a:spAutoFit/>
          </a:bodyPr>
          <a:lstStyle/>
          <a:p>
            <a:r>
              <a:rPr lang="en-US" altLang="ja-JP" sz="1400" dirty="0" smtClean="0">
                <a:solidFill>
                  <a:schemeClr val="bg1"/>
                </a:solidFill>
                <a:latin typeface="メイリオ" panose="020B0604030504040204" pitchFamily="50" charset="-128"/>
                <a:ea typeface="メイリオ" panose="020B0604030504040204" pitchFamily="50" charset="-128"/>
              </a:rPr>
              <a:t>#</a:t>
            </a:r>
            <a:r>
              <a:rPr lang="en-US" altLang="ja-JP" sz="1400" dirty="0" err="1" smtClean="0">
                <a:solidFill>
                  <a:schemeClr val="bg1"/>
                </a:solidFill>
                <a:latin typeface="メイリオ" panose="020B0604030504040204" pitchFamily="50" charset="-128"/>
                <a:ea typeface="メイリオ" panose="020B0604030504040204" pitchFamily="50" charset="-128"/>
              </a:rPr>
              <a:t>LoS</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4499992" y="1403811"/>
            <a:ext cx="1139736" cy="307777"/>
          </a:xfrm>
          <a:prstGeom prst="rect">
            <a:avLst/>
          </a:prstGeom>
          <a:noFill/>
        </p:spPr>
        <p:txBody>
          <a:bodyPr wrap="none" rtlCol="0">
            <a:spAutoFit/>
          </a:bodyPr>
          <a:lstStyle/>
          <a:p>
            <a:r>
              <a:rPr lang="en-US" altLang="ja-JP" sz="1400" dirty="0" smtClean="0">
                <a:solidFill>
                  <a:schemeClr val="tx1"/>
                </a:solidFill>
                <a:latin typeface="Arial" panose="020B0604020202020204" pitchFamily="34" charset="0"/>
                <a:ea typeface="メイリオ" panose="020B0604030504040204" pitchFamily="50" charset="-128"/>
                <a:cs typeface="Arial" panose="020B0604020202020204" pitchFamily="34" charset="0"/>
              </a:rPr>
              <a:t>Ray Tracing</a:t>
            </a:r>
            <a:endPar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64" name="テキスト ボックス 63"/>
          <p:cNvSpPr txBox="1"/>
          <p:nvPr/>
        </p:nvSpPr>
        <p:spPr>
          <a:xfrm>
            <a:off x="1325698" y="1429080"/>
            <a:ext cx="1277914" cy="307777"/>
          </a:xfrm>
          <a:prstGeom prst="rect">
            <a:avLst/>
          </a:prstGeom>
          <a:noFill/>
        </p:spPr>
        <p:txBody>
          <a:bodyPr wrap="none" rtlCol="0">
            <a:spAutoFit/>
          </a:bodyPr>
          <a:lstStyle/>
          <a:p>
            <a:r>
              <a:rPr lang="en-US" altLang="ja-JP" sz="1400" dirty="0" smtClean="0">
                <a:solidFill>
                  <a:schemeClr val="tx1"/>
                </a:solidFill>
                <a:latin typeface="Arial" panose="020B0604020202020204" pitchFamily="34" charset="0"/>
                <a:ea typeface="メイリオ" panose="020B0604030504040204" pitchFamily="50" charset="-128"/>
                <a:cs typeface="Arial" panose="020B0604020202020204" pitchFamily="34" charset="0"/>
              </a:rPr>
              <a:t>Measurement</a:t>
            </a:r>
            <a:endPar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6718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downLeft)">
                                      <p:cBhvr>
                                        <p:cTn id="7" dur="500"/>
                                        <p:tgtEl>
                                          <p:spTgt spid="4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strips(downLeft)">
                                      <p:cBhvr>
                                        <p:cTn id="10" dur="500"/>
                                        <p:tgtEl>
                                          <p:spTgt spid="6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strips(downLeft)">
                                      <p:cBhvr>
                                        <p:cTn id="13" dur="500"/>
                                        <p:tgtEl>
                                          <p:spTgt spid="5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500"/>
                                        <p:tgtEl>
                                          <p:spTgt spid="4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strips(downLeft)">
                                      <p:cBhvr>
                                        <p:cTn id="19" dur="500"/>
                                        <p:tgtEl>
                                          <p:spTgt spid="5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strips(downLeft)">
                                      <p:cBhvr>
                                        <p:cTn id="22" dur="500"/>
                                        <p:tgtEl>
                                          <p:spTgt spid="41"/>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strips(downLeft)">
                                      <p:cBhvr>
                                        <p:cTn id="25" dur="500"/>
                                        <p:tgtEl>
                                          <p:spTgt spid="52"/>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strips(downLeft)">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strips(downLeft)">
                                      <p:cBhvr>
                                        <p:cTn id="33" dur="500"/>
                                        <p:tgtEl>
                                          <p:spTgt spid="44"/>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strips(downLeft)">
                                      <p:cBhvr>
                                        <p:cTn id="36" dur="500"/>
                                        <p:tgtEl>
                                          <p:spTgt spid="5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strips(downLeft)">
                                      <p:cBhvr>
                                        <p:cTn id="39" dur="500"/>
                                        <p:tgtEl>
                                          <p:spTgt spid="60"/>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strips(downLeft)">
                                      <p:cBhvr>
                                        <p:cTn id="42" dur="500"/>
                                        <p:tgtEl>
                                          <p:spTgt spid="46"/>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strips(downLeft)">
                                      <p:cBhvr>
                                        <p:cTn id="45" dur="500"/>
                                        <p:tgtEl>
                                          <p:spTgt spid="45"/>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strips(downLeft)">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strips(downLeft)">
                                      <p:cBhvr>
                                        <p:cTn id="53" dur="500"/>
                                        <p:tgtEl>
                                          <p:spTgt spid="58"/>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strips(downLeft)">
                                      <p:cBhvr>
                                        <p:cTn id="56" dur="500"/>
                                        <p:tgtEl>
                                          <p:spTgt spid="4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strips(downLeft)">
                                      <p:cBhvr>
                                        <p:cTn id="59" dur="500"/>
                                        <p:tgtEl>
                                          <p:spTgt spid="61"/>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strips(downLeft)">
                                      <p:cBhvr>
                                        <p:cTn id="62" dur="500"/>
                                        <p:tgtEl>
                                          <p:spTgt spid="49"/>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strips(downLeft)">
                                      <p:cBhvr>
                                        <p:cTn id="65" dur="500"/>
                                        <p:tgtEl>
                                          <p:spTgt spid="55"/>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strips(downLeft)">
                                      <p:cBhvr>
                                        <p:cTn id="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animBg="1"/>
      <p:bldP spid="52" grpId="0"/>
      <p:bldP spid="55" grpId="0"/>
      <p:bldP spid="56" grpId="0"/>
      <p:bldP spid="57" grpId="0"/>
      <p:bldP spid="58" grpId="0"/>
      <p:bldP spid="59" grpId="0"/>
      <p:bldP spid="60"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dirty="0"/>
              <a:t>MIMO </a:t>
            </a:r>
            <a:r>
              <a:rPr lang="en-US" altLang="ja-JP" dirty="0" smtClean="0"/>
              <a:t>Beamforming (</a:t>
            </a:r>
            <a:r>
              <a:rPr lang="en-US" altLang="ja-JP" dirty="0"/>
              <a:t>MIMO BF)</a:t>
            </a:r>
            <a:endParaRPr lang="ja-JP" altLang="en-US" dirty="0" smtClean="0"/>
          </a:p>
        </p:txBody>
      </p:sp>
      <p:sp>
        <p:nvSpPr>
          <p:cNvPr id="23556" name="Rectangle 3"/>
          <p:cNvSpPr>
            <a:spLocks noGrp="1" noChangeArrowheads="1"/>
          </p:cNvSpPr>
          <p:nvPr>
            <p:ph type="body" idx="1"/>
          </p:nvPr>
        </p:nvSpPr>
        <p:spPr>
          <a:xfrm>
            <a:off x="685800" y="1772816"/>
            <a:ext cx="7770813" cy="4113213"/>
          </a:xfrm>
        </p:spPr>
        <p:txBody>
          <a:bodyPr/>
          <a:lstStyle/>
          <a:p>
            <a:pPr>
              <a:buFont typeface="Arial" panose="020B0604020202020204" pitchFamily="34" charset="0"/>
              <a:buChar char="•"/>
            </a:pPr>
            <a:r>
              <a:rPr lang="en-US" altLang="ja-JP" dirty="0" smtClean="0"/>
              <a:t>IEEE802.11ay SU-MIMO</a:t>
            </a:r>
            <a:r>
              <a:rPr lang="ja-JP" altLang="en-US" dirty="0" smtClean="0"/>
              <a:t> </a:t>
            </a:r>
            <a:r>
              <a:rPr lang="en-US" altLang="ja-JP" dirty="0" smtClean="0"/>
              <a:t>[3]</a:t>
            </a:r>
            <a:endParaRPr lang="en-US" altLang="ja-JP" dirty="0"/>
          </a:p>
          <a:p>
            <a:pPr lvl="1"/>
            <a:r>
              <a:rPr lang="en-US" altLang="ja-JP" dirty="0" smtClean="0"/>
              <a:t>Single polar (V-pol) 2×2 MIMO</a:t>
            </a:r>
            <a:r>
              <a:rPr lang="ja-JP" altLang="en-US" dirty="0" smtClean="0"/>
              <a:t> </a:t>
            </a:r>
            <a:r>
              <a:rPr lang="en-US" altLang="ja-JP" dirty="0" smtClean="0"/>
              <a:t>transmission </a:t>
            </a:r>
            <a:r>
              <a:rPr lang="en-US" altLang="ja-JP" dirty="0" smtClean="0">
                <a:sym typeface="Wingdings" panose="05000000000000000000" pitchFamily="2" charset="2"/>
              </a:rPr>
              <a:t> </a:t>
            </a:r>
            <a:r>
              <a:rPr lang="en-US" altLang="ja-JP" dirty="0" smtClean="0"/>
              <a:t>2 Streams </a:t>
            </a:r>
            <a:endParaRPr lang="ja-JP" altLang="en-US" dirty="0"/>
          </a:p>
          <a:p>
            <a:pPr>
              <a:buFont typeface="Arial" panose="020B0604020202020204" pitchFamily="34" charset="0"/>
              <a:buChar char="•"/>
            </a:pPr>
            <a:endParaRPr lang="en-US" altLang="ja-JP" dirty="0" smtClean="0"/>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a:xfrm>
            <a:off x="5354854" y="6472692"/>
            <a:ext cx="3184520" cy="180975"/>
          </a:xfrm>
        </p:spPr>
        <p:txBody>
          <a:bodyPr/>
          <a:lstStyle/>
          <a:p>
            <a:r>
              <a:rPr lang="en-GB" dirty="0" smtClean="0"/>
              <a:t>Minseok Kim, Niigata University</a:t>
            </a:r>
            <a:endParaRPr lang="en-GB" dirty="0"/>
          </a:p>
        </p:txBody>
      </p:sp>
      <p:sp>
        <p:nvSpPr>
          <p:cNvPr id="8" name="スライド番号プレースホルダー 7"/>
          <p:cNvSpPr>
            <a:spLocks noGrp="1"/>
          </p:cNvSpPr>
          <p:nvPr>
            <p:ph type="sldNum" idx="12"/>
          </p:nvPr>
        </p:nvSpPr>
        <p:spPr>
          <a:xfrm>
            <a:off x="4342024" y="6472692"/>
            <a:ext cx="528637" cy="363537"/>
          </a:xfrm>
        </p:spPr>
        <p:txBody>
          <a:bodyPr/>
          <a:lstStyle/>
          <a:p>
            <a:r>
              <a:rPr lang="en-GB" dirty="0" smtClean="0"/>
              <a:t>Slide </a:t>
            </a:r>
            <a:fld id="{440F5867-744E-4AA6-B0ED-4C44D2DFBB7B}" type="slidenum">
              <a:rPr lang="en-GB" smtClean="0"/>
              <a:pPr/>
              <a:t>17</a:t>
            </a:fld>
            <a:endParaRPr lang="en-GB" dirty="0"/>
          </a:p>
        </p:txBody>
      </p:sp>
      <p:graphicFrame>
        <p:nvGraphicFramePr>
          <p:cNvPr id="15" name="Object 7"/>
          <p:cNvGraphicFramePr>
            <a:graphicFrameLocks noChangeAspect="1"/>
          </p:cNvGraphicFramePr>
          <p:nvPr>
            <p:extLst>
              <p:ext uri="{D42A27DB-BD31-4B8C-83A1-F6EECF244321}">
                <p14:modId xmlns:p14="http://schemas.microsoft.com/office/powerpoint/2010/main" val="3981620088"/>
              </p:ext>
            </p:extLst>
          </p:nvPr>
        </p:nvGraphicFramePr>
        <p:xfrm>
          <a:off x="1256421" y="3372961"/>
          <a:ext cx="3197585" cy="3080375"/>
        </p:xfrm>
        <a:graphic>
          <a:graphicData uri="http://schemas.openxmlformats.org/presentationml/2006/ole">
            <mc:AlternateContent xmlns:mc="http://schemas.openxmlformats.org/markup-compatibility/2006">
              <mc:Choice xmlns:v="urn:schemas-microsoft-com:vml" Requires="v">
                <p:oleObj spid="_x0000_s7276" name="Visio" r:id="rId5" imgW="3390810" imgH="3314780" progId="Visio.Drawing.15">
                  <p:embed/>
                </p:oleObj>
              </mc:Choice>
              <mc:Fallback>
                <p:oleObj name="Visio" r:id="rId5" imgW="3390810" imgH="3314780"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6421" y="3372961"/>
                        <a:ext cx="3197585" cy="3080375"/>
                      </a:xfrm>
                      <a:prstGeom prst="rect">
                        <a:avLst/>
                      </a:prstGeom>
                      <a:noFill/>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3699153467"/>
              </p:ext>
            </p:extLst>
          </p:nvPr>
        </p:nvGraphicFramePr>
        <p:xfrm>
          <a:off x="4915588" y="3139189"/>
          <a:ext cx="2765697" cy="2986570"/>
        </p:xfrm>
        <a:graphic>
          <a:graphicData uri="http://schemas.openxmlformats.org/presentationml/2006/ole">
            <mc:AlternateContent xmlns:mc="http://schemas.openxmlformats.org/markup-compatibility/2006">
              <mc:Choice xmlns:v="urn:schemas-microsoft-com:vml" Requires="v">
                <p:oleObj spid="_x0000_s7277" name="Visio" r:id="rId8" imgW="3705292" imgH="4067129" progId="Visio.Drawing.15">
                  <p:embed/>
                </p:oleObj>
              </mc:Choice>
              <mc:Fallback>
                <p:oleObj name="Visio" r:id="rId8" imgW="3705292" imgH="4067129" progId="Visio.Drawing.1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5588" y="3139189"/>
                        <a:ext cx="2765697" cy="2986570"/>
                      </a:xfrm>
                      <a:prstGeom prst="rect">
                        <a:avLst/>
                      </a:prstGeom>
                      <a:noFill/>
                    </p:spPr>
                  </p:pic>
                </p:oleObj>
              </mc:Fallback>
            </mc:AlternateContent>
          </a:graphicData>
        </a:graphic>
      </p:graphicFrame>
      <p:sp>
        <p:nvSpPr>
          <p:cNvPr id="18" name="正方形/長方形 17"/>
          <p:cNvSpPr/>
          <p:nvPr/>
        </p:nvSpPr>
        <p:spPr>
          <a:xfrm>
            <a:off x="1547664" y="3004159"/>
            <a:ext cx="2249462" cy="369332"/>
          </a:xfrm>
          <a:prstGeom prst="rect">
            <a:avLst/>
          </a:prstGeom>
        </p:spPr>
        <p:txBody>
          <a:bodyPr wrap="none">
            <a:spAutoFit/>
          </a:bodyPr>
          <a:lstStyle/>
          <a:p>
            <a:r>
              <a:rPr lang="en-US" altLang="ja-JP" sz="1800" dirty="0">
                <a:solidFill>
                  <a:schemeClr val="tx1"/>
                </a:solidFill>
              </a:rPr>
              <a:t>Phased Antenna Array</a:t>
            </a:r>
            <a:endParaRPr lang="ja-JP" altLang="en-US" sz="1800" dirty="0">
              <a:solidFill>
                <a:schemeClr val="tx1"/>
              </a:solidFill>
            </a:endParaRPr>
          </a:p>
        </p:txBody>
      </p:sp>
      <p:sp>
        <p:nvSpPr>
          <p:cNvPr id="2" name="正方形/長方形 1"/>
          <p:cNvSpPr/>
          <p:nvPr/>
        </p:nvSpPr>
        <p:spPr>
          <a:xfrm>
            <a:off x="3707904" y="2699628"/>
            <a:ext cx="1768433" cy="369332"/>
          </a:xfrm>
          <a:prstGeom prst="rect">
            <a:avLst/>
          </a:prstGeom>
        </p:spPr>
        <p:txBody>
          <a:bodyPr wrap="none">
            <a:spAutoFit/>
          </a:bodyPr>
          <a:lstStyle/>
          <a:p>
            <a:r>
              <a:rPr lang="en-US" altLang="ja-JP" sz="1800" dirty="0" smtClean="0">
                <a:solidFill>
                  <a:schemeClr val="tx1"/>
                </a:solidFill>
              </a:rPr>
              <a:t>Configuration #1</a:t>
            </a:r>
            <a:endParaRPr lang="ja-JP" altLang="en-US" sz="1800" dirty="0">
              <a:solidFill>
                <a:schemeClr val="tx1"/>
              </a:solidFill>
            </a:endParaRPr>
          </a:p>
        </p:txBody>
      </p:sp>
    </p:spTree>
    <p:extLst>
      <p:ext uri="{BB962C8B-B14F-4D97-AF65-F5344CB8AC3E}">
        <p14:creationId xmlns:p14="http://schemas.microsoft.com/office/powerpoint/2010/main" val="6053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dirty="0" smtClean="0"/>
              <a:t>MIMO Channel Selection Metric</a:t>
            </a:r>
            <a:endParaRPr lang="ja-JP" altLang="en-US" dirty="0" smtClean="0"/>
          </a:p>
        </p:txBody>
      </p:sp>
      <mc:AlternateContent xmlns:mc="http://schemas.openxmlformats.org/markup-compatibility/2006" xmlns:a14="http://schemas.microsoft.com/office/drawing/2010/main">
        <mc:Choice Requires="a14">
          <p:sp>
            <p:nvSpPr>
              <p:cNvPr id="23556" name="Rectangle 3"/>
              <p:cNvSpPr>
                <a:spLocks noGrp="1" noChangeArrowheads="1"/>
              </p:cNvSpPr>
              <p:nvPr>
                <p:ph type="body" idx="1"/>
              </p:nvPr>
            </p:nvSpPr>
            <p:spPr>
              <a:xfrm>
                <a:off x="685800" y="1772816"/>
                <a:ext cx="7770813" cy="4113213"/>
              </a:xfrm>
            </p:spPr>
            <p:txBody>
              <a:bodyPr/>
              <a:lstStyle/>
              <a:p>
                <a:pPr>
                  <a:buFont typeface="Arial" panose="020B0604020202020204" pitchFamily="34" charset="0"/>
                  <a:buChar char="•"/>
                </a:pPr>
                <a:r>
                  <a:rPr lang="en-US" altLang="ja-JP" dirty="0" smtClean="0"/>
                  <a:t>Based on IEEE802.11-16/1209r0 [5]</a:t>
                </a:r>
                <a:endParaRPr lang="en-US" altLang="ja-JP" dirty="0"/>
              </a:p>
              <a:p>
                <a:pPr lvl="1">
                  <a:buFont typeface="Arial" panose="020B0604020202020204" pitchFamily="34" charset="0"/>
                  <a:buChar char="•"/>
                </a:pPr>
                <a14:m>
                  <m:oMath xmlns:m="http://schemas.openxmlformats.org/officeDocument/2006/math">
                    <m:r>
                      <a:rPr lang="en-US" altLang="ja-JP" b="1" i="1">
                        <a:solidFill>
                          <a:schemeClr val="tx1"/>
                        </a:solidFill>
                        <a:latin typeface="Cambria Math" panose="02040503050406030204" pitchFamily="18" charset="0"/>
                      </a:rPr>
                      <m:t>𝑯</m:t>
                    </m:r>
                  </m:oMath>
                </a14:m>
                <a:r>
                  <a:rPr lang="en-US" altLang="ja-JP" dirty="0" smtClean="0"/>
                  <a:t> is generated by Ray-based </a:t>
                </a:r>
                <a:r>
                  <a:rPr lang="en-US" altLang="ja-JP" dirty="0"/>
                  <a:t>search </a:t>
                </a:r>
                <a:endParaRPr lang="en-US" altLang="ja-JP" dirty="0" smtClean="0"/>
              </a:p>
              <a:p>
                <a:pPr lvl="1">
                  <a:buFont typeface="Arial" panose="020B0604020202020204" pitchFamily="34" charset="0"/>
                  <a:buChar char="•"/>
                </a:pPr>
                <a:r>
                  <a:rPr lang="en-US" altLang="ja-JP" dirty="0" smtClean="0"/>
                  <a:t>Per-subcarrier </a:t>
                </a:r>
                <a:r>
                  <a:rPr lang="en-US" altLang="ja-JP" dirty="0"/>
                  <a:t>capacity </a:t>
                </a:r>
                <a:r>
                  <a:rPr lang="en-US" altLang="ja-JP" dirty="0" smtClean="0"/>
                  <a:t>metric</a:t>
                </a:r>
              </a:p>
              <a:p>
                <a:pPr lvl="1">
                  <a:buFont typeface="Arial" panose="020B0604020202020204" pitchFamily="34" charset="0"/>
                  <a:buChar char="•"/>
                </a:pPr>
                <a:endParaRPr lang="en-US" altLang="ja-JP" dirty="0"/>
              </a:p>
              <a:p>
                <a:pPr lvl="1">
                  <a:buFont typeface="Arial" panose="020B0604020202020204" pitchFamily="34" charset="0"/>
                  <a:buChar char="•"/>
                </a:pPr>
                <a:endParaRPr lang="en-US" altLang="ja-JP" dirty="0" smtClean="0"/>
              </a:p>
              <a:p>
                <a:pPr>
                  <a:buFont typeface="Arial" panose="020B0604020202020204" pitchFamily="34" charset="0"/>
                  <a:buChar char="•"/>
                </a:pPr>
                <a:r>
                  <a:rPr lang="en-US" altLang="ja-JP" dirty="0"/>
                  <a:t>TX and RX antenna arrays </a:t>
                </a:r>
              </a:p>
              <a:p>
                <a:pPr lvl="1">
                  <a:buFont typeface="Arial" panose="020B0604020202020204" pitchFamily="34" charset="0"/>
                  <a:buChar char="•"/>
                </a:pPr>
                <a:r>
                  <a:rPr lang="en-US" altLang="ja-JP" dirty="0"/>
                  <a:t>“Gaussian” antenna pattern (equivalent to </a:t>
                </a:r>
                <a:r>
                  <a:rPr lang="en-US" altLang="ja-JP" dirty="0" smtClean="0"/>
                  <a:t>8x8 </a:t>
                </a:r>
                <a:r>
                  <a:rPr lang="en-US" altLang="ja-JP" dirty="0"/>
                  <a:t>antenna array).</a:t>
                </a:r>
              </a:p>
              <a:p>
                <a:pPr lvl="1">
                  <a:buFont typeface="Arial" panose="020B0604020202020204" pitchFamily="34" charset="0"/>
                  <a:buChar char="•"/>
                </a:pPr>
                <a:r>
                  <a:rPr lang="en-US" altLang="ja-JP" dirty="0"/>
                  <a:t>Gain </a:t>
                </a:r>
                <a:r>
                  <a:rPr lang="en-US" altLang="ja-JP" dirty="0" smtClean="0"/>
                  <a:t>24 dBi, Beamwidth 12° </a:t>
                </a:r>
                <a:endParaRPr lang="en-US" altLang="ja-JP" dirty="0"/>
              </a:p>
              <a:p>
                <a:pPr lvl="1">
                  <a:buFont typeface="Arial" panose="020B0604020202020204" pitchFamily="34" charset="0"/>
                  <a:buChar char="•"/>
                </a:pPr>
                <a:r>
                  <a:rPr lang="en-US" altLang="ja-JP" dirty="0" smtClean="0"/>
                  <a:t>Vertical polarization</a:t>
                </a:r>
                <a:endParaRPr lang="en-US" altLang="ja-JP" dirty="0"/>
              </a:p>
              <a:p>
                <a:pPr lvl="1">
                  <a:buFont typeface="Arial" panose="020B0604020202020204" pitchFamily="34" charset="0"/>
                  <a:buChar char="•"/>
                </a:pPr>
                <a:r>
                  <a:rPr lang="en-US" altLang="ja-JP" dirty="0"/>
                  <a:t>Ideal </a:t>
                </a:r>
                <a:r>
                  <a:rPr lang="en-US" altLang="ja-JP" dirty="0" smtClean="0"/>
                  <a:t>beam steering: </a:t>
                </a:r>
                <a:r>
                  <a:rPr lang="en-US" altLang="ja-JP" dirty="0"/>
                  <a:t>a</a:t>
                </a:r>
                <a:r>
                  <a:rPr lang="en-US" altLang="ja-JP" dirty="0" smtClean="0"/>
                  <a:t>ntenna </a:t>
                </a:r>
                <a:r>
                  <a:rPr lang="en-US" altLang="ja-JP" dirty="0"/>
                  <a:t>broadside is rotated in the desired </a:t>
                </a:r>
                <a:r>
                  <a:rPr lang="en-US" altLang="ja-JP" dirty="0" smtClean="0"/>
                  <a:t>direction</a:t>
                </a:r>
              </a:p>
              <a:p>
                <a:pPr>
                  <a:buFont typeface="Arial" panose="020B0604020202020204" pitchFamily="34" charset="0"/>
                  <a:buChar char="•"/>
                </a:pPr>
                <a:endParaRPr lang="en-US" altLang="ja-JP" dirty="0" smtClean="0"/>
              </a:p>
            </p:txBody>
          </p:sp>
        </mc:Choice>
        <mc:Fallback xmlns="">
          <p:sp>
            <p:nvSpPr>
              <p:cNvPr id="23556" name="Rectangle 3"/>
              <p:cNvSpPr>
                <a:spLocks noGrp="1" noRot="1" noChangeAspect="1" noMove="1" noResize="1" noEditPoints="1" noAdjustHandles="1" noChangeArrowheads="1" noChangeShapeType="1" noTextEdit="1"/>
              </p:cNvSpPr>
              <p:nvPr>
                <p:ph type="body" idx="1"/>
              </p:nvPr>
            </p:nvSpPr>
            <p:spPr>
              <a:xfrm>
                <a:off x="685800" y="1772816"/>
                <a:ext cx="7770813" cy="4113213"/>
              </a:xfrm>
              <a:blipFill rotWithShape="0">
                <a:blip r:embed="rId3"/>
                <a:stretch>
                  <a:fillRect l="-1099" t="-1185" b="-3556"/>
                </a:stretch>
              </a:blipFill>
            </p:spPr>
            <p:txBody>
              <a:bodyPr/>
              <a:lstStyle/>
              <a:p>
                <a:r>
                  <a:rPr lang="ja-JP" altLang="en-US">
                    <a:noFill/>
                  </a:rPr>
                  <a:t> </a:t>
                </a:r>
              </a:p>
            </p:txBody>
          </p:sp>
        </mc:Fallback>
      </mc:AlternateContent>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a:xfrm>
            <a:off x="5354854" y="6472692"/>
            <a:ext cx="3184520" cy="180975"/>
          </a:xfrm>
        </p:spPr>
        <p:txBody>
          <a:bodyPr/>
          <a:lstStyle/>
          <a:p>
            <a:r>
              <a:rPr lang="en-GB" dirty="0" smtClean="0"/>
              <a:t>Minseok Kim, Niigata University</a:t>
            </a:r>
            <a:endParaRPr lang="en-GB" dirty="0"/>
          </a:p>
        </p:txBody>
      </p:sp>
      <p:sp>
        <p:nvSpPr>
          <p:cNvPr id="8" name="スライド番号プレースホルダー 7"/>
          <p:cNvSpPr>
            <a:spLocks noGrp="1"/>
          </p:cNvSpPr>
          <p:nvPr>
            <p:ph type="sldNum" idx="12"/>
          </p:nvPr>
        </p:nvSpPr>
        <p:spPr>
          <a:xfrm>
            <a:off x="4342024" y="6472692"/>
            <a:ext cx="528637" cy="363537"/>
          </a:xfrm>
        </p:spPr>
        <p:txBody>
          <a:bodyPr/>
          <a:lstStyle/>
          <a:p>
            <a:r>
              <a:rPr lang="en-GB" dirty="0" smtClean="0"/>
              <a:t>Slide </a:t>
            </a:r>
            <a:fld id="{440F5867-744E-4AA6-B0ED-4C44D2DFBB7B}" type="slidenum">
              <a:rPr lang="en-GB" smtClean="0"/>
              <a:pPr/>
              <a:t>18</a:t>
            </a:fld>
            <a:endParaRPr lang="en-GB" dirty="0"/>
          </a:p>
        </p:txBody>
      </p:sp>
      <mc:AlternateContent xmlns:mc="http://schemas.openxmlformats.org/markup-compatibility/2006" xmlns:a14="http://schemas.microsoft.com/office/drawing/2010/main">
        <mc:Choice Requires="a14">
          <p:sp>
            <p:nvSpPr>
              <p:cNvPr id="10" name="正方形/長方形 9"/>
              <p:cNvSpPr/>
              <p:nvPr/>
            </p:nvSpPr>
            <p:spPr>
              <a:xfrm>
                <a:off x="5580112" y="2251296"/>
                <a:ext cx="1850443" cy="601640"/>
              </a:xfrm>
              <a:prstGeom prst="rect">
                <a:avLst/>
              </a:prstGeom>
              <a:ln>
                <a:solidFill>
                  <a:srgbClr val="0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800" b="1" i="1" smtClean="0">
                          <a:solidFill>
                            <a:schemeClr val="tx1"/>
                          </a:solidFill>
                          <a:latin typeface="Cambria Math" panose="02040503050406030204" pitchFamily="18" charset="0"/>
                        </a:rPr>
                        <m:t>𝑯</m:t>
                      </m:r>
                      <m:r>
                        <a:rPr lang="en-US" altLang="ja-JP" sz="1800" b="0" i="0" smtClean="0">
                          <a:solidFill>
                            <a:schemeClr val="tx1"/>
                          </a:solidFill>
                          <a:latin typeface="Cambria Math" panose="02040503050406030204" pitchFamily="18" charset="0"/>
                        </a:rPr>
                        <m:t>=</m:t>
                      </m:r>
                      <m:d>
                        <m:dPr>
                          <m:begChr m:val="["/>
                          <m:endChr m:val="]"/>
                          <m:ctrlPr>
                            <a:rPr lang="en-US" altLang="ja-JP" sz="1800" b="0" i="1" smtClean="0">
                              <a:solidFill>
                                <a:schemeClr val="tx1"/>
                              </a:solidFill>
                              <a:latin typeface="Cambria Math" charset="0"/>
                            </a:rPr>
                          </m:ctrlPr>
                        </m:dPr>
                        <m:e>
                          <m:m>
                            <m:mPr>
                              <m:mcs>
                                <m:mc>
                                  <m:mcPr>
                                    <m:count m:val="2"/>
                                    <m:mcJc m:val="center"/>
                                  </m:mcPr>
                                </m:mc>
                              </m:mcs>
                              <m:ctrlPr>
                                <a:rPr lang="en-US" altLang="ja-JP" sz="1800" b="0" i="1" smtClean="0">
                                  <a:solidFill>
                                    <a:schemeClr val="tx1"/>
                                  </a:solidFill>
                                  <a:latin typeface="Cambria Math" charset="0"/>
                                </a:rPr>
                              </m:ctrlPr>
                            </m:mPr>
                            <m:mr>
                              <m:e>
                                <m:sSub>
                                  <m:sSubPr>
                                    <m:ctrlPr>
                                      <a:rPr lang="en-US" altLang="ja-JP" sz="1800" b="0" i="1" smtClean="0">
                                        <a:solidFill>
                                          <a:schemeClr val="tx1"/>
                                        </a:solidFill>
                                        <a:latin typeface="Cambria Math" charset="0"/>
                                      </a:rPr>
                                    </m:ctrlPr>
                                  </m:sSubPr>
                                  <m:e>
                                    <m:r>
                                      <m:rPr>
                                        <m:brk m:alnAt="7"/>
                                      </m:rPr>
                                      <a:rPr lang="en-US" altLang="ja-JP" sz="1800" b="0" i="1" smtClean="0">
                                        <a:solidFill>
                                          <a:schemeClr val="tx1"/>
                                        </a:solidFill>
                                        <a:latin typeface="Cambria Math" panose="02040503050406030204" pitchFamily="18" charset="0"/>
                                      </a:rPr>
                                      <m:t>𝐻</m:t>
                                    </m:r>
                                  </m:e>
                                  <m:sub>
                                    <m:r>
                                      <m:rPr>
                                        <m:brk m:alnAt="7"/>
                                      </m:rPr>
                                      <a:rPr lang="en-US" altLang="ja-JP" sz="1800" b="0" i="1" smtClean="0">
                                        <a:solidFill>
                                          <a:schemeClr val="tx1"/>
                                        </a:solidFill>
                                        <a:latin typeface="Cambria Math" panose="02040503050406030204" pitchFamily="18" charset="0"/>
                                      </a:rPr>
                                      <m:t>1</m:t>
                                    </m:r>
                                    <m:r>
                                      <a:rPr lang="en-US" altLang="ja-JP" sz="1800" b="0" i="1" smtClean="0">
                                        <a:solidFill>
                                          <a:schemeClr val="tx1"/>
                                        </a:solidFill>
                                        <a:latin typeface="Cambria Math" panose="02040503050406030204" pitchFamily="18" charset="0"/>
                                      </a:rPr>
                                      <m:t>1</m:t>
                                    </m:r>
                                  </m:sub>
                                </m:sSub>
                              </m:e>
                              <m:e>
                                <m:sSub>
                                  <m:sSubPr>
                                    <m:ctrlPr>
                                      <a:rPr lang="en-US" altLang="ja-JP" sz="1800" i="1">
                                        <a:solidFill>
                                          <a:schemeClr val="tx1"/>
                                        </a:solidFill>
                                        <a:latin typeface="Cambria Math" charset="0"/>
                                      </a:rPr>
                                    </m:ctrlPr>
                                  </m:sSubPr>
                                  <m:e>
                                    <m:r>
                                      <m:rPr>
                                        <m:brk m:alnAt="7"/>
                                      </m:rPr>
                                      <a:rPr lang="en-US" altLang="ja-JP" sz="1800" i="1">
                                        <a:solidFill>
                                          <a:schemeClr val="tx1"/>
                                        </a:solidFill>
                                        <a:latin typeface="Cambria Math" panose="02040503050406030204" pitchFamily="18" charset="0"/>
                                      </a:rPr>
                                      <m:t>𝐻</m:t>
                                    </m:r>
                                  </m:e>
                                  <m:sub>
                                    <m:r>
                                      <m:rPr>
                                        <m:brk m:alnAt="7"/>
                                      </m:rPr>
                                      <a:rPr lang="en-US" altLang="ja-JP" sz="1800" i="1">
                                        <a:solidFill>
                                          <a:schemeClr val="tx1"/>
                                        </a:solidFill>
                                        <a:latin typeface="Cambria Math" panose="02040503050406030204" pitchFamily="18" charset="0"/>
                                      </a:rPr>
                                      <m:t>1</m:t>
                                    </m:r>
                                    <m:r>
                                      <a:rPr lang="en-US" altLang="ja-JP" sz="1800" b="0" i="1" smtClean="0">
                                        <a:solidFill>
                                          <a:schemeClr val="tx1"/>
                                        </a:solidFill>
                                        <a:latin typeface="Cambria Math" panose="02040503050406030204" pitchFamily="18" charset="0"/>
                                      </a:rPr>
                                      <m:t>2</m:t>
                                    </m:r>
                                  </m:sub>
                                </m:sSub>
                              </m:e>
                            </m:mr>
                            <m:mr>
                              <m:e>
                                <m:sSub>
                                  <m:sSubPr>
                                    <m:ctrlPr>
                                      <a:rPr lang="en-US" altLang="ja-JP" sz="1800" i="1">
                                        <a:solidFill>
                                          <a:schemeClr val="tx1"/>
                                        </a:solidFill>
                                        <a:latin typeface="Cambria Math" charset="0"/>
                                      </a:rPr>
                                    </m:ctrlPr>
                                  </m:sSubPr>
                                  <m:e>
                                    <m:r>
                                      <m:rPr>
                                        <m:brk m:alnAt="7"/>
                                      </m:rPr>
                                      <a:rPr lang="en-US" altLang="ja-JP" sz="1800" i="1">
                                        <a:solidFill>
                                          <a:schemeClr val="tx1"/>
                                        </a:solidFill>
                                        <a:latin typeface="Cambria Math" panose="02040503050406030204" pitchFamily="18" charset="0"/>
                                      </a:rPr>
                                      <m:t>𝐻</m:t>
                                    </m:r>
                                  </m:e>
                                  <m:sub>
                                    <m:r>
                                      <a:rPr lang="en-US" altLang="ja-JP" sz="1800" b="0" i="1" smtClean="0">
                                        <a:solidFill>
                                          <a:schemeClr val="tx1"/>
                                        </a:solidFill>
                                        <a:latin typeface="Cambria Math" panose="02040503050406030204" pitchFamily="18" charset="0"/>
                                      </a:rPr>
                                      <m:t>2</m:t>
                                    </m:r>
                                    <m:r>
                                      <a:rPr lang="en-US" altLang="ja-JP" sz="1800" i="1">
                                        <a:solidFill>
                                          <a:schemeClr val="tx1"/>
                                        </a:solidFill>
                                        <a:latin typeface="Cambria Math" panose="02040503050406030204" pitchFamily="18" charset="0"/>
                                      </a:rPr>
                                      <m:t>1</m:t>
                                    </m:r>
                                  </m:sub>
                                </m:sSub>
                              </m:e>
                              <m:e>
                                <m:sSub>
                                  <m:sSubPr>
                                    <m:ctrlPr>
                                      <a:rPr lang="en-US" altLang="ja-JP" sz="1800" i="1">
                                        <a:solidFill>
                                          <a:schemeClr val="tx1"/>
                                        </a:solidFill>
                                        <a:latin typeface="Cambria Math" charset="0"/>
                                      </a:rPr>
                                    </m:ctrlPr>
                                  </m:sSubPr>
                                  <m:e>
                                    <m:r>
                                      <m:rPr>
                                        <m:brk m:alnAt="7"/>
                                      </m:rPr>
                                      <a:rPr lang="en-US" altLang="ja-JP" sz="1800" i="1">
                                        <a:solidFill>
                                          <a:schemeClr val="tx1"/>
                                        </a:solidFill>
                                        <a:latin typeface="Cambria Math" panose="02040503050406030204" pitchFamily="18" charset="0"/>
                                      </a:rPr>
                                      <m:t>𝐻</m:t>
                                    </m:r>
                                  </m:e>
                                  <m:sub>
                                    <m:r>
                                      <a:rPr lang="en-US" altLang="ja-JP" sz="1800" b="0" i="1" smtClean="0">
                                        <a:solidFill>
                                          <a:schemeClr val="tx1"/>
                                        </a:solidFill>
                                        <a:latin typeface="Cambria Math" panose="02040503050406030204" pitchFamily="18" charset="0"/>
                                      </a:rPr>
                                      <m:t>22</m:t>
                                    </m:r>
                                  </m:sub>
                                </m:sSub>
                              </m:e>
                            </m:mr>
                          </m:m>
                        </m:e>
                      </m:d>
                    </m:oMath>
                  </m:oMathPara>
                </a14:m>
                <a:endParaRPr lang="ja-JP" altLang="en-US" sz="1800" dirty="0">
                  <a:solidFill>
                    <a:schemeClr val="tx1"/>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5580112" y="2251296"/>
                <a:ext cx="1850443" cy="601640"/>
              </a:xfrm>
              <a:prstGeom prst="rect">
                <a:avLst/>
              </a:prstGeom>
              <a:blipFill rotWithShape="0">
                <a:blip r:embed="rId4"/>
                <a:stretch>
                  <a:fillRect/>
                </a:stretch>
              </a:blipFill>
              <a:ln>
                <a:solidFill>
                  <a:srgbClr val="00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1756551" y="3068960"/>
                <a:ext cx="3727485" cy="645561"/>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600" b="0" i="1" smtClean="0">
                          <a:solidFill>
                            <a:schemeClr val="tx1"/>
                          </a:solidFill>
                          <a:latin typeface="Cambria Math" panose="02040503050406030204" pitchFamily="18" charset="0"/>
                        </a:rPr>
                        <m:t>𝐶</m:t>
                      </m:r>
                      <m:r>
                        <a:rPr lang="en-US" altLang="ja-JP" sz="1600">
                          <a:solidFill>
                            <a:schemeClr val="tx1"/>
                          </a:solidFill>
                          <a:latin typeface="Cambria Math" panose="02040503050406030204" pitchFamily="18" charset="0"/>
                        </a:rPr>
                        <m:t>=</m:t>
                      </m:r>
                      <m:r>
                        <m:rPr>
                          <m:sty m:val="p"/>
                        </m:rPr>
                        <a:rPr lang="en-US" altLang="ja-JP" sz="1600" i="1">
                          <a:solidFill>
                            <a:schemeClr val="tx1"/>
                          </a:solidFill>
                          <a:latin typeface="Cambria Math" panose="02040503050406030204" pitchFamily="18" charset="0"/>
                        </a:rPr>
                        <m:t>det</m:t>
                      </m:r>
                      <m:d>
                        <m:dPr>
                          <m:ctrlPr>
                            <a:rPr lang="en-US" altLang="ja-JP" sz="1600" i="1">
                              <a:solidFill>
                                <a:schemeClr val="tx1"/>
                              </a:solidFill>
                              <a:latin typeface="Cambria Math" charset="0"/>
                            </a:rPr>
                          </m:ctrlPr>
                        </m:dPr>
                        <m:e>
                          <m:r>
                            <a:rPr lang="en-US" altLang="ja-JP" sz="1600" b="1" i="1">
                              <a:solidFill>
                                <a:schemeClr val="tx1"/>
                              </a:solidFill>
                              <a:latin typeface="Cambria Math" panose="02040503050406030204" pitchFamily="18" charset="0"/>
                            </a:rPr>
                            <m:t>𝑰</m:t>
                          </m:r>
                          <m:r>
                            <a:rPr lang="en-US" altLang="ja-JP" sz="1600" b="1" i="1">
                              <a:solidFill>
                                <a:schemeClr val="tx1"/>
                              </a:solidFill>
                              <a:latin typeface="Cambria Math" panose="02040503050406030204" pitchFamily="18" charset="0"/>
                            </a:rPr>
                            <m:t>+</m:t>
                          </m:r>
                          <m:f>
                            <m:fPr>
                              <m:ctrlPr>
                                <a:rPr lang="en-US" altLang="ja-JP" sz="1600" i="1">
                                  <a:solidFill>
                                    <a:schemeClr val="tx1"/>
                                  </a:solidFill>
                                  <a:latin typeface="Cambria Math" charset="0"/>
                                </a:rPr>
                              </m:ctrlPr>
                            </m:fPr>
                            <m:num>
                              <m:sSub>
                                <m:sSubPr>
                                  <m:ctrlPr>
                                    <a:rPr lang="en-US" altLang="ja-JP" sz="1600" i="1">
                                      <a:solidFill>
                                        <a:schemeClr val="tx1"/>
                                      </a:solidFill>
                                      <a:latin typeface="Cambria Math" charset="0"/>
                                    </a:rPr>
                                  </m:ctrlPr>
                                </m:sSubPr>
                                <m:e>
                                  <m:r>
                                    <a:rPr lang="en-US" altLang="ja-JP" sz="1600" i="1">
                                      <a:solidFill>
                                        <a:schemeClr val="tx1"/>
                                      </a:solidFill>
                                      <a:latin typeface="Cambria Math" panose="02040503050406030204" pitchFamily="18" charset="0"/>
                                    </a:rPr>
                                    <m:t>𝑃</m:t>
                                  </m:r>
                                </m:e>
                                <m:sub>
                                  <m:r>
                                    <a:rPr lang="en-US" altLang="ja-JP" sz="1600" i="1">
                                      <a:solidFill>
                                        <a:schemeClr val="tx1"/>
                                      </a:solidFill>
                                      <a:latin typeface="Cambria Math" panose="02040503050406030204" pitchFamily="18" charset="0"/>
                                    </a:rPr>
                                    <m:t>𝑡</m:t>
                                  </m:r>
                                </m:sub>
                              </m:sSub>
                            </m:num>
                            <m:den>
                              <m:sSub>
                                <m:sSubPr>
                                  <m:ctrlPr>
                                    <a:rPr lang="en-US" altLang="ja-JP" sz="1600" i="1">
                                      <a:solidFill>
                                        <a:schemeClr val="tx1"/>
                                      </a:solidFill>
                                      <a:latin typeface="Cambria Math" charset="0"/>
                                    </a:rPr>
                                  </m:ctrlPr>
                                </m:sSubPr>
                                <m:e>
                                  <m:r>
                                    <a:rPr lang="en-US" altLang="ja-JP" sz="1600" i="1">
                                      <a:solidFill>
                                        <a:schemeClr val="tx1"/>
                                      </a:solidFill>
                                      <a:latin typeface="Cambria Math" panose="02040503050406030204" pitchFamily="18" charset="0"/>
                                    </a:rPr>
                                    <m:t>𝑃</m:t>
                                  </m:r>
                                </m:e>
                                <m:sub>
                                  <m:r>
                                    <m:rPr>
                                      <m:sty m:val="p"/>
                                    </m:rPr>
                                    <a:rPr lang="en-US" altLang="ja-JP" sz="1600" i="1">
                                      <a:solidFill>
                                        <a:schemeClr val="tx1"/>
                                      </a:solidFill>
                                      <a:latin typeface="Cambria Math" panose="02040503050406030204" pitchFamily="18" charset="0"/>
                                    </a:rPr>
                                    <m:t>n</m:t>
                                  </m:r>
                                </m:sub>
                              </m:sSub>
                            </m:den>
                          </m:f>
                          <m:r>
                            <a:rPr lang="en-US" altLang="ja-JP" sz="1600" b="1" i="1">
                              <a:solidFill>
                                <a:schemeClr val="tx1"/>
                              </a:solidFill>
                              <a:latin typeface="Cambria Math" charset="0"/>
                            </a:rPr>
                            <m:t>𝑯</m:t>
                          </m:r>
                          <m:sSup>
                            <m:sSupPr>
                              <m:ctrlPr>
                                <a:rPr lang="en-US" altLang="ja-JP" sz="1600" i="1">
                                  <a:solidFill>
                                    <a:schemeClr val="tx1"/>
                                  </a:solidFill>
                                  <a:latin typeface="Cambria Math" charset="0"/>
                                </a:rPr>
                              </m:ctrlPr>
                            </m:sSupPr>
                            <m:e>
                              <m:r>
                                <a:rPr lang="en-US" altLang="ja-JP" sz="1600" b="1" i="1">
                                  <a:solidFill>
                                    <a:schemeClr val="tx1"/>
                                  </a:solidFill>
                                  <a:latin typeface="Cambria Math" charset="0"/>
                                </a:rPr>
                                <m:t>𝑯</m:t>
                              </m:r>
                            </m:e>
                            <m:sup>
                              <m:r>
                                <m:rPr>
                                  <m:sty m:val="p"/>
                                </m:rPr>
                                <a:rPr lang="en-US" altLang="ja-JP" sz="1600" i="1">
                                  <a:solidFill>
                                    <a:schemeClr val="tx1"/>
                                  </a:solidFill>
                                  <a:latin typeface="Cambria Math" charset="0"/>
                                </a:rPr>
                                <m:t>H</m:t>
                              </m:r>
                            </m:sup>
                          </m:sSup>
                        </m:e>
                      </m:d>
                      <m:r>
                        <a:rPr lang="en-US" altLang="ja-JP" sz="1600" b="0" i="1" smtClean="0">
                          <a:solidFill>
                            <a:schemeClr val="tx1"/>
                          </a:solidFill>
                          <a:latin typeface="Cambria Math" charset="0"/>
                        </a:rPr>
                        <m:t> </m:t>
                      </m:r>
                      <m:r>
                        <a:rPr lang="en-US" altLang="ja-JP" sz="1600" i="1">
                          <a:solidFill>
                            <a:schemeClr val="tx1"/>
                          </a:solidFill>
                          <a:latin typeface="Cambria Math" panose="02040503050406030204" pitchFamily="18" charset="0"/>
                        </a:rPr>
                        <m:t>[</m:t>
                      </m:r>
                      <m:r>
                        <m:rPr>
                          <m:sty m:val="p"/>
                        </m:rPr>
                        <a:rPr lang="en-US" altLang="ja-JP" sz="1600" i="1">
                          <a:solidFill>
                            <a:schemeClr val="tx1"/>
                          </a:solidFill>
                          <a:latin typeface="Cambria Math" panose="02040503050406030204" pitchFamily="18" charset="0"/>
                        </a:rPr>
                        <m:t>bits</m:t>
                      </m:r>
                      <m:r>
                        <a:rPr lang="en-US" altLang="ja-JP" sz="1600" i="1">
                          <a:solidFill>
                            <a:schemeClr val="tx1"/>
                          </a:solidFill>
                          <a:latin typeface="Cambria Math" panose="02040503050406030204" pitchFamily="18" charset="0"/>
                        </a:rPr>
                        <m:t>/</m:t>
                      </m:r>
                      <m:r>
                        <m:rPr>
                          <m:sty m:val="p"/>
                        </m:rPr>
                        <a:rPr lang="en-US" altLang="ja-JP" sz="1600" i="1">
                          <a:solidFill>
                            <a:schemeClr val="tx1"/>
                          </a:solidFill>
                          <a:latin typeface="Cambria Math" panose="02040503050406030204" pitchFamily="18" charset="0"/>
                        </a:rPr>
                        <m:t>s</m:t>
                      </m:r>
                      <m:r>
                        <a:rPr lang="en-US" altLang="ja-JP" sz="1600" i="1">
                          <a:solidFill>
                            <a:schemeClr val="tx1"/>
                          </a:solidFill>
                          <a:latin typeface="Cambria Math" panose="02040503050406030204" pitchFamily="18" charset="0"/>
                        </a:rPr>
                        <m:t>/</m:t>
                      </m:r>
                      <m:r>
                        <m:rPr>
                          <m:sty m:val="p"/>
                        </m:rPr>
                        <a:rPr lang="en-US" altLang="ja-JP" sz="1600" i="1">
                          <a:solidFill>
                            <a:schemeClr val="tx1"/>
                          </a:solidFill>
                          <a:latin typeface="Cambria Math" panose="02040503050406030204" pitchFamily="18" charset="0"/>
                        </a:rPr>
                        <m:t>Hz</m:t>
                      </m:r>
                      <m:r>
                        <a:rPr lang="en-US" altLang="ja-JP" sz="1600" i="1">
                          <a:solidFill>
                            <a:schemeClr val="tx1"/>
                          </a:solidFill>
                          <a:latin typeface="Cambria Math" panose="02040503050406030204" pitchFamily="18" charset="0"/>
                        </a:rPr>
                        <m:t>]</m:t>
                      </m:r>
                    </m:oMath>
                  </m:oMathPara>
                </a14:m>
                <a:endParaRPr lang="ja-JP" altLang="en-US" sz="1600" dirty="0">
                  <a:solidFill>
                    <a:schemeClr val="tx1"/>
                  </a:solidFill>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1756551" y="3068960"/>
                <a:ext cx="3727485" cy="645561"/>
              </a:xfrm>
              <a:prstGeom prst="rect">
                <a:avLst/>
              </a:prstGeom>
              <a:blipFill rotWithShape="0">
                <a:blip r:embed="rId5"/>
                <a:stretch>
                  <a:fillRect/>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146064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5800" y="620688"/>
            <a:ext cx="7770813" cy="1065213"/>
          </a:xfrm>
        </p:spPr>
        <p:txBody>
          <a:bodyPr/>
          <a:lstStyle/>
          <a:p>
            <a:r>
              <a:rPr lang="en-US" altLang="ja-JP" dirty="0" smtClean="0"/>
              <a:t>Average Channel Capacity</a:t>
            </a:r>
            <a:endParaRPr lang="ja-JP" altLang="en-US" dirty="0" smtClean="0"/>
          </a:p>
        </p:txBody>
      </p:sp>
      <p:sp>
        <p:nvSpPr>
          <p:cNvPr id="23556" name="Rectangle 3"/>
          <p:cNvSpPr>
            <a:spLocks noGrp="1" noChangeArrowheads="1"/>
          </p:cNvSpPr>
          <p:nvPr>
            <p:ph type="body" idx="1"/>
          </p:nvPr>
        </p:nvSpPr>
        <p:spPr>
          <a:xfrm>
            <a:off x="685800" y="1772816"/>
            <a:ext cx="7770813" cy="4113213"/>
          </a:xfrm>
        </p:spPr>
        <p:txBody>
          <a:bodyPr/>
          <a:lstStyle/>
          <a:p>
            <a:pPr>
              <a:buFont typeface="Arial" panose="020B0604020202020204" pitchFamily="34" charset="0"/>
              <a:buChar char="•"/>
            </a:pPr>
            <a:endParaRPr lang="en-US" altLang="ja-JP" dirty="0" smtClean="0"/>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a:xfrm>
            <a:off x="5354854" y="6472692"/>
            <a:ext cx="3184520" cy="180975"/>
          </a:xfrm>
        </p:spPr>
        <p:txBody>
          <a:bodyPr/>
          <a:lstStyle/>
          <a:p>
            <a:r>
              <a:rPr lang="en-GB" dirty="0" smtClean="0"/>
              <a:t>Minseok Kim, Niigata University</a:t>
            </a:r>
            <a:endParaRPr lang="en-GB" dirty="0"/>
          </a:p>
        </p:txBody>
      </p:sp>
      <p:sp>
        <p:nvSpPr>
          <p:cNvPr id="8" name="スライド番号プレースホルダー 7"/>
          <p:cNvSpPr>
            <a:spLocks noGrp="1"/>
          </p:cNvSpPr>
          <p:nvPr>
            <p:ph type="sldNum" idx="12"/>
          </p:nvPr>
        </p:nvSpPr>
        <p:spPr>
          <a:xfrm>
            <a:off x="4342024" y="6472692"/>
            <a:ext cx="528637" cy="363537"/>
          </a:xfrm>
        </p:spPr>
        <p:txBody>
          <a:bodyPr/>
          <a:lstStyle/>
          <a:p>
            <a:r>
              <a:rPr lang="en-GB" dirty="0" smtClean="0"/>
              <a:t>Slide </a:t>
            </a:r>
            <a:fld id="{440F5867-744E-4AA6-B0ED-4C44D2DFBB7B}" type="slidenum">
              <a:rPr lang="en-GB" smtClean="0"/>
              <a:pPr/>
              <a:t>19</a:t>
            </a:fld>
            <a:endParaRPr lang="en-GB" dirty="0"/>
          </a:p>
        </p:txBody>
      </p:sp>
      <p:pic>
        <p:nvPicPr>
          <p:cNvPr id="9" name="図 8"/>
          <p:cNvPicPr>
            <a:picLocks noChangeAspect="1"/>
          </p:cNvPicPr>
          <p:nvPr/>
        </p:nvPicPr>
        <p:blipFill rotWithShape="1">
          <a:blip r:embed="rId3"/>
          <a:srcRect l="49470" t="26351" r="46792" b="35431"/>
          <a:stretch/>
        </p:blipFill>
        <p:spPr>
          <a:xfrm rot="16200000">
            <a:off x="1893763" y="4889685"/>
            <a:ext cx="269084" cy="1379913"/>
          </a:xfrm>
          <a:prstGeom prst="rect">
            <a:avLst/>
          </a:prstGeom>
        </p:spPr>
      </p:pic>
      <p:sp>
        <p:nvSpPr>
          <p:cNvPr id="12" name="テキスト ボックス 11"/>
          <p:cNvSpPr txBox="1"/>
          <p:nvPr/>
        </p:nvSpPr>
        <p:spPr>
          <a:xfrm>
            <a:off x="1287744" y="2745690"/>
            <a:ext cx="1657826" cy="461665"/>
          </a:xfrm>
          <a:prstGeom prst="rect">
            <a:avLst/>
          </a:prstGeom>
          <a:noFill/>
        </p:spPr>
        <p:txBody>
          <a:bodyPr wrap="none" rtlCol="0">
            <a:spAutoFit/>
          </a:bodyPr>
          <a:lstStyle/>
          <a:p>
            <a:r>
              <a:rPr lang="en-US" altLang="ja-JP" dirty="0" smtClean="0">
                <a:solidFill>
                  <a:schemeClr val="tx1"/>
                </a:solidFill>
                <a:latin typeface="Arial" panose="020B0604020202020204" pitchFamily="34" charset="0"/>
                <a:ea typeface="メイリオ" panose="020B0604030504040204" pitchFamily="50" charset="-128"/>
                <a:cs typeface="Arial" panose="020B0604020202020204" pitchFamily="34" charset="0"/>
              </a:rPr>
              <a:t>Raytracing</a:t>
            </a: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p:cNvSpPr txBox="1"/>
          <p:nvPr/>
        </p:nvSpPr>
        <p:spPr>
          <a:xfrm>
            <a:off x="1302493" y="5935618"/>
            <a:ext cx="1691489" cy="461665"/>
          </a:xfrm>
          <a:prstGeom prst="rect">
            <a:avLst/>
          </a:prstGeom>
          <a:noFill/>
        </p:spPr>
        <p:txBody>
          <a:bodyPr wrap="none" rtlCol="0">
            <a:spAutoFit/>
          </a:bodyPr>
          <a:lstStyle/>
          <a:p>
            <a:r>
              <a:rPr lang="en-US" altLang="ja-JP" dirty="0" smtClean="0">
                <a:solidFill>
                  <a:schemeClr val="tx1"/>
                </a:solidFill>
                <a:latin typeface="Arial" panose="020B0604020202020204" pitchFamily="34" charset="0"/>
                <a:ea typeface="メイリオ" panose="020B0604030504040204" pitchFamily="50" charset="-128"/>
                <a:cs typeface="Arial" panose="020B0604020202020204" pitchFamily="34" charset="0"/>
              </a:rPr>
              <a:t>This model</a:t>
            </a: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4" name="テキスト ボックス 13"/>
          <p:cNvSpPr txBox="1"/>
          <p:nvPr/>
        </p:nvSpPr>
        <p:spPr>
          <a:xfrm>
            <a:off x="1043608" y="4293096"/>
            <a:ext cx="2215286" cy="461665"/>
          </a:xfrm>
          <a:prstGeom prst="rect">
            <a:avLst/>
          </a:prstGeom>
          <a:noFill/>
        </p:spPr>
        <p:txBody>
          <a:bodyPr wrap="none" rtlCol="0">
            <a:spAutoFit/>
          </a:bodyPr>
          <a:lstStyle/>
          <a:p>
            <a:r>
              <a:rPr lang="en-US" altLang="ja-JP" dirty="0" smtClean="0">
                <a:solidFill>
                  <a:schemeClr val="tx1"/>
                </a:solidFill>
                <a:latin typeface="Arial" panose="020B0604020202020204" pitchFamily="34" charset="0"/>
                <a:ea typeface="メイリオ" panose="020B0604030504040204" pitchFamily="50" charset="-128"/>
                <a:cs typeface="Arial" panose="020B0604020202020204" pitchFamily="34" charset="0"/>
              </a:rPr>
              <a:t>IEEE 802.11ay</a:t>
            </a: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5" name="テキスト ボックス 14"/>
          <p:cNvSpPr txBox="1"/>
          <p:nvPr/>
        </p:nvSpPr>
        <p:spPr>
          <a:xfrm>
            <a:off x="3211848" y="5540286"/>
            <a:ext cx="572593"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A</a:t>
            </a:r>
            <a:r>
              <a:rPr kumimoji="1" lang="ja-JP" altLang="en-US" dirty="0" smtClean="0">
                <a:latin typeface="メイリオ" panose="020B0604030504040204" pitchFamily="50" charset="-128"/>
                <a:ea typeface="メイリオ" panose="020B0604030504040204" pitchFamily="50" charset="-128"/>
              </a:rPr>
              <a:t>壁</a:t>
            </a:r>
            <a:endParaRPr kumimoji="1" lang="ja-JP" altLang="en-US" dirty="0">
              <a:latin typeface="メイリオ" panose="020B0604030504040204" pitchFamily="50" charset="-128"/>
              <a:ea typeface="メイリオ" panose="020B0604030504040204" pitchFamily="50" charset="-128"/>
            </a:endParaRPr>
          </a:p>
        </p:txBody>
      </p:sp>
      <p:cxnSp>
        <p:nvCxnSpPr>
          <p:cNvPr id="16" name="直線コネクタ 15"/>
          <p:cNvCxnSpPr/>
          <p:nvPr/>
        </p:nvCxnSpPr>
        <p:spPr>
          <a:xfrm>
            <a:off x="1113041" y="5850746"/>
            <a:ext cx="2274815" cy="6120"/>
          </a:xfrm>
          <a:prstGeom prst="line">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648636" y="4843589"/>
            <a:ext cx="570990"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a:t>
            </a:r>
            <a:r>
              <a:rPr kumimoji="1" lang="ja-JP" altLang="en-US" dirty="0" smtClean="0">
                <a:latin typeface="メイリオ" panose="020B0604030504040204" pitchFamily="50" charset="-128"/>
                <a:ea typeface="メイリオ" panose="020B0604030504040204" pitchFamily="50" charset="-128"/>
              </a:rPr>
              <a:t>壁</a:t>
            </a:r>
            <a:endParaRPr kumimoji="1" lang="ja-JP" altLang="en-US" dirty="0">
              <a:latin typeface="メイリオ" panose="020B0604030504040204" pitchFamily="50" charset="-128"/>
              <a:ea typeface="メイリオ" panose="020B0604030504040204" pitchFamily="50" charset="-128"/>
            </a:endParaRPr>
          </a:p>
        </p:txBody>
      </p:sp>
      <p:cxnSp>
        <p:nvCxnSpPr>
          <p:cNvPr id="18" name="直線コネクタ 17"/>
          <p:cNvCxnSpPr/>
          <p:nvPr/>
        </p:nvCxnSpPr>
        <p:spPr>
          <a:xfrm flipV="1">
            <a:off x="1496209" y="4994470"/>
            <a:ext cx="1116715" cy="357466"/>
          </a:xfrm>
          <a:prstGeom prst="line">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9" name="図形グループ 21"/>
          <p:cNvGrpSpPr/>
          <p:nvPr/>
        </p:nvGrpSpPr>
        <p:grpSpPr>
          <a:xfrm>
            <a:off x="1928059" y="5212921"/>
            <a:ext cx="288470" cy="408099"/>
            <a:chOff x="1928059" y="5074526"/>
            <a:chExt cx="288470" cy="408099"/>
          </a:xfrm>
        </p:grpSpPr>
        <p:cxnSp>
          <p:nvCxnSpPr>
            <p:cNvPr id="20" name="直線矢印コネクタ 19"/>
            <p:cNvCxnSpPr/>
            <p:nvPr/>
          </p:nvCxnSpPr>
          <p:spPr>
            <a:xfrm>
              <a:off x="2032877" y="5074526"/>
              <a:ext cx="183652" cy="408099"/>
            </a:xfrm>
            <a:prstGeom prst="straightConnector1">
              <a:avLst/>
            </a:prstGeom>
            <a:ln w="1905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1928059" y="5091044"/>
              <a:ext cx="93022" cy="299544"/>
            </a:xfrm>
            <a:prstGeom prst="line">
              <a:avLst/>
            </a:prstGeom>
            <a:ln w="19050">
              <a:solidFill>
                <a:srgbClr val="5B9BD5"/>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図形グループ 53"/>
          <p:cNvGrpSpPr/>
          <p:nvPr/>
        </p:nvGrpSpPr>
        <p:grpSpPr>
          <a:xfrm>
            <a:off x="1928059" y="5528983"/>
            <a:ext cx="265706" cy="321763"/>
            <a:chOff x="1928059" y="5390588"/>
            <a:chExt cx="265706" cy="321763"/>
          </a:xfrm>
        </p:grpSpPr>
        <p:cxnSp>
          <p:nvCxnSpPr>
            <p:cNvPr id="23" name="直線コネクタ 22"/>
            <p:cNvCxnSpPr/>
            <p:nvPr/>
          </p:nvCxnSpPr>
          <p:spPr>
            <a:xfrm>
              <a:off x="1928059" y="5390588"/>
              <a:ext cx="93022" cy="321763"/>
            </a:xfrm>
            <a:prstGeom prst="line">
              <a:avLst/>
            </a:prstGeom>
            <a:ln w="19050">
              <a:solidFill>
                <a:srgbClr val="5B9BD5"/>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2058523" y="5575789"/>
              <a:ext cx="135242" cy="136562"/>
            </a:xfrm>
            <a:prstGeom prst="straightConnector1">
              <a:avLst/>
            </a:prstGeom>
            <a:ln w="1905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pic>
        <p:nvPicPr>
          <p:cNvPr id="25" name="図 24"/>
          <p:cNvPicPr>
            <a:picLocks noChangeAspect="1"/>
          </p:cNvPicPr>
          <p:nvPr/>
        </p:nvPicPr>
        <p:blipFill rotWithShape="1">
          <a:blip r:embed="rId3"/>
          <a:srcRect l="48941" t="22543" r="47324" b="33358"/>
          <a:stretch/>
        </p:blipFill>
        <p:spPr>
          <a:xfrm rot="16200000">
            <a:off x="1862619" y="3006852"/>
            <a:ext cx="268705" cy="1592210"/>
          </a:xfrm>
          <a:prstGeom prst="rect">
            <a:avLst/>
          </a:prstGeom>
        </p:spPr>
      </p:pic>
      <p:cxnSp>
        <p:nvCxnSpPr>
          <p:cNvPr id="26" name="直線矢印コネクタ 25"/>
          <p:cNvCxnSpPr/>
          <p:nvPr/>
        </p:nvCxnSpPr>
        <p:spPr>
          <a:xfrm>
            <a:off x="1958739" y="3707019"/>
            <a:ext cx="176157" cy="105389"/>
          </a:xfrm>
          <a:prstGeom prst="straightConnector1">
            <a:avLst/>
          </a:prstGeom>
          <a:ln w="19050">
            <a:solidFill>
              <a:srgbClr val="5B9BD5"/>
            </a:solidFill>
            <a:tailEnd type="triangle"/>
          </a:ln>
        </p:spPr>
        <p:style>
          <a:lnRef idx="1">
            <a:schemeClr val="accent1"/>
          </a:lnRef>
          <a:fillRef idx="0">
            <a:schemeClr val="accent1"/>
          </a:fillRef>
          <a:effectRef idx="0">
            <a:schemeClr val="accent1"/>
          </a:effectRef>
          <a:fontRef idx="minor">
            <a:schemeClr val="tx1"/>
          </a:fontRef>
        </p:style>
      </p:cxnSp>
      <p:pic>
        <p:nvPicPr>
          <p:cNvPr id="27" name="図 26"/>
          <p:cNvPicPr>
            <a:picLocks noChangeAspect="1"/>
          </p:cNvPicPr>
          <p:nvPr/>
        </p:nvPicPr>
        <p:blipFill rotWithShape="1">
          <a:blip r:embed="rId3"/>
          <a:srcRect l="45602" t="8866" r="40783" b="7520"/>
          <a:stretch/>
        </p:blipFill>
        <p:spPr>
          <a:xfrm rot="16200000">
            <a:off x="1703908" y="535121"/>
            <a:ext cx="979714" cy="3018950"/>
          </a:xfrm>
          <a:prstGeom prst="rect">
            <a:avLst/>
          </a:prstGeom>
        </p:spPr>
      </p:pic>
      <p:cxnSp>
        <p:nvCxnSpPr>
          <p:cNvPr id="28" name="直線コネクタ 27"/>
          <p:cNvCxnSpPr/>
          <p:nvPr/>
        </p:nvCxnSpPr>
        <p:spPr>
          <a:xfrm>
            <a:off x="1905295" y="2071143"/>
            <a:ext cx="93022" cy="321763"/>
          </a:xfrm>
          <a:prstGeom prst="line">
            <a:avLst/>
          </a:prstGeom>
          <a:ln w="19050">
            <a:solidFill>
              <a:srgbClr val="5B9BD5"/>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2035759" y="2256344"/>
            <a:ext cx="135242" cy="136562"/>
          </a:xfrm>
          <a:prstGeom prst="straightConnector1">
            <a:avLst/>
          </a:prstGeom>
          <a:ln w="1905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30" name="Shape 201"/>
          <p:cNvSpPr/>
          <p:nvPr/>
        </p:nvSpPr>
        <p:spPr>
          <a:xfrm>
            <a:off x="2465271" y="2062860"/>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lang="en-US" sz="1400" dirty="0" smtClean="0">
                <a:solidFill>
                  <a:schemeClr val="tx1"/>
                </a:solidFill>
              </a:rPr>
              <a:t>M</a:t>
            </a:r>
            <a:r>
              <a:rPr sz="1400" dirty="0" smtClean="0">
                <a:solidFill>
                  <a:schemeClr val="tx1"/>
                </a:solidFill>
              </a:rPr>
              <a:t>S</a:t>
            </a:r>
            <a:endParaRPr sz="1400" dirty="0">
              <a:solidFill>
                <a:schemeClr val="tx1"/>
              </a:solidFill>
            </a:endParaRPr>
          </a:p>
        </p:txBody>
      </p:sp>
      <p:sp>
        <p:nvSpPr>
          <p:cNvPr id="31" name="Shape 201"/>
          <p:cNvSpPr/>
          <p:nvPr/>
        </p:nvSpPr>
        <p:spPr>
          <a:xfrm>
            <a:off x="1547114" y="1839738"/>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sz="1400" dirty="0">
                <a:solidFill>
                  <a:schemeClr val="tx1"/>
                </a:solidFill>
              </a:rPr>
              <a:t>BS</a:t>
            </a:r>
          </a:p>
        </p:txBody>
      </p:sp>
      <p:sp>
        <p:nvSpPr>
          <p:cNvPr id="32" name="Shape 201"/>
          <p:cNvSpPr/>
          <p:nvPr/>
        </p:nvSpPr>
        <p:spPr>
          <a:xfrm>
            <a:off x="2465473" y="3733647"/>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lang="en-US" sz="1400" dirty="0" smtClean="0">
                <a:solidFill>
                  <a:schemeClr val="tx1"/>
                </a:solidFill>
              </a:rPr>
              <a:t>M</a:t>
            </a:r>
            <a:r>
              <a:rPr sz="1400" dirty="0" smtClean="0">
                <a:solidFill>
                  <a:schemeClr val="tx1"/>
                </a:solidFill>
              </a:rPr>
              <a:t>S</a:t>
            </a:r>
            <a:endParaRPr sz="1400" dirty="0">
              <a:solidFill>
                <a:schemeClr val="tx1"/>
              </a:solidFill>
            </a:endParaRPr>
          </a:p>
        </p:txBody>
      </p:sp>
      <p:sp>
        <p:nvSpPr>
          <p:cNvPr id="33" name="Shape 201"/>
          <p:cNvSpPr/>
          <p:nvPr/>
        </p:nvSpPr>
        <p:spPr>
          <a:xfrm>
            <a:off x="1628112" y="3465228"/>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sz="1400" dirty="0">
                <a:solidFill>
                  <a:schemeClr val="tx1"/>
                </a:solidFill>
              </a:rPr>
              <a:t>BS</a:t>
            </a:r>
          </a:p>
        </p:txBody>
      </p:sp>
      <p:sp>
        <p:nvSpPr>
          <p:cNvPr id="34" name="Shape 201"/>
          <p:cNvSpPr/>
          <p:nvPr/>
        </p:nvSpPr>
        <p:spPr>
          <a:xfrm>
            <a:off x="2425760" y="5569083"/>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lang="en-US" sz="1400" dirty="0" smtClean="0">
                <a:solidFill>
                  <a:schemeClr val="tx1"/>
                </a:solidFill>
              </a:rPr>
              <a:t>M</a:t>
            </a:r>
            <a:r>
              <a:rPr sz="1400" dirty="0" smtClean="0">
                <a:solidFill>
                  <a:schemeClr val="tx1"/>
                </a:solidFill>
              </a:rPr>
              <a:t>S</a:t>
            </a:r>
            <a:endParaRPr sz="1400" dirty="0">
              <a:solidFill>
                <a:schemeClr val="tx1"/>
              </a:solidFill>
            </a:endParaRPr>
          </a:p>
        </p:txBody>
      </p:sp>
      <p:sp>
        <p:nvSpPr>
          <p:cNvPr id="35" name="Shape 201"/>
          <p:cNvSpPr/>
          <p:nvPr/>
        </p:nvSpPr>
        <p:spPr>
          <a:xfrm>
            <a:off x="1588399" y="5300664"/>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sz="1400" dirty="0">
                <a:solidFill>
                  <a:schemeClr val="tx1"/>
                </a:solidFill>
              </a:rPr>
              <a:t>BS</a:t>
            </a:r>
          </a:p>
        </p:txBody>
      </p:sp>
      <p:sp>
        <p:nvSpPr>
          <p:cNvPr id="36" name="正方形/長方形 35"/>
          <p:cNvSpPr/>
          <p:nvPr/>
        </p:nvSpPr>
        <p:spPr>
          <a:xfrm>
            <a:off x="637615" y="1454228"/>
            <a:ext cx="3155791" cy="166463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正方形/長方形 36"/>
          <p:cNvSpPr/>
          <p:nvPr/>
        </p:nvSpPr>
        <p:spPr>
          <a:xfrm>
            <a:off x="628061" y="4788704"/>
            <a:ext cx="3155791" cy="166463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正方形/長方形 37"/>
          <p:cNvSpPr/>
          <p:nvPr/>
        </p:nvSpPr>
        <p:spPr>
          <a:xfrm>
            <a:off x="639665" y="3119320"/>
            <a:ext cx="3144188" cy="166463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39" name="直線コネクタ 38"/>
          <p:cNvCxnSpPr/>
          <p:nvPr/>
        </p:nvCxnSpPr>
        <p:spPr>
          <a:xfrm flipH="1">
            <a:off x="1935284" y="1934581"/>
            <a:ext cx="998847" cy="111540"/>
          </a:xfrm>
          <a:prstGeom prst="line">
            <a:avLst/>
          </a:prstGeom>
          <a:ln w="19050">
            <a:solidFill>
              <a:srgbClr val="5B9BD5"/>
            </a:solidFill>
            <a:tailEnd type="non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2323323" y="1917471"/>
            <a:ext cx="599272" cy="229050"/>
          </a:xfrm>
          <a:prstGeom prst="straightConnector1">
            <a:avLst/>
          </a:prstGeom>
          <a:ln w="1905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789507" y="1992331"/>
            <a:ext cx="484428"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C</a:t>
            </a:r>
            <a:r>
              <a:rPr kumimoji="1" lang="ja-JP" altLang="en-US" sz="1400" dirty="0" smtClean="0">
                <a:latin typeface="メイリオ" panose="020B0604030504040204" pitchFamily="50" charset="-128"/>
                <a:ea typeface="メイリオ" panose="020B0604030504040204" pitchFamily="50" charset="-128"/>
              </a:rPr>
              <a:t>壁</a:t>
            </a:r>
            <a:endParaRPr kumimoji="1" lang="ja-JP" altLang="en-US" sz="14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1038730" y="2011275"/>
            <a:ext cx="572593"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A</a:t>
            </a:r>
            <a:r>
              <a:rPr kumimoji="1" lang="ja-JP" altLang="en-US" dirty="0" smtClean="0">
                <a:latin typeface="メイリオ" panose="020B0604030504040204" pitchFamily="50" charset="-128"/>
                <a:ea typeface="メイリオ" panose="020B0604030504040204" pitchFamily="50" charset="-128"/>
              </a:rPr>
              <a:t>壁</a:t>
            </a:r>
            <a:endParaRPr kumimoji="1" lang="ja-JP" altLang="en-US" dirty="0">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702" y="1434264"/>
            <a:ext cx="4473648" cy="3355236"/>
          </a:xfrm>
          <a:prstGeom prst="rect">
            <a:avLst/>
          </a:prstGeom>
        </p:spPr>
      </p:pic>
      <p:sp>
        <p:nvSpPr>
          <p:cNvPr id="44" name="テキスト ボックス 43"/>
          <p:cNvSpPr txBox="1"/>
          <p:nvPr/>
        </p:nvSpPr>
        <p:spPr>
          <a:xfrm>
            <a:off x="5292080" y="1567647"/>
            <a:ext cx="1618264" cy="338554"/>
          </a:xfrm>
          <a:prstGeom prst="rect">
            <a:avLst/>
          </a:prstGeom>
          <a:noFill/>
        </p:spPr>
        <p:txBody>
          <a:bodyPr wrap="none" rtlCol="0">
            <a:spAutoFit/>
          </a:bodyPr>
          <a:lstStyle/>
          <a:p>
            <a:r>
              <a:rPr kumimoji="1" lang="en-US" altLang="ja-JP" sz="1600" dirty="0" smtClean="0">
                <a:solidFill>
                  <a:srgbClr val="33A16B"/>
                </a:solidFill>
                <a:latin typeface="メイリオ" panose="020B0604030504040204" pitchFamily="50" charset="-128"/>
                <a:ea typeface="メイリオ" panose="020B0604030504040204" pitchFamily="50" charset="-128"/>
              </a:rPr>
              <a:t>R-ray</a:t>
            </a:r>
            <a:r>
              <a:rPr kumimoji="1" lang="ja-JP" altLang="en-US" sz="1600" dirty="0" smtClean="0">
                <a:solidFill>
                  <a:srgbClr val="33A16B"/>
                </a:solidFill>
                <a:latin typeface="メイリオ" panose="020B0604030504040204" pitchFamily="50" charset="-128"/>
                <a:ea typeface="メイリオ" panose="020B0604030504040204" pitchFamily="50" charset="-128"/>
              </a:rPr>
              <a:t> </a:t>
            </a:r>
            <a:r>
              <a:rPr kumimoji="1" lang="en-US" altLang="ja-JP" sz="1600" dirty="0" smtClean="0">
                <a:solidFill>
                  <a:srgbClr val="33A16B"/>
                </a:solidFill>
                <a:latin typeface="メイリオ" panose="020B0604030504040204" pitchFamily="50" charset="-128"/>
                <a:ea typeface="メイリオ" panose="020B0604030504040204" pitchFamily="50" charset="-128"/>
              </a:rPr>
              <a:t>selected</a:t>
            </a:r>
            <a:endParaRPr kumimoji="1" lang="ja-JP" altLang="en-US" sz="1600" dirty="0">
              <a:solidFill>
                <a:srgbClr val="33A16B"/>
              </a:solidFill>
              <a:latin typeface="メイリオ" panose="020B0604030504040204" pitchFamily="50" charset="-128"/>
              <a:ea typeface="メイリオ" panose="020B0604030504040204" pitchFamily="50" charset="-128"/>
            </a:endParaRPr>
          </a:p>
        </p:txBody>
      </p:sp>
      <p:cxnSp>
        <p:nvCxnSpPr>
          <p:cNvPr id="45" name="直線矢印コネクタ 44"/>
          <p:cNvCxnSpPr/>
          <p:nvPr/>
        </p:nvCxnSpPr>
        <p:spPr>
          <a:xfrm flipH="1">
            <a:off x="5192889" y="1727200"/>
            <a:ext cx="124178" cy="33867"/>
          </a:xfrm>
          <a:prstGeom prst="straightConnector1">
            <a:avLst/>
          </a:prstGeom>
          <a:ln w="19050">
            <a:solidFill>
              <a:srgbClr val="33A16B"/>
            </a:solidFill>
            <a:tailEnd type="triangle"/>
          </a:ln>
        </p:spPr>
        <p:style>
          <a:lnRef idx="1">
            <a:schemeClr val="accent1"/>
          </a:lnRef>
          <a:fillRef idx="0">
            <a:schemeClr val="accent1"/>
          </a:fillRef>
          <a:effectRef idx="0">
            <a:schemeClr val="accent1"/>
          </a:effectRef>
          <a:fontRef idx="minor">
            <a:schemeClr val="tx1"/>
          </a:fontRef>
        </p:style>
      </p:cxnSp>
      <p:sp>
        <p:nvSpPr>
          <p:cNvPr id="46" name="コンテンツ プレースホルダー 16"/>
          <p:cNvSpPr txBox="1">
            <a:spLocks/>
          </p:cNvSpPr>
          <p:nvPr/>
        </p:nvSpPr>
        <p:spPr bwMode="auto">
          <a:xfrm>
            <a:off x="4014228" y="4509120"/>
            <a:ext cx="4979053" cy="18988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r>
              <a:rPr lang="en-US" altLang="ja-JP" sz="1600" kern="0" dirty="0" smtClean="0"/>
              <a:t>IEEE 802.11ay</a:t>
            </a:r>
          </a:p>
          <a:p>
            <a:pPr lvl="1"/>
            <a:r>
              <a:rPr lang="en-US" altLang="ja-JP" sz="1400" kern="0" dirty="0" smtClean="0"/>
              <a:t>LoS and GR paths are used for parallel channels</a:t>
            </a:r>
          </a:p>
          <a:p>
            <a:pPr lvl="1"/>
            <a:r>
              <a:rPr lang="en-US" altLang="ja-JP" sz="1400" kern="0" dirty="0" smtClean="0"/>
              <a:t>Some times strong R-ray is employ for the 2nd path</a:t>
            </a:r>
          </a:p>
          <a:p>
            <a:r>
              <a:rPr lang="en-US" altLang="ja-JP" sz="1600" kern="0" dirty="0" smtClean="0"/>
              <a:t>Proposed model</a:t>
            </a:r>
          </a:p>
          <a:p>
            <a:pPr lvl="1"/>
            <a:r>
              <a:rPr lang="en-US" altLang="ja-JP" sz="1400" kern="0" dirty="0" smtClean="0"/>
              <a:t>Wall-A</a:t>
            </a:r>
            <a:r>
              <a:rPr lang="ja-JP" altLang="en-US" sz="1400" kern="0" dirty="0" smtClean="0"/>
              <a:t> </a:t>
            </a:r>
            <a:r>
              <a:rPr lang="en-US" altLang="ja-JP" sz="1400" kern="0" dirty="0" smtClean="0"/>
              <a:t>or Wall-B are realistically selected for the 2nd path</a:t>
            </a:r>
          </a:p>
          <a:p>
            <a:pPr lvl="1"/>
            <a:r>
              <a:rPr lang="en-US" altLang="ja-JP" sz="1400" kern="0" dirty="0" smtClean="0"/>
              <a:t>Channel capacity is well matched to those of RT results</a:t>
            </a:r>
            <a:endParaRPr lang="en-US" altLang="ja-JP" sz="1400" kern="0" dirty="0"/>
          </a:p>
        </p:txBody>
      </p:sp>
    </p:spTree>
    <p:extLst>
      <p:ext uri="{BB962C8B-B14F-4D97-AF65-F5344CB8AC3E}">
        <p14:creationId xmlns:p14="http://schemas.microsoft.com/office/powerpoint/2010/main" val="386782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ja-JP" dirty="0" smtClean="0"/>
              <a:t>March 2017</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Abstract</a:t>
            </a:r>
            <a:endParaRPr lang="en-GB"/>
          </a:p>
        </p:txBody>
      </p:sp>
      <p:sp>
        <p:nvSpPr>
          <p:cNvPr id="4098" name="Rectangle 2"/>
          <p:cNvSpPr>
            <a:spLocks noGrp="1" noChangeArrowheads="1"/>
          </p:cNvSpPr>
          <p:nvPr>
            <p:ph type="body" idx="1"/>
          </p:nvPr>
        </p:nvSpPr>
        <p:spPr>
          <a:xfrm>
            <a:off x="685800" y="1981199"/>
            <a:ext cx="7772400" cy="4494213"/>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This contribution proposes a modified channel model for Open Area Outdoor Hotspot Access </a:t>
            </a:r>
            <a:r>
              <a:rPr lang="en-US" dirty="0"/>
              <a:t>scenario </a:t>
            </a:r>
            <a:r>
              <a:rPr lang="en-US" dirty="0" smtClean="0"/>
              <a:t>considering dominant reflected paths from </a:t>
            </a:r>
            <a:r>
              <a:rPr lang="en-US" altLang="ja-JP" dirty="0" smtClean="0"/>
              <a:t>sur-rounding walls</a:t>
            </a:r>
            <a:endParaRPr lang="en-GB" dirty="0" smtClean="0"/>
          </a:p>
        </p:txBody>
      </p:sp>
      <p:sp>
        <p:nvSpPr>
          <p:cNvPr id="15" name="フッター プレースホルダー 14"/>
          <p:cNvSpPr>
            <a:spLocks noGrp="1"/>
          </p:cNvSpPr>
          <p:nvPr>
            <p:ph type="ftr" idx="14"/>
          </p:nvPr>
        </p:nvSpPr>
        <p:spPr/>
        <p:txBody>
          <a:bodyPr/>
          <a:lstStyle/>
          <a:p>
            <a:r>
              <a:rPr lang="en-GB" smtClean="0"/>
              <a:t>Minseok Kim, Niigata University</a:t>
            </a:r>
            <a:endParaRPr lang="en-GB" dirty="0"/>
          </a:p>
        </p:txBody>
      </p:sp>
      <p:sp>
        <p:nvSpPr>
          <p:cNvPr id="16" name="スライド番号プレースホルダー 15"/>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smtClean="0"/>
              <a:t>Summary</a:t>
            </a:r>
            <a:endParaRPr lang="ja-JP" altLang="en-US" dirty="0" smtClean="0"/>
          </a:p>
        </p:txBody>
      </p:sp>
      <p:sp>
        <p:nvSpPr>
          <p:cNvPr id="23556" name="Rectangle 3"/>
          <p:cNvSpPr>
            <a:spLocks noGrp="1" noChangeArrowheads="1"/>
          </p:cNvSpPr>
          <p:nvPr>
            <p:ph type="body" idx="1"/>
          </p:nvPr>
        </p:nvSpPr>
        <p:spPr>
          <a:xfrm>
            <a:off x="685800" y="1484784"/>
            <a:ext cx="7770813" cy="4824536"/>
          </a:xfrm>
        </p:spPr>
        <p:txBody>
          <a:bodyPr/>
          <a:lstStyle/>
          <a:p>
            <a:pPr>
              <a:buFont typeface="Arial" panose="020B0604020202020204" pitchFamily="34" charset="0"/>
              <a:buChar char="•"/>
            </a:pPr>
            <a:r>
              <a:rPr lang="en-US" altLang="ja-JP" dirty="0" smtClean="0"/>
              <a:t>Existing open area hotspot channel model doesn’t consider surrounding walls</a:t>
            </a:r>
          </a:p>
          <a:p>
            <a:pPr>
              <a:buFont typeface="Arial" panose="020B0604020202020204" pitchFamily="34" charset="0"/>
              <a:buChar char="•"/>
            </a:pPr>
            <a:endParaRPr lang="en-US" altLang="ja-JP" dirty="0"/>
          </a:p>
          <a:p>
            <a:pPr>
              <a:buFont typeface="Arial" panose="020B0604020202020204" pitchFamily="34" charset="0"/>
              <a:buChar char="•"/>
            </a:pPr>
            <a:endParaRPr lang="en-US" altLang="ja-JP" dirty="0" smtClean="0"/>
          </a:p>
          <a:p>
            <a:pPr>
              <a:buFont typeface="Arial" panose="020B0604020202020204" pitchFamily="34" charset="0"/>
              <a:buChar char="•"/>
            </a:pPr>
            <a:endParaRPr lang="en-US" altLang="ja-JP" dirty="0" smtClean="0"/>
          </a:p>
          <a:p>
            <a:pPr>
              <a:buFont typeface="Arial" panose="020B0604020202020204" pitchFamily="34" charset="0"/>
              <a:buChar char="•"/>
            </a:pPr>
            <a:endParaRPr lang="en-US" altLang="ja-JP" dirty="0" smtClean="0"/>
          </a:p>
          <a:p>
            <a:pPr>
              <a:buFont typeface="Arial" panose="020B0604020202020204" pitchFamily="34" charset="0"/>
              <a:buChar char="•"/>
            </a:pPr>
            <a:r>
              <a:rPr lang="en-US" altLang="ja-JP" dirty="0" smtClean="0"/>
              <a:t>This contribution proposed a modified model including dominant first-order wall reflection as D-Ray</a:t>
            </a:r>
          </a:p>
          <a:p>
            <a:pPr>
              <a:buFont typeface="Arial" panose="020B0604020202020204" pitchFamily="34" charset="0"/>
              <a:buChar char="•"/>
            </a:pPr>
            <a:r>
              <a:rPr lang="en-US" altLang="ja-JP" dirty="0" smtClean="0"/>
              <a:t>SU-MIMO Capacity Evaluation</a:t>
            </a:r>
          </a:p>
          <a:p>
            <a:pPr marL="800100" lvl="1" indent="-342900">
              <a:buFont typeface="Arial" panose="020B0604020202020204" pitchFamily="34" charset="0"/>
              <a:buChar char="•"/>
            </a:pPr>
            <a:r>
              <a:rPr lang="en-US" altLang="ja-JP" dirty="0" smtClean="0"/>
              <a:t>Proposed model is well matched to that by detail Ray tracing </a:t>
            </a:r>
          </a:p>
          <a:p>
            <a:pPr marL="800100" lvl="1" indent="-342900">
              <a:buFont typeface="Arial" panose="020B0604020202020204" pitchFamily="34" charset="0"/>
              <a:buChar char="•"/>
            </a:pPr>
            <a:r>
              <a:rPr lang="en-US" altLang="ja-JP" dirty="0" smtClean="0"/>
              <a:t>Simply adding the wall reflected paths in site-specific manner provide better representation </a:t>
            </a:r>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p:txBody>
          <a:bodyPr/>
          <a:lstStyle/>
          <a:p>
            <a:r>
              <a:rPr lang="en-GB" smtClean="0"/>
              <a:t>Minseok Kim, Niigata University</a:t>
            </a:r>
            <a:endParaRPr lang="en-GB" dirty="0"/>
          </a:p>
        </p:txBody>
      </p:sp>
      <p:sp>
        <p:nvSpPr>
          <p:cNvPr id="7" name="スライド番号プレースホルダー 6"/>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90" y="2276872"/>
            <a:ext cx="2664467" cy="1498762"/>
          </a:xfrm>
          <a:prstGeom prst="rect">
            <a:avLst/>
          </a:prstGeom>
        </p:spPr>
      </p:pic>
      <p:pic>
        <p:nvPicPr>
          <p:cNvPr id="3" name="図 2"/>
          <p:cNvPicPr>
            <a:picLocks noChangeAspect="1"/>
          </p:cNvPicPr>
          <p:nvPr/>
        </p:nvPicPr>
        <p:blipFill>
          <a:blip r:embed="rId4"/>
          <a:stretch>
            <a:fillRect/>
          </a:stretch>
        </p:blipFill>
        <p:spPr>
          <a:xfrm>
            <a:off x="6296351" y="2276872"/>
            <a:ext cx="2505571" cy="1501856"/>
          </a:xfrm>
          <a:prstGeom prst="rect">
            <a:avLst/>
          </a:prstGeom>
        </p:spPr>
      </p:pic>
      <p:sp>
        <p:nvSpPr>
          <p:cNvPr id="4" name="正方形/長方形 3"/>
          <p:cNvSpPr/>
          <p:nvPr/>
        </p:nvSpPr>
        <p:spPr>
          <a:xfrm>
            <a:off x="6030710" y="3745609"/>
            <a:ext cx="3077794" cy="461665"/>
          </a:xfrm>
          <a:prstGeom prst="rect">
            <a:avLst/>
          </a:prstGeom>
        </p:spPr>
        <p:txBody>
          <a:bodyPr wrap="square">
            <a:spAutoFit/>
          </a:bodyPr>
          <a:lstStyle/>
          <a:p>
            <a:pPr algn="ctr"/>
            <a:r>
              <a:rPr lang="en-US" altLang="ja-JP" sz="1200" b="1" dirty="0" smtClean="0">
                <a:solidFill>
                  <a:srgbClr val="000000"/>
                </a:solidFill>
                <a:latin typeface="Arial" panose="020B0604020202020204" pitchFamily="34" charset="0"/>
              </a:rPr>
              <a:t>Open </a:t>
            </a:r>
            <a:r>
              <a:rPr lang="en-US" altLang="ja-JP" sz="1200" b="1" dirty="0">
                <a:solidFill>
                  <a:srgbClr val="000000"/>
                </a:solidFill>
                <a:latin typeface="Arial" panose="020B0604020202020204" pitchFamily="34" charset="0"/>
              </a:rPr>
              <a:t>square in </a:t>
            </a:r>
            <a:r>
              <a:rPr lang="en-US" altLang="ja-JP" sz="1200" b="1" dirty="0" smtClean="0">
                <a:solidFill>
                  <a:srgbClr val="000000"/>
                </a:solidFill>
                <a:latin typeface="Arial" panose="020B0604020202020204" pitchFamily="34" charset="0"/>
              </a:rPr>
              <a:t>Helsinki </a:t>
            </a:r>
            <a:br>
              <a:rPr lang="en-US" altLang="ja-JP" sz="1200" b="1" dirty="0" smtClean="0">
                <a:solidFill>
                  <a:srgbClr val="000000"/>
                </a:solidFill>
                <a:latin typeface="Arial" panose="020B0604020202020204" pitchFamily="34" charset="0"/>
              </a:rPr>
            </a:br>
            <a:r>
              <a:rPr lang="en-US" altLang="ja-JP" sz="1200" b="1" dirty="0" smtClean="0">
                <a:solidFill>
                  <a:srgbClr val="000000"/>
                </a:solidFill>
                <a:latin typeface="Arial" panose="020B0604020202020204" pitchFamily="34" charset="0"/>
              </a:rPr>
              <a:t>(METIS, ,</a:t>
            </a:r>
            <a:r>
              <a:rPr lang="en-US" altLang="ja-JP" sz="1200" b="1" dirty="0" err="1" smtClean="0">
                <a:solidFill>
                  <a:srgbClr val="000000"/>
                </a:solidFill>
                <a:latin typeface="Arial" panose="020B0604020202020204" pitchFamily="34" charset="0"/>
              </a:rPr>
              <a:t>mmMAGIC</a:t>
            </a:r>
            <a:r>
              <a:rPr lang="en-US" altLang="ja-JP" sz="1200" b="1" dirty="0" smtClean="0">
                <a:solidFill>
                  <a:srgbClr val="000000"/>
                </a:solidFill>
                <a:latin typeface="Arial" panose="020B0604020202020204" pitchFamily="34" charset="0"/>
              </a:rPr>
              <a:t>)</a:t>
            </a:r>
            <a:endParaRPr lang="ja-JP" altLang="en-US" sz="1200" dirty="0"/>
          </a:p>
        </p:txBody>
      </p:sp>
      <p:sp>
        <p:nvSpPr>
          <p:cNvPr id="11" name="正方形/長方形 10"/>
          <p:cNvSpPr/>
          <p:nvPr/>
        </p:nvSpPr>
        <p:spPr>
          <a:xfrm>
            <a:off x="179512" y="3753626"/>
            <a:ext cx="3024336" cy="276999"/>
          </a:xfrm>
          <a:prstGeom prst="rect">
            <a:avLst/>
          </a:prstGeom>
        </p:spPr>
        <p:txBody>
          <a:bodyPr wrap="square">
            <a:spAutoFit/>
          </a:bodyPr>
          <a:lstStyle/>
          <a:p>
            <a:pPr algn="ctr"/>
            <a:r>
              <a:rPr lang="en-US" altLang="ja-JP" sz="1200" b="1" dirty="0" smtClean="0">
                <a:solidFill>
                  <a:srgbClr val="000000"/>
                </a:solidFill>
                <a:latin typeface="Arial" panose="020B0604020202020204" pitchFamily="34" charset="0"/>
              </a:rPr>
              <a:t>Our environment</a:t>
            </a:r>
            <a:endParaRPr lang="ja-JP" altLang="en-US" sz="1200" dirty="0"/>
          </a:p>
        </p:txBody>
      </p:sp>
      <p:sp>
        <p:nvSpPr>
          <p:cNvPr id="13" name="正方形/長方形 12"/>
          <p:cNvSpPr/>
          <p:nvPr/>
        </p:nvSpPr>
        <p:spPr>
          <a:xfrm>
            <a:off x="3131840" y="3753626"/>
            <a:ext cx="3077794" cy="276999"/>
          </a:xfrm>
          <a:prstGeom prst="rect">
            <a:avLst/>
          </a:prstGeom>
        </p:spPr>
        <p:txBody>
          <a:bodyPr wrap="square">
            <a:spAutoFit/>
          </a:bodyPr>
          <a:lstStyle/>
          <a:p>
            <a:pPr algn="ctr"/>
            <a:r>
              <a:rPr lang="en-US" altLang="ja-JP" sz="1200" b="1" dirty="0" smtClean="0">
                <a:solidFill>
                  <a:srgbClr val="000000"/>
                </a:solidFill>
                <a:latin typeface="Arial" panose="020B0604020202020204" pitchFamily="34" charset="0"/>
              </a:rPr>
              <a:t>Open </a:t>
            </a:r>
            <a:r>
              <a:rPr lang="en-US" altLang="ja-JP" sz="1200" b="1" dirty="0">
                <a:solidFill>
                  <a:srgbClr val="000000"/>
                </a:solidFill>
                <a:latin typeface="Arial" panose="020B0604020202020204" pitchFamily="34" charset="0"/>
              </a:rPr>
              <a:t>square in </a:t>
            </a:r>
            <a:r>
              <a:rPr lang="en-US" altLang="ja-JP" sz="1200" b="1" dirty="0" smtClean="0">
                <a:solidFill>
                  <a:srgbClr val="000000"/>
                </a:solidFill>
                <a:latin typeface="Arial" panose="020B0604020202020204" pitchFamily="34" charset="0"/>
              </a:rPr>
              <a:t>Berlin (MiWEBA)</a:t>
            </a:r>
            <a:endParaRPr lang="ja-JP" altLang="en-US" sz="1200" dirty="0"/>
          </a:p>
        </p:txBody>
      </p:sp>
      <p:pic>
        <p:nvPicPr>
          <p:cNvPr id="10" name="図 9"/>
          <p:cNvPicPr>
            <a:picLocks noChangeAspect="1"/>
          </p:cNvPicPr>
          <p:nvPr/>
        </p:nvPicPr>
        <p:blipFill>
          <a:blip r:embed="rId5"/>
          <a:stretch>
            <a:fillRect/>
          </a:stretch>
        </p:blipFill>
        <p:spPr>
          <a:xfrm>
            <a:off x="3055564" y="2276872"/>
            <a:ext cx="3180381" cy="1498762"/>
          </a:xfrm>
          <a:prstGeom prst="rect">
            <a:avLst/>
          </a:prstGeom>
        </p:spPr>
      </p:pic>
    </p:spTree>
    <p:extLst>
      <p:ext uri="{BB962C8B-B14F-4D97-AF65-F5344CB8AC3E}">
        <p14:creationId xmlns:p14="http://schemas.microsoft.com/office/powerpoint/2010/main" val="92841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smtClean="0"/>
              <a:t>March 2017</a:t>
            </a:r>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altLang="ja-JP" sz="1600" b="0" dirty="0"/>
              <a:t>[1] “Channel Model for Outdoor Open Area Access Scenarios,” </a:t>
            </a:r>
            <a:r>
              <a:rPr lang="en-US" altLang="ja-JP" sz="1600" b="0" i="1" dirty="0"/>
              <a:t>IEEE Document </a:t>
            </a:r>
            <a:r>
              <a:rPr lang="en-US" altLang="ja-JP" sz="1600" b="0" i="1" dirty="0" smtClean="0"/>
              <a:t>802.11-16/0342r0</a:t>
            </a:r>
            <a:r>
              <a:rPr lang="en-US" altLang="ja-JP" sz="1600" b="0" dirty="0" smtClean="0"/>
              <a:t>, Mar. 2016.</a:t>
            </a:r>
            <a:endParaRPr lang="en-US" altLang="ja-JP" sz="1600" b="0" dirty="0"/>
          </a:p>
          <a:p>
            <a:r>
              <a:rPr lang="en-US" altLang="ja-JP" sz="1600" b="0" dirty="0" smtClean="0"/>
              <a:t>[2] </a:t>
            </a:r>
            <a:r>
              <a:rPr lang="en-US" altLang="ja-JP" sz="1600" b="0" dirty="0"/>
              <a:t>MiWEBA, FP7 ICT-2013-EU-Japan, http://www.miweba.eu</a:t>
            </a:r>
          </a:p>
          <a:p>
            <a:r>
              <a:rPr lang="en-US" altLang="ja-JP" sz="1600" b="0" dirty="0" smtClean="0"/>
              <a:t>[3] </a:t>
            </a:r>
            <a:r>
              <a:rPr lang="en-US" altLang="ja-JP" sz="1600" b="0" dirty="0"/>
              <a:t>“Channel Models for IEEE 802.11ay,” </a:t>
            </a:r>
            <a:r>
              <a:rPr lang="en-US" altLang="ja-JP" sz="1600" b="0" i="1" dirty="0"/>
              <a:t>IEEE Document 802.11-15/1150r2</a:t>
            </a:r>
            <a:r>
              <a:rPr lang="en-US" altLang="ja-JP" sz="1600" b="0" dirty="0"/>
              <a:t>, Sept. 2015.</a:t>
            </a:r>
          </a:p>
          <a:p>
            <a:r>
              <a:rPr lang="en-US" altLang="ja-JP" sz="1600" b="0" dirty="0" smtClean="0"/>
              <a:t>[4</a:t>
            </a:r>
            <a:r>
              <a:rPr lang="en-US" altLang="ja-JP" sz="1600" b="0" dirty="0"/>
              <a:t>] </a:t>
            </a:r>
            <a:r>
              <a:rPr lang="en-US" altLang="ja-JP" sz="1600" b="0" dirty="0" smtClean="0"/>
              <a:t>Karma </a:t>
            </a:r>
            <a:r>
              <a:rPr lang="en-US" altLang="ja-JP" sz="1600" b="0" dirty="0" err="1"/>
              <a:t>Wangchuck</a:t>
            </a:r>
            <a:r>
              <a:rPr lang="en-US" altLang="ja-JP" sz="1600" b="0" dirty="0"/>
              <a:t>, Minseok Kim, Kento Umeki, Kento Umeki, Kentaro Saito, and Jun-ichi Takada, ``Polarimetric Millimeter Wave Propagation Channel Measurement and Cluster Properties in Outdoor Urban Pico-cell Environment,'' The 27th Annual IEEE International Symposium on Personal, Indoor and Mobile Radio Communications (PIMRC2016), Sept. 2016</a:t>
            </a:r>
            <a:r>
              <a:rPr lang="en-US" altLang="ja-JP" sz="1600" b="0" dirty="0" smtClean="0"/>
              <a:t>.</a:t>
            </a:r>
            <a:endParaRPr lang="en-US" altLang="ja-JP" sz="1600" b="0" dirty="0"/>
          </a:p>
          <a:p>
            <a:r>
              <a:rPr lang="en-US" altLang="ja-JP" sz="1600" b="0" dirty="0" smtClean="0"/>
              <a:t>[5] </a:t>
            </a:r>
            <a:r>
              <a:rPr lang="en-US" altLang="ja-JP" sz="1600" b="0" dirty="0"/>
              <a:t>“Hotel </a:t>
            </a:r>
            <a:r>
              <a:rPr lang="en-US" altLang="ja-JP" sz="1600" b="0" dirty="0" smtClean="0"/>
              <a:t>lobby SU-MIMO </a:t>
            </a:r>
            <a:r>
              <a:rPr lang="en-US" altLang="ja-JP" sz="1600" b="0" dirty="0"/>
              <a:t>channel </a:t>
            </a:r>
            <a:r>
              <a:rPr lang="en-US" altLang="ja-JP" sz="1600" b="0" dirty="0" smtClean="0"/>
              <a:t>modeling: 2x2 </a:t>
            </a:r>
            <a:r>
              <a:rPr lang="en-US" altLang="ja-JP" sz="1600" b="0" dirty="0"/>
              <a:t>golden set generation,” </a:t>
            </a:r>
            <a:r>
              <a:rPr lang="en-US" altLang="ja-JP" sz="1600" b="0" i="1" dirty="0"/>
              <a:t>IEEE Document </a:t>
            </a:r>
            <a:r>
              <a:rPr lang="en-US" altLang="ja-JP" sz="1600" b="0" i="1" dirty="0" smtClean="0"/>
              <a:t>802.11-16/1209r0</a:t>
            </a:r>
            <a:r>
              <a:rPr lang="en-US" altLang="ja-JP" sz="1600" b="0" dirty="0" smtClean="0"/>
              <a:t>, Sept 2016.</a:t>
            </a:r>
            <a:endParaRPr lang="en-US" altLang="ja-JP" sz="1600" b="0" dirty="0"/>
          </a:p>
          <a:p>
            <a:endParaRPr lang="en-US" altLang="ja-JP" sz="1600" b="0" dirty="0" smtClean="0"/>
          </a:p>
          <a:p>
            <a:endParaRPr lang="en-US" sz="1600" dirty="0"/>
          </a:p>
        </p:txBody>
      </p:sp>
      <p:sp>
        <p:nvSpPr>
          <p:cNvPr id="2" name="フッター プレースホルダー 1"/>
          <p:cNvSpPr>
            <a:spLocks noGrp="1"/>
          </p:cNvSpPr>
          <p:nvPr>
            <p:ph type="ftr" idx="14"/>
          </p:nvPr>
        </p:nvSpPr>
        <p:spPr/>
        <p:txBody>
          <a:bodyPr/>
          <a:lstStyle/>
          <a:p>
            <a:r>
              <a:rPr lang="en-GB" smtClean="0"/>
              <a:t>Minseok Kim, Niigata University</a:t>
            </a:r>
            <a:endParaRPr lang="en-GB" dirty="0"/>
          </a:p>
        </p:txBody>
      </p:sp>
      <p:sp>
        <p:nvSpPr>
          <p:cNvPr id="3" name="スライド番号プレースホルダー 2"/>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ja-JP" dirty="0" smtClean="0"/>
              <a:t>Introduction</a:t>
            </a:r>
            <a:endParaRPr lang="ja-JP" altLang="en-US" dirty="0" smtClean="0"/>
          </a:p>
        </p:txBody>
      </p:sp>
      <p:sp>
        <p:nvSpPr>
          <p:cNvPr id="23556" name="Rectangle 3"/>
          <p:cNvSpPr>
            <a:spLocks noGrp="1" noChangeArrowheads="1"/>
          </p:cNvSpPr>
          <p:nvPr>
            <p:ph type="body" idx="1"/>
          </p:nvPr>
        </p:nvSpPr>
        <p:spPr/>
        <p:txBody>
          <a:bodyPr/>
          <a:lstStyle/>
          <a:p>
            <a:pPr marL="400050">
              <a:buFont typeface="Arial" panose="020B0604020202020204" pitchFamily="34" charset="0"/>
              <a:buChar char="•"/>
            </a:pPr>
            <a:r>
              <a:rPr lang="en-US" altLang="ja-JP" dirty="0" smtClean="0"/>
              <a:t>Our previous contribution (IEEE802.11-16/0342r0 [1])</a:t>
            </a:r>
          </a:p>
          <a:p>
            <a:pPr marL="800100" lvl="1" indent="-342900">
              <a:buFont typeface="Arial" panose="020B0604020202020204" pitchFamily="34" charset="0"/>
              <a:buChar char="•"/>
            </a:pPr>
            <a:r>
              <a:rPr lang="en-US" altLang="ja-JP" dirty="0" smtClean="0"/>
              <a:t>Measurement campaign in an outdoor Open Area Hotspot Access scenario</a:t>
            </a:r>
          </a:p>
          <a:p>
            <a:pPr marL="800100" lvl="1" indent="-342900">
              <a:buFont typeface="Arial" panose="020B0604020202020204" pitchFamily="34" charset="0"/>
              <a:buChar char="•"/>
            </a:pPr>
            <a:r>
              <a:rPr lang="en-US" altLang="ja-JP" dirty="0" smtClean="0"/>
              <a:t>Investigation of dominant propagation mechanisms</a:t>
            </a:r>
          </a:p>
          <a:p>
            <a:pPr marL="800100" lvl="1" indent="-342900">
              <a:buFont typeface="Arial" panose="020B0604020202020204" pitchFamily="34" charset="0"/>
              <a:buChar char="•"/>
            </a:pPr>
            <a:r>
              <a:rPr lang="en-US" altLang="ja-JP" dirty="0" smtClean="0"/>
              <a:t>Channel model parameter extraction (Q-D model)</a:t>
            </a:r>
          </a:p>
          <a:p>
            <a:pPr marL="400050">
              <a:buFont typeface="Arial" panose="020B0604020202020204" pitchFamily="34" charset="0"/>
              <a:buChar char="•"/>
            </a:pPr>
            <a:r>
              <a:rPr lang="en-US" altLang="ja-JP" dirty="0" smtClean="0"/>
              <a:t>This contribution</a:t>
            </a:r>
          </a:p>
          <a:p>
            <a:pPr marL="800100" lvl="1">
              <a:buFont typeface="Arial" panose="020B0604020202020204" pitchFamily="34" charset="0"/>
              <a:buChar char="•"/>
            </a:pPr>
            <a:r>
              <a:rPr lang="en-US" altLang="ja-JP" dirty="0" smtClean="0"/>
              <a:t>Propose simple and more realistic </a:t>
            </a:r>
            <a:r>
              <a:rPr lang="en-US" altLang="ja-JP" dirty="0"/>
              <a:t>model considering dominant reflected paths from sur-rounding walls</a:t>
            </a:r>
            <a:endParaRPr lang="en-GB" altLang="ja-JP" dirty="0"/>
          </a:p>
          <a:p>
            <a:pPr marL="800100" lvl="1">
              <a:buFont typeface="Arial" panose="020B0604020202020204" pitchFamily="34" charset="0"/>
              <a:buChar char="•"/>
            </a:pPr>
            <a:r>
              <a:rPr lang="en-US" altLang="ja-JP" dirty="0" smtClean="0"/>
              <a:t>Channel model parameters revised</a:t>
            </a:r>
          </a:p>
          <a:p>
            <a:pPr marL="800100" lvl="1">
              <a:buFont typeface="Arial" panose="020B0604020202020204" pitchFamily="34" charset="0"/>
              <a:buChar char="•"/>
            </a:pPr>
            <a:r>
              <a:rPr lang="en-US" altLang="ja-JP" dirty="0" smtClean="0"/>
              <a:t>SU-MIMO (</a:t>
            </a:r>
            <a:r>
              <a:rPr lang="en-US" altLang="ja-JP" dirty="0" err="1" smtClean="0"/>
              <a:t>Conf</a:t>
            </a:r>
            <a:r>
              <a:rPr lang="en-US" altLang="ja-JP" dirty="0" smtClean="0"/>
              <a:t> #1) performance evaluation</a:t>
            </a:r>
            <a:endParaRPr lang="en-US" altLang="ja-JP" dirty="0"/>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p:txBody>
          <a:bodyPr/>
          <a:lstStyle/>
          <a:p>
            <a:r>
              <a:rPr lang="en-GB" smtClean="0"/>
              <a:t>Minseok Kim, Niigata University</a:t>
            </a:r>
            <a:endParaRPr lang="en-GB" dirty="0"/>
          </a:p>
        </p:txBody>
      </p:sp>
      <p:sp>
        <p:nvSpPr>
          <p:cNvPr id="7" name="スライド番号プレースホルダー 6"/>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5806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3568" y="2492896"/>
            <a:ext cx="7791450" cy="1223963"/>
          </a:xfrm>
          <a:prstGeom prst="rect">
            <a:avLst/>
          </a:prstGeom>
        </p:spPr>
        <p:txBody>
          <a:bodyPr anchor="ctr"/>
          <a:lstStyle>
            <a:lvl1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003E1F"/>
                </a:solidFill>
                <a:latin typeface="+mj-lt"/>
                <a:ea typeface="+mj-ea"/>
                <a:cs typeface="+mj-cs"/>
              </a:defRPr>
            </a:lvl1pPr>
            <a:lvl2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333399"/>
                </a:solidFill>
                <a:latin typeface="Garamond" pitchFamily="16" charset="0"/>
                <a:ea typeface="ＭＳ Ｐゴシック" pitchFamily="48" charset="-128"/>
              </a:defRPr>
            </a:lvl2pPr>
            <a:lvl3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333399"/>
                </a:solidFill>
                <a:latin typeface="Garamond" pitchFamily="16" charset="0"/>
                <a:ea typeface="ＭＳ Ｐゴシック" pitchFamily="48" charset="-128"/>
              </a:defRPr>
            </a:lvl3pPr>
            <a:lvl4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333399"/>
                </a:solidFill>
                <a:latin typeface="Garamond" pitchFamily="16" charset="0"/>
                <a:ea typeface="ＭＳ Ｐゴシック" pitchFamily="48" charset="-128"/>
              </a:defRPr>
            </a:lvl4pPr>
            <a:lvl5pPr algn="ctr" defTabSz="449263" rtl="0" eaLnBrk="0" fontAlgn="base" hangingPunct="0">
              <a:lnSpc>
                <a:spcPct val="93000"/>
              </a:lnSpc>
              <a:spcBef>
                <a:spcPct val="0"/>
              </a:spcBef>
              <a:spcAft>
                <a:spcPct val="0"/>
              </a:spcAft>
              <a:buClr>
                <a:srgbClr val="333399"/>
              </a:buClr>
              <a:buSzPct val="100000"/>
              <a:buFont typeface="Garamond" pitchFamily="18" charset="0"/>
              <a:defRPr sz="4000" b="1">
                <a:solidFill>
                  <a:srgbClr val="333399"/>
                </a:solidFill>
                <a:latin typeface="Garamond" pitchFamily="16" charset="0"/>
                <a:ea typeface="ＭＳ Ｐゴシック" pitchFamily="48" charset="-128"/>
              </a:defRPr>
            </a:lvl5pPr>
            <a:lvl6pPr marL="457200" algn="ctr" defTabSz="449263" rtl="0" eaLnBrk="0" fontAlgn="base" hangingPunct="0">
              <a:lnSpc>
                <a:spcPct val="93000"/>
              </a:lnSpc>
              <a:spcBef>
                <a:spcPct val="0"/>
              </a:spcBef>
              <a:spcAft>
                <a:spcPct val="0"/>
              </a:spcAft>
              <a:buClr>
                <a:srgbClr val="333399"/>
              </a:buClr>
              <a:buSzPct val="100000"/>
              <a:buFont typeface="Garamond" pitchFamily="16" charset="0"/>
              <a:defRPr sz="4000" b="1">
                <a:solidFill>
                  <a:srgbClr val="333399"/>
                </a:solidFill>
                <a:latin typeface="Garamond" pitchFamily="16" charset="0"/>
                <a:ea typeface="ＭＳ Ｐゴシック" pitchFamily="48" charset="-128"/>
              </a:defRPr>
            </a:lvl6pPr>
            <a:lvl7pPr marL="914400" algn="ctr" defTabSz="449263" rtl="0" eaLnBrk="0" fontAlgn="base" hangingPunct="0">
              <a:lnSpc>
                <a:spcPct val="93000"/>
              </a:lnSpc>
              <a:spcBef>
                <a:spcPct val="0"/>
              </a:spcBef>
              <a:spcAft>
                <a:spcPct val="0"/>
              </a:spcAft>
              <a:buClr>
                <a:srgbClr val="333399"/>
              </a:buClr>
              <a:buSzPct val="100000"/>
              <a:buFont typeface="Garamond" pitchFamily="16" charset="0"/>
              <a:defRPr sz="4000" b="1">
                <a:solidFill>
                  <a:srgbClr val="333399"/>
                </a:solidFill>
                <a:latin typeface="Garamond" pitchFamily="16" charset="0"/>
                <a:ea typeface="ＭＳ Ｐゴシック" pitchFamily="48" charset="-128"/>
              </a:defRPr>
            </a:lvl7pPr>
            <a:lvl8pPr marL="1371600" algn="ctr" defTabSz="449263" rtl="0" eaLnBrk="0" fontAlgn="base" hangingPunct="0">
              <a:lnSpc>
                <a:spcPct val="93000"/>
              </a:lnSpc>
              <a:spcBef>
                <a:spcPct val="0"/>
              </a:spcBef>
              <a:spcAft>
                <a:spcPct val="0"/>
              </a:spcAft>
              <a:buClr>
                <a:srgbClr val="333399"/>
              </a:buClr>
              <a:buSzPct val="100000"/>
              <a:buFont typeface="Garamond" pitchFamily="16" charset="0"/>
              <a:defRPr sz="4000" b="1">
                <a:solidFill>
                  <a:srgbClr val="333399"/>
                </a:solidFill>
                <a:latin typeface="Garamond" pitchFamily="16" charset="0"/>
                <a:ea typeface="ＭＳ Ｐゴシック" pitchFamily="48" charset="-128"/>
              </a:defRPr>
            </a:lvl8pPr>
            <a:lvl9pPr marL="1828800" algn="ctr" defTabSz="449263" rtl="0" eaLnBrk="0" fontAlgn="base" hangingPunct="0">
              <a:lnSpc>
                <a:spcPct val="93000"/>
              </a:lnSpc>
              <a:spcBef>
                <a:spcPct val="0"/>
              </a:spcBef>
              <a:spcAft>
                <a:spcPct val="0"/>
              </a:spcAft>
              <a:buClr>
                <a:srgbClr val="333399"/>
              </a:buClr>
              <a:buSzPct val="100000"/>
              <a:buFont typeface="Garamond" pitchFamily="16" charset="0"/>
              <a:defRPr sz="4000" b="1">
                <a:solidFill>
                  <a:srgbClr val="333399"/>
                </a:solidFill>
                <a:latin typeface="Garamond" pitchFamily="16" charset="0"/>
                <a:ea typeface="ＭＳ Ｐゴシック" pitchFamily="48" charset="-128"/>
              </a:defRPr>
            </a:lvl9pPr>
          </a:lstStyle>
          <a:p>
            <a:r>
              <a:rPr kumimoji="0" lang="en-US" altLang="ja-JP" kern="0" dirty="0" smtClean="0">
                <a:solidFill>
                  <a:schemeClr val="tx1"/>
                </a:solidFill>
                <a:ea typeface="ＭＳ Ｐゴシック" charset="-128"/>
              </a:rPr>
              <a:t>Channel Modeling</a:t>
            </a:r>
            <a:endParaRPr kumimoji="0" lang="en-US" altLang="ja-JP" kern="0" dirty="0">
              <a:solidFill>
                <a:schemeClr val="tx1"/>
              </a:solidFill>
              <a:ea typeface="ＭＳ Ｐゴシック" charset="-128"/>
            </a:endParaRPr>
          </a:p>
        </p:txBody>
      </p:sp>
      <p:sp>
        <p:nvSpPr>
          <p:cNvPr id="4" name="日付プレースホルダー 3"/>
          <p:cNvSpPr>
            <a:spLocks noGrp="1"/>
          </p:cNvSpPr>
          <p:nvPr>
            <p:ph type="dt" idx="10"/>
          </p:nvPr>
        </p:nvSpPr>
        <p:spPr/>
        <p:txBody>
          <a:bodyPr/>
          <a:lstStyle/>
          <a:p>
            <a:r>
              <a:rPr lang="en-US" altLang="ja-JP" dirty="0" smtClean="0"/>
              <a:t>March 2017</a:t>
            </a:r>
            <a:endParaRPr lang="en-GB" dirty="0"/>
          </a:p>
        </p:txBody>
      </p:sp>
      <p:sp>
        <p:nvSpPr>
          <p:cNvPr id="5" name="フッター プレースホルダー 4"/>
          <p:cNvSpPr>
            <a:spLocks noGrp="1"/>
          </p:cNvSpPr>
          <p:nvPr>
            <p:ph type="ftr" idx="11"/>
          </p:nvPr>
        </p:nvSpPr>
        <p:spPr/>
        <p:txBody>
          <a:bodyPr/>
          <a:lstStyle/>
          <a:p>
            <a:r>
              <a:rPr lang="en-GB" smtClean="0"/>
              <a:t>Minseok Kim, Niigata University</a:t>
            </a:r>
            <a:endParaRPr lang="en-GB"/>
          </a:p>
        </p:txBody>
      </p:sp>
      <p:sp>
        <p:nvSpPr>
          <p:cNvPr id="7" name="スライド番号プレースホルダー 6"/>
          <p:cNvSpPr>
            <a:spLocks noGrp="1"/>
          </p:cNvSpPr>
          <p:nvPr>
            <p:ph type="sldNum" idx="12"/>
          </p:nvPr>
        </p:nvSpPr>
        <p:spPr/>
        <p:txBody>
          <a:bodyPr/>
          <a:lstStyle/>
          <a:p>
            <a:r>
              <a:rPr lang="en-GB" smtClean="0"/>
              <a:t>Slide </a:t>
            </a:r>
            <a:fld id="{F5D8E26B-7BCF-4D25-9C89-0168A6618F18}" type="slidenum">
              <a:rPr lang="en-GB" smtClean="0"/>
              <a:pPr/>
              <a:t>4</a:t>
            </a:fld>
            <a:endParaRPr lang="en-GB"/>
          </a:p>
        </p:txBody>
      </p:sp>
    </p:spTree>
    <p:extLst>
      <p:ext uri="{BB962C8B-B14F-4D97-AF65-F5344CB8AC3E}">
        <p14:creationId xmlns:p14="http://schemas.microsoft.com/office/powerpoint/2010/main" val="4010056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p:txBody>
          <a:bodyPr/>
          <a:lstStyle>
            <a:lvl1pPr defTabSz="905255">
              <a:defRPr sz="3663"/>
            </a:lvl1pPr>
          </a:lstStyle>
          <a:p>
            <a:r>
              <a:rPr lang="en-US" sz="3200" dirty="0" smtClean="0"/>
              <a:t>IEEE802.11ay Q-D Channel Model</a:t>
            </a:r>
            <a:endParaRPr lang="en-US" sz="3200" dirty="0"/>
          </a:p>
        </p:txBody>
      </p:sp>
      <p:sp>
        <p:nvSpPr>
          <p:cNvPr id="96" name="Shape 96"/>
          <p:cNvSpPr>
            <a:spLocks noGrp="1"/>
          </p:cNvSpPr>
          <p:nvPr>
            <p:ph idx="1"/>
          </p:nvPr>
        </p:nvSpPr>
        <p:spPr/>
        <p:txBody>
          <a:bodyPr/>
          <a:lstStyle/>
          <a:p>
            <a:pPr>
              <a:buFont typeface="Arial" panose="020B0604020202020204" pitchFamily="34" charset="0"/>
              <a:buChar char="•"/>
            </a:pPr>
            <a:r>
              <a:rPr lang="en-US" altLang="ja-JP" dirty="0" smtClean="0"/>
              <a:t>Quasi-deterministic model based on MiWEBA</a:t>
            </a:r>
            <a:r>
              <a:rPr lang="ja-JP" altLang="en-US" dirty="0"/>
              <a:t> </a:t>
            </a:r>
            <a:r>
              <a:rPr lang="en-US" altLang="ja-JP" dirty="0" smtClean="0"/>
              <a:t>[2]</a:t>
            </a:r>
          </a:p>
          <a:p>
            <a:pPr>
              <a:buFont typeface="Arial" panose="020B0604020202020204" pitchFamily="34" charset="0"/>
              <a:buChar char="•"/>
            </a:pPr>
            <a:r>
              <a:rPr lang="en-US" altLang="ja-JP" dirty="0" smtClean="0"/>
              <a:t>Deterministic components (D-Ray)</a:t>
            </a:r>
            <a:endParaRPr lang="ja-JP" altLang="en-US" dirty="0" smtClean="0"/>
          </a:p>
          <a:p>
            <a:pPr marL="800100" lvl="1" indent="-342900">
              <a:buFont typeface="Arial" panose="020B0604020202020204" pitchFamily="34" charset="0"/>
              <a:buChar char="•"/>
            </a:pPr>
            <a:r>
              <a:rPr lang="en-US" altLang="ja-JP" dirty="0" smtClean="0"/>
              <a:t>LoS, Ground reflection, Near-wall reflection</a:t>
            </a:r>
            <a:endParaRPr lang="ja-JP" altLang="en-US" dirty="0" smtClean="0"/>
          </a:p>
          <a:p>
            <a:pPr marL="800100" lvl="1" indent="-342900">
              <a:buFont typeface="Arial" panose="020B0604020202020204" pitchFamily="34" charset="0"/>
              <a:buChar char="•"/>
            </a:pPr>
            <a:r>
              <a:rPr lang="en-US" altLang="ja-JP" dirty="0" smtClean="0"/>
              <a:t>Determined by the location of Tx and Rx in the surrounding environment</a:t>
            </a:r>
            <a:endParaRPr lang="ja-JP" altLang="en-US" dirty="0" smtClean="0"/>
          </a:p>
          <a:p>
            <a:pPr>
              <a:buFont typeface="Arial" panose="020B0604020202020204" pitchFamily="34" charset="0"/>
              <a:buChar char="•"/>
            </a:pPr>
            <a:r>
              <a:rPr lang="en-US" altLang="ja-JP" dirty="0" smtClean="0"/>
              <a:t>Random components (R-Ray)</a:t>
            </a:r>
            <a:endParaRPr lang="ja-JP" altLang="en-US" dirty="0" smtClean="0"/>
          </a:p>
          <a:p>
            <a:pPr marL="800100" lvl="1" indent="-342900">
              <a:buFont typeface="Arial" panose="020B0604020202020204" pitchFamily="34" charset="0"/>
              <a:buChar char="•"/>
            </a:pPr>
            <a:r>
              <a:rPr lang="en-US" altLang="ja-JP" dirty="0" smtClean="0"/>
              <a:t>Reflection from </a:t>
            </a:r>
            <a:r>
              <a:rPr lang="en-US" altLang="ja-JP" dirty="0"/>
              <a:t>far-away static objects </a:t>
            </a:r>
            <a:r>
              <a:rPr lang="en-US" altLang="ja-JP" dirty="0" smtClean="0"/>
              <a:t/>
            </a:r>
            <a:br>
              <a:rPr lang="en-US" altLang="ja-JP" dirty="0" smtClean="0"/>
            </a:br>
            <a:r>
              <a:rPr lang="en-US" altLang="ja-JP" dirty="0" smtClean="0"/>
              <a:t>and random objects</a:t>
            </a:r>
          </a:p>
          <a:p>
            <a:pPr marL="800100" lvl="1" indent="-342900">
              <a:buFont typeface="Arial" panose="020B0604020202020204" pitchFamily="34" charset="0"/>
              <a:buChar char="•"/>
            </a:pPr>
            <a:r>
              <a:rPr lang="en-US" altLang="ja-JP" dirty="0" smtClean="0"/>
              <a:t>Statistically </a:t>
            </a:r>
            <a:r>
              <a:rPr lang="en-US" altLang="ja-JP" dirty="0"/>
              <a:t>modeled</a:t>
            </a:r>
            <a:endParaRPr lang="ja-JP" altLang="en-US" dirty="0"/>
          </a:p>
        </p:txBody>
      </p:sp>
      <p:grpSp>
        <p:nvGrpSpPr>
          <p:cNvPr id="132" name="Group 132"/>
          <p:cNvGrpSpPr/>
          <p:nvPr/>
        </p:nvGrpSpPr>
        <p:grpSpPr>
          <a:xfrm>
            <a:off x="5652120" y="3501008"/>
            <a:ext cx="3744416" cy="2545446"/>
            <a:chOff x="-61094" y="0"/>
            <a:chExt cx="3744414" cy="2545445"/>
          </a:xfrm>
        </p:grpSpPr>
        <p:sp>
          <p:nvSpPr>
            <p:cNvPr id="101" name="Shape 101"/>
            <p:cNvSpPr/>
            <p:nvPr/>
          </p:nvSpPr>
          <p:spPr>
            <a:xfrm>
              <a:off x="300682" y="383927"/>
              <a:ext cx="293971" cy="268700"/>
            </a:xfrm>
            <a:custGeom>
              <a:avLst/>
              <a:gdLst/>
              <a:ahLst/>
              <a:cxnLst>
                <a:cxn ang="0">
                  <a:pos x="wd2" y="hd2"/>
                </a:cxn>
                <a:cxn ang="5400000">
                  <a:pos x="wd2" y="hd2"/>
                </a:cxn>
                <a:cxn ang="10800000">
                  <a:pos x="wd2" y="hd2"/>
                </a:cxn>
                <a:cxn ang="16200000">
                  <a:pos x="wd2" y="hd2"/>
                </a:cxn>
              </a:cxnLst>
              <a:rect l="0" t="0" r="r" b="b"/>
              <a:pathLst>
                <a:path w="21600" h="21600" extrusionOk="0">
                  <a:moveTo>
                    <a:pt x="11728" y="10362"/>
                  </a:moveTo>
                  <a:lnTo>
                    <a:pt x="11639" y="21467"/>
                  </a:lnTo>
                  <a:lnTo>
                    <a:pt x="419" y="13336"/>
                  </a:lnTo>
                  <a:lnTo>
                    <a:pt x="63" y="13"/>
                  </a:lnTo>
                  <a:lnTo>
                    <a:pt x="11786" y="10374"/>
                  </a:lnTo>
                  <a:lnTo>
                    <a:pt x="21341" y="645"/>
                  </a:lnTo>
                  <a:moveTo>
                    <a:pt x="0" y="0"/>
                  </a:moveTo>
                  <a:lnTo>
                    <a:pt x="21412" y="309"/>
                  </a:lnTo>
                  <a:lnTo>
                    <a:pt x="21600" y="12507"/>
                  </a:lnTo>
                  <a:lnTo>
                    <a:pt x="11707" y="21600"/>
                  </a:lnTo>
                </a:path>
              </a:pathLst>
            </a:custGeom>
            <a:solidFill>
              <a:srgbClr val="FFFFFF"/>
            </a:solidFill>
            <a:ln w="12700" cap="flat">
              <a:solidFill>
                <a:srgbClr val="0000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02" name="Shape 102"/>
            <p:cNvSpPr/>
            <p:nvPr/>
          </p:nvSpPr>
          <p:spPr>
            <a:xfrm flipV="1">
              <a:off x="457634" y="553808"/>
              <a:ext cx="1" cy="107827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03" name="Shape 103"/>
            <p:cNvSpPr/>
            <p:nvPr/>
          </p:nvSpPr>
          <p:spPr>
            <a:xfrm>
              <a:off x="442929" y="1631289"/>
              <a:ext cx="2685920" cy="585229"/>
            </a:xfrm>
            <a:prstGeom prst="line">
              <a:avLst/>
            </a:prstGeom>
            <a:noFill/>
            <a:ln w="25400" cap="flat">
              <a:solidFill>
                <a:srgbClr val="000000"/>
              </a:solidFill>
              <a:prstDash val="sysDot"/>
              <a:miter lim="400000"/>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04" name="Shape 104"/>
            <p:cNvSpPr/>
            <p:nvPr/>
          </p:nvSpPr>
          <p:spPr>
            <a:xfrm>
              <a:off x="454298" y="542069"/>
              <a:ext cx="1492567" cy="1406688"/>
            </a:xfrm>
            <a:prstGeom prst="line">
              <a:avLst/>
            </a:prstGeom>
            <a:noFill/>
            <a:ln w="25400" cap="flat">
              <a:solidFill>
                <a:srgbClr val="00F9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05" name="Shape 105"/>
            <p:cNvSpPr/>
            <p:nvPr/>
          </p:nvSpPr>
          <p:spPr>
            <a:xfrm flipV="1">
              <a:off x="1963551" y="1693729"/>
              <a:ext cx="1173888" cy="264702"/>
            </a:xfrm>
            <a:prstGeom prst="line">
              <a:avLst/>
            </a:prstGeom>
            <a:noFill/>
            <a:ln w="25400" cap="flat">
              <a:solidFill>
                <a:srgbClr val="00F9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06" name="Shape 106"/>
            <p:cNvSpPr/>
            <p:nvPr/>
          </p:nvSpPr>
          <p:spPr>
            <a:xfrm>
              <a:off x="470467" y="552437"/>
              <a:ext cx="2659472" cy="1128724"/>
            </a:xfrm>
            <a:prstGeom prst="line">
              <a:avLst/>
            </a:prstGeom>
            <a:noFill/>
            <a:ln w="25400" cap="flat">
              <a:solidFill>
                <a:srgbClr val="FF26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07" name="Shape 107"/>
            <p:cNvSpPr/>
            <p:nvPr/>
          </p:nvSpPr>
          <p:spPr>
            <a:xfrm>
              <a:off x="468012" y="548772"/>
              <a:ext cx="1742070" cy="253781"/>
            </a:xfrm>
            <a:prstGeom prst="line">
              <a:avLst/>
            </a:prstGeom>
            <a:noFill/>
            <a:ln w="25400" cap="flat">
              <a:solidFill>
                <a:srgbClr val="FF93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08" name="Shape 108"/>
            <p:cNvSpPr/>
            <p:nvPr/>
          </p:nvSpPr>
          <p:spPr>
            <a:xfrm>
              <a:off x="2197714" y="795535"/>
              <a:ext cx="943599" cy="886346"/>
            </a:xfrm>
            <a:prstGeom prst="line">
              <a:avLst/>
            </a:prstGeom>
            <a:noFill/>
            <a:ln w="25400" cap="flat">
              <a:solidFill>
                <a:srgbClr val="FF93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09" name="Shape 109"/>
            <p:cNvSpPr/>
            <p:nvPr/>
          </p:nvSpPr>
          <p:spPr>
            <a:xfrm>
              <a:off x="414303" y="1707627"/>
              <a:ext cx="2685919" cy="585229"/>
            </a:xfrm>
            <a:prstGeom prst="line">
              <a:avLst/>
            </a:prstGeom>
            <a:noFill/>
            <a:ln w="12700" cap="flat">
              <a:solidFill>
                <a:srgbClr val="000000"/>
              </a:solidFill>
              <a:prstDash val="solid"/>
              <a:miter lim="400000"/>
              <a:headEnd type="triangle" w="med" len="sm"/>
              <a:tailEnd type="triangle" w="med" len="sm"/>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10" name="Shape 110"/>
            <p:cNvSpPr/>
            <p:nvPr/>
          </p:nvSpPr>
          <p:spPr>
            <a:xfrm>
              <a:off x="1379770" y="1948158"/>
              <a:ext cx="268198" cy="3602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L</a:t>
              </a:r>
            </a:p>
          </p:txBody>
        </p:sp>
        <p:sp>
          <p:nvSpPr>
            <p:cNvPr id="111" name="Shape 111"/>
            <p:cNvSpPr/>
            <p:nvPr/>
          </p:nvSpPr>
          <p:spPr>
            <a:xfrm>
              <a:off x="1254015" y="1509276"/>
              <a:ext cx="305439" cy="360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t>φ</a:t>
              </a:r>
            </a:p>
          </p:txBody>
        </p:sp>
        <p:sp>
          <p:nvSpPr>
            <p:cNvPr id="133" name="Shape 133"/>
            <p:cNvSpPr/>
            <p:nvPr/>
          </p:nvSpPr>
          <p:spPr>
            <a:xfrm>
              <a:off x="1549228" y="1660271"/>
              <a:ext cx="98740" cy="219473"/>
            </a:xfrm>
            <a:custGeom>
              <a:avLst/>
              <a:gdLst/>
              <a:ahLst/>
              <a:cxnLst>
                <a:cxn ang="0">
                  <a:pos x="wd2" y="hd2"/>
                </a:cxn>
                <a:cxn ang="5400000">
                  <a:pos x="wd2" y="hd2"/>
                </a:cxn>
                <a:cxn ang="10800000">
                  <a:pos x="wd2" y="hd2"/>
                </a:cxn>
                <a:cxn ang="16200000">
                  <a:pos x="wd2" y="hd2"/>
                </a:cxn>
              </a:cxnLst>
              <a:rect l="0" t="0" r="r" b="b"/>
              <a:pathLst>
                <a:path w="17392" h="21600" extrusionOk="0">
                  <a:moveTo>
                    <a:pt x="3945" y="21600"/>
                  </a:moveTo>
                  <a:cubicBezTo>
                    <a:pt x="-4208" y="11953"/>
                    <a:pt x="274" y="4753"/>
                    <a:pt x="17392" y="0"/>
                  </a:cubicBezTo>
                </a:path>
              </a:pathLst>
            </a:custGeom>
            <a:noFill/>
            <a:ln w="12700" cap="flat">
              <a:solidFill>
                <a:srgbClr val="000000"/>
              </a:solidFill>
              <a:prstDash val="solid"/>
              <a:round/>
              <a:headEnd type="triangle" w="med" len="med"/>
              <a:tailEnd type="triangle" w="med" len="med"/>
            </a:ln>
            <a:effectLst/>
          </p:spPr>
          <p:txBody>
            <a:bodyPr/>
            <a:lstStyle/>
            <a:p>
              <a:endParaRPr/>
            </a:p>
          </p:txBody>
        </p:sp>
        <p:sp>
          <p:nvSpPr>
            <p:cNvPr id="113" name="Shape 113"/>
            <p:cNvSpPr/>
            <p:nvPr/>
          </p:nvSpPr>
          <p:spPr>
            <a:xfrm flipV="1">
              <a:off x="290801" y="552263"/>
              <a:ext cx="1" cy="1078272"/>
            </a:xfrm>
            <a:prstGeom prst="line">
              <a:avLst/>
            </a:prstGeom>
            <a:noFill/>
            <a:ln w="12700" cap="flat">
              <a:solidFill>
                <a:srgbClr val="000000"/>
              </a:solidFill>
              <a:prstDash val="solid"/>
              <a:round/>
              <a:headEnd type="triangle" w="med" len="sm"/>
              <a:tailEnd type="triangle" w="med" len="sm"/>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14" name="Shape 114"/>
            <p:cNvSpPr/>
            <p:nvPr/>
          </p:nvSpPr>
          <p:spPr>
            <a:xfrm rot="16200000">
              <a:off x="-112671" y="835840"/>
              <a:ext cx="632061" cy="4067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1400"/>
              </a:pPr>
              <a:r>
                <a:t>H</a:t>
              </a:r>
              <a:r>
                <a:rPr sz="1000" baseline="-30000"/>
                <a:t>Tx</a:t>
              </a:r>
            </a:p>
          </p:txBody>
        </p:sp>
        <p:sp>
          <p:nvSpPr>
            <p:cNvPr id="115" name="Shape 115"/>
            <p:cNvSpPr/>
            <p:nvPr/>
          </p:nvSpPr>
          <p:spPr>
            <a:xfrm flipV="1">
              <a:off x="3301485" y="1692841"/>
              <a:ext cx="1" cy="530631"/>
            </a:xfrm>
            <a:prstGeom prst="line">
              <a:avLst/>
            </a:prstGeom>
            <a:noFill/>
            <a:ln w="12700" cap="flat">
              <a:solidFill>
                <a:srgbClr val="000000"/>
              </a:solidFill>
              <a:prstDash val="solid"/>
              <a:round/>
              <a:headEnd type="triangle" w="med" len="sm"/>
              <a:tailEnd type="triangle" w="med" len="sm"/>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16" name="Shape 116"/>
            <p:cNvSpPr/>
            <p:nvPr/>
          </p:nvSpPr>
          <p:spPr>
            <a:xfrm>
              <a:off x="454297" y="542069"/>
              <a:ext cx="1597533" cy="1454398"/>
            </a:xfrm>
            <a:prstGeom prst="line">
              <a:avLst/>
            </a:prstGeom>
            <a:noFill/>
            <a:ln w="12700" cap="flat">
              <a:solidFill>
                <a:srgbClr val="00F9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17" name="Shape 117"/>
            <p:cNvSpPr/>
            <p:nvPr/>
          </p:nvSpPr>
          <p:spPr>
            <a:xfrm flipV="1">
              <a:off x="2039888" y="1693729"/>
              <a:ext cx="1107092" cy="293328"/>
            </a:xfrm>
            <a:prstGeom prst="line">
              <a:avLst/>
            </a:prstGeom>
            <a:noFill/>
            <a:ln w="12700" cap="flat">
              <a:solidFill>
                <a:srgbClr val="00F9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18" name="Shape 118"/>
            <p:cNvSpPr/>
            <p:nvPr/>
          </p:nvSpPr>
          <p:spPr>
            <a:xfrm>
              <a:off x="448927" y="541494"/>
              <a:ext cx="1891899" cy="323090"/>
            </a:xfrm>
            <a:prstGeom prst="line">
              <a:avLst/>
            </a:prstGeom>
            <a:noFill/>
            <a:ln w="12700" cap="flat">
              <a:solidFill>
                <a:srgbClr val="FF93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19" name="Shape 119"/>
            <p:cNvSpPr/>
            <p:nvPr/>
          </p:nvSpPr>
          <p:spPr>
            <a:xfrm>
              <a:off x="2347704" y="862331"/>
              <a:ext cx="790923" cy="819550"/>
            </a:xfrm>
            <a:prstGeom prst="line">
              <a:avLst/>
            </a:prstGeom>
            <a:noFill/>
            <a:ln w="12700" cap="flat">
              <a:solidFill>
                <a:srgbClr val="FF93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20" name="Shape 120"/>
            <p:cNvSpPr/>
            <p:nvPr/>
          </p:nvSpPr>
          <p:spPr>
            <a:xfrm>
              <a:off x="252701" y="0"/>
              <a:ext cx="349886" cy="320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Tx</a:t>
              </a:r>
            </a:p>
          </p:txBody>
        </p:sp>
        <p:sp>
          <p:nvSpPr>
            <p:cNvPr id="121" name="Shape 121"/>
            <p:cNvSpPr/>
            <p:nvPr/>
          </p:nvSpPr>
          <p:spPr>
            <a:xfrm>
              <a:off x="3123495" y="1280506"/>
              <a:ext cx="392634"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r>
                <a:t>Rx</a:t>
              </a:r>
            </a:p>
          </p:txBody>
        </p:sp>
        <p:sp>
          <p:nvSpPr>
            <p:cNvPr id="122" name="Shape 122"/>
            <p:cNvSpPr/>
            <p:nvPr/>
          </p:nvSpPr>
          <p:spPr>
            <a:xfrm rot="16200000">
              <a:off x="3163929" y="1597840"/>
              <a:ext cx="632061" cy="4067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1400"/>
              </a:pPr>
              <a:r>
                <a:t>H</a:t>
              </a:r>
              <a:r>
                <a:rPr sz="1000" baseline="-30000"/>
                <a:t>Rx</a:t>
              </a:r>
            </a:p>
          </p:txBody>
        </p:sp>
        <p:pic>
          <p:nvPicPr>
            <p:cNvPr id="123" name="car_a08.pdf"/>
            <p:cNvPicPr>
              <a:picLocks noChangeAspect="1"/>
            </p:cNvPicPr>
            <p:nvPr/>
          </p:nvPicPr>
          <p:blipFill>
            <a:blip r:embed="rId3">
              <a:extLst/>
            </a:blip>
            <a:stretch>
              <a:fillRect/>
            </a:stretch>
          </p:blipFill>
          <p:spPr>
            <a:xfrm>
              <a:off x="2072297" y="531517"/>
              <a:ext cx="689837" cy="288291"/>
            </a:xfrm>
            <a:prstGeom prst="rect">
              <a:avLst/>
            </a:prstGeom>
            <a:ln w="12700" cap="flat">
              <a:noFill/>
              <a:miter lim="400000"/>
            </a:ln>
            <a:effectLst/>
          </p:spPr>
        </p:pic>
        <p:sp>
          <p:nvSpPr>
            <p:cNvPr id="124" name="Shape 124"/>
            <p:cNvSpPr/>
            <p:nvPr/>
          </p:nvSpPr>
          <p:spPr>
            <a:xfrm flipV="1">
              <a:off x="3129463" y="1794565"/>
              <a:ext cx="1" cy="411353"/>
            </a:xfrm>
            <a:prstGeom prst="line">
              <a:avLst/>
            </a:prstGeom>
            <a:noFill/>
            <a:ln w="25400" cap="flat">
              <a:solidFill>
                <a:srgbClr val="0000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25" name="Shape 125"/>
            <p:cNvSpPr/>
            <p:nvPr/>
          </p:nvSpPr>
          <p:spPr>
            <a:xfrm rot="480000">
              <a:off x="833330" y="426302"/>
              <a:ext cx="1226186" cy="2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500"/>
              </a:lvl1pPr>
            </a:lstStyle>
            <a:p>
              <a:r>
                <a:t>ランダム成分</a:t>
              </a:r>
            </a:p>
          </p:txBody>
        </p:sp>
        <p:sp>
          <p:nvSpPr>
            <p:cNvPr id="126" name="Shape 126"/>
            <p:cNvSpPr/>
            <p:nvPr/>
          </p:nvSpPr>
          <p:spPr>
            <a:xfrm rot="1320000">
              <a:off x="1491139" y="845454"/>
              <a:ext cx="675641" cy="2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500"/>
              </a:lvl1pPr>
            </a:lstStyle>
            <a:p>
              <a:r>
                <a:t>直接波</a:t>
              </a:r>
            </a:p>
          </p:txBody>
        </p:sp>
        <p:sp>
          <p:nvSpPr>
            <p:cNvPr id="127" name="Shape 127"/>
            <p:cNvSpPr/>
            <p:nvPr/>
          </p:nvSpPr>
          <p:spPr>
            <a:xfrm rot="2580000">
              <a:off x="1013352" y="1150004"/>
              <a:ext cx="866141" cy="2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500"/>
              </a:lvl1pPr>
            </a:lstStyle>
            <a:p>
              <a:r>
                <a:t>地面反射</a:t>
              </a:r>
            </a:p>
          </p:txBody>
        </p:sp>
        <p:sp>
          <p:nvSpPr>
            <p:cNvPr id="128" name="Shape 128"/>
            <p:cNvSpPr/>
            <p:nvPr/>
          </p:nvSpPr>
          <p:spPr>
            <a:xfrm>
              <a:off x="-61094" y="2087956"/>
              <a:ext cx="3233074" cy="4574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r>
                <a:rPr lang="en-US" sz="1800" dirty="0" smtClean="0">
                  <a:solidFill>
                    <a:schemeClr val="tx1"/>
                  </a:solidFill>
                </a:rPr>
                <a:t>Open Area Hotspot Access Scenario </a:t>
              </a:r>
              <a:r>
                <a:rPr sz="1800" dirty="0" smtClean="0">
                  <a:solidFill>
                    <a:schemeClr val="tx1"/>
                  </a:solidFill>
                </a:rPr>
                <a:t>[2</a:t>
              </a:r>
              <a:r>
                <a:rPr sz="1800" dirty="0">
                  <a:solidFill>
                    <a:schemeClr val="tx1"/>
                  </a:solidFill>
                </a:rPr>
                <a:t>]</a:t>
              </a:r>
            </a:p>
          </p:txBody>
        </p:sp>
        <p:sp>
          <p:nvSpPr>
            <p:cNvPr id="129" name="Shape 129"/>
            <p:cNvSpPr/>
            <p:nvPr/>
          </p:nvSpPr>
          <p:spPr>
            <a:xfrm rot="18180000">
              <a:off x="3006614" y="1644886"/>
              <a:ext cx="267052" cy="146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cap="flat">
              <a:solidFill>
                <a:srgbClr val="0000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30" name="Shape 130"/>
            <p:cNvSpPr/>
            <p:nvPr/>
          </p:nvSpPr>
          <p:spPr>
            <a:xfrm flipV="1">
              <a:off x="3060860" y="1690791"/>
              <a:ext cx="137208" cy="73709"/>
            </a:xfrm>
            <a:prstGeom prst="line">
              <a:avLst/>
            </a:prstGeom>
            <a:noFill/>
            <a:ln w="12700" cap="flat">
              <a:solidFill>
                <a:srgbClr val="0000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sp>
          <p:nvSpPr>
            <p:cNvPr id="131" name="Shape 131"/>
            <p:cNvSpPr/>
            <p:nvPr/>
          </p:nvSpPr>
          <p:spPr>
            <a:xfrm flipV="1">
              <a:off x="3134443" y="1639993"/>
              <a:ext cx="2742" cy="14990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defRPr sz="2400">
                  <a:latin typeface="+mj-lt"/>
                  <a:ea typeface="+mj-ea"/>
                  <a:cs typeface="+mj-cs"/>
                  <a:sym typeface="Times New Roman"/>
                </a:defRPr>
              </a:pPr>
              <a:endParaRPr/>
            </a:p>
          </p:txBody>
        </p:sp>
      </p:gr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p:txBody>
          <a:bodyPr/>
          <a:lstStyle/>
          <a:p>
            <a:r>
              <a:rPr lang="en-GB" smtClean="0"/>
              <a:t>Minseok Kim, Niigata University</a:t>
            </a:r>
            <a:endParaRPr lang="en-GB" dirty="0"/>
          </a:p>
        </p:txBody>
      </p:sp>
      <p:sp>
        <p:nvSpPr>
          <p:cNvPr id="7" name="スライド番号プレースホルダー 6"/>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9" name="正方形/長方形 8"/>
          <p:cNvSpPr/>
          <p:nvPr/>
        </p:nvSpPr>
        <p:spPr>
          <a:xfrm>
            <a:off x="5580112" y="3737357"/>
            <a:ext cx="441146" cy="369332"/>
          </a:xfrm>
          <a:prstGeom prst="rect">
            <a:avLst/>
          </a:prstGeom>
        </p:spPr>
        <p:txBody>
          <a:bodyPr wrap="none">
            <a:spAutoFit/>
          </a:bodyPr>
          <a:lstStyle/>
          <a:p>
            <a:r>
              <a:rPr lang="en-US" altLang="ja-JP" sz="1800" dirty="0" smtClean="0">
                <a:solidFill>
                  <a:schemeClr val="tx1"/>
                </a:solidFill>
              </a:rPr>
              <a:t>Tx</a:t>
            </a:r>
            <a:endParaRPr lang="ja-JP" altLang="en-US" sz="1800" dirty="0">
              <a:solidFill>
                <a:schemeClr val="tx1"/>
              </a:solidFill>
            </a:endParaRPr>
          </a:p>
        </p:txBody>
      </p:sp>
      <p:sp>
        <p:nvSpPr>
          <p:cNvPr id="47" name="正方形/長方形 46"/>
          <p:cNvSpPr/>
          <p:nvPr/>
        </p:nvSpPr>
        <p:spPr>
          <a:xfrm>
            <a:off x="8676456" y="4715852"/>
            <a:ext cx="453970" cy="369332"/>
          </a:xfrm>
          <a:prstGeom prst="rect">
            <a:avLst/>
          </a:prstGeom>
        </p:spPr>
        <p:txBody>
          <a:bodyPr wrap="none">
            <a:spAutoFit/>
          </a:bodyPr>
          <a:lstStyle/>
          <a:p>
            <a:r>
              <a:rPr lang="en-US" altLang="ja-JP" sz="1800" dirty="0" smtClean="0">
                <a:solidFill>
                  <a:schemeClr val="tx1"/>
                </a:solidFill>
              </a:rPr>
              <a:t>Rx</a:t>
            </a:r>
            <a:endParaRPr lang="ja-JP" altLang="en-US" sz="1800" dirty="0">
              <a:solidFill>
                <a:schemeClr val="tx1"/>
              </a:solidFill>
            </a:endParaRPr>
          </a:p>
        </p:txBody>
      </p:sp>
    </p:spTree>
    <p:extLst>
      <p:ext uri="{BB962C8B-B14F-4D97-AF65-F5344CB8AC3E}">
        <p14:creationId xmlns:p14="http://schemas.microsoft.com/office/powerpoint/2010/main" val="385756697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p:txBody>
          <a:bodyPr/>
          <a:lstStyle>
            <a:lvl1pPr defTabSz="905255">
              <a:defRPr sz="3663"/>
            </a:lvl1pPr>
          </a:lstStyle>
          <a:p>
            <a:r>
              <a:rPr lang="en-US" sz="3200" dirty="0" smtClean="0"/>
              <a:t>Problem of Existing Open Area Hotspot Channel Model</a:t>
            </a:r>
            <a:endParaRPr lang="en-US" sz="3200" dirty="0"/>
          </a:p>
        </p:txBody>
      </p:sp>
      <p:sp>
        <p:nvSpPr>
          <p:cNvPr id="96" name="Shape 96"/>
          <p:cNvSpPr>
            <a:spLocks noGrp="1"/>
          </p:cNvSpPr>
          <p:nvPr>
            <p:ph idx="1"/>
          </p:nvPr>
        </p:nvSpPr>
        <p:spPr>
          <a:xfrm>
            <a:off x="685800" y="1772816"/>
            <a:ext cx="7770813" cy="4113213"/>
          </a:xfrm>
        </p:spPr>
        <p:txBody>
          <a:bodyPr/>
          <a:lstStyle/>
          <a:p>
            <a:pPr>
              <a:buFont typeface="Arial" panose="020B0604020202020204" pitchFamily="34" charset="0"/>
              <a:buChar char="•"/>
            </a:pPr>
            <a:r>
              <a:rPr lang="en-US" altLang="ja-JP" dirty="0" smtClean="0"/>
              <a:t>In most cases, the environment are surrounded by a few buildings</a:t>
            </a:r>
          </a:p>
          <a:p>
            <a:pPr>
              <a:buFont typeface="Arial" panose="020B0604020202020204" pitchFamily="34" charset="0"/>
              <a:buChar char="•"/>
            </a:pPr>
            <a:r>
              <a:rPr lang="en-US" altLang="ja-JP" dirty="0" smtClean="0"/>
              <a:t>Dominant wall reflection should be counted as a D-Ray</a:t>
            </a:r>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p:txBody>
          <a:bodyPr/>
          <a:lstStyle/>
          <a:p>
            <a:r>
              <a:rPr lang="en-GB" smtClean="0"/>
              <a:t>Minseok Kim, Niigata University</a:t>
            </a:r>
            <a:endParaRPr lang="en-GB" dirty="0"/>
          </a:p>
        </p:txBody>
      </p:sp>
      <p:sp>
        <p:nvSpPr>
          <p:cNvPr id="7" name="スライド番号プレースホルダー 6"/>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grpSp>
        <p:nvGrpSpPr>
          <p:cNvPr id="41" name="グループ化 40"/>
          <p:cNvGrpSpPr/>
          <p:nvPr/>
        </p:nvGrpSpPr>
        <p:grpSpPr>
          <a:xfrm>
            <a:off x="931598" y="3463136"/>
            <a:ext cx="4825260" cy="2813466"/>
            <a:chOff x="300892" y="2132217"/>
            <a:chExt cx="5335316" cy="3465789"/>
          </a:xfrm>
        </p:grpSpPr>
        <p:sp>
          <p:nvSpPr>
            <p:cNvPr id="42" name="Shape 196"/>
            <p:cNvSpPr/>
            <p:nvPr/>
          </p:nvSpPr>
          <p:spPr>
            <a:xfrm>
              <a:off x="2408090" y="5287147"/>
              <a:ext cx="3228118" cy="3108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500">
                  <a:latin typeface="メイリオ"/>
                  <a:ea typeface="メイリオ"/>
                  <a:cs typeface="メイリオ"/>
                  <a:sym typeface="メイリオ"/>
                </a:defRPr>
              </a:lvl1pPr>
            </a:lstStyle>
            <a:p>
              <a:r>
                <a:rPr sz="1200" dirty="0">
                  <a:solidFill>
                    <a:schemeClr val="tx1"/>
                  </a:solidFill>
                </a:rPr>
                <a:t>Map data @</a:t>
              </a:r>
              <a:r>
                <a:rPr sz="1200" dirty="0" err="1">
                  <a:solidFill>
                    <a:schemeClr val="tx1"/>
                  </a:solidFill>
                </a:rPr>
                <a:t>Google,ZENRIN</a:t>
              </a:r>
              <a:endParaRPr sz="1200" dirty="0">
                <a:solidFill>
                  <a:schemeClr val="tx1"/>
                </a:solidFill>
              </a:endParaRPr>
            </a:p>
          </p:txBody>
        </p:sp>
        <p:pic>
          <p:nvPicPr>
            <p:cNvPr id="43" name="pasted-image.png"/>
            <p:cNvPicPr>
              <a:picLocks noChangeAspect="1"/>
            </p:cNvPicPr>
            <p:nvPr/>
          </p:nvPicPr>
          <p:blipFill>
            <a:blip r:embed="rId3">
              <a:extLst/>
            </a:blip>
            <a:srcRect/>
            <a:stretch>
              <a:fillRect/>
            </a:stretch>
          </p:blipFill>
          <p:spPr>
            <a:xfrm>
              <a:off x="300892" y="2132217"/>
              <a:ext cx="5009161" cy="3173686"/>
            </a:xfrm>
            <a:prstGeom prst="rect">
              <a:avLst/>
            </a:prstGeom>
            <a:ln w="12700" cap="flat">
              <a:noFill/>
              <a:miter lim="400000"/>
            </a:ln>
            <a:effectLst/>
          </p:spPr>
        </p:pic>
      </p:gr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125" y="4821162"/>
            <a:ext cx="2560283" cy="1440160"/>
          </a:xfrm>
          <a:prstGeom prst="rect">
            <a:avLst/>
          </a:prstGeom>
        </p:spPr>
      </p:pic>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4125" y="3356992"/>
            <a:ext cx="2560283" cy="1440159"/>
          </a:xfrm>
          <a:prstGeom prst="rect">
            <a:avLst/>
          </a:prstGeom>
        </p:spPr>
      </p:pic>
    </p:spTree>
    <p:extLst>
      <p:ext uri="{BB962C8B-B14F-4D97-AF65-F5344CB8AC3E}">
        <p14:creationId xmlns:p14="http://schemas.microsoft.com/office/powerpoint/2010/main" val="363100375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p:txBody>
          <a:bodyPr/>
          <a:lstStyle>
            <a:lvl1pPr defTabSz="905255">
              <a:defRPr sz="3663"/>
            </a:lvl1pPr>
          </a:lstStyle>
          <a:p>
            <a:r>
              <a:rPr lang="en-US" altLang="ja-JP" sz="3200" dirty="0"/>
              <a:t>Modified Channel </a:t>
            </a:r>
            <a:r>
              <a:rPr lang="en-US" altLang="ja-JP" sz="3200" dirty="0" smtClean="0"/>
              <a:t>Model: D-Ray</a:t>
            </a:r>
            <a:endParaRPr lang="en-US" sz="3200" dirty="0"/>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p:txBody>
          <a:bodyPr/>
          <a:lstStyle/>
          <a:p>
            <a:r>
              <a:rPr lang="en-GB" smtClean="0"/>
              <a:t>Minseok Kim, Niigata University</a:t>
            </a:r>
            <a:endParaRPr lang="en-GB" dirty="0"/>
          </a:p>
        </p:txBody>
      </p:sp>
      <p:sp>
        <p:nvSpPr>
          <p:cNvPr id="7" name="スライド番号プレースホルダー 6"/>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pic>
        <p:nvPicPr>
          <p:cNvPr id="12" name="図 11"/>
          <p:cNvPicPr>
            <a:picLocks noChangeAspect="1"/>
          </p:cNvPicPr>
          <p:nvPr/>
        </p:nvPicPr>
        <p:blipFill rotWithShape="1">
          <a:blip r:embed="rId3"/>
          <a:srcRect l="23998" r="20688"/>
          <a:stretch/>
        </p:blipFill>
        <p:spPr>
          <a:xfrm>
            <a:off x="755576" y="2780928"/>
            <a:ext cx="2764466" cy="3749987"/>
          </a:xfrm>
          <a:prstGeom prst="rect">
            <a:avLst/>
          </a:prstGeom>
        </p:spPr>
      </p:pic>
      <p:pic>
        <p:nvPicPr>
          <p:cNvPr id="13" name="図 12"/>
          <p:cNvPicPr>
            <a:picLocks noChangeAspect="1"/>
          </p:cNvPicPr>
          <p:nvPr/>
        </p:nvPicPr>
        <p:blipFill rotWithShape="1">
          <a:blip r:embed="rId4"/>
          <a:srcRect l="26842" r="30585"/>
          <a:stretch/>
        </p:blipFill>
        <p:spPr>
          <a:xfrm>
            <a:off x="3667160" y="3408171"/>
            <a:ext cx="1504590" cy="2651812"/>
          </a:xfrm>
          <a:prstGeom prst="rect">
            <a:avLst/>
          </a:prstGeom>
        </p:spPr>
      </p:pic>
      <p:pic>
        <p:nvPicPr>
          <p:cNvPr id="14" name="図 13"/>
          <p:cNvPicPr>
            <a:picLocks noChangeAspect="1"/>
          </p:cNvPicPr>
          <p:nvPr/>
        </p:nvPicPr>
        <p:blipFill>
          <a:blip r:embed="rId5"/>
          <a:stretch>
            <a:fillRect/>
          </a:stretch>
        </p:blipFill>
        <p:spPr>
          <a:xfrm>
            <a:off x="5005291" y="3210258"/>
            <a:ext cx="4305007" cy="3230161"/>
          </a:xfrm>
          <a:prstGeom prst="rect">
            <a:avLst/>
          </a:prstGeom>
        </p:spPr>
      </p:pic>
      <p:cxnSp>
        <p:nvCxnSpPr>
          <p:cNvPr id="15" name="直線コネクタ 14"/>
          <p:cNvCxnSpPr/>
          <p:nvPr/>
        </p:nvCxnSpPr>
        <p:spPr>
          <a:xfrm flipH="1">
            <a:off x="2166565" y="5406940"/>
            <a:ext cx="252254" cy="55152"/>
          </a:xfrm>
          <a:prstGeom prst="line">
            <a:avLst/>
          </a:prstGeom>
          <a:ln w="317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1259632" y="3613130"/>
            <a:ext cx="1698702" cy="2468455"/>
            <a:chOff x="1599209" y="3997842"/>
            <a:chExt cx="1698702" cy="2468455"/>
          </a:xfrm>
        </p:grpSpPr>
        <p:cxnSp>
          <p:nvCxnSpPr>
            <p:cNvPr id="17" name="直線コネクタ 16"/>
            <p:cNvCxnSpPr/>
            <p:nvPr/>
          </p:nvCxnSpPr>
          <p:spPr>
            <a:xfrm flipH="1">
              <a:off x="2153743" y="3997842"/>
              <a:ext cx="0" cy="2099123"/>
            </a:xfrm>
            <a:prstGeom prst="line">
              <a:avLst/>
            </a:prstGeom>
            <a:ln w="317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690037" y="4327451"/>
              <a:ext cx="265814" cy="978196"/>
            </a:xfrm>
            <a:prstGeom prst="line">
              <a:avLst/>
            </a:prstGeom>
            <a:ln w="317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599209" y="6096965"/>
              <a:ext cx="893386" cy="369332"/>
            </a:xfrm>
            <a:prstGeom prst="rect">
              <a:avLst/>
            </a:prstGeom>
            <a:noFill/>
          </p:spPr>
          <p:txBody>
            <a:bodyPr wrap="none" rtlCol="0">
              <a:spAutoFit/>
            </a:bodyPr>
            <a:lstStyle/>
            <a:p>
              <a:r>
                <a:rPr kumimoji="1" lang="en-US" altLang="ja-JP" sz="1800" dirty="0" smtClean="0">
                  <a:solidFill>
                    <a:srgbClr val="FF0000"/>
                  </a:solidFill>
                  <a:latin typeface="メイリオ" panose="020B0604030504040204" pitchFamily="50" charset="-128"/>
                  <a:ea typeface="メイリオ" panose="020B0604030504040204" pitchFamily="50" charset="-128"/>
                </a:rPr>
                <a:t>Wall A</a:t>
              </a:r>
              <a:endParaRPr kumimoji="1" lang="ja-JP" altLang="en-US" sz="1800" dirty="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2291732" y="4019354"/>
              <a:ext cx="891783" cy="369332"/>
            </a:xfrm>
            <a:prstGeom prst="rect">
              <a:avLst/>
            </a:prstGeom>
            <a:noFill/>
          </p:spPr>
          <p:txBody>
            <a:bodyPr wrap="none" rtlCol="0">
              <a:spAutoFit/>
            </a:bodyPr>
            <a:lstStyle/>
            <a:p>
              <a:r>
                <a:rPr lang="en-US" altLang="ja-JP" sz="1800" dirty="0" smtClean="0">
                  <a:solidFill>
                    <a:srgbClr val="FF0000"/>
                  </a:solidFill>
                  <a:latin typeface="メイリオ" panose="020B0604030504040204" pitchFamily="50" charset="-128"/>
                  <a:ea typeface="メイリオ" panose="020B0604030504040204" pitchFamily="50" charset="-128"/>
                </a:rPr>
                <a:t>Wall B</a:t>
              </a:r>
              <a:endParaRPr kumimoji="1" lang="ja-JP" altLang="en-US" sz="1800"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2406128" y="5458750"/>
              <a:ext cx="891783" cy="369332"/>
            </a:xfrm>
            <a:prstGeom prst="rect">
              <a:avLst/>
            </a:prstGeom>
            <a:noFill/>
          </p:spPr>
          <p:txBody>
            <a:bodyPr wrap="none" rtlCol="0">
              <a:spAutoFit/>
            </a:bodyPr>
            <a:lstStyle/>
            <a:p>
              <a:r>
                <a:rPr kumimoji="1" lang="en-US" altLang="ja-JP" sz="1800" dirty="0" smtClean="0">
                  <a:solidFill>
                    <a:srgbClr val="FF0000"/>
                  </a:solidFill>
                  <a:latin typeface="メイリオ" panose="020B0604030504040204" pitchFamily="50" charset="-128"/>
                  <a:ea typeface="メイリオ" panose="020B0604030504040204" pitchFamily="50" charset="-128"/>
                </a:rPr>
                <a:t>Wall C</a:t>
              </a:r>
              <a:endParaRPr kumimoji="1" lang="ja-JP" altLang="en-US" sz="1800" dirty="0">
                <a:solidFill>
                  <a:srgbClr val="FF0000"/>
                </a:solidFill>
                <a:latin typeface="メイリオ" panose="020B0604030504040204" pitchFamily="50" charset="-128"/>
                <a:ea typeface="メイリオ" panose="020B0604030504040204" pitchFamily="50" charset="-128"/>
              </a:endParaRPr>
            </a:p>
          </p:txBody>
        </p:sp>
      </p:grpSp>
      <p:sp>
        <p:nvSpPr>
          <p:cNvPr id="22" name="Shape 201"/>
          <p:cNvSpPr/>
          <p:nvPr/>
        </p:nvSpPr>
        <p:spPr>
          <a:xfrm>
            <a:off x="4290571" y="4611104"/>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dirty="0">
                <a:solidFill>
                  <a:schemeClr val="tx1"/>
                </a:solidFill>
              </a:rPr>
              <a:t>BS</a:t>
            </a:r>
          </a:p>
        </p:txBody>
      </p:sp>
      <p:sp>
        <p:nvSpPr>
          <p:cNvPr id="23" name="Shape 201"/>
          <p:cNvSpPr/>
          <p:nvPr/>
        </p:nvSpPr>
        <p:spPr>
          <a:xfrm>
            <a:off x="6509881" y="4645571"/>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lang="en-US" dirty="0" smtClean="0">
                <a:solidFill>
                  <a:schemeClr val="tx1"/>
                </a:solidFill>
              </a:rPr>
              <a:t>M</a:t>
            </a:r>
            <a:r>
              <a:rPr dirty="0" smtClean="0">
                <a:solidFill>
                  <a:schemeClr val="tx1"/>
                </a:solidFill>
              </a:rPr>
              <a:t>S</a:t>
            </a:r>
            <a:endParaRPr dirty="0">
              <a:solidFill>
                <a:schemeClr val="tx1"/>
              </a:solidFill>
            </a:endParaRPr>
          </a:p>
        </p:txBody>
      </p:sp>
      <p:sp>
        <p:nvSpPr>
          <p:cNvPr id="24" name="Shape 201"/>
          <p:cNvSpPr/>
          <p:nvPr/>
        </p:nvSpPr>
        <p:spPr>
          <a:xfrm>
            <a:off x="7547479" y="4258793"/>
            <a:ext cx="526806" cy="428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2000">
                <a:solidFill>
                  <a:srgbClr val="FFFFFF"/>
                </a:solidFill>
                <a:latin typeface="メイリオ"/>
                <a:ea typeface="メイリオ"/>
                <a:cs typeface="メイリオ"/>
                <a:sym typeface="メイリオ"/>
              </a:defRPr>
            </a:lvl1pPr>
          </a:lstStyle>
          <a:p>
            <a:r>
              <a:rPr dirty="0">
                <a:solidFill>
                  <a:schemeClr val="tx1"/>
                </a:solidFill>
              </a:rPr>
              <a:t>BS</a:t>
            </a:r>
          </a:p>
        </p:txBody>
      </p:sp>
      <p:sp>
        <p:nvSpPr>
          <p:cNvPr id="25" name="テキスト ボックス 24"/>
          <p:cNvSpPr txBox="1"/>
          <p:nvPr/>
        </p:nvSpPr>
        <p:spPr>
          <a:xfrm>
            <a:off x="3950597" y="5722432"/>
            <a:ext cx="969111" cy="400110"/>
          </a:xfrm>
          <a:prstGeom prst="rect">
            <a:avLst/>
          </a:prstGeom>
          <a:noFill/>
        </p:spPr>
        <p:txBody>
          <a:bodyPr wrap="none" rtlCol="0">
            <a:spAutoFit/>
          </a:bodyPr>
          <a:lstStyle/>
          <a:p>
            <a:r>
              <a:rPr kumimoji="1" lang="en-US" altLang="ja-JP" sz="2000" dirty="0" smtClean="0">
                <a:solidFill>
                  <a:srgbClr val="FF0000"/>
                </a:solidFill>
                <a:latin typeface="メイリオ" panose="020B0604030504040204" pitchFamily="50" charset="-128"/>
                <a:ea typeface="メイリオ" panose="020B0604030504040204" pitchFamily="50" charset="-128"/>
              </a:rPr>
              <a:t>Wall A</a:t>
            </a:r>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4276914" y="3644821"/>
            <a:ext cx="969111" cy="400110"/>
          </a:xfrm>
          <a:prstGeom prst="rect">
            <a:avLst/>
          </a:prstGeom>
          <a:noFill/>
        </p:spPr>
        <p:txBody>
          <a:bodyPr wrap="none" rtlCol="0">
            <a:spAutoFit/>
          </a:bodyPr>
          <a:lstStyle/>
          <a:p>
            <a:r>
              <a:rPr lang="en-US" altLang="ja-JP" sz="2000" dirty="0" smtClean="0">
                <a:solidFill>
                  <a:srgbClr val="FF0000"/>
                </a:solidFill>
                <a:latin typeface="メイリオ" panose="020B0604030504040204" pitchFamily="50" charset="-128"/>
                <a:ea typeface="メイリオ" panose="020B0604030504040204" pitchFamily="50" charset="-128"/>
              </a:rPr>
              <a:t>Wall B</a:t>
            </a:r>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sp>
        <p:nvSpPr>
          <p:cNvPr id="96" name="Shape 96"/>
          <p:cNvSpPr>
            <a:spLocks noGrp="1"/>
          </p:cNvSpPr>
          <p:nvPr>
            <p:ph idx="1"/>
          </p:nvPr>
        </p:nvSpPr>
        <p:spPr>
          <a:xfrm>
            <a:off x="685800" y="1700808"/>
            <a:ext cx="7770813" cy="4113213"/>
          </a:xfrm>
        </p:spPr>
        <p:txBody>
          <a:bodyPr/>
          <a:lstStyle/>
          <a:p>
            <a:pPr>
              <a:buFont typeface="Arial" panose="020B0604020202020204" pitchFamily="34" charset="0"/>
              <a:buChar char="•"/>
            </a:pPr>
            <a:r>
              <a:rPr lang="en-US" altLang="ja-JP" dirty="0" smtClean="0"/>
              <a:t>New D-ray components are calculated by the first order reflection from the surrounding walls of the specific environment as</a:t>
            </a:r>
          </a:p>
          <a:p>
            <a:pPr>
              <a:buFont typeface="Arial" panose="020B0604020202020204" pitchFamily="34" charset="0"/>
              <a:buChar char="•"/>
            </a:pPr>
            <a:endParaRPr lang="en-US" altLang="ja-JP" dirty="0" smtClean="0"/>
          </a:p>
        </p:txBody>
      </p:sp>
    </p:spTree>
    <p:extLst>
      <p:ext uri="{BB962C8B-B14F-4D97-AF65-F5344CB8AC3E}">
        <p14:creationId xmlns:p14="http://schemas.microsoft.com/office/powerpoint/2010/main" val="15372889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p:cNvSpPr>
          <p:nvPr>
            <p:ph type="title"/>
          </p:nvPr>
        </p:nvSpPr>
        <p:spPr>
          <a:xfrm>
            <a:off x="685800" y="714467"/>
            <a:ext cx="7770813" cy="1065213"/>
          </a:xfrm>
        </p:spPr>
        <p:txBody>
          <a:bodyPr/>
          <a:lstStyle/>
          <a:p>
            <a:r>
              <a:rPr lang="en-US" altLang="ja-JP" dirty="0"/>
              <a:t>Modified Channel </a:t>
            </a:r>
            <a:r>
              <a:rPr lang="en-US" altLang="ja-JP" dirty="0" smtClean="0"/>
              <a:t>Model: R-Ray</a:t>
            </a:r>
            <a:endParaRPr lang="ja-JP" altLang="en-US" dirty="0"/>
          </a:p>
        </p:txBody>
      </p:sp>
      <p:sp>
        <p:nvSpPr>
          <p:cNvPr id="484" name="Shape 484"/>
          <p:cNvSpPr>
            <a:spLocks noGrp="1"/>
          </p:cNvSpPr>
          <p:nvPr>
            <p:ph idx="1"/>
          </p:nvPr>
        </p:nvSpPr>
        <p:spPr>
          <a:xfrm>
            <a:off x="685800" y="1628800"/>
            <a:ext cx="7770813" cy="4113213"/>
          </a:xfrm>
        </p:spPr>
        <p:txBody>
          <a:bodyPr/>
          <a:lstStyle/>
          <a:p>
            <a:r>
              <a:rPr lang="en-US" altLang="ja-JP" dirty="0"/>
              <a:t>S</a:t>
            </a:r>
            <a:r>
              <a:rPr lang="en-US" altLang="ja-JP" dirty="0" smtClean="0"/>
              <a:t>tatistical </a:t>
            </a:r>
            <a:r>
              <a:rPr lang="en-US" altLang="ja-JP" dirty="0"/>
              <a:t>parameters </a:t>
            </a:r>
            <a:r>
              <a:rPr lang="en-US" altLang="ja-JP" dirty="0" smtClean="0"/>
              <a:t>of R-Ray were extracted from ray </a:t>
            </a:r>
            <a:r>
              <a:rPr lang="en-US" altLang="ja-JP" dirty="0"/>
              <a:t>tracing </a:t>
            </a:r>
            <a:r>
              <a:rPr lang="en-US" altLang="ja-JP" dirty="0" smtClean="0"/>
              <a:t>simulations</a:t>
            </a:r>
            <a:endParaRPr lang="ja-JP" altLang="en-US" dirty="0"/>
          </a:p>
        </p:txBody>
      </p:sp>
      <p:sp>
        <p:nvSpPr>
          <p:cNvPr id="14" name="正方形/長方形 13"/>
          <p:cNvSpPr/>
          <p:nvPr/>
        </p:nvSpPr>
        <p:spPr bwMode="auto">
          <a:xfrm>
            <a:off x="5305328" y="2204864"/>
            <a:ext cx="2002975" cy="4118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r>
              <a:rPr lang="en-US" altLang="ja-JP" sz="1600" dirty="0" smtClean="0">
                <a:solidFill>
                  <a:schemeClr val="tx1"/>
                </a:solidFill>
                <a:latin typeface="+mj-lt"/>
                <a:ea typeface="+mn-ea"/>
              </a:rPr>
              <a:t>RT sim (Ref. </a:t>
            </a:r>
            <a:r>
              <a:rPr lang="en-US" altLang="ja-JP" sz="1600" dirty="0" err="1" smtClean="0">
                <a:solidFill>
                  <a:schemeClr val="tx1"/>
                </a:solidFill>
                <a:latin typeface="+mj-lt"/>
                <a:ea typeface="+mn-ea"/>
              </a:rPr>
              <a:t>cnt</a:t>
            </a:r>
            <a:r>
              <a:rPr lang="en-US" altLang="ja-JP" sz="1600" dirty="0" smtClean="0">
                <a:solidFill>
                  <a:schemeClr val="tx1"/>
                </a:solidFill>
                <a:latin typeface="+mj-lt"/>
                <a:ea typeface="+mn-ea"/>
              </a:rPr>
              <a:t> &lt;=2)</a:t>
            </a:r>
          </a:p>
        </p:txBody>
      </p:sp>
      <p:sp>
        <p:nvSpPr>
          <p:cNvPr id="15" name="正方形/長方形 14"/>
          <p:cNvSpPr/>
          <p:nvPr/>
        </p:nvSpPr>
        <p:spPr bwMode="auto">
          <a:xfrm>
            <a:off x="5368442" y="2962254"/>
            <a:ext cx="1893418" cy="4967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r>
              <a:rPr lang="en-US" altLang="ja-JP" sz="1600" dirty="0" smtClean="0">
                <a:solidFill>
                  <a:schemeClr val="tx1"/>
                </a:solidFill>
                <a:latin typeface="+mj-lt"/>
                <a:ea typeface="+mn-ea"/>
              </a:rPr>
              <a:t>Elimination of LoS and GR</a:t>
            </a:r>
          </a:p>
        </p:txBody>
      </p:sp>
      <p:sp>
        <p:nvSpPr>
          <p:cNvPr id="16" name="正方形/長方形 15"/>
          <p:cNvSpPr/>
          <p:nvPr/>
        </p:nvSpPr>
        <p:spPr bwMode="auto">
          <a:xfrm>
            <a:off x="5368577" y="3906427"/>
            <a:ext cx="1893283" cy="7200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hangingPunct="1">
              <a:lnSpc>
                <a:spcPct val="98000"/>
              </a:lnSpc>
              <a:spcBef>
                <a:spcPct val="0"/>
              </a:spcBef>
              <a:spcAft>
                <a:spcPct val="0"/>
              </a:spcAft>
              <a:buClr>
                <a:srgbClr val="000000"/>
              </a:buClr>
              <a:buSzPct val="100000"/>
            </a:pPr>
            <a:r>
              <a:rPr lang="en-US" altLang="ja-JP" sz="1400" dirty="0" smtClean="0">
                <a:solidFill>
                  <a:schemeClr val="tx1"/>
                </a:solidFill>
                <a:latin typeface="+mj-lt"/>
              </a:rPr>
              <a:t>Removal of first-order wall reflection</a:t>
            </a:r>
          </a:p>
          <a:p>
            <a:pPr algn="ctr" defTabSz="449263" fontAlgn="base" hangingPunct="1">
              <a:lnSpc>
                <a:spcPct val="98000"/>
              </a:lnSpc>
              <a:spcBef>
                <a:spcPct val="0"/>
              </a:spcBef>
              <a:spcAft>
                <a:spcPct val="0"/>
              </a:spcAft>
              <a:buClr>
                <a:srgbClr val="000000"/>
              </a:buClr>
              <a:buSzPct val="100000"/>
            </a:pPr>
            <a:r>
              <a:rPr lang="ja-JP" altLang="en-US" sz="1400" dirty="0" smtClean="0">
                <a:solidFill>
                  <a:schemeClr val="tx1"/>
                </a:solidFill>
                <a:latin typeface="+mj-lt"/>
              </a:rPr>
              <a:t>（</a:t>
            </a:r>
            <a:r>
              <a:rPr lang="en-US" altLang="ja-JP" sz="1400" dirty="0" smtClean="0">
                <a:solidFill>
                  <a:schemeClr val="tx1"/>
                </a:solidFill>
                <a:latin typeface="+mj-lt"/>
              </a:rPr>
              <a:t>&gt;-10dB LoS)</a:t>
            </a:r>
            <a:endParaRPr lang="en-US" altLang="ja-JP" sz="1400" dirty="0">
              <a:solidFill>
                <a:schemeClr val="tx1"/>
              </a:solidFill>
              <a:latin typeface="+mj-lt"/>
            </a:endParaRPr>
          </a:p>
        </p:txBody>
      </p:sp>
      <p:sp>
        <p:nvSpPr>
          <p:cNvPr id="17" name="正方形/長方形 16"/>
          <p:cNvSpPr/>
          <p:nvPr/>
        </p:nvSpPr>
        <p:spPr bwMode="auto">
          <a:xfrm>
            <a:off x="5353928" y="5065000"/>
            <a:ext cx="1907932" cy="59126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r>
              <a:rPr kumimoji="0" lang="en-US" altLang="ja-JP" sz="1600" dirty="0" smtClean="0">
                <a:solidFill>
                  <a:schemeClr val="tx1"/>
                </a:solidFill>
                <a:latin typeface="+mj-lt"/>
                <a:ea typeface="+mn-ea"/>
              </a:rPr>
              <a:t>Bandwidth limit &amp;</a:t>
            </a:r>
          </a:p>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r>
              <a:rPr lang="en-US" altLang="ja-JP" sz="1600" dirty="0" smtClean="0">
                <a:solidFill>
                  <a:schemeClr val="tx1"/>
                </a:solidFill>
                <a:latin typeface="+mj-lt"/>
                <a:ea typeface="+mn-ea"/>
              </a:rPr>
              <a:t>Peak detection</a:t>
            </a:r>
            <a:endParaRPr kumimoji="0" lang="en-US" altLang="ja-JP" sz="1600" dirty="0" smtClean="0">
              <a:solidFill>
                <a:schemeClr val="tx1"/>
              </a:solidFill>
              <a:latin typeface="+mj-lt"/>
              <a:ea typeface="+mn-ea"/>
            </a:endParaRPr>
          </a:p>
        </p:txBody>
      </p:sp>
      <p:sp>
        <p:nvSpPr>
          <p:cNvPr id="18" name="下矢印 17"/>
          <p:cNvSpPr/>
          <p:nvPr/>
        </p:nvSpPr>
        <p:spPr bwMode="auto">
          <a:xfrm>
            <a:off x="6021356" y="2616728"/>
            <a:ext cx="576064" cy="288032"/>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endParaRPr kumimoji="0" lang="ja-JP" altLang="en-US" b="0" i="0" u="none" strike="noStrike" cap="none" normalizeH="0" baseline="0" smtClean="0">
              <a:ln>
                <a:noFill/>
              </a:ln>
              <a:solidFill>
                <a:schemeClr val="bg1"/>
              </a:solidFill>
              <a:effectLst/>
              <a:latin typeface="+mj-lt"/>
              <a:ea typeface="+mn-ea"/>
            </a:endParaRPr>
          </a:p>
        </p:txBody>
      </p:sp>
      <p:sp>
        <p:nvSpPr>
          <p:cNvPr id="19" name="下矢印 18"/>
          <p:cNvSpPr/>
          <p:nvPr/>
        </p:nvSpPr>
        <p:spPr bwMode="auto">
          <a:xfrm>
            <a:off x="6021356" y="3559437"/>
            <a:ext cx="576064" cy="288032"/>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endParaRPr kumimoji="0" lang="ja-JP" altLang="en-US" b="0" i="0" u="none" strike="noStrike" cap="none" normalizeH="0" baseline="0" smtClean="0">
              <a:ln>
                <a:noFill/>
              </a:ln>
              <a:solidFill>
                <a:schemeClr val="bg1"/>
              </a:solidFill>
              <a:effectLst/>
              <a:latin typeface="+mj-lt"/>
              <a:ea typeface="+mn-ea"/>
            </a:endParaRPr>
          </a:p>
        </p:txBody>
      </p:sp>
      <p:sp>
        <p:nvSpPr>
          <p:cNvPr id="20" name="下矢印 19"/>
          <p:cNvSpPr/>
          <p:nvPr/>
        </p:nvSpPr>
        <p:spPr bwMode="auto">
          <a:xfrm>
            <a:off x="6021918" y="4704960"/>
            <a:ext cx="576064" cy="288032"/>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endParaRPr kumimoji="0" lang="ja-JP" altLang="en-US" b="0" i="0" u="none" strike="noStrike" cap="none" normalizeH="0" baseline="0" smtClean="0">
              <a:ln>
                <a:noFill/>
              </a:ln>
              <a:solidFill>
                <a:schemeClr val="bg1"/>
              </a:solidFill>
              <a:effectLst/>
              <a:latin typeface="+mj-lt"/>
              <a:ea typeface="+mn-ea"/>
            </a:endParaRPr>
          </a:p>
        </p:txBody>
      </p:sp>
      <p:sp>
        <p:nvSpPr>
          <p:cNvPr id="21" name="正方形/長方形 20"/>
          <p:cNvSpPr/>
          <p:nvPr/>
        </p:nvSpPr>
        <p:spPr bwMode="auto">
          <a:xfrm>
            <a:off x="7596336" y="3912872"/>
            <a:ext cx="1440160" cy="7200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r>
              <a:rPr lang="en-US" altLang="ja-JP" sz="1600" dirty="0" smtClean="0">
                <a:solidFill>
                  <a:schemeClr val="tx1"/>
                </a:solidFill>
                <a:latin typeface="+mj-lt"/>
                <a:ea typeface="+mn-ea"/>
              </a:rPr>
              <a:t>RT sim</a:t>
            </a:r>
          </a:p>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r>
              <a:rPr lang="ja-JP" altLang="en-US" sz="1600" dirty="0" smtClean="0">
                <a:solidFill>
                  <a:schemeClr val="tx1"/>
                </a:solidFill>
                <a:latin typeface="+mj-lt"/>
                <a:ea typeface="+mn-ea"/>
              </a:rPr>
              <a:t>（</a:t>
            </a:r>
            <a:r>
              <a:rPr lang="en-US" altLang="ja-JP" sz="1600" dirty="0" smtClean="0">
                <a:solidFill>
                  <a:schemeClr val="tx1"/>
                </a:solidFill>
                <a:latin typeface="+mj-lt"/>
                <a:ea typeface="+mn-ea"/>
              </a:rPr>
              <a:t>Ref. </a:t>
            </a:r>
            <a:r>
              <a:rPr lang="en-US" altLang="ja-JP" sz="1600" dirty="0" err="1" smtClean="0">
                <a:solidFill>
                  <a:schemeClr val="tx1"/>
                </a:solidFill>
                <a:latin typeface="+mj-lt"/>
                <a:ea typeface="+mn-ea"/>
              </a:rPr>
              <a:t>cnt</a:t>
            </a:r>
            <a:r>
              <a:rPr lang="en-US" altLang="ja-JP" sz="1600" dirty="0" smtClean="0">
                <a:solidFill>
                  <a:schemeClr val="tx1"/>
                </a:solidFill>
                <a:latin typeface="+mj-lt"/>
                <a:ea typeface="+mn-ea"/>
              </a:rPr>
              <a:t>&lt;=1)</a:t>
            </a:r>
          </a:p>
        </p:txBody>
      </p:sp>
      <p:sp>
        <p:nvSpPr>
          <p:cNvPr id="24" name="下矢印 23"/>
          <p:cNvSpPr/>
          <p:nvPr/>
        </p:nvSpPr>
        <p:spPr bwMode="auto">
          <a:xfrm rot="5400000">
            <a:off x="7264717" y="4122451"/>
            <a:ext cx="576064" cy="288032"/>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endParaRPr kumimoji="0" lang="ja-JP" altLang="en-US" b="0" i="0" u="none" strike="noStrike" cap="none" normalizeH="0" baseline="0" smtClean="0">
              <a:ln>
                <a:noFill/>
              </a:ln>
              <a:solidFill>
                <a:schemeClr val="bg1"/>
              </a:solidFill>
              <a:effectLst/>
              <a:latin typeface="+mj-lt"/>
              <a:ea typeface="+mn-ea"/>
            </a:endParaRPr>
          </a:p>
        </p:txBody>
      </p:sp>
      <p:sp>
        <p:nvSpPr>
          <p:cNvPr id="5" name="日付プレースホルダー 4"/>
          <p:cNvSpPr>
            <a:spLocks noGrp="1"/>
          </p:cNvSpPr>
          <p:nvPr>
            <p:ph type="dt" idx="15"/>
          </p:nvPr>
        </p:nvSpPr>
        <p:spPr/>
        <p:txBody>
          <a:bodyPr/>
          <a:lstStyle/>
          <a:p>
            <a:r>
              <a:rPr lang="en-US" altLang="ja-JP" dirty="0" smtClean="0"/>
              <a:t>March 2017</a:t>
            </a:r>
            <a:endParaRPr lang="en-GB" dirty="0"/>
          </a:p>
        </p:txBody>
      </p:sp>
      <p:sp>
        <p:nvSpPr>
          <p:cNvPr id="6" name="フッター プレースホルダー 5"/>
          <p:cNvSpPr>
            <a:spLocks noGrp="1"/>
          </p:cNvSpPr>
          <p:nvPr>
            <p:ph type="ftr" idx="14"/>
          </p:nvPr>
        </p:nvSpPr>
        <p:spPr/>
        <p:txBody>
          <a:bodyPr/>
          <a:lstStyle/>
          <a:p>
            <a:r>
              <a:rPr lang="en-GB" smtClean="0"/>
              <a:t>Minseok Kim, Niigata University</a:t>
            </a:r>
            <a:endParaRPr lang="en-GB" dirty="0"/>
          </a:p>
        </p:txBody>
      </p:sp>
      <p:sp>
        <p:nvSpPr>
          <p:cNvPr id="7" name="スライド番号プレースホルダー 6"/>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29" name="下矢印 28"/>
          <p:cNvSpPr/>
          <p:nvPr/>
        </p:nvSpPr>
        <p:spPr bwMode="auto">
          <a:xfrm>
            <a:off x="6027119" y="5728274"/>
            <a:ext cx="576064" cy="288032"/>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endParaRPr kumimoji="0" lang="ja-JP" altLang="en-US" b="0" i="0" u="none" strike="noStrike" cap="none" normalizeH="0" baseline="0" smtClean="0">
              <a:ln>
                <a:noFill/>
              </a:ln>
              <a:solidFill>
                <a:schemeClr val="bg1"/>
              </a:solidFill>
              <a:effectLst/>
              <a:latin typeface="+mj-lt"/>
              <a:ea typeface="+mn-ea"/>
            </a:endParaRPr>
          </a:p>
        </p:txBody>
      </p:sp>
      <p:sp>
        <p:nvSpPr>
          <p:cNvPr id="30" name="正方形/長方形 29"/>
          <p:cNvSpPr/>
          <p:nvPr/>
        </p:nvSpPr>
        <p:spPr bwMode="auto">
          <a:xfrm>
            <a:off x="5313663" y="6021288"/>
            <a:ext cx="2002975" cy="4118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8000"/>
              </a:lnSpc>
              <a:spcBef>
                <a:spcPct val="0"/>
              </a:spcBef>
              <a:spcAft>
                <a:spcPct val="0"/>
              </a:spcAft>
              <a:buClr>
                <a:srgbClr val="000000"/>
              </a:buClr>
              <a:buSzPct val="100000"/>
              <a:buFont typeface="Times New Roman" pitchFamily="16" charset="0"/>
              <a:buNone/>
              <a:tabLst/>
            </a:pPr>
            <a:r>
              <a:rPr lang="en-US" altLang="ja-JP" sz="1600" dirty="0" smtClean="0">
                <a:solidFill>
                  <a:schemeClr val="tx1"/>
                </a:solidFill>
                <a:latin typeface="+mj-lt"/>
                <a:ea typeface="+mn-ea"/>
              </a:rPr>
              <a:t>R-Ray Parameterization</a:t>
            </a:r>
          </a:p>
        </p:txBody>
      </p:sp>
      <p:grpSp>
        <p:nvGrpSpPr>
          <p:cNvPr id="25" name="グループ化 24"/>
          <p:cNvGrpSpPr/>
          <p:nvPr/>
        </p:nvGrpSpPr>
        <p:grpSpPr>
          <a:xfrm>
            <a:off x="600138" y="2490244"/>
            <a:ext cx="3744850" cy="3717949"/>
            <a:chOff x="5373250" y="3626429"/>
            <a:chExt cx="2968109" cy="3230836"/>
          </a:xfrm>
        </p:grpSpPr>
        <p:grpSp>
          <p:nvGrpSpPr>
            <p:cNvPr id="26" name="グループ化 25"/>
            <p:cNvGrpSpPr/>
            <p:nvPr/>
          </p:nvGrpSpPr>
          <p:grpSpPr>
            <a:xfrm>
              <a:off x="5373250" y="3626429"/>
              <a:ext cx="2968109" cy="3230836"/>
              <a:chOff x="5609918" y="3103595"/>
              <a:chExt cx="2905432" cy="3230836"/>
            </a:xfrm>
          </p:grpSpPr>
          <p:pic>
            <p:nvPicPr>
              <p:cNvPr id="35" name="図 34"/>
              <p:cNvPicPr>
                <a:picLocks noChangeAspect="1"/>
              </p:cNvPicPr>
              <p:nvPr/>
            </p:nvPicPr>
            <p:blipFill rotWithShape="1">
              <a:blip r:embed="rId3"/>
              <a:srcRect l="22892" t="9900" r="22638" b="12128"/>
              <a:stretch/>
            </p:blipFill>
            <p:spPr>
              <a:xfrm>
                <a:off x="5609918" y="3215148"/>
                <a:ext cx="2905432" cy="3119283"/>
              </a:xfrm>
              <a:prstGeom prst="rect">
                <a:avLst/>
              </a:prstGeom>
            </p:spPr>
          </p:pic>
          <p:sp>
            <p:nvSpPr>
              <p:cNvPr id="36" name="右中かっこ 35"/>
              <p:cNvSpPr/>
              <p:nvPr/>
            </p:nvSpPr>
            <p:spPr>
              <a:xfrm rot="16200000">
                <a:off x="7088444" y="3145093"/>
                <a:ext cx="169606" cy="560439"/>
              </a:xfrm>
              <a:prstGeom prst="rightBrac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右中かっこ 36"/>
              <p:cNvSpPr/>
              <p:nvPr/>
            </p:nvSpPr>
            <p:spPr>
              <a:xfrm rot="10800000">
                <a:off x="6539066" y="3596219"/>
                <a:ext cx="272844" cy="1993418"/>
              </a:xfrm>
              <a:prstGeom prst="rightBrac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6994490" y="3103595"/>
                <a:ext cx="342262" cy="294198"/>
              </a:xfrm>
              <a:prstGeom prst="rect">
                <a:avLst/>
              </a:prstGeom>
              <a:noFill/>
            </p:spPr>
            <p:txBody>
              <a:bodyPr wrap="none" rtlCol="0">
                <a:spAutoFit/>
              </a:bodyPr>
              <a:lstStyle/>
              <a:p>
                <a:r>
                  <a:rPr kumimoji="1" lang="en-US" altLang="ja-JP" sz="1600" dirty="0" smtClean="0">
                    <a:solidFill>
                      <a:schemeClr val="tx1"/>
                    </a:solidFill>
                    <a:latin typeface="メイリオ" panose="020B0604030504040204" pitchFamily="50" charset="-128"/>
                    <a:ea typeface="メイリオ" panose="020B0604030504040204" pitchFamily="50" charset="-128"/>
                  </a:rPr>
                  <a:t>16</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6170393" y="4482522"/>
                <a:ext cx="342262" cy="294198"/>
              </a:xfrm>
              <a:prstGeom prst="rect">
                <a:avLst/>
              </a:prstGeom>
              <a:noFill/>
            </p:spPr>
            <p:txBody>
              <a:bodyPr wrap="none" rtlCol="0">
                <a:spAutoFit/>
              </a:bodyPr>
              <a:lstStyle/>
              <a:p>
                <a:r>
                  <a:rPr kumimoji="1" lang="en-US" altLang="ja-JP" sz="1600" dirty="0" smtClean="0">
                    <a:solidFill>
                      <a:schemeClr val="tx1"/>
                    </a:solidFill>
                    <a:latin typeface="メイリオ" panose="020B0604030504040204" pitchFamily="50" charset="-128"/>
                    <a:ea typeface="メイリオ" panose="020B0604030504040204" pitchFamily="50" charset="-128"/>
                  </a:rPr>
                  <a:t>75</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grpSp>
        <p:grpSp>
          <p:nvGrpSpPr>
            <p:cNvPr id="27" name="グループ化 26"/>
            <p:cNvGrpSpPr/>
            <p:nvPr/>
          </p:nvGrpSpPr>
          <p:grpSpPr>
            <a:xfrm>
              <a:off x="6277735" y="4220282"/>
              <a:ext cx="1592328" cy="2518467"/>
              <a:chOff x="1891221" y="3997842"/>
              <a:chExt cx="1407879" cy="2358705"/>
            </a:xfrm>
          </p:grpSpPr>
          <p:cxnSp>
            <p:nvCxnSpPr>
              <p:cNvPr id="28" name="直線コネクタ 27"/>
              <p:cNvCxnSpPr/>
              <p:nvPr/>
            </p:nvCxnSpPr>
            <p:spPr>
              <a:xfrm flipH="1">
                <a:off x="2193962" y="3997842"/>
                <a:ext cx="0" cy="2099123"/>
              </a:xfrm>
              <a:prstGeom prst="line">
                <a:avLst/>
              </a:prstGeom>
              <a:ln w="317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690037" y="4327451"/>
                <a:ext cx="265814" cy="978196"/>
              </a:xfrm>
              <a:prstGeom prst="line">
                <a:avLst/>
              </a:prstGeom>
              <a:ln w="317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891221" y="6081012"/>
                <a:ext cx="570748" cy="275535"/>
              </a:xfrm>
              <a:prstGeom prst="rect">
                <a:avLst/>
              </a:prstGeom>
              <a:noFill/>
            </p:spPr>
            <p:txBody>
              <a:bodyPr wrap="none" rtlCol="0">
                <a:spAutoFit/>
              </a:bodyPr>
              <a:lstStyle/>
              <a:p>
                <a:r>
                  <a:rPr kumimoji="1" lang="en-US" altLang="ja-JP" sz="1600" dirty="0" smtClean="0">
                    <a:solidFill>
                      <a:srgbClr val="FF0000"/>
                    </a:solidFill>
                    <a:latin typeface="メイリオ" panose="020B0604030504040204" pitchFamily="50" charset="-128"/>
                    <a:ea typeface="メイリオ" panose="020B0604030504040204" pitchFamily="50" charset="-128"/>
                  </a:rPr>
                  <a:t>Wall A</a:t>
                </a:r>
                <a:endParaRPr kumimoji="1" lang="ja-JP" altLang="en-US" sz="1600" dirty="0">
                  <a:solidFill>
                    <a:srgbClr val="FF0000"/>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2729475" y="4499812"/>
                <a:ext cx="569625" cy="275535"/>
              </a:xfrm>
              <a:prstGeom prst="rect">
                <a:avLst/>
              </a:prstGeom>
              <a:noFill/>
            </p:spPr>
            <p:txBody>
              <a:bodyPr wrap="none" rtlCol="0">
                <a:spAutoFit/>
              </a:bodyPr>
              <a:lstStyle/>
              <a:p>
                <a:r>
                  <a:rPr lang="en-US" altLang="ja-JP" sz="1600" dirty="0" smtClean="0">
                    <a:solidFill>
                      <a:srgbClr val="FF0000"/>
                    </a:solidFill>
                    <a:latin typeface="メイリオ" panose="020B0604030504040204" pitchFamily="50" charset="-128"/>
                    <a:ea typeface="メイリオ" panose="020B0604030504040204" pitchFamily="50" charset="-128"/>
                  </a:rPr>
                  <a:t>Wall B</a:t>
                </a:r>
                <a:endParaRPr kumimoji="1" lang="ja-JP" altLang="en-US" sz="1600" dirty="0">
                  <a:solidFill>
                    <a:srgbClr val="FF0000"/>
                  </a:solidFill>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2650928" y="5704074"/>
                <a:ext cx="569625" cy="275535"/>
              </a:xfrm>
              <a:prstGeom prst="rect">
                <a:avLst/>
              </a:prstGeom>
              <a:noFill/>
            </p:spPr>
            <p:txBody>
              <a:bodyPr wrap="none" rtlCol="0">
                <a:spAutoFit/>
              </a:bodyPr>
              <a:lstStyle/>
              <a:p>
                <a:r>
                  <a:rPr kumimoji="1" lang="en-US" altLang="ja-JP" sz="1600" dirty="0" smtClean="0">
                    <a:solidFill>
                      <a:srgbClr val="FF0000"/>
                    </a:solidFill>
                    <a:latin typeface="メイリオ" panose="020B0604030504040204" pitchFamily="50" charset="-128"/>
                    <a:ea typeface="メイリオ" panose="020B0604030504040204" pitchFamily="50" charset="-128"/>
                  </a:rPr>
                  <a:t>Wall C</a:t>
                </a:r>
                <a:endParaRPr kumimoji="1" lang="ja-JP" altLang="en-US" sz="1600" dirty="0">
                  <a:solidFill>
                    <a:srgbClr val="FF0000"/>
                  </a:solidFill>
                  <a:latin typeface="メイリオ" panose="020B0604030504040204" pitchFamily="50" charset="-128"/>
                  <a:ea typeface="メイリオ" panose="020B0604030504040204" pitchFamily="50" charset="-128"/>
                </a:endParaRPr>
              </a:p>
            </p:txBody>
          </p:sp>
        </p:grpSp>
      </p:grpSp>
      <mc:AlternateContent xmlns:mc="http://schemas.openxmlformats.org/markup-compatibility/2006" xmlns:a14="http://schemas.microsoft.com/office/drawing/2010/main">
        <mc:Choice Requires="a14">
          <p:sp>
            <p:nvSpPr>
              <p:cNvPr id="2" name="正方形/長方形 1"/>
              <p:cNvSpPr/>
              <p:nvPr/>
            </p:nvSpPr>
            <p:spPr>
              <a:xfrm>
                <a:off x="539552" y="6093296"/>
                <a:ext cx="3805569" cy="338554"/>
              </a:xfrm>
              <a:prstGeom prst="rect">
                <a:avLst/>
              </a:prstGeom>
            </p:spPr>
            <p:txBody>
              <a:bodyPr wrap="square">
                <a:spAutoFit/>
              </a:bodyPr>
              <a:lstStyle/>
              <a:p>
                <a:pPr lvl="1"/>
                <a14:m>
                  <m:oMath xmlns:m="http://schemas.openxmlformats.org/officeDocument/2006/math">
                    <m:r>
                      <a:rPr lang="en-US" altLang="ja-JP" sz="1600" dirty="0" smtClean="0">
                        <a:solidFill>
                          <a:schemeClr val="tx1"/>
                        </a:solidFill>
                        <a:latin typeface="Cambria Math" panose="02040503050406030204" pitchFamily="18" charset="0"/>
                      </a:rPr>
                      <m:t>1200 (16×75)</m:t>
                    </m:r>
                  </m:oMath>
                </a14:m>
                <a:r>
                  <a:rPr lang="ja-JP" altLang="en-US" sz="1600" dirty="0" smtClean="0">
                    <a:solidFill>
                      <a:schemeClr val="tx1"/>
                    </a:solidFill>
                  </a:rPr>
                  <a:t> </a:t>
                </a:r>
                <a:r>
                  <a:rPr lang="en-US" altLang="ja-JP" sz="1600" dirty="0" smtClean="0">
                    <a:solidFill>
                      <a:schemeClr val="tx1"/>
                    </a:solidFill>
                  </a:rPr>
                  <a:t>points (</a:t>
                </a:r>
                <a14:m>
                  <m:oMath xmlns:m="http://schemas.openxmlformats.org/officeDocument/2006/math">
                    <m:r>
                      <a:rPr lang="en-US" altLang="ja-JP" sz="1600" dirty="0">
                        <a:solidFill>
                          <a:schemeClr val="tx1"/>
                        </a:solidFill>
                        <a:latin typeface="Cambria Math" panose="02040503050406030204" pitchFamily="18" charset="0"/>
                      </a:rPr>
                      <m:t>1</m:t>
                    </m:r>
                  </m:oMath>
                </a14:m>
                <a:r>
                  <a:rPr lang="en-US" altLang="ja-JP" sz="1600" dirty="0">
                    <a:solidFill>
                      <a:schemeClr val="tx1"/>
                    </a:solidFill>
                  </a:rPr>
                  <a:t> </a:t>
                </a:r>
                <a:r>
                  <a:rPr lang="en-US" altLang="ja-JP" sz="1600" dirty="0" smtClean="0">
                    <a:solidFill>
                      <a:schemeClr val="tx1"/>
                    </a:solidFill>
                  </a:rPr>
                  <a:t>m</a:t>
                </a:r>
                <a:r>
                  <a:rPr lang="ja-JP" altLang="en-US" sz="1600" dirty="0" smtClean="0">
                    <a:solidFill>
                      <a:schemeClr val="tx1"/>
                    </a:solidFill>
                  </a:rPr>
                  <a:t> </a:t>
                </a:r>
                <a:r>
                  <a:rPr lang="en-US" altLang="ja-JP" sz="1600" dirty="0" smtClean="0">
                    <a:solidFill>
                      <a:schemeClr val="tx1"/>
                    </a:solidFill>
                  </a:rPr>
                  <a:t>spacing)</a:t>
                </a:r>
                <a:endParaRPr lang="en-US" altLang="ja-JP" sz="1600" dirty="0">
                  <a:solidFill>
                    <a:schemeClr val="tx1"/>
                  </a:solidFill>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539552" y="6093296"/>
                <a:ext cx="3805569" cy="338554"/>
              </a:xfrm>
              <a:prstGeom prst="rect">
                <a:avLst/>
              </a:prstGeom>
              <a:blipFill rotWithShape="0">
                <a:blip r:embed="rId4"/>
                <a:stretch>
                  <a:fillRect t="-5455" b="-23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433278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1143000"/>
          </a:xfrm>
        </p:spPr>
        <p:txBody>
          <a:bodyPr/>
          <a:lstStyle/>
          <a:p>
            <a:r>
              <a:rPr lang="en-US" altLang="ja-JP" dirty="0"/>
              <a:t>Channel Parameters</a:t>
            </a:r>
            <a:endParaRPr kumimoji="1" lang="ja-JP" altLang="en-US" dirty="0"/>
          </a:p>
        </p:txBody>
      </p:sp>
      <p:sp>
        <p:nvSpPr>
          <p:cNvPr id="4" name="コンテンツ プレースホルダー 3"/>
          <p:cNvSpPr>
            <a:spLocks noGrp="1"/>
          </p:cNvSpPr>
          <p:nvPr>
            <p:ph sz="half" idx="2"/>
          </p:nvPr>
        </p:nvSpPr>
        <p:spPr>
          <a:xfrm>
            <a:off x="457200" y="1988840"/>
            <a:ext cx="4040188" cy="4137323"/>
          </a:xfrm>
        </p:spPr>
        <p:txBody>
          <a:bodyPr/>
          <a:lstStyle/>
          <a:p>
            <a:r>
              <a:rPr lang="en-US" altLang="ja-JP" sz="2000" dirty="0"/>
              <a:t>Deterministic components</a:t>
            </a:r>
            <a:endParaRPr lang="ja-JP" altLang="en-US" sz="2000" dirty="0"/>
          </a:p>
          <a:p>
            <a:pPr marL="400050">
              <a:buFont typeface="Arial" panose="020B0604020202020204" pitchFamily="34" charset="0"/>
              <a:buChar char="•"/>
            </a:pPr>
            <a:r>
              <a:rPr lang="en-US" altLang="ja-JP" sz="2000" dirty="0" smtClean="0"/>
              <a:t>Loss is calculated by </a:t>
            </a:r>
            <a:r>
              <a:rPr lang="en-US" altLang="ja-JP" sz="2000" dirty="0" err="1" smtClean="0"/>
              <a:t>Friis</a:t>
            </a:r>
            <a:r>
              <a:rPr lang="en-US" altLang="ja-JP" sz="2000" dirty="0" smtClean="0"/>
              <a:t> </a:t>
            </a:r>
            <a:r>
              <a:rPr lang="en-US" altLang="ja-JP" sz="2000" dirty="0"/>
              <a:t>equation </a:t>
            </a:r>
            <a:r>
              <a:rPr lang="en-US" altLang="ja-JP" sz="2000" dirty="0" smtClean="0"/>
              <a:t>and Fresnel reflection equation</a:t>
            </a:r>
            <a:endParaRPr lang="ja-JP" altLang="en-US" sz="2000" dirty="0"/>
          </a:p>
          <a:p>
            <a:pPr>
              <a:buClrTx/>
              <a:buFont typeface="Arial" panose="020B0604020202020204" pitchFamily="34" charset="0"/>
              <a:buChar char="•"/>
              <a:defRPr sz="2000"/>
            </a:pPr>
            <a:r>
              <a:rPr lang="en-US" altLang="ja-JP" sz="2000" dirty="0" err="1">
                <a:solidFill>
                  <a:schemeClr val="tx1"/>
                </a:solidFill>
              </a:rPr>
              <a:t>AoA</a:t>
            </a:r>
            <a:r>
              <a:rPr lang="en-US" altLang="ja-JP" sz="2000" dirty="0">
                <a:solidFill>
                  <a:schemeClr val="tx1"/>
                </a:solidFill>
              </a:rPr>
              <a:t> (Angle-of-arrival</a:t>
            </a:r>
            <a:r>
              <a:rPr lang="en-US" altLang="ja-JP" sz="2000" dirty="0" smtClean="0">
                <a:solidFill>
                  <a:schemeClr val="tx1"/>
                </a:solidFill>
              </a:rPr>
              <a:t>), </a:t>
            </a:r>
            <a:r>
              <a:rPr lang="en-US" altLang="ja-JP" sz="2000" dirty="0" err="1" smtClean="0">
                <a:solidFill>
                  <a:schemeClr val="tx1"/>
                </a:solidFill>
              </a:rPr>
              <a:t>AoD</a:t>
            </a:r>
            <a:r>
              <a:rPr lang="en-US" altLang="ja-JP" sz="2000" dirty="0" smtClean="0">
                <a:solidFill>
                  <a:schemeClr val="tx1"/>
                </a:solidFill>
              </a:rPr>
              <a:t> </a:t>
            </a:r>
            <a:r>
              <a:rPr lang="en-US" altLang="ja-JP" sz="2000" dirty="0">
                <a:solidFill>
                  <a:schemeClr val="tx1"/>
                </a:solidFill>
              </a:rPr>
              <a:t>(Angle-of-departure</a:t>
            </a:r>
            <a:r>
              <a:rPr lang="en-US" altLang="ja-JP" sz="2000" dirty="0" smtClean="0">
                <a:solidFill>
                  <a:schemeClr val="tx1"/>
                </a:solidFill>
              </a:rPr>
              <a:t>) and delay are determined by the location of Tx and Rx</a:t>
            </a:r>
            <a:r>
              <a:rPr lang="ja-JP" altLang="en-US" sz="2000" dirty="0"/>
              <a:t/>
            </a:r>
            <a:br>
              <a:rPr lang="ja-JP" altLang="en-US" sz="2000" dirty="0"/>
            </a:br>
            <a:endParaRPr kumimoji="1" lang="ja-JP" altLang="en-US" sz="2000" dirty="0"/>
          </a:p>
        </p:txBody>
      </p:sp>
      <mc:AlternateContent xmlns:mc="http://schemas.openxmlformats.org/markup-compatibility/2006" xmlns:a14="http://schemas.microsoft.com/office/drawing/2010/main">
        <mc:Choice Requires="a14">
          <p:sp>
            <p:nvSpPr>
              <p:cNvPr id="6" name="コンテンツ プレースホルダー 5"/>
              <p:cNvSpPr>
                <a:spLocks noGrp="1"/>
              </p:cNvSpPr>
              <p:nvPr>
                <p:ph sz="quarter" idx="4"/>
              </p:nvPr>
            </p:nvSpPr>
            <p:spPr>
              <a:xfrm>
                <a:off x="4645025" y="1988840"/>
                <a:ext cx="4247455" cy="4137323"/>
              </a:xfrm>
            </p:spPr>
            <p:txBody>
              <a:bodyPr/>
              <a:lstStyle/>
              <a:p>
                <a:pPr>
                  <a:buClr>
                    <a:schemeClr val="accent2"/>
                  </a:buClr>
                  <a:defRPr sz="2000"/>
                </a:pPr>
                <a:r>
                  <a:rPr lang="en-US" altLang="ja-JP" sz="2000" dirty="0" smtClean="0">
                    <a:solidFill>
                      <a:schemeClr val="tx1"/>
                    </a:solidFill>
                  </a:rPr>
                  <a:t>Random components</a:t>
                </a:r>
              </a:p>
              <a:p>
                <a:pPr>
                  <a:buClrTx/>
                  <a:buFont typeface="Arial" panose="020B0604020202020204" pitchFamily="34" charset="0"/>
                  <a:buChar char="•"/>
                  <a:defRPr sz="2000"/>
                </a:pPr>
                <a:r>
                  <a:rPr lang="en-US" altLang="ja-JP" sz="2000" dirty="0" smtClean="0">
                    <a:solidFill>
                      <a:schemeClr val="tx1"/>
                    </a:solidFill>
                  </a:rPr>
                  <a:t>No Clusters, </a:t>
                </a:r>
                <a14:m>
                  <m:oMath xmlns:m="http://schemas.openxmlformats.org/officeDocument/2006/math">
                    <m:sSub>
                      <m:sSubPr>
                        <m:ctrlPr>
                          <a:rPr lang="en-US" altLang="ja-JP" b="0" i="1">
                            <a:latin typeface="Cambria Math" charset="0"/>
                          </a:rPr>
                        </m:ctrlPr>
                      </m:sSubPr>
                      <m:e>
                        <m:r>
                          <a:rPr lang="en-US" altLang="ja-JP" b="0" i="1">
                            <a:latin typeface="Cambria Math" panose="02040503050406030204" pitchFamily="18" charset="0"/>
                          </a:rPr>
                          <m:t>𝑁</m:t>
                        </m:r>
                      </m:e>
                      <m:sub>
                        <m:r>
                          <a:rPr lang="en-US" altLang="ja-JP" b="0" i="1">
                            <a:latin typeface="Cambria Math" panose="02040503050406030204" pitchFamily="18" charset="0"/>
                          </a:rPr>
                          <m:t>𝑐</m:t>
                        </m:r>
                      </m:sub>
                    </m:sSub>
                  </m:oMath>
                </a14:m>
                <a:endParaRPr lang="en-US" altLang="ja-JP" sz="2000" dirty="0" smtClean="0">
                  <a:solidFill>
                    <a:schemeClr val="tx1"/>
                  </a:solidFill>
                </a:endParaRPr>
              </a:p>
              <a:p>
                <a:pPr>
                  <a:buClrTx/>
                  <a:buFont typeface="Arial" panose="020B0604020202020204" pitchFamily="34" charset="0"/>
                  <a:buChar char="•"/>
                  <a:defRPr sz="2000"/>
                </a:pPr>
                <a:r>
                  <a:rPr lang="en-US" altLang="ja-JP" sz="2000" dirty="0" smtClean="0">
                    <a:solidFill>
                      <a:schemeClr val="tx1"/>
                    </a:solidFill>
                  </a:rPr>
                  <a:t>Cluster </a:t>
                </a:r>
                <a:r>
                  <a:rPr lang="en-US" altLang="ja-JP" sz="2000" dirty="0">
                    <a:solidFill>
                      <a:schemeClr val="tx1"/>
                    </a:solidFill>
                  </a:rPr>
                  <a:t>arrival </a:t>
                </a:r>
                <a:r>
                  <a:rPr lang="en-US" altLang="ja-JP" sz="2000" dirty="0" smtClean="0">
                    <a:solidFill>
                      <a:schemeClr val="tx1"/>
                    </a:solidFill>
                  </a:rPr>
                  <a:t>rate,</a:t>
                </a:r>
                <a:r>
                  <a:rPr lang="ja-JP" altLang="en-US" sz="2000" dirty="0" smtClean="0">
                    <a:solidFill>
                      <a:schemeClr val="tx1"/>
                    </a:solidFill>
                  </a:rPr>
                  <a:t> </a:t>
                </a:r>
                <a14:m>
                  <m:oMath xmlns:m="http://schemas.openxmlformats.org/officeDocument/2006/math">
                    <m:r>
                      <a:rPr lang="en-US" altLang="ja-JP" b="0" i="1" smtClean="0">
                        <a:latin typeface="Cambria Math" panose="02040503050406030204" pitchFamily="18" charset="0"/>
                      </a:rPr>
                      <m:t>𝜆</m:t>
                    </m:r>
                  </m:oMath>
                </a14:m>
                <a:endParaRPr lang="en-US" altLang="ja-JP" sz="2000" i="1" dirty="0" smtClean="0">
                  <a:solidFill>
                    <a:schemeClr val="tx1"/>
                  </a:solidFill>
                  <a:sym typeface="Times New Roman"/>
                </a:endParaRPr>
              </a:p>
              <a:p>
                <a:pPr>
                  <a:buClrTx/>
                  <a:buFont typeface="Arial" panose="020B0604020202020204" pitchFamily="34" charset="0"/>
                  <a:buChar char="•"/>
                  <a:defRPr sz="2000"/>
                </a:pPr>
                <a:r>
                  <a:rPr lang="en-US" altLang="ja-JP" sz="2000" dirty="0"/>
                  <a:t>Cluster power-decay </a:t>
                </a:r>
                <a:r>
                  <a:rPr lang="en-US" altLang="ja-JP" sz="2000" dirty="0" smtClean="0"/>
                  <a:t>constant, </a:t>
                </a:r>
                <a14:m>
                  <m:oMath xmlns:m="http://schemas.openxmlformats.org/officeDocument/2006/math">
                    <m:r>
                      <a:rPr lang="en-US" altLang="ja-JP" b="0" i="1" smtClean="0">
                        <a:latin typeface="Cambria Math" panose="02040503050406030204" pitchFamily="18" charset="0"/>
                      </a:rPr>
                      <m:t>𝛾</m:t>
                    </m:r>
                  </m:oMath>
                </a14:m>
                <a:endParaRPr lang="en-US" altLang="ja-JP" sz="2000" dirty="0" smtClean="0">
                  <a:latin typeface="Symbol" panose="05050102010706020507" pitchFamily="18" charset="2"/>
                </a:endParaRPr>
              </a:p>
              <a:p>
                <a:pPr>
                  <a:buClrTx/>
                  <a:buFont typeface="Arial" panose="020B0604020202020204" pitchFamily="34" charset="0"/>
                  <a:buChar char="•"/>
                  <a:defRPr sz="2000"/>
                </a:pPr>
                <a:r>
                  <a:rPr lang="en-US" altLang="ja-JP" sz="2000" dirty="0" smtClean="0">
                    <a:solidFill>
                      <a:schemeClr val="tx1"/>
                    </a:solidFill>
                    <a:sym typeface="Times New Roman"/>
                  </a:rPr>
                  <a:t>Ray </a:t>
                </a:r>
                <a14:m>
                  <m:oMath xmlns:m="http://schemas.openxmlformats.org/officeDocument/2006/math">
                    <m:r>
                      <a:rPr lang="en-US" altLang="ja-JP" sz="2000" b="0" i="1" smtClean="0">
                        <a:solidFill>
                          <a:schemeClr val="tx1"/>
                        </a:solidFill>
                        <a:latin typeface="Cambria Math" panose="02040503050406030204" pitchFamily="18" charset="0"/>
                        <a:sym typeface="Times New Roman"/>
                      </a:rPr>
                      <m:t>𝐾</m:t>
                    </m:r>
                  </m:oMath>
                </a14:m>
                <a:r>
                  <a:rPr lang="ja-JP" altLang="en-US" sz="2000" dirty="0" smtClean="0">
                    <a:solidFill>
                      <a:schemeClr val="tx1"/>
                    </a:solidFill>
                  </a:rPr>
                  <a:t> </a:t>
                </a:r>
                <a:r>
                  <a:rPr lang="en-US" altLang="ja-JP" sz="2000" dirty="0" smtClean="0">
                    <a:solidFill>
                      <a:schemeClr val="tx1"/>
                    </a:solidFill>
                  </a:rPr>
                  <a:t>factor</a:t>
                </a:r>
              </a:p>
              <a:p>
                <a:pPr>
                  <a:buClrTx/>
                  <a:buFont typeface="Arial" panose="020B0604020202020204" pitchFamily="34" charset="0"/>
                  <a:buChar char="•"/>
                  <a:defRPr sz="2000"/>
                </a:pPr>
                <a:r>
                  <a:rPr lang="en-US" altLang="ja-JP" sz="2000" dirty="0" err="1" smtClean="0">
                    <a:solidFill>
                      <a:schemeClr val="tx1"/>
                    </a:solidFill>
                  </a:rPr>
                  <a:t>AoA</a:t>
                </a:r>
                <a:r>
                  <a:rPr lang="en-US" altLang="ja-JP" sz="2000" dirty="0" smtClean="0">
                    <a:solidFill>
                      <a:schemeClr val="tx1"/>
                    </a:solidFill>
                  </a:rPr>
                  <a:t> and </a:t>
                </a:r>
                <a:r>
                  <a:rPr lang="en-US" altLang="ja-JP" sz="2000" dirty="0" err="1" smtClean="0">
                    <a:solidFill>
                      <a:schemeClr val="tx1"/>
                    </a:solidFill>
                  </a:rPr>
                  <a:t>AoD</a:t>
                </a:r>
                <a:endParaRPr kumimoji="1" lang="ja-JP" altLang="en-US" sz="2000" dirty="0">
                  <a:solidFill>
                    <a:schemeClr val="tx1"/>
                  </a:solidFill>
                </a:endParaRPr>
              </a:p>
            </p:txBody>
          </p:sp>
        </mc:Choice>
        <mc:Fallback xmlns="">
          <p:sp>
            <p:nvSpPr>
              <p:cNvPr id="6" name="コンテンツ プレースホルダー 5"/>
              <p:cNvSpPr>
                <a:spLocks noGrp="1" noRot="1" noChangeAspect="1" noMove="1" noResize="1" noEditPoints="1" noAdjustHandles="1" noChangeArrowheads="1" noChangeShapeType="1" noTextEdit="1"/>
              </p:cNvSpPr>
              <p:nvPr>
                <p:ph sz="quarter" idx="4"/>
              </p:nvPr>
            </p:nvSpPr>
            <p:spPr>
              <a:xfrm>
                <a:off x="4645025" y="1988840"/>
                <a:ext cx="4247455" cy="4137323"/>
              </a:xfrm>
              <a:blipFill rotWithShape="0">
                <a:blip r:embed="rId3"/>
                <a:stretch>
                  <a:fillRect l="-1435" t="-736"/>
                </a:stretch>
              </a:blipFill>
            </p:spPr>
            <p:txBody>
              <a:bodyPr/>
              <a:lstStyle/>
              <a:p>
                <a:r>
                  <a:rPr lang="ja-JP" altLang="en-US">
                    <a:noFill/>
                  </a:rPr>
                  <a:t> </a:t>
                </a:r>
              </a:p>
            </p:txBody>
          </p:sp>
        </mc:Fallback>
      </mc:AlternateContent>
      <p:sp>
        <p:nvSpPr>
          <p:cNvPr id="7" name="日付プレースホルダー 6"/>
          <p:cNvSpPr>
            <a:spLocks noGrp="1"/>
          </p:cNvSpPr>
          <p:nvPr>
            <p:ph type="dt" idx="10"/>
          </p:nvPr>
        </p:nvSpPr>
        <p:spPr/>
        <p:txBody>
          <a:bodyPr/>
          <a:lstStyle/>
          <a:p>
            <a:r>
              <a:rPr lang="en-US" altLang="ja-JP" dirty="0" smtClean="0"/>
              <a:t>March 2017</a:t>
            </a:r>
            <a:endParaRPr lang="en-GB" dirty="0"/>
          </a:p>
        </p:txBody>
      </p:sp>
      <p:sp>
        <p:nvSpPr>
          <p:cNvPr id="8" name="フッター プレースホルダー 7"/>
          <p:cNvSpPr>
            <a:spLocks noGrp="1"/>
          </p:cNvSpPr>
          <p:nvPr>
            <p:ph type="ftr" idx="11"/>
          </p:nvPr>
        </p:nvSpPr>
        <p:spPr/>
        <p:txBody>
          <a:bodyPr/>
          <a:lstStyle/>
          <a:p>
            <a:r>
              <a:rPr lang="en-GB" smtClean="0"/>
              <a:t>Minseok Kim, Niigata University</a:t>
            </a:r>
            <a:endParaRPr lang="en-GB" dirty="0"/>
          </a:p>
        </p:txBody>
      </p:sp>
      <p:sp>
        <p:nvSpPr>
          <p:cNvPr id="9" name="スライド番号プレースホルダー 8"/>
          <p:cNvSpPr>
            <a:spLocks noGrp="1"/>
          </p:cNvSpPr>
          <p:nvPr>
            <p:ph type="sldNum" idx="12"/>
          </p:nvPr>
        </p:nvSpPr>
        <p:spPr/>
        <p:txBody>
          <a:bodyPr/>
          <a:lstStyle/>
          <a:p>
            <a:r>
              <a:rPr lang="en-GB" smtClean="0"/>
              <a:t>Slide </a:t>
            </a:r>
            <a:fld id="{69B99EC4-A1FB-4C79-B9A5-C1FFD5A90380}" type="slidenum">
              <a:rPr lang="en-GB" smtClean="0"/>
              <a:pPr/>
              <a:t>9</a:t>
            </a:fld>
            <a:endParaRPr lang="en-GB"/>
          </a:p>
        </p:txBody>
      </p:sp>
      <p:grpSp>
        <p:nvGrpSpPr>
          <p:cNvPr id="10" name="Group 180"/>
          <p:cNvGrpSpPr/>
          <p:nvPr/>
        </p:nvGrpSpPr>
        <p:grpSpPr>
          <a:xfrm>
            <a:off x="3853425" y="4221088"/>
            <a:ext cx="3958935" cy="2402690"/>
            <a:chOff x="-82003" y="-103194"/>
            <a:chExt cx="3958934" cy="2402688"/>
          </a:xfrm>
        </p:grpSpPr>
        <p:sp>
          <p:nvSpPr>
            <p:cNvPr id="11" name="Shape 141"/>
            <p:cNvSpPr/>
            <p:nvPr/>
          </p:nvSpPr>
          <p:spPr>
            <a:xfrm>
              <a:off x="163714" y="1719735"/>
              <a:ext cx="3573040" cy="1"/>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12" name="Shape 142"/>
            <p:cNvSpPr/>
            <p:nvPr/>
          </p:nvSpPr>
          <p:spPr>
            <a:xfrm flipV="1">
              <a:off x="646284" y="-103194"/>
              <a:ext cx="1" cy="1819556"/>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13" name="Shape 143"/>
            <p:cNvSpPr/>
            <p:nvPr/>
          </p:nvSpPr>
          <p:spPr>
            <a:xfrm flipV="1">
              <a:off x="646284" y="229055"/>
              <a:ext cx="1" cy="1459813"/>
            </a:xfrm>
            <a:prstGeom prst="line">
              <a:avLst/>
            </a:prstGeom>
            <a:noFill/>
            <a:ln w="25400" cap="flat">
              <a:solidFill>
                <a:srgbClr val="FF2600"/>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14" name="Shape 144"/>
            <p:cNvSpPr/>
            <p:nvPr/>
          </p:nvSpPr>
          <p:spPr>
            <a:xfrm flipV="1">
              <a:off x="1489417" y="1311893"/>
              <a:ext cx="1" cy="400807"/>
            </a:xfrm>
            <a:prstGeom prst="line">
              <a:avLst/>
            </a:prstGeom>
            <a:noFill/>
            <a:ln w="254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15" name="Shape 183"/>
            <p:cNvSpPr/>
            <p:nvPr/>
          </p:nvSpPr>
          <p:spPr>
            <a:xfrm>
              <a:off x="653555" y="725466"/>
              <a:ext cx="2840283" cy="8670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42" y="14080"/>
                    <a:pt x="8242" y="21280"/>
                    <a:pt x="21600" y="21600"/>
                  </a:cubicBezTo>
                </a:path>
              </a:pathLst>
            </a:custGeom>
            <a:noFill/>
            <a:ln w="25400" cap="flat">
              <a:solidFill>
                <a:schemeClr val="accent2">
                  <a:lumOff val="12500"/>
                </a:schemeClr>
              </a:solidFill>
              <a:custDash>
                <a:ds d="200000" sp="200000"/>
              </a:custDash>
              <a:miter lim="400000"/>
            </a:ln>
            <a:effectLst/>
          </p:spPr>
          <p:txBody>
            <a:bodyPr/>
            <a:lstStyle/>
            <a:p>
              <a:endParaRPr>
                <a:solidFill>
                  <a:schemeClr val="tx1"/>
                </a:solidFill>
              </a:endParaRPr>
            </a:p>
          </p:txBody>
        </p:sp>
        <p:sp>
          <p:nvSpPr>
            <p:cNvPr id="16" name="Shape 146"/>
            <p:cNvSpPr/>
            <p:nvPr/>
          </p:nvSpPr>
          <p:spPr>
            <a:xfrm flipV="1">
              <a:off x="1816325" y="1419360"/>
              <a:ext cx="1" cy="312555"/>
            </a:xfrm>
            <a:prstGeom prst="line">
              <a:avLst/>
            </a:prstGeom>
            <a:noFill/>
            <a:ln w="254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17" name="Shape 147"/>
            <p:cNvSpPr/>
            <p:nvPr/>
          </p:nvSpPr>
          <p:spPr>
            <a:xfrm flipV="1">
              <a:off x="2288869" y="1437519"/>
              <a:ext cx="1" cy="301432"/>
            </a:xfrm>
            <a:prstGeom prst="line">
              <a:avLst/>
            </a:prstGeom>
            <a:noFill/>
            <a:ln w="254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18" name="Shape 148"/>
            <p:cNvSpPr/>
            <p:nvPr/>
          </p:nvSpPr>
          <p:spPr>
            <a:xfrm flipV="1">
              <a:off x="2592732" y="1455705"/>
              <a:ext cx="1" cy="265060"/>
            </a:xfrm>
            <a:prstGeom prst="line">
              <a:avLst/>
            </a:prstGeom>
            <a:noFill/>
            <a:ln w="254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19" name="Shape 149"/>
            <p:cNvSpPr/>
            <p:nvPr/>
          </p:nvSpPr>
          <p:spPr>
            <a:xfrm flipV="1">
              <a:off x="744351" y="207800"/>
              <a:ext cx="1" cy="488978"/>
            </a:xfrm>
            <a:prstGeom prst="line">
              <a:avLst/>
            </a:prstGeom>
            <a:noFill/>
            <a:ln w="25400" cap="flat">
              <a:solidFill>
                <a:srgbClr val="000000"/>
              </a:solidFill>
              <a:prstDash val="solid"/>
              <a:round/>
              <a:headEnd type="triangle" w="med" len="sm"/>
              <a:tailEnd type="triangle" w="med" len="sm"/>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20" name="Shape 150"/>
            <p:cNvSpPr/>
            <p:nvPr/>
          </p:nvSpPr>
          <p:spPr>
            <a:xfrm>
              <a:off x="1351820" y="966262"/>
              <a:ext cx="1769283" cy="1039897"/>
            </a:xfrm>
            <a:prstGeom prst="rect">
              <a:avLst/>
            </a:prstGeom>
            <a:noFill/>
            <a:ln w="25400" cap="flat">
              <a:solidFill>
                <a:srgbClr val="000000"/>
              </a:solidFill>
              <a:custDash>
                <a:ds d="200000" sp="200000"/>
              </a:custDash>
              <a:miter lim="400000"/>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21" name="Shape 151"/>
            <p:cNvSpPr/>
            <p:nvPr/>
          </p:nvSpPr>
          <p:spPr>
            <a:xfrm flipH="1">
              <a:off x="2452644" y="573498"/>
              <a:ext cx="366389" cy="366389"/>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22" name="Shape 152"/>
            <p:cNvSpPr/>
            <p:nvPr/>
          </p:nvSpPr>
          <p:spPr>
            <a:xfrm>
              <a:off x="2705785" y="337716"/>
              <a:ext cx="644231" cy="2291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ヒラギノ角ゴ Pro W6"/>
                  <a:ea typeface="ヒラギノ角ゴ Pro W6"/>
                  <a:cs typeface="ヒラギノ角ゴ Pro W6"/>
                  <a:sym typeface="ヒラギノ角ゴ Pro W6"/>
                </a:defRPr>
              </a:lvl1pPr>
            </a:lstStyle>
            <a:p>
              <a:r>
                <a:rPr lang="en-US" dirty="0" smtClean="0">
                  <a:solidFill>
                    <a:schemeClr val="tx1"/>
                  </a:solidFill>
                  <a:latin typeface="+mj-lt"/>
                </a:rPr>
                <a:t>R-Ray</a:t>
              </a:r>
              <a:endParaRPr dirty="0">
                <a:solidFill>
                  <a:schemeClr val="tx1"/>
                </a:solidFill>
                <a:latin typeface="+mj-lt"/>
              </a:endParaRPr>
            </a:p>
          </p:txBody>
        </p:sp>
        <p:sp>
          <p:nvSpPr>
            <p:cNvPr id="24" name="Shape 154"/>
            <p:cNvSpPr/>
            <p:nvPr/>
          </p:nvSpPr>
          <p:spPr>
            <a:xfrm>
              <a:off x="1514486" y="112352"/>
              <a:ext cx="1244979" cy="8547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1200">
                  <a:latin typeface="ヒラギノ角ゴ Pro W6"/>
                  <a:ea typeface="ヒラギノ角ゴ Pro W6"/>
                  <a:cs typeface="ヒラギノ角ゴ Pro W6"/>
                  <a:sym typeface="ヒラギノ角ゴ Pro W6"/>
                </a:defRPr>
              </a:pPr>
              <a:r>
                <a:rPr lang="en-US" dirty="0" smtClean="0">
                  <a:solidFill>
                    <a:schemeClr val="tx1"/>
                  </a:solidFill>
                  <a:latin typeface="+mn-lt"/>
                </a:rPr>
                <a:t>R-Ray Cluster</a:t>
              </a:r>
              <a:endParaRPr dirty="0">
                <a:solidFill>
                  <a:schemeClr val="tx1"/>
                </a:solidFill>
                <a:latin typeface="+mn-lt"/>
              </a:endParaRPr>
            </a:p>
            <a:p>
              <a:pPr>
                <a:defRPr sz="1200">
                  <a:latin typeface="ヒラギノ角ゴ Pro W6"/>
                  <a:ea typeface="ヒラギノ角ゴ Pro W6"/>
                  <a:cs typeface="ヒラギノ角ゴ Pro W6"/>
                  <a:sym typeface="ヒラギノ角ゴ Pro W6"/>
                </a:defRPr>
              </a:pPr>
              <a:r>
                <a:rPr lang="en-US" dirty="0" smtClean="0">
                  <a:solidFill>
                    <a:schemeClr val="tx1"/>
                  </a:solidFill>
                  <a:latin typeface="+mn-lt"/>
                </a:rPr>
                <a:t>Power</a:t>
              </a:r>
              <a:endParaRPr sz="900" baseline="66666" dirty="0">
                <a:solidFill>
                  <a:schemeClr val="tx1"/>
                </a:solidFill>
                <a:latin typeface="+mn-lt"/>
              </a:endParaRPr>
            </a:p>
          </p:txBody>
        </p:sp>
        <p:sp>
          <p:nvSpPr>
            <p:cNvPr id="25" name="Shape 155"/>
            <p:cNvSpPr/>
            <p:nvPr/>
          </p:nvSpPr>
          <p:spPr>
            <a:xfrm>
              <a:off x="795532" y="343558"/>
              <a:ext cx="321525" cy="3518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300" i="1">
                  <a:latin typeface="+mj-lt"/>
                  <a:ea typeface="+mj-ea"/>
                  <a:cs typeface="+mj-cs"/>
                  <a:sym typeface="Times New Roman"/>
                </a:defRPr>
              </a:lvl1pPr>
            </a:lstStyle>
            <a:p>
              <a:r>
                <a:rPr>
                  <a:solidFill>
                    <a:schemeClr val="tx1"/>
                  </a:solidFill>
                </a:rPr>
                <a:t>K</a:t>
              </a:r>
            </a:p>
          </p:txBody>
        </p:sp>
        <p:sp>
          <p:nvSpPr>
            <p:cNvPr id="26" name="Shape 156"/>
            <p:cNvSpPr/>
            <p:nvPr/>
          </p:nvSpPr>
          <p:spPr>
            <a:xfrm>
              <a:off x="1402692" y="1711291"/>
              <a:ext cx="756866" cy="3957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a:latin typeface="ヒラギノ角ゴ Pro W6"/>
                  <a:ea typeface="ヒラギノ角ゴ Pro W6"/>
                  <a:cs typeface="ヒラギノ角ゴ Pro W6"/>
                  <a:sym typeface="ヒラギノ角ゴ Pro W6"/>
                </a:defRPr>
              </a:pPr>
              <a:r>
                <a:rPr sz="1200">
                  <a:solidFill>
                    <a:schemeClr val="tx1"/>
                  </a:solidFill>
                  <a:latin typeface="+mj-lt"/>
                </a:rPr>
                <a:t>τ</a:t>
              </a:r>
              <a:r>
                <a:rPr sz="800" baseline="-62500">
                  <a:solidFill>
                    <a:schemeClr val="tx1"/>
                  </a:solidFill>
                  <a:latin typeface="+mj-lt"/>
                </a:rPr>
                <a:t>0</a:t>
              </a:r>
              <a:r>
                <a:rPr sz="1200">
                  <a:solidFill>
                    <a:schemeClr val="tx1"/>
                  </a:solidFill>
                  <a:latin typeface="+mj-lt"/>
                </a:rPr>
                <a:t>+τ</a:t>
              </a:r>
              <a:r>
                <a:rPr sz="800" baseline="-62500">
                  <a:solidFill>
                    <a:schemeClr val="tx1"/>
                  </a:solidFill>
                  <a:latin typeface="+mj-lt"/>
                </a:rPr>
                <a:t>1</a:t>
              </a:r>
            </a:p>
          </p:txBody>
        </p:sp>
        <p:sp>
          <p:nvSpPr>
            <p:cNvPr id="27" name="Shape 157"/>
            <p:cNvSpPr/>
            <p:nvPr/>
          </p:nvSpPr>
          <p:spPr>
            <a:xfrm>
              <a:off x="610320" y="1972410"/>
              <a:ext cx="869311" cy="1"/>
            </a:xfrm>
            <a:prstGeom prst="line">
              <a:avLst/>
            </a:prstGeom>
            <a:noFill/>
            <a:ln w="25400" cap="flat">
              <a:solidFill>
                <a:srgbClr val="000000"/>
              </a:solidFill>
              <a:prstDash val="solid"/>
              <a:round/>
              <a:headEnd type="triangle" w="med" len="sm"/>
              <a:tailEnd type="triangle" w="med" len="sm"/>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28" name="Shape 158"/>
            <p:cNvSpPr/>
            <p:nvPr/>
          </p:nvSpPr>
          <p:spPr>
            <a:xfrm>
              <a:off x="857282" y="1936879"/>
              <a:ext cx="508033" cy="362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ヒラギノ角ゴ Pro W6"/>
                  <a:ea typeface="ヒラギノ角ゴ Pro W6"/>
                  <a:cs typeface="ヒラギノ角ゴ Pro W6"/>
                  <a:sym typeface="ヒラギノ角ゴ Pro W6"/>
                </a:defRPr>
              </a:lvl1pPr>
            </a:lstStyle>
            <a:p>
              <a:r>
                <a:rPr dirty="0">
                  <a:solidFill>
                    <a:schemeClr val="tx1"/>
                  </a:solidFill>
                  <a:latin typeface="+mj-lt"/>
                </a:rPr>
                <a:t>1/λ</a:t>
              </a:r>
            </a:p>
          </p:txBody>
        </p:sp>
        <p:sp>
          <p:nvSpPr>
            <p:cNvPr id="29" name="Shape 159"/>
            <p:cNvSpPr/>
            <p:nvPr/>
          </p:nvSpPr>
          <p:spPr>
            <a:xfrm>
              <a:off x="-82003" y="89206"/>
              <a:ext cx="563218" cy="2771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1200">
                  <a:latin typeface="ヒラギノ角ゴ Pro W6"/>
                  <a:ea typeface="ヒラギノ角ゴ Pro W6"/>
                  <a:cs typeface="ヒラギノ角ゴ Pro W6"/>
                  <a:sym typeface="ヒラギノ角ゴ Pro W6"/>
                </a:defRPr>
              </a:pPr>
              <a:r>
                <a:rPr lang="en-US" dirty="0" smtClean="0">
                  <a:solidFill>
                    <a:schemeClr val="tx1"/>
                  </a:solidFill>
                  <a:latin typeface="+mn-lt"/>
                </a:rPr>
                <a:t>D-Ray</a:t>
              </a:r>
              <a:endParaRPr dirty="0">
                <a:solidFill>
                  <a:schemeClr val="tx1"/>
                </a:solidFill>
                <a:latin typeface="+mn-lt"/>
              </a:endParaRPr>
            </a:p>
          </p:txBody>
        </p:sp>
        <p:sp>
          <p:nvSpPr>
            <p:cNvPr id="30" name="Shape 160"/>
            <p:cNvSpPr/>
            <p:nvPr/>
          </p:nvSpPr>
          <p:spPr>
            <a:xfrm>
              <a:off x="218264" y="398784"/>
              <a:ext cx="412984" cy="131121"/>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31" name="Shape 161"/>
            <p:cNvSpPr/>
            <p:nvPr/>
          </p:nvSpPr>
          <p:spPr>
            <a:xfrm>
              <a:off x="563531" y="1706951"/>
              <a:ext cx="391814" cy="305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a:latin typeface="ヒラギノ角ゴ Pro W6"/>
                  <a:ea typeface="ヒラギノ角ゴ Pro W6"/>
                  <a:cs typeface="ヒラギノ角ゴ Pro W6"/>
                  <a:sym typeface="ヒラギノ角ゴ Pro W6"/>
                </a:defRPr>
              </a:pPr>
              <a:r>
                <a:rPr sz="1200" dirty="0">
                  <a:solidFill>
                    <a:schemeClr val="tx1"/>
                  </a:solidFill>
                  <a:latin typeface="+mj-lt"/>
                </a:rPr>
                <a:t>τ</a:t>
              </a:r>
              <a:r>
                <a:rPr sz="800" baseline="-62500" dirty="0">
                  <a:solidFill>
                    <a:schemeClr val="tx1"/>
                  </a:solidFill>
                  <a:latin typeface="+mj-lt"/>
                </a:rPr>
                <a:t>0</a:t>
              </a:r>
            </a:p>
          </p:txBody>
        </p:sp>
        <p:sp>
          <p:nvSpPr>
            <p:cNvPr id="32" name="Shape 162"/>
            <p:cNvSpPr/>
            <p:nvPr/>
          </p:nvSpPr>
          <p:spPr>
            <a:xfrm flipV="1">
              <a:off x="1531297" y="1412490"/>
              <a:ext cx="1" cy="307246"/>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33" name="Shape 163"/>
            <p:cNvSpPr/>
            <p:nvPr/>
          </p:nvSpPr>
          <p:spPr>
            <a:xfrm flipV="1">
              <a:off x="1587585" y="1509638"/>
              <a:ext cx="1" cy="210097"/>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34" name="Shape 164"/>
            <p:cNvSpPr/>
            <p:nvPr/>
          </p:nvSpPr>
          <p:spPr>
            <a:xfrm flipV="1">
              <a:off x="1878586" y="1516674"/>
              <a:ext cx="1" cy="210097"/>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35" name="Shape 165"/>
            <p:cNvSpPr/>
            <p:nvPr/>
          </p:nvSpPr>
          <p:spPr>
            <a:xfrm flipV="1">
              <a:off x="1951665" y="1530746"/>
              <a:ext cx="1" cy="196025"/>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36" name="Shape 166"/>
            <p:cNvSpPr/>
            <p:nvPr/>
          </p:nvSpPr>
          <p:spPr>
            <a:xfrm flipV="1">
              <a:off x="1996600" y="1610729"/>
              <a:ext cx="1" cy="116042"/>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37" name="Shape 167"/>
            <p:cNvSpPr/>
            <p:nvPr/>
          </p:nvSpPr>
          <p:spPr>
            <a:xfrm flipV="1">
              <a:off x="2343895" y="1516674"/>
              <a:ext cx="1" cy="210097"/>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38" name="Shape 168"/>
            <p:cNvSpPr/>
            <p:nvPr/>
          </p:nvSpPr>
          <p:spPr>
            <a:xfrm flipV="1">
              <a:off x="2388830" y="1610729"/>
              <a:ext cx="1" cy="116042"/>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39" name="Shape 169"/>
            <p:cNvSpPr/>
            <p:nvPr/>
          </p:nvSpPr>
          <p:spPr>
            <a:xfrm flipV="1">
              <a:off x="2440800" y="1610729"/>
              <a:ext cx="1" cy="116042"/>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0" name="Shape 170"/>
            <p:cNvSpPr/>
            <p:nvPr/>
          </p:nvSpPr>
          <p:spPr>
            <a:xfrm flipV="1">
              <a:off x="2633448" y="1610729"/>
              <a:ext cx="1" cy="116042"/>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1" name="Shape 171"/>
            <p:cNvSpPr/>
            <p:nvPr/>
          </p:nvSpPr>
          <p:spPr>
            <a:xfrm flipV="1">
              <a:off x="2685419" y="1647040"/>
              <a:ext cx="1" cy="79731"/>
            </a:xfrm>
            <a:prstGeom prst="line">
              <a:avLst/>
            </a:prstGeom>
            <a:noFill/>
            <a:ln w="12700" cap="flat">
              <a:solidFill>
                <a:schemeClr val="accent2">
                  <a:lumOff val="12500"/>
                </a:schemeClr>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2" name="Shape 172"/>
            <p:cNvSpPr/>
            <p:nvPr/>
          </p:nvSpPr>
          <p:spPr>
            <a:xfrm flipV="1">
              <a:off x="851820" y="882089"/>
              <a:ext cx="1" cy="837647"/>
            </a:xfrm>
            <a:prstGeom prst="line">
              <a:avLst/>
            </a:prstGeom>
            <a:noFill/>
            <a:ln w="25400" cap="flat">
              <a:solidFill>
                <a:srgbClr val="FF2600"/>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3" name="Shape 173"/>
            <p:cNvSpPr/>
            <p:nvPr/>
          </p:nvSpPr>
          <p:spPr>
            <a:xfrm flipV="1">
              <a:off x="911008" y="1134534"/>
              <a:ext cx="1" cy="585202"/>
            </a:xfrm>
            <a:prstGeom prst="line">
              <a:avLst/>
            </a:prstGeom>
            <a:noFill/>
            <a:ln w="25400" cap="flat">
              <a:solidFill>
                <a:srgbClr val="C67AAB"/>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4" name="Shape 174"/>
            <p:cNvSpPr/>
            <p:nvPr/>
          </p:nvSpPr>
          <p:spPr>
            <a:xfrm flipV="1">
              <a:off x="970366" y="1431540"/>
              <a:ext cx="1" cy="288195"/>
            </a:xfrm>
            <a:prstGeom prst="line">
              <a:avLst/>
            </a:prstGeom>
            <a:noFill/>
            <a:ln w="25400" cap="flat">
              <a:solidFill>
                <a:srgbClr val="C67AAB"/>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5" name="Shape 175"/>
            <p:cNvSpPr/>
            <p:nvPr/>
          </p:nvSpPr>
          <p:spPr>
            <a:xfrm flipV="1">
              <a:off x="723722" y="1290785"/>
              <a:ext cx="1" cy="428951"/>
            </a:xfrm>
            <a:prstGeom prst="line">
              <a:avLst/>
            </a:prstGeom>
            <a:noFill/>
            <a:ln w="25400" cap="flat">
              <a:solidFill>
                <a:srgbClr val="C67AAB"/>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6" name="Shape 176"/>
            <p:cNvSpPr/>
            <p:nvPr/>
          </p:nvSpPr>
          <p:spPr>
            <a:xfrm flipV="1">
              <a:off x="674210" y="1437102"/>
              <a:ext cx="1" cy="288195"/>
            </a:xfrm>
            <a:prstGeom prst="line">
              <a:avLst/>
            </a:prstGeom>
            <a:noFill/>
            <a:ln w="25400" cap="flat">
              <a:solidFill>
                <a:srgbClr val="C67AAB"/>
              </a:solidFill>
              <a:prstDash val="solid"/>
              <a:round/>
              <a:tailEnd type="oval"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7" name="Shape 177"/>
            <p:cNvSpPr/>
            <p:nvPr/>
          </p:nvSpPr>
          <p:spPr>
            <a:xfrm>
              <a:off x="656979" y="2283"/>
              <a:ext cx="1084595" cy="2776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ヒラギノ角ゴ Pro W6"/>
                  <a:ea typeface="ヒラギノ角ゴ Pro W6"/>
                  <a:cs typeface="ヒラギノ角ゴ Pro W6"/>
                  <a:sym typeface="ヒラギノ角ゴ Pro W6"/>
                </a:defRPr>
              </a:lvl1pPr>
            </a:lstStyle>
            <a:p>
              <a:r>
                <a:rPr dirty="0" smtClean="0">
                  <a:solidFill>
                    <a:schemeClr val="tx1"/>
                  </a:solidFill>
                  <a:latin typeface="+mn-lt"/>
                </a:rPr>
                <a:t>LoS</a:t>
              </a:r>
              <a:r>
                <a:rPr lang="en-US" dirty="0" smtClean="0">
                  <a:solidFill>
                    <a:schemeClr val="tx1"/>
                  </a:solidFill>
                  <a:latin typeface="+mn-lt"/>
                </a:rPr>
                <a:t> Ray</a:t>
              </a:r>
              <a:endParaRPr dirty="0">
                <a:solidFill>
                  <a:schemeClr val="tx1"/>
                </a:solidFill>
                <a:latin typeface="+mn-lt"/>
              </a:endParaRPr>
            </a:p>
          </p:txBody>
        </p:sp>
        <p:sp>
          <p:nvSpPr>
            <p:cNvPr id="48" name="Shape 178"/>
            <p:cNvSpPr/>
            <p:nvPr/>
          </p:nvSpPr>
          <p:spPr>
            <a:xfrm>
              <a:off x="228041" y="399335"/>
              <a:ext cx="573249" cy="775046"/>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defRPr sz="2400">
                  <a:latin typeface="+mj-lt"/>
                  <a:ea typeface="+mj-ea"/>
                  <a:cs typeface="+mj-cs"/>
                  <a:sym typeface="Times New Roman"/>
                </a:defRPr>
              </a:pPr>
              <a:endParaRPr>
                <a:solidFill>
                  <a:schemeClr val="tx1"/>
                </a:solidFill>
              </a:endParaRPr>
            </a:p>
          </p:txBody>
        </p:sp>
        <p:sp>
          <p:nvSpPr>
            <p:cNvPr id="49" name="Shape 179"/>
            <p:cNvSpPr/>
            <p:nvPr/>
          </p:nvSpPr>
          <p:spPr>
            <a:xfrm>
              <a:off x="3350016" y="1752183"/>
              <a:ext cx="526915" cy="2464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200">
                  <a:latin typeface="ヒラギノ角ゴ Pro W6"/>
                  <a:ea typeface="ヒラギノ角ゴ Pro W6"/>
                  <a:cs typeface="ヒラギノ角ゴ Pro W6"/>
                  <a:sym typeface="ヒラギノ角ゴ Pro W6"/>
                </a:defRPr>
              </a:lvl1pPr>
            </a:lstStyle>
            <a:p>
              <a:r>
                <a:rPr>
                  <a:solidFill>
                    <a:schemeClr val="tx1"/>
                  </a:solidFill>
                  <a:latin typeface="+mj-lt"/>
                </a:rPr>
                <a:t>time</a:t>
              </a:r>
            </a:p>
          </p:txBody>
        </p:sp>
      </p:grpSp>
    </p:spTree>
    <p:extLst>
      <p:ext uri="{BB962C8B-B14F-4D97-AF65-F5344CB8AC3E}">
        <p14:creationId xmlns:p14="http://schemas.microsoft.com/office/powerpoint/2010/main" val="173265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2" id="{6FABB877-A259-45D2-AB71-C6D3D0E05D32}" vid="{9880CEAF-CBAB-4CC1-924E-A981DACDFC4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7435</TotalTime>
  <Words>2857</Words>
  <Application>Microsoft Macintosh PowerPoint</Application>
  <PresentationFormat>画面に合わせる (4:3)</PresentationFormat>
  <Paragraphs>422</Paragraphs>
  <Slides>21</Slides>
  <Notes>20</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2</vt:i4>
      </vt:variant>
      <vt:variant>
        <vt:lpstr>スライド タイトル</vt:lpstr>
      </vt:variant>
      <vt:variant>
        <vt:i4>21</vt:i4>
      </vt:variant>
    </vt:vector>
  </HeadingPairs>
  <TitlesOfParts>
    <vt:vector size="36" baseType="lpstr">
      <vt:lpstr>Arial Unicode MS</vt:lpstr>
      <vt:lpstr>Cambria Math</vt:lpstr>
      <vt:lpstr>Garamond</vt:lpstr>
      <vt:lpstr>MS Gothic</vt:lpstr>
      <vt:lpstr>ＭＳ Ｐゴシック</vt:lpstr>
      <vt:lpstr>Symbol</vt:lpstr>
      <vt:lpstr>Times New Roman</vt:lpstr>
      <vt:lpstr>Wingdings</vt:lpstr>
      <vt:lpstr>ヒラギノ角ゴ Pro W6</vt:lpstr>
      <vt:lpstr>メイリオ</vt:lpstr>
      <vt:lpstr>굴림</vt:lpstr>
      <vt:lpstr>Arial</vt:lpstr>
      <vt:lpstr>Office テーマ</vt:lpstr>
      <vt:lpstr>Document</vt:lpstr>
      <vt:lpstr>Visio</vt:lpstr>
      <vt:lpstr>Modified Channel Model For Outdoor Open Area Hotspot Access Scenario</vt:lpstr>
      <vt:lpstr>Abstract</vt:lpstr>
      <vt:lpstr>Introduction</vt:lpstr>
      <vt:lpstr>PowerPoint プレゼンテーション</vt:lpstr>
      <vt:lpstr>IEEE802.11ay Q-D Channel Model</vt:lpstr>
      <vt:lpstr>Problem of Existing Open Area Hotspot Channel Model</vt:lpstr>
      <vt:lpstr>Modified Channel Model: D-Ray</vt:lpstr>
      <vt:lpstr>Modified Channel Model: R-Ray</vt:lpstr>
      <vt:lpstr>Channel Parameters</vt:lpstr>
      <vt:lpstr>R-Ray Parameters</vt:lpstr>
      <vt:lpstr>PowerPoint プレゼンテーション</vt:lpstr>
      <vt:lpstr>Measurement Campaign</vt:lpstr>
      <vt:lpstr>Measurement Campaign (cont’d)</vt:lpstr>
      <vt:lpstr>Data Processing</vt:lpstr>
      <vt:lpstr>Data Processing (cont’d)</vt:lpstr>
      <vt:lpstr>Channel Reconstruction</vt:lpstr>
      <vt:lpstr>MIMO Beamforming (MIMO BF)</vt:lpstr>
      <vt:lpstr>MIMO Channel Selection Metric</vt:lpstr>
      <vt:lpstr>Average Channel Capacity</vt:lpstr>
      <vt:lpstr>Summary</vt:lpstr>
      <vt:lpstr>References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for Outdoor Open Area Access Scenarios</dc:title>
  <dc:creator>Kim Minseok</dc:creator>
  <cp:lastModifiedBy>Shigenobu Sasaki</cp:lastModifiedBy>
  <cp:revision>211</cp:revision>
  <cp:lastPrinted>1601-01-01T00:00:00Z</cp:lastPrinted>
  <dcterms:created xsi:type="dcterms:W3CDTF">2016-03-08T06:29:22Z</dcterms:created>
  <dcterms:modified xsi:type="dcterms:W3CDTF">2017-03-13T16:55:34Z</dcterms:modified>
</cp:coreProperties>
</file>