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82" r:id="rId4"/>
    <p:sldId id="271" r:id="rId5"/>
    <p:sldId id="273" r:id="rId6"/>
    <p:sldId id="274" r:id="rId7"/>
    <p:sldId id="275" r:id="rId8"/>
    <p:sldId id="276" r:id="rId9"/>
    <p:sldId id="278" r:id="rId10"/>
    <p:sldId id="279" r:id="rId11"/>
    <p:sldId id="280" r:id="rId12"/>
    <p:sldId id="281" r:id="rId13"/>
  </p:sldIdLst>
  <p:sldSz cx="9144000" cy="6858000" type="screen4x3"/>
  <p:notesSz cx="6985000" cy="928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81">
          <p15:clr>
            <a:srgbClr val="A4A3A4"/>
          </p15:clr>
        </p15:guide>
        <p15:guide id="4" pos="217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tozuka" initials="moto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E07D"/>
    <a:srgbClr val="000000"/>
    <a:srgbClr val="FF9900"/>
    <a:srgbClr val="FF00FF"/>
    <a:srgbClr val="99CCFF"/>
    <a:srgbClr val="66CCFF"/>
    <a:srgbClr val="3399FF"/>
    <a:srgbClr val="ABE7FF"/>
    <a:srgbClr val="C9E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1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44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44" y="12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2" y="78"/>
      </p:cViewPr>
      <p:guideLst>
        <p:guide orient="horz" pos="2880"/>
        <p:guide pos="2160"/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153" cy="463708"/>
          </a:xfrm>
          <a:prstGeom prst="rect">
            <a:avLst/>
          </a:prstGeom>
        </p:spPr>
        <p:txBody>
          <a:bodyPr vert="horz" lIns="91732" tIns="45866" rIns="91732" bIns="458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9" y="0"/>
            <a:ext cx="3027153" cy="463708"/>
          </a:xfrm>
          <a:prstGeom prst="rect">
            <a:avLst/>
          </a:prstGeom>
        </p:spPr>
        <p:txBody>
          <a:bodyPr vert="horz" lIns="91732" tIns="45866" rIns="91732" bIns="4586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8404"/>
            <a:ext cx="3027153" cy="463708"/>
          </a:xfrm>
          <a:prstGeom prst="rect">
            <a:avLst/>
          </a:prstGeom>
        </p:spPr>
        <p:txBody>
          <a:bodyPr vert="horz" lIns="91732" tIns="45866" rIns="91732" bIns="458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9" y="8818404"/>
            <a:ext cx="3027153" cy="463708"/>
          </a:xfrm>
          <a:prstGeom prst="rect">
            <a:avLst/>
          </a:prstGeom>
        </p:spPr>
        <p:txBody>
          <a:bodyPr vert="horz" lIns="91732" tIns="45866" rIns="91732" bIns="4586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32" tIns="45866" rIns="91732" bIns="4586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10" y="96871"/>
            <a:ext cx="644449" cy="211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322" algn="l"/>
                <a:tab pos="1834645" algn="l"/>
                <a:tab pos="2751966" algn="l"/>
                <a:tab pos="3669288" algn="l"/>
                <a:tab pos="4586610" algn="l"/>
                <a:tab pos="5503933" algn="l"/>
                <a:tab pos="6421255" algn="l"/>
                <a:tab pos="7338576" algn="l"/>
                <a:tab pos="8255898" algn="l"/>
                <a:tab pos="9173221" algn="l"/>
                <a:tab pos="1009054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2" y="96871"/>
            <a:ext cx="831547" cy="211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322" algn="l"/>
                <a:tab pos="1834645" algn="l"/>
                <a:tab pos="2751966" algn="l"/>
                <a:tab pos="3669288" algn="l"/>
                <a:tab pos="4586610" algn="l"/>
                <a:tab pos="5503933" algn="l"/>
                <a:tab pos="6421255" algn="l"/>
                <a:tab pos="7338576" algn="l"/>
                <a:tab pos="8255898" algn="l"/>
                <a:tab pos="9173221" algn="l"/>
                <a:tab pos="1009054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703263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6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899" tIns="46227" rIns="93899" bIns="4622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5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661" algn="l"/>
                <a:tab pos="1375983" algn="l"/>
                <a:tab pos="2293305" algn="l"/>
                <a:tab pos="3210627" algn="l"/>
                <a:tab pos="4127950" algn="l"/>
                <a:tab pos="5045271" algn="l"/>
                <a:tab pos="5962593" algn="l"/>
                <a:tab pos="6879915" algn="l"/>
                <a:tab pos="7797238" algn="l"/>
                <a:tab pos="8714560" algn="l"/>
                <a:tab pos="9631881" algn="l"/>
                <a:tab pos="1054920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5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322" algn="l"/>
                <a:tab pos="1834645" algn="l"/>
                <a:tab pos="2751966" algn="l"/>
                <a:tab pos="3669288" algn="l"/>
                <a:tab pos="4586610" algn="l"/>
                <a:tab pos="5503933" algn="l"/>
                <a:tab pos="6421255" algn="l"/>
                <a:tab pos="7338576" algn="l"/>
                <a:tab pos="8255898" algn="l"/>
                <a:tab pos="9173221" algn="l"/>
                <a:tab pos="1009054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6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322" algn="l"/>
                <a:tab pos="1834645" algn="l"/>
                <a:tab pos="2751966" algn="l"/>
                <a:tab pos="3669288" algn="l"/>
                <a:tab pos="4586610" algn="l"/>
                <a:tab pos="5503933" algn="l"/>
                <a:tab pos="6421255" algn="l"/>
                <a:tab pos="7338576" algn="l"/>
                <a:tab pos="8255898" algn="l"/>
                <a:tab pos="9173221" algn="l"/>
                <a:tab pos="1009054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3" y="8986737"/>
            <a:ext cx="5526594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32" tIns="45866" rIns="91732" bIns="4586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6" y="296965"/>
            <a:ext cx="5680109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32" tIns="45866" rIns="91732" bIns="4586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703263"/>
            <a:ext cx="4621213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734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3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52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85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1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44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0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2017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95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5382"/>
            <a:ext cx="7770813" cy="461903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Mar,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539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0991"/>
            <a:ext cx="3808413" cy="46134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0991"/>
            <a:ext cx="3810000" cy="46134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2017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595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2017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2017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2017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873625" y="33337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802.11-17/0449r0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1" r:id="rId5"/>
    <p:sldLayoutId id="2147483653" r:id="rId6"/>
    <p:sldLayoutId id="2147483655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EDMG Capability and Operation Element Channel Indications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Mar, 2017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2017-03-16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834607"/>
              </p:ext>
            </p:extLst>
          </p:nvPr>
        </p:nvGraphicFramePr>
        <p:xfrm>
          <a:off x="1097946" y="3472996"/>
          <a:ext cx="7358667" cy="2556632"/>
        </p:xfrm>
        <a:graphic>
          <a:graphicData uri="http://schemas.openxmlformats.org/drawingml/2006/table">
            <a:tbl>
              <a:tblPr/>
              <a:tblGrid>
                <a:gridCol w="1026647"/>
                <a:gridCol w="1586079"/>
                <a:gridCol w="2162415"/>
                <a:gridCol w="1317890"/>
                <a:gridCol w="1265636"/>
              </a:tblGrid>
              <a:tr h="3227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 Sun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Huawei Technologies Co.,Ltd.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400-303 Terry Fox Dr, Kanata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613-2981948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Rob.sun@huawei.com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Yan Xin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Yan.xin@huawei.com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George Calcev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George.Calcev@huawei.com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Carlos </a:t>
                      </a:r>
                      <a:r>
                        <a:rPr lang="en-GB" sz="1000" b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Cordeiro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Intel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carlos.cordeiro@intel.com</a:t>
                      </a:r>
                      <a:r>
                        <a:rPr lang="en-GB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Chris Hansen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Peraso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chris@covariantcorp.com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 Cheng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gary@peraso.com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Joe  Andonieh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joe@peraso.com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Brad Lynch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brad@peraso.com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Trainin Solomon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Qualcomm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c&lt;strainin@qti.qualcomm.com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2" y="404664"/>
            <a:ext cx="8140675" cy="99417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Conclusions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556792"/>
            <a:ext cx="8284691" cy="3017216"/>
          </a:xfrm>
        </p:spPr>
        <p:txBody>
          <a:bodyPr>
            <a:noAutofit/>
          </a:bodyPr>
          <a:lstStyle/>
          <a:p>
            <a:r>
              <a:rPr lang="en-US" sz="2000" dirty="0" smtClean="0"/>
              <a:t>We propose to use channel number to indicate supported channels for EDMG devices and to indicate operating channels and operating channel width for EDMG BSS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We also propose rules for EDMG BSS to switch to new operating channels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280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2" y="404664"/>
            <a:ext cx="8140675" cy="994172"/>
          </a:xfrm>
        </p:spPr>
        <p:txBody>
          <a:bodyPr>
            <a:noAutofit/>
          </a:bodyPr>
          <a:lstStyle/>
          <a:p>
            <a:r>
              <a:rPr lang="en-US" sz="3200" dirty="0" smtClean="0"/>
              <a:t>Straw </a:t>
            </a:r>
            <a:r>
              <a:rPr lang="en-US" sz="3200" dirty="0" smtClean="0"/>
              <a:t>Poll/Motion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556792"/>
            <a:ext cx="8284691" cy="3017216"/>
          </a:xfrm>
        </p:spPr>
        <p:txBody>
          <a:bodyPr>
            <a:noAutofit/>
          </a:bodyPr>
          <a:lstStyle/>
          <a:p>
            <a:r>
              <a:rPr lang="en-US" sz="2800" dirty="0" smtClean="0"/>
              <a:t>     Do </a:t>
            </a:r>
            <a:r>
              <a:rPr lang="en-US" sz="2800" dirty="0"/>
              <a:t>you agree to adopt the text of </a:t>
            </a:r>
            <a:r>
              <a:rPr lang="en-US" sz="2800" dirty="0" smtClean="0"/>
              <a:t>“11-17-0450-00-00ay-EDMG </a:t>
            </a:r>
            <a:r>
              <a:rPr lang="en-US" sz="2800" dirty="0"/>
              <a:t>Capability and  Operation Element Channel </a:t>
            </a:r>
            <a:r>
              <a:rPr lang="en-US" sz="2800" dirty="0" smtClean="0"/>
              <a:t>Indication_r0” </a:t>
            </a:r>
            <a:r>
              <a:rPr lang="en-US" sz="2800" dirty="0"/>
              <a:t>into Draft of IEEE </a:t>
            </a:r>
            <a:r>
              <a:rPr lang="en-US" sz="2800" dirty="0" smtClean="0"/>
              <a:t>802.11ay?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986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2300" y="1600200"/>
            <a:ext cx="8064500" cy="4525963"/>
          </a:xfrm>
          <a:prstGeom prst="rect">
            <a:avLst/>
          </a:prstGeom>
        </p:spPr>
        <p:txBody>
          <a:bodyPr/>
          <a:lstStyle/>
          <a:p>
            <a:pPr marL="339725" lvl="0" indent="-339725">
              <a:spcBef>
                <a:spcPct val="200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 IEEE 802.11-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15/1358r17, Specification Framework for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TGay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 IEEE 802.11-16/0101r0, Channel Access in A-BFT over Multiple Channels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1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04664"/>
            <a:ext cx="7886700" cy="994172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1" y="1700808"/>
            <a:ext cx="8284691" cy="4032448"/>
          </a:xfrm>
        </p:spPr>
        <p:txBody>
          <a:bodyPr>
            <a:noAutofit/>
          </a:bodyPr>
          <a:lstStyle/>
          <a:p>
            <a:r>
              <a:rPr lang="en-US" sz="2000" dirty="0" smtClean="0"/>
              <a:t>This presentation proposes</a:t>
            </a:r>
            <a:br>
              <a:rPr lang="en-US" sz="2000" dirty="0" smtClean="0"/>
            </a:br>
            <a:r>
              <a:rPr lang="en-US" sz="2000" dirty="0" smtClean="0"/>
              <a:t>- the format of EDMG capabilities element to signal supported channels</a:t>
            </a:r>
            <a:br>
              <a:rPr lang="en-US" sz="2000" dirty="0" smtClean="0"/>
            </a:br>
            <a:r>
              <a:rPr lang="en-US" sz="2000" dirty="0" smtClean="0"/>
              <a:t>- the format of EDMG operation element to signal operating channels and the operating bandwidth of the BSS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- the rules of switching EDMG operating channels</a:t>
            </a:r>
          </a:p>
        </p:txBody>
      </p:sp>
    </p:spTree>
    <p:extLst>
      <p:ext uri="{BB962C8B-B14F-4D97-AF65-F5344CB8AC3E}">
        <p14:creationId xmlns:p14="http://schemas.microsoft.com/office/powerpoint/2010/main" val="493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04664"/>
            <a:ext cx="7886700" cy="994172"/>
          </a:xfrm>
        </p:spPr>
        <p:txBody>
          <a:bodyPr/>
          <a:lstStyle/>
          <a:p>
            <a:r>
              <a:rPr lang="en-US" dirty="0" smtClean="0"/>
              <a:t>11ay 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537" y="1559160"/>
            <a:ext cx="8284691" cy="4032448"/>
          </a:xfrm>
        </p:spPr>
        <p:txBody>
          <a:bodyPr>
            <a:noAutofit/>
          </a:bodyPr>
          <a:lstStyle/>
          <a:p>
            <a:r>
              <a:rPr lang="en-US" sz="2000" dirty="0" smtClean="0"/>
              <a:t>Each non-aggregated channel is assigned a channel number below</a:t>
            </a:r>
          </a:p>
          <a:p>
            <a:r>
              <a:rPr lang="en-US" sz="2000" dirty="0" smtClean="0"/>
              <a:t>Channel aggregation is limited to 2.16+2.16GHz and 4.32+4.32GHz</a:t>
            </a:r>
            <a:endParaRPr lang="en-US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4561" y="2462249"/>
            <a:ext cx="5156093" cy="375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836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606" y="241345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Motivations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8017" y="1141577"/>
            <a:ext cx="7764189" cy="5368641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In SFD [1], multiple channel operations are supported in 11ay, i.e.,</a:t>
            </a:r>
            <a:endParaRPr lang="en-US" sz="2000" b="0" kern="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2000" b="0" kern="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-    </a:t>
            </a: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i</a:t>
            </a:r>
            <a:r>
              <a:rPr lang="en-US" sz="20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n A-BFT, an </a:t>
            </a: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EDMG STAs can randomly select one of BSS operating channels (either the primary channel or a secondary channel) to reduce the collision probability when </a:t>
            </a:r>
            <a:r>
              <a:rPr lang="en-US" sz="20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transmitting SSW frames [sec.3.2.3, 1];</a:t>
            </a:r>
            <a:endParaRPr lang="en-US" sz="2000" b="0" kern="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r>
              <a:rPr lang="en-US" sz="2000" b="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- </a:t>
            </a: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  “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when using multiple channels, a PCP or an AP can simultaneously transmit to multiple STAs allocated to different channels individually” [sec.3.1.2, 1]</a:t>
            </a:r>
            <a:r>
              <a:rPr lang="en-US" sz="20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;</a:t>
            </a:r>
            <a:endParaRPr lang="en-US" sz="2000" b="0" kern="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 marL="457200" indent="-223838" defTabSz="671513" eaLnBrk="0" hangingPunct="0">
              <a:spcBef>
                <a:spcPts val="600"/>
              </a:spcBef>
              <a:buFontTx/>
              <a:buChar char="-"/>
              <a:defRPr/>
            </a:pP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“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BRP protocol shall be extended to support operation over 4.32 GHz, 6.48 GHz and 8.64 GHz channels.</a:t>
            </a: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” [sec.6.9.2.1, 1].</a:t>
            </a:r>
          </a:p>
          <a:p>
            <a:pPr marL="457200" indent="-223838" defTabSz="671513" eaLnBrk="0" hangingPunct="0">
              <a:spcBef>
                <a:spcPts val="600"/>
              </a:spcBef>
              <a:buFontTx/>
              <a:buChar char="-"/>
              <a:defRPr/>
            </a:pPr>
            <a:r>
              <a:rPr lang="en-US" sz="20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Calibri" pitchFamily="34" charset="0"/>
              </a:rPr>
              <a:t>Channel bonding and carrier aggregation [sec.6.1, 1].</a:t>
            </a:r>
          </a:p>
          <a:p>
            <a:pPr marL="457200" indent="-223838" defTabSz="671513" eaLnBrk="0" hangingPunct="0">
              <a:spcBef>
                <a:spcPts val="600"/>
              </a:spcBef>
              <a:defRPr/>
            </a:pPr>
            <a:endParaRPr lang="en-US" sz="2000" b="0" kern="0" dirty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Indication of the BSS operation channels is critical for the operations over multiple channels operations. </a:t>
            </a:r>
            <a:endParaRPr lang="en-US" sz="2000" b="0" kern="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2000" b="0" kern="0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2000" b="0" kern="0" dirty="0"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665" y="456908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EDMG Capabilities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54820"/>
            <a:ext cx="8568952" cy="5126508"/>
          </a:xfrm>
        </p:spPr>
        <p:txBody>
          <a:bodyPr>
            <a:noAutofit/>
          </a:bodyPr>
          <a:lstStyle/>
          <a:p>
            <a:r>
              <a:rPr lang="en-US" sz="2000" dirty="0" smtClean="0"/>
              <a:t>EDMG capabilities element in 11ay 0.1 draft</a:t>
            </a:r>
            <a:br>
              <a:rPr lang="en-US" sz="2000" dirty="0" smtClean="0"/>
            </a:b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Cons of using Supported Channel Bitmap</a:t>
            </a:r>
            <a:br>
              <a:rPr lang="en-US" sz="2000" dirty="0" smtClean="0"/>
            </a:br>
            <a:r>
              <a:rPr lang="en-US" sz="2000" dirty="0" smtClean="0"/>
              <a:t>- all possible combination of the channels using the bitmap shall be supported, which may not be true</a:t>
            </a:r>
            <a:br>
              <a:rPr lang="en-US" sz="2000" dirty="0" smtClean="0"/>
            </a:br>
            <a:r>
              <a:rPr lang="en-US" sz="2000" dirty="0" smtClean="0"/>
              <a:t>- aggregation is not indicated in the bitmap, hence not clear what aggregation capability a STA has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8116151" y="356196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72" y="1647340"/>
            <a:ext cx="8949828" cy="10808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9030" y="2742030"/>
            <a:ext cx="4932271" cy="158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0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703" y="557569"/>
            <a:ext cx="7886700" cy="9941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EDMG Capabilities Element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5" y="1558344"/>
            <a:ext cx="8568952" cy="466773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Remove the B0-B7 </a:t>
            </a:r>
            <a:r>
              <a:rPr lang="en-CA" sz="2000" dirty="0" smtClean="0"/>
              <a:t>supported channel bitmap in Core Capability Field Element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000" dirty="0" smtClean="0"/>
              <a:t>Define the Supported EDMG Channel Field as following: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64" name="Straight Connector 63"/>
          <p:cNvCxnSpPr>
            <a:stCxn id="7" idx="3"/>
          </p:cNvCxnSpPr>
          <p:nvPr/>
        </p:nvCxnSpPr>
        <p:spPr>
          <a:xfrm>
            <a:off x="7770813" y="3031043"/>
            <a:ext cx="388565" cy="103419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82654" y="4525165"/>
            <a:ext cx="703694" cy="4316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EDMG </a:t>
            </a:r>
            <a:r>
              <a:rPr lang="en-US" sz="800" dirty="0" smtClean="0">
                <a:solidFill>
                  <a:schemeClr val="tx1"/>
                </a:solidFill>
              </a:rPr>
              <a:t>channel 1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90499" y="4525163"/>
            <a:ext cx="703691" cy="4316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…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95108" y="4525163"/>
            <a:ext cx="703691" cy="4316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EDMG </a:t>
            </a:r>
            <a:r>
              <a:rPr lang="en-US" sz="800" dirty="0" smtClean="0">
                <a:solidFill>
                  <a:schemeClr val="tx1"/>
                </a:solidFill>
              </a:rPr>
              <a:t>channel </a:t>
            </a:r>
            <a:r>
              <a:rPr lang="en-US" sz="800" dirty="0" smtClean="0">
                <a:solidFill>
                  <a:schemeClr val="tx1"/>
                </a:solidFill>
              </a:rPr>
              <a:t>N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1049983" y="3059623"/>
            <a:ext cx="1512533" cy="146011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082346" y="3031043"/>
            <a:ext cx="1042500" cy="144908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769063" y="3109486"/>
            <a:ext cx="423672" cy="93048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767925" y="4078443"/>
            <a:ext cx="2381067" cy="431622"/>
            <a:chOff x="5811683" y="4599191"/>
            <a:chExt cx="2381067" cy="431622"/>
          </a:xfrm>
        </p:grpSpPr>
        <p:sp>
          <p:nvSpPr>
            <p:cNvPr id="50" name="Rectangle 49"/>
            <p:cNvSpPr/>
            <p:nvPr/>
          </p:nvSpPr>
          <p:spPr>
            <a:xfrm>
              <a:off x="5811683" y="4599191"/>
              <a:ext cx="832465" cy="4316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Channel Aggregation combination 1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648294" y="4599193"/>
              <a:ext cx="703691" cy="4316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…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52903" y="4599193"/>
              <a:ext cx="839847" cy="4316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Channel aggregation combination M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700164" y="4896512"/>
            <a:ext cx="1564210" cy="432530"/>
            <a:chOff x="863546" y="4874300"/>
            <a:chExt cx="1341414" cy="288639"/>
          </a:xfrm>
        </p:grpSpPr>
        <p:sp>
          <p:nvSpPr>
            <p:cNvPr id="59" name="Rectangle 58"/>
            <p:cNvSpPr/>
            <p:nvPr/>
          </p:nvSpPr>
          <p:spPr>
            <a:xfrm>
              <a:off x="863546" y="4874907"/>
              <a:ext cx="679268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Aggregated Channel </a:t>
              </a:r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42814" y="4874300"/>
              <a:ext cx="662146" cy="2880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Aggregated Channel </a:t>
              </a:r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 flipH="1">
            <a:off x="5681120" y="4510063"/>
            <a:ext cx="88604" cy="42953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09912" y="4523267"/>
            <a:ext cx="654462" cy="37233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22550" y="4530591"/>
            <a:ext cx="861884" cy="4316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Number of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EDMG </a:t>
            </a:r>
            <a:r>
              <a:rPr lang="en-US" sz="800" dirty="0" smtClean="0">
                <a:solidFill>
                  <a:schemeClr val="tx1"/>
                </a:solidFill>
              </a:rPr>
              <a:t>channels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69062" y="4083419"/>
            <a:ext cx="1002882" cy="4316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Number of channel aggregation combinations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3551" y="4987137"/>
            <a:ext cx="31422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chemeClr val="tx1"/>
                </a:solidFill>
              </a:rPr>
              <a:t>Octes</a:t>
            </a:r>
            <a:r>
              <a:rPr lang="en-US" sz="1000" dirty="0" smtClean="0">
                <a:solidFill>
                  <a:schemeClr val="tx1"/>
                </a:solidFill>
              </a:rPr>
              <a:t>:             1                        1                                       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98321" y="4589251"/>
            <a:ext cx="3738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solidFill>
                  <a:schemeClr val="tx1"/>
                </a:solidFill>
              </a:rPr>
              <a:t>Octes</a:t>
            </a:r>
            <a:r>
              <a:rPr lang="en-US" sz="1000" dirty="0" smtClean="0">
                <a:solidFill>
                  <a:schemeClr val="tx1"/>
                </a:solidFill>
              </a:rPr>
              <a:t>:             1                           2                                              2</a:t>
            </a:r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06664"/>
              </p:ext>
            </p:extLst>
          </p:nvPr>
        </p:nvGraphicFramePr>
        <p:xfrm>
          <a:off x="0" y="2893883"/>
          <a:ext cx="7770813" cy="274320"/>
        </p:xfrm>
        <a:graphic>
          <a:graphicData uri="http://schemas.openxmlformats.org/drawingml/2006/table">
            <a:tbl>
              <a:tblPr firstRow="1" firstCol="1" bandRow="1"/>
              <a:tblGrid>
                <a:gridCol w="2590271"/>
                <a:gridCol w="2590271"/>
                <a:gridCol w="259027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EDMG Channels Information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EDMG Aggregated Channels Information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N+1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2M+1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20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8367" y="306431"/>
            <a:ext cx="7832835" cy="132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Format and definition of BSS Operating Channels</a:t>
            </a:r>
            <a:br>
              <a:rPr lang="en-US" sz="2800" dirty="0" smtClean="0"/>
            </a:br>
            <a:r>
              <a:rPr lang="en-US" sz="2800" dirty="0" smtClean="0"/>
              <a:t>and Operating Channel Width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8585" y="1793116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151943" y="2239049"/>
            <a:ext cx="333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B0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10975" y="2499937"/>
            <a:ext cx="2119978" cy="424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1" name="Straight Connector 10"/>
          <p:cNvCxnSpPr>
            <a:stCxn id="10" idx="0"/>
            <a:endCxn id="10" idx="2"/>
          </p:cNvCxnSpPr>
          <p:nvPr/>
        </p:nvCxnSpPr>
        <p:spPr>
          <a:xfrm>
            <a:off x="6270964" y="2499937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55830" y="2499940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76245" y="2499939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5689" y="2499939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18584" y="2499938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13491" y="2499937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73263" y="2485270"/>
            <a:ext cx="0" cy="424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245096" y="1646027"/>
            <a:ext cx="1546979" cy="85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271152" y="1693832"/>
            <a:ext cx="396134" cy="806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73263" y="2246382"/>
            <a:ext cx="333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B7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03651" y="2606822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Ch1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46356" y="2606822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Ch2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98557" y="2603102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Ch3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60256" y="260493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Ch4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95575" y="2607128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Ch5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57275" y="2600439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Ch6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72099" y="2561730"/>
            <a:ext cx="4539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Rsv</a:t>
            </a:r>
            <a:r>
              <a:rPr 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78537" y="2566997"/>
            <a:ext cx="4748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Rsvd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80345" y="2208370"/>
            <a:ext cx="333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B5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36728" y="3146745"/>
            <a:ext cx="8175009" cy="30766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The BSS Operating Channels field is defined to be 1 octet, containing the bitmap for the operating channels in correspondence to the single channel numeration of the channelization [sec. 6.3.4 , 1].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B0 to B5 are the channel bits for channel 1 to channel 6, the operating channels are marked as “1”, the non-operating channel are marked as “0”</a:t>
            </a:r>
          </a:p>
          <a:p>
            <a:r>
              <a:rPr lang="en-US" sz="1600" dirty="0" smtClean="0"/>
              <a:t>B6-B7 are reserved bits and are preset to be “0”s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The operating channels only denote the channels which are determined by the PCP/AP to use for multi-channel operations, e.g., the A-BFT in multi-channel access.  The bitmap in the BSS Operating Channels field may be updated in different BIs.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For example, if BSS Operating Channels field is </a:t>
            </a:r>
            <a:r>
              <a:rPr lang="en-US" sz="1600" strike="sngStrike" dirty="0" smtClean="0"/>
              <a:t>=</a:t>
            </a:r>
            <a:r>
              <a:rPr lang="en-US" sz="1600" dirty="0" smtClean="0"/>
              <a:t> 11011000, it means the PCP/AP determines the EDMG STAs could use the channels of 1,2,4 and 5 for the subsequent channel access in a BI.</a:t>
            </a:r>
          </a:p>
          <a:p>
            <a:r>
              <a:rPr lang="en-US" sz="1600" dirty="0"/>
              <a:t>The BSS Operating Channel Width field is defined to indicate the supported operating channel widths including channel bonding and channel aggregation.</a:t>
            </a:r>
          </a:p>
          <a:p>
            <a:endParaRPr lang="en-US" sz="1600" dirty="0" smtClean="0"/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401304" y="1381636"/>
          <a:ext cx="8229600" cy="411480"/>
        </p:xfrm>
        <a:graphic>
          <a:graphicData uri="http://schemas.openxmlformats.org/drawingml/2006/table">
            <a:tbl>
              <a:tblPr firstRow="1" firstCol="1" bandRow="1"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Element ID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Length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Element ID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Extension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Primary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AID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A-BFT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Parameters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BSS Operating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Operating Channel Width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Octets: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27946"/>
              </p:ext>
            </p:extLst>
          </p:nvPr>
        </p:nvGraphicFramePr>
        <p:xfrm>
          <a:off x="6781699" y="2350749"/>
          <a:ext cx="2340242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773697"/>
                <a:gridCol w="903605"/>
                <a:gridCol w="66294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B0 B3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B4B7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Operating Channel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Width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44" name="Straight Connector 43"/>
          <p:cNvCxnSpPr/>
          <p:nvPr/>
        </p:nvCxnSpPr>
        <p:spPr>
          <a:xfrm flipH="1">
            <a:off x="7559644" y="1692441"/>
            <a:ext cx="204372" cy="731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551202" y="1693827"/>
            <a:ext cx="579029" cy="763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8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91" y="300261"/>
            <a:ext cx="8229600" cy="1143000"/>
          </a:xfrm>
        </p:spPr>
        <p:txBody>
          <a:bodyPr/>
          <a:lstStyle/>
          <a:p>
            <a:r>
              <a:rPr lang="en-US" sz="2400" dirty="0" smtClean="0"/>
              <a:t>Operating Channel Width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37285" y="6375244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11791" y="1037243"/>
            <a:ext cx="8175009" cy="3076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The Operating Channel Width field is encoded to indicate the </a:t>
            </a:r>
            <a:r>
              <a:rPr lang="en-US" sz="1600" dirty="0" smtClean="0"/>
              <a:t>support of the EDMG single channel, channel bonding and carrier aggregation operations by </a:t>
            </a:r>
            <a:r>
              <a:rPr lang="en-US" sz="1600" dirty="0"/>
              <a:t>the </a:t>
            </a:r>
            <a:r>
              <a:rPr lang="en-US" sz="1600" dirty="0" smtClean="0"/>
              <a:t>STAs, </a:t>
            </a:r>
            <a:r>
              <a:rPr lang="en-US" sz="1600" dirty="0"/>
              <a:t>in which B0 to B3 are defined to indicate the Operating Channel </a:t>
            </a:r>
            <a:r>
              <a:rPr lang="en-US" sz="1600" dirty="0" smtClean="0"/>
              <a:t>Width, and </a:t>
            </a:r>
            <a:r>
              <a:rPr lang="en-US" sz="1600" dirty="0"/>
              <a:t>B4 to B7 are </a:t>
            </a:r>
            <a:r>
              <a:rPr lang="en-US" sz="1600" dirty="0" smtClean="0"/>
              <a:t>reserved.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1286833" y="1849279"/>
          <a:ext cx="6570334" cy="4525965"/>
        </p:xfrm>
        <a:graphic>
          <a:graphicData uri="http://schemas.openxmlformats.org/drawingml/2006/table">
            <a:tbl>
              <a:tblPr firstRow="1" firstCol="1" bandRow="1"/>
              <a:tblGrid>
                <a:gridCol w="862066"/>
                <a:gridCol w="812726"/>
                <a:gridCol w="814096"/>
                <a:gridCol w="814096"/>
                <a:gridCol w="814096"/>
                <a:gridCol w="819579"/>
                <a:gridCol w="819579"/>
                <a:gridCol w="814096"/>
              </a:tblGrid>
              <a:tr h="23287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Operating Channel Width field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19" marR="5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Supported single channel, channel bonding and channel aggregation operations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19" marR="5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B0 B1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19" marR="5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B2 B3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19" marR="5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Single Channel/Channel Bonding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19" marR="5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Channel Aggregation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19" marR="5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7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2.16 GHz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4.32 GHz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6.48 GHz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8.64 GHz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2.16+2.16 GHz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4.32 + 4.32 GHz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(operating on single channel / channel bonding only)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(operating on channel aggregation only)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(operating on both single channel / channel bonding and channel aggregation)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(operating both single channel / channel bonding and channel aggregation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-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4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DengXian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92" marR="61992" marT="7547" marB="7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714653" y="640295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“1” denotes the operating channel width, “-“denotes the non-operating channel width.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4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2" y="428949"/>
            <a:ext cx="8140675" cy="994172"/>
          </a:xfrm>
        </p:spPr>
        <p:txBody>
          <a:bodyPr>
            <a:noAutofit/>
          </a:bodyPr>
          <a:lstStyle/>
          <a:p>
            <a:r>
              <a:rPr lang="en-US" sz="3200" dirty="0" smtClean="0"/>
              <a:t>Channel Switch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124744"/>
            <a:ext cx="8284691" cy="3449264"/>
          </a:xfrm>
        </p:spPr>
        <p:txBody>
          <a:bodyPr>
            <a:noAutofit/>
          </a:bodyPr>
          <a:lstStyle/>
          <a:p>
            <a:r>
              <a:rPr lang="en-US" sz="2000" dirty="0" smtClean="0"/>
              <a:t>DMG Beacon frame, Announce frame, Information Response frame optionally include Extended Channel Switch Announcement element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We propose</a:t>
            </a:r>
            <a:br>
              <a:rPr lang="en-US" sz="2000" dirty="0" smtClean="0"/>
            </a:br>
            <a:r>
              <a:rPr lang="en-US" sz="2000" dirty="0" smtClean="0"/>
              <a:t>- EDMG AP/PCP shall advertise Extended Channel Switch Announcement </a:t>
            </a:r>
            <a:r>
              <a:rPr lang="en-US" sz="2000" dirty="0"/>
              <a:t>element when </a:t>
            </a:r>
            <a:r>
              <a:rPr lang="en-US" sz="2000" dirty="0" smtClean="0"/>
              <a:t>switching operating channels</a:t>
            </a:r>
            <a:br>
              <a:rPr lang="en-US" sz="2000" dirty="0" smtClean="0"/>
            </a:br>
            <a:r>
              <a:rPr lang="en-US" sz="2000" dirty="0" smtClean="0"/>
              <a:t>- New Channel Number shall be set to the channel number of the new primary channel. New Operating Class shall be set to the operating class of the new primary channel</a:t>
            </a:r>
            <a:br>
              <a:rPr lang="en-US" sz="2000" dirty="0" smtClean="0"/>
            </a:br>
            <a:r>
              <a:rPr lang="en-US" sz="2000" dirty="0" smtClean="0"/>
              <a:t>- EDMG AP/PCP </a:t>
            </a:r>
            <a:r>
              <a:rPr lang="en-US" sz="2000" dirty="0"/>
              <a:t>shall advertise EDMG Operation element </a:t>
            </a:r>
            <a:r>
              <a:rPr lang="en-US" sz="2000" dirty="0" smtClean="0"/>
              <a:t>after it switches to a new primary channel</a:t>
            </a:r>
            <a:br>
              <a:rPr lang="en-US" sz="2000" dirty="0" smtClean="0"/>
            </a:br>
            <a:r>
              <a:rPr lang="en-US" sz="2000" dirty="0" smtClean="0"/>
              <a:t>- After channel switch, a STA shall limit its operation on the primary channel until it receives the updated EDMG Operation element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01" y="1772816"/>
            <a:ext cx="823912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35814</TotalTime>
  <Words>937</Words>
  <Application>Microsoft Office PowerPoint</Application>
  <PresentationFormat>On-screen Show (4:3)</PresentationFormat>
  <Paragraphs>313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DengXian</vt:lpstr>
      <vt:lpstr>MS Gothic</vt:lpstr>
      <vt:lpstr>Arial</vt:lpstr>
      <vt:lpstr>Calibri</vt:lpstr>
      <vt:lpstr>Times New Roman</vt:lpstr>
      <vt:lpstr>802-11-Submission</vt:lpstr>
      <vt:lpstr>EDMG Capability and Operation Element Channel Indications</vt:lpstr>
      <vt:lpstr>Abstract</vt:lpstr>
      <vt:lpstr>11ay Channelization</vt:lpstr>
      <vt:lpstr>Motivations</vt:lpstr>
      <vt:lpstr>EDMG Capabilities Element</vt:lpstr>
      <vt:lpstr>Proposed EDMG Capabilities Element</vt:lpstr>
      <vt:lpstr>Format and definition of BSS Operating Channels and Operating Channel Width</vt:lpstr>
      <vt:lpstr>Operating Channel Width</vt:lpstr>
      <vt:lpstr>Channel Switch</vt:lpstr>
      <vt:lpstr>Conclusions</vt:lpstr>
      <vt:lpstr>Straw Poll/Motion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Color Field Size Measurements</dc:title>
  <dc:creator>Chuck Lukaszewski</dc:creator>
  <cp:lastModifiedBy>Rob Sun</cp:lastModifiedBy>
  <cp:revision>359</cp:revision>
  <cp:lastPrinted>2015-08-25T06:16:53Z</cp:lastPrinted>
  <dcterms:created xsi:type="dcterms:W3CDTF">2014-05-13T18:39:25Z</dcterms:created>
  <dcterms:modified xsi:type="dcterms:W3CDTF">2017-03-14T00:48:17Z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1484162738</vt:lpwstr>
  </property>
</Properties>
</file>