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8"/>
  </p:notesMasterIdLst>
  <p:handoutMasterIdLst>
    <p:handoutMasterId r:id="rId9"/>
  </p:handoutMasterIdLst>
  <p:sldIdLst>
    <p:sldId id="270" r:id="rId2"/>
    <p:sldId id="287" r:id="rId3"/>
    <p:sldId id="288" r:id="rId4"/>
    <p:sldId id="289" r:id="rId5"/>
    <p:sldId id="290" r:id="rId6"/>
    <p:sldId id="28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802.11-17/0447r0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Synchronization with Low Power Antenna</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2017-03-11</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Sleep Mode of Low Power Wakeup Radio </a:t>
            </a:r>
            <a:endParaRPr lang="en-US" sz="2800" dirty="0"/>
          </a:p>
        </p:txBody>
      </p:sp>
      <p:sp>
        <p:nvSpPr>
          <p:cNvPr id="7" name="Content Placeholder 6"/>
          <p:cNvSpPr>
            <a:spLocks noGrp="1"/>
          </p:cNvSpPr>
          <p:nvPr>
            <p:ph idx="1"/>
          </p:nvPr>
        </p:nvSpPr>
        <p:spPr>
          <a:xfrm>
            <a:off x="0" y="1066800"/>
            <a:ext cx="9144000" cy="2971800"/>
          </a:xfrm>
        </p:spPr>
        <p:txBody>
          <a:bodyPr>
            <a:normAutofit lnSpcReduction="10000"/>
          </a:bodyPr>
          <a:lstStyle/>
          <a:p>
            <a:r>
              <a:rPr lang="en-US" sz="1600" b="0" dirty="0" smtClean="0"/>
              <a:t>A STA with 802.11 radio and low power radio may turn off both radios to save power:</a:t>
            </a:r>
          </a:p>
          <a:p>
            <a:pPr lvl="1"/>
            <a:r>
              <a:rPr lang="en-US" sz="1600" b="0" dirty="0" smtClean="0"/>
              <a:t>Through new defined 802.11 LP SP Negotiation Request/Response, STA and AP negotiates LP SP (start time, SP duration, interval of LP synchronization SP in LP TSF time) during which the STA turn on its low power radio to receive LP WUR frame (low power wakeup request).</a:t>
            </a:r>
          </a:p>
          <a:p>
            <a:pPr lvl="2"/>
            <a:r>
              <a:rPr lang="en-US" b="0" dirty="0" smtClean="0"/>
              <a:t>Out side of the negotiated SP, the STA turns off both .11 radio and low power radio.</a:t>
            </a:r>
          </a:p>
          <a:p>
            <a:r>
              <a:rPr lang="en-US" sz="1600" b="0" dirty="0" smtClean="0"/>
              <a:t>In order for a STA whose LP radio goes to sleep to receive LP WUR, the low power radio of AP and STA should be synchronized.</a:t>
            </a:r>
          </a:p>
          <a:p>
            <a:r>
              <a:rPr lang="en-US" sz="1600" dirty="0" smtClean="0"/>
              <a:t>.</a:t>
            </a:r>
            <a:r>
              <a:rPr lang="en-US" sz="1600" b="0" dirty="0" smtClean="0"/>
              <a:t>11 </a:t>
            </a:r>
            <a:r>
              <a:rPr lang="en-US" sz="1600" b="0" dirty="0" smtClean="0"/>
              <a:t>TSF (8 octets with 1 us granularity) </a:t>
            </a:r>
            <a:r>
              <a:rPr lang="en-US" sz="1600" b="0" dirty="0" smtClean="0"/>
              <a:t> </a:t>
            </a:r>
            <a:r>
              <a:rPr lang="en-US" sz="1600" b="0" dirty="0" smtClean="0"/>
              <a:t>low power (LP) TSF (6 or 8 octets with 1us or 4us granularity, other granularity is also possible</a:t>
            </a:r>
            <a:r>
              <a:rPr lang="en-US" sz="1600" b="0" dirty="0" smtClean="0"/>
              <a:t>) may be same or different.</a:t>
            </a:r>
            <a:endParaRPr lang="en-US" sz="1600" b="0" dirty="0" smtClean="0"/>
          </a:p>
          <a:p>
            <a:pPr lvl="1"/>
            <a:r>
              <a:rPr lang="en-US" sz="1600" b="0" dirty="0" smtClean="0"/>
              <a:t>If .11 TSF and low power TSF are different, A </a:t>
            </a:r>
            <a:r>
              <a:rPr lang="en-US" sz="1600" b="0" dirty="0" smtClean="0"/>
              <a:t>STA </a:t>
            </a:r>
            <a:r>
              <a:rPr lang="en-US" sz="1600" dirty="0" smtClean="0"/>
              <a:t>with</a:t>
            </a:r>
            <a:r>
              <a:rPr lang="en-US" sz="1600" b="0" dirty="0" smtClean="0"/>
              <a:t> </a:t>
            </a:r>
            <a:r>
              <a:rPr lang="en-US" sz="1600" b="0" dirty="0" smtClean="0"/>
              <a:t>low power </a:t>
            </a:r>
            <a:r>
              <a:rPr lang="en-US" sz="1600" b="0" dirty="0" smtClean="0"/>
              <a:t>radio </a:t>
            </a:r>
            <a:r>
              <a:rPr lang="en-US" sz="1600" b="0" dirty="0" smtClean="0"/>
              <a:t>may only maintains LP TSF time.  </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2</a:t>
            </a:fld>
            <a:endParaRPr lang="en-US" sz="900" dirty="0"/>
          </a:p>
        </p:txBody>
      </p:sp>
      <p:sp>
        <p:nvSpPr>
          <p:cNvPr id="25" name="Rectangle 8"/>
          <p:cNvSpPr>
            <a:spLocks noGrp="1" noChangeArrowheads="1"/>
          </p:cNvSpPr>
          <p:nvPr>
            <p:ph type="dt" sz="half" idx="4294967295"/>
          </p:nvPr>
        </p:nvSpPr>
        <p:spPr>
          <a:xfrm>
            <a:off x="152400" y="6477000"/>
            <a:ext cx="1905000" cy="228600"/>
          </a:xfrm>
          <a:prstGeom prst="rect">
            <a:avLst/>
          </a:prstGeom>
        </p:spPr>
        <p:txBody>
          <a:bodyPr/>
          <a:lstStyle/>
          <a:p>
            <a:r>
              <a:rPr lang="en-US" sz="1000" dirty="0"/>
              <a:t>Marvell Confidential</a:t>
            </a:r>
          </a:p>
        </p:txBody>
      </p:sp>
      <p:cxnSp>
        <p:nvCxnSpPr>
          <p:cNvPr id="41" name="Straight Connector 40"/>
          <p:cNvCxnSpPr/>
          <p:nvPr/>
        </p:nvCxnSpPr>
        <p:spPr bwMode="auto">
          <a:xfrm>
            <a:off x="533400" y="5867400"/>
            <a:ext cx="7772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p:cNvSpPr/>
          <p:nvPr/>
        </p:nvSpPr>
        <p:spPr bwMode="auto">
          <a:xfrm>
            <a:off x="1066800" y="54864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3" name="Rectangle 42"/>
          <p:cNvSpPr/>
          <p:nvPr/>
        </p:nvSpPr>
        <p:spPr bwMode="auto">
          <a:xfrm>
            <a:off x="3810000" y="54864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4" name="Rectangle 43"/>
          <p:cNvSpPr/>
          <p:nvPr/>
        </p:nvSpPr>
        <p:spPr bwMode="auto">
          <a:xfrm>
            <a:off x="6553200" y="54864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8" name="TextBox 47"/>
          <p:cNvSpPr txBox="1"/>
          <p:nvPr/>
        </p:nvSpPr>
        <p:spPr>
          <a:xfrm>
            <a:off x="990600" y="5105400"/>
            <a:ext cx="1253869" cy="415498"/>
          </a:xfrm>
          <a:prstGeom prst="rect">
            <a:avLst/>
          </a:prstGeom>
          <a:noFill/>
        </p:spPr>
        <p:txBody>
          <a:bodyPr wrap="none" rtlCol="0">
            <a:spAutoFit/>
          </a:bodyPr>
          <a:lstStyle/>
          <a:p>
            <a:r>
              <a:rPr lang="en-US" sz="1050" dirty="0" smtClean="0"/>
              <a:t>Low power radio on</a:t>
            </a:r>
          </a:p>
          <a:p>
            <a:r>
              <a:rPr lang="en-US" sz="1050" dirty="0" smtClean="0"/>
              <a:t>11 radio off</a:t>
            </a:r>
            <a:endParaRPr lang="en-US" sz="1050" dirty="0"/>
          </a:p>
        </p:txBody>
      </p:sp>
      <p:sp>
        <p:nvSpPr>
          <p:cNvPr id="49" name="TextBox 48"/>
          <p:cNvSpPr txBox="1"/>
          <p:nvPr/>
        </p:nvSpPr>
        <p:spPr>
          <a:xfrm>
            <a:off x="32655131" y="3904152"/>
            <a:ext cx="1253869" cy="415498"/>
          </a:xfrm>
          <a:prstGeom prst="rect">
            <a:avLst/>
          </a:prstGeom>
          <a:noFill/>
        </p:spPr>
        <p:txBody>
          <a:bodyPr wrap="none" rtlCol="0">
            <a:spAutoFit/>
          </a:bodyPr>
          <a:lstStyle/>
          <a:p>
            <a:r>
              <a:rPr lang="en-US" sz="1050" dirty="0" smtClean="0"/>
              <a:t>Low power radio on</a:t>
            </a:r>
          </a:p>
          <a:p>
            <a:r>
              <a:rPr lang="en-US" sz="1050" dirty="0" smtClean="0"/>
              <a:t>11 radio </a:t>
            </a:r>
            <a:r>
              <a:rPr lang="en-US" sz="1050" dirty="0" err="1" smtClean="0"/>
              <a:t>offc</a:t>
            </a:r>
            <a:endParaRPr lang="en-US" sz="1050" dirty="0"/>
          </a:p>
        </p:txBody>
      </p:sp>
      <p:sp>
        <p:nvSpPr>
          <p:cNvPr id="50" name="TextBox 49"/>
          <p:cNvSpPr txBox="1"/>
          <p:nvPr/>
        </p:nvSpPr>
        <p:spPr>
          <a:xfrm>
            <a:off x="3733800" y="5105400"/>
            <a:ext cx="1253869" cy="415498"/>
          </a:xfrm>
          <a:prstGeom prst="rect">
            <a:avLst/>
          </a:prstGeom>
          <a:noFill/>
        </p:spPr>
        <p:txBody>
          <a:bodyPr wrap="none" rtlCol="0">
            <a:spAutoFit/>
          </a:bodyPr>
          <a:lstStyle/>
          <a:p>
            <a:r>
              <a:rPr lang="en-US" sz="1050" dirty="0" smtClean="0"/>
              <a:t>Low power radio on</a:t>
            </a:r>
          </a:p>
          <a:p>
            <a:r>
              <a:rPr lang="en-US" sz="1050" dirty="0" smtClean="0"/>
              <a:t>11 radio off</a:t>
            </a:r>
            <a:endParaRPr lang="en-US" sz="1050" dirty="0"/>
          </a:p>
        </p:txBody>
      </p:sp>
      <p:sp>
        <p:nvSpPr>
          <p:cNvPr id="51" name="TextBox 50"/>
          <p:cNvSpPr txBox="1"/>
          <p:nvPr/>
        </p:nvSpPr>
        <p:spPr>
          <a:xfrm>
            <a:off x="6477000" y="5105400"/>
            <a:ext cx="1253869" cy="415498"/>
          </a:xfrm>
          <a:prstGeom prst="rect">
            <a:avLst/>
          </a:prstGeom>
          <a:noFill/>
        </p:spPr>
        <p:txBody>
          <a:bodyPr wrap="none" rtlCol="0">
            <a:spAutoFit/>
          </a:bodyPr>
          <a:lstStyle/>
          <a:p>
            <a:r>
              <a:rPr lang="en-US" sz="1050" dirty="0" smtClean="0"/>
              <a:t>Low power radio on</a:t>
            </a:r>
          </a:p>
          <a:p>
            <a:r>
              <a:rPr lang="en-US" sz="1050" dirty="0" smtClean="0"/>
              <a:t>11 radio off</a:t>
            </a:r>
            <a:endParaRPr lang="en-US" sz="1050" dirty="0"/>
          </a:p>
        </p:txBody>
      </p:sp>
      <p:sp>
        <p:nvSpPr>
          <p:cNvPr id="52" name="TextBox 51"/>
          <p:cNvSpPr txBox="1"/>
          <p:nvPr/>
        </p:nvSpPr>
        <p:spPr>
          <a:xfrm>
            <a:off x="2403731" y="5451902"/>
            <a:ext cx="1271502" cy="415498"/>
          </a:xfrm>
          <a:prstGeom prst="rect">
            <a:avLst/>
          </a:prstGeom>
          <a:noFill/>
        </p:spPr>
        <p:txBody>
          <a:bodyPr wrap="none" rtlCol="0">
            <a:spAutoFit/>
          </a:bodyPr>
          <a:lstStyle/>
          <a:p>
            <a:r>
              <a:rPr lang="en-US" sz="1050" dirty="0" smtClean="0"/>
              <a:t>Low power radio off</a:t>
            </a:r>
          </a:p>
          <a:p>
            <a:r>
              <a:rPr lang="en-US" sz="1050" dirty="0" smtClean="0"/>
              <a:t>11 radio off</a:t>
            </a:r>
            <a:endParaRPr lang="en-US" sz="1050" dirty="0"/>
          </a:p>
        </p:txBody>
      </p:sp>
      <p:sp>
        <p:nvSpPr>
          <p:cNvPr id="53" name="TextBox 52"/>
          <p:cNvSpPr txBox="1"/>
          <p:nvPr/>
        </p:nvSpPr>
        <p:spPr>
          <a:xfrm>
            <a:off x="5129298" y="5451902"/>
            <a:ext cx="1271502" cy="415498"/>
          </a:xfrm>
          <a:prstGeom prst="rect">
            <a:avLst/>
          </a:prstGeom>
          <a:noFill/>
        </p:spPr>
        <p:txBody>
          <a:bodyPr wrap="none" rtlCol="0">
            <a:spAutoFit/>
          </a:bodyPr>
          <a:lstStyle/>
          <a:p>
            <a:r>
              <a:rPr lang="en-US" sz="1050" dirty="0" smtClean="0"/>
              <a:t>Low power radio off</a:t>
            </a:r>
          </a:p>
          <a:p>
            <a:r>
              <a:rPr lang="en-US" sz="1050" dirty="0" smtClean="0"/>
              <a:t>11 radio off</a:t>
            </a:r>
            <a:endParaRPr lang="en-US" sz="1050" dirty="0"/>
          </a:p>
        </p:txBody>
      </p:sp>
      <p:sp>
        <p:nvSpPr>
          <p:cNvPr id="16" name="Right Brace 15"/>
          <p:cNvSpPr/>
          <p:nvPr/>
        </p:nvSpPr>
        <p:spPr bwMode="auto">
          <a:xfrm rot="5400000">
            <a:off x="1562100" y="5395850"/>
            <a:ext cx="152400" cy="1143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7" name="TextBox 16"/>
          <p:cNvSpPr txBox="1"/>
          <p:nvPr/>
        </p:nvSpPr>
        <p:spPr>
          <a:xfrm>
            <a:off x="990600" y="6019800"/>
            <a:ext cx="1371600" cy="253916"/>
          </a:xfrm>
          <a:prstGeom prst="rect">
            <a:avLst/>
          </a:prstGeom>
          <a:noFill/>
        </p:spPr>
        <p:txBody>
          <a:bodyPr wrap="square" rtlCol="0">
            <a:spAutoFit/>
          </a:bodyPr>
          <a:lstStyle/>
          <a:p>
            <a:r>
              <a:rPr lang="en-US" sz="1050" dirty="0" smtClean="0"/>
              <a:t>STA’s SP duration</a:t>
            </a:r>
          </a:p>
        </p:txBody>
      </p:sp>
      <p:sp>
        <p:nvSpPr>
          <p:cNvPr id="18" name="Right Brace 17"/>
          <p:cNvSpPr/>
          <p:nvPr/>
        </p:nvSpPr>
        <p:spPr bwMode="auto">
          <a:xfrm rot="5400000">
            <a:off x="4305300" y="5395850"/>
            <a:ext cx="152400" cy="1143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3733800" y="6019800"/>
            <a:ext cx="1371600" cy="253916"/>
          </a:xfrm>
          <a:prstGeom prst="rect">
            <a:avLst/>
          </a:prstGeom>
          <a:noFill/>
        </p:spPr>
        <p:txBody>
          <a:bodyPr wrap="square" rtlCol="0">
            <a:spAutoFit/>
          </a:bodyPr>
          <a:lstStyle/>
          <a:p>
            <a:r>
              <a:rPr lang="en-US" sz="1050" dirty="0" smtClean="0"/>
              <a:t>STA’s SP duration</a:t>
            </a:r>
          </a:p>
        </p:txBody>
      </p:sp>
      <p:sp>
        <p:nvSpPr>
          <p:cNvPr id="20" name="Right Brace 19"/>
          <p:cNvSpPr/>
          <p:nvPr/>
        </p:nvSpPr>
        <p:spPr bwMode="auto">
          <a:xfrm rot="5400000">
            <a:off x="7048500" y="5395850"/>
            <a:ext cx="152400" cy="1143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1" name="TextBox 20"/>
          <p:cNvSpPr txBox="1"/>
          <p:nvPr/>
        </p:nvSpPr>
        <p:spPr>
          <a:xfrm>
            <a:off x="6477000" y="6019800"/>
            <a:ext cx="1371600" cy="253916"/>
          </a:xfrm>
          <a:prstGeom prst="rect">
            <a:avLst/>
          </a:prstGeom>
          <a:noFill/>
        </p:spPr>
        <p:txBody>
          <a:bodyPr wrap="square" rtlCol="0">
            <a:spAutoFit/>
          </a:bodyPr>
          <a:lstStyle/>
          <a:p>
            <a:r>
              <a:rPr lang="en-US" sz="1050" dirty="0" smtClean="0"/>
              <a:t>STA’s SP duration</a:t>
            </a:r>
          </a:p>
        </p:txBody>
      </p:sp>
      <p:sp>
        <p:nvSpPr>
          <p:cNvPr id="23" name="Right Brace 22"/>
          <p:cNvSpPr/>
          <p:nvPr/>
        </p:nvSpPr>
        <p:spPr bwMode="auto">
          <a:xfrm rot="5400000" flipH="1">
            <a:off x="5118058" y="3670258"/>
            <a:ext cx="203284" cy="2667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4" name="TextBox 23"/>
          <p:cNvSpPr txBox="1"/>
          <p:nvPr/>
        </p:nvSpPr>
        <p:spPr>
          <a:xfrm>
            <a:off x="4724400" y="4673516"/>
            <a:ext cx="1524000" cy="253916"/>
          </a:xfrm>
          <a:prstGeom prst="rect">
            <a:avLst/>
          </a:prstGeom>
          <a:noFill/>
        </p:spPr>
        <p:txBody>
          <a:bodyPr wrap="square" rtlCol="0">
            <a:spAutoFit/>
          </a:bodyPr>
          <a:lstStyle/>
          <a:p>
            <a:r>
              <a:rPr lang="en-US" sz="1050" dirty="0" smtClean="0"/>
              <a:t>STA’s SP interval</a:t>
            </a:r>
          </a:p>
        </p:txBody>
      </p:sp>
      <p:sp>
        <p:nvSpPr>
          <p:cNvPr id="26" name="Right Brace 25"/>
          <p:cNvSpPr/>
          <p:nvPr/>
        </p:nvSpPr>
        <p:spPr bwMode="auto">
          <a:xfrm rot="5400000" flipH="1">
            <a:off x="2374858" y="3670258"/>
            <a:ext cx="203284" cy="2667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7" name="TextBox 26"/>
          <p:cNvSpPr txBox="1"/>
          <p:nvPr/>
        </p:nvSpPr>
        <p:spPr>
          <a:xfrm>
            <a:off x="1981200" y="4673516"/>
            <a:ext cx="1524000" cy="253916"/>
          </a:xfrm>
          <a:prstGeom prst="rect">
            <a:avLst/>
          </a:prstGeom>
          <a:noFill/>
        </p:spPr>
        <p:txBody>
          <a:bodyPr wrap="square" rtlCol="0">
            <a:spAutoFit/>
          </a:bodyPr>
          <a:lstStyle/>
          <a:p>
            <a:r>
              <a:rPr lang="en-US" sz="1050" dirty="0" smtClean="0"/>
              <a:t>STA’s SP interval</a:t>
            </a:r>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685800"/>
            <a:ext cx="9144000" cy="609600"/>
          </a:xfrm>
        </p:spPr>
        <p:txBody>
          <a:bodyPr/>
          <a:lstStyle/>
          <a:p>
            <a:r>
              <a:rPr lang="en-US" sz="2800" dirty="0" smtClean="0"/>
              <a:t>LP </a:t>
            </a:r>
            <a:r>
              <a:rPr lang="en-US" sz="2800" dirty="0" smtClean="0"/>
              <a:t>TSF Time Adjustment through LP WUR Only</a:t>
            </a:r>
            <a:endParaRPr lang="en-US" sz="2800" dirty="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3</a:t>
            </a:fld>
            <a:endParaRPr lang="en-US" sz="900" dirty="0"/>
          </a:p>
        </p:txBody>
      </p:sp>
      <p:sp>
        <p:nvSpPr>
          <p:cNvPr id="17" name="Rectangle 8"/>
          <p:cNvSpPr>
            <a:spLocks noGrp="1" noChangeArrowheads="1"/>
          </p:cNvSpPr>
          <p:nvPr>
            <p:ph type="dt" sz="half" idx="4294967295"/>
          </p:nvPr>
        </p:nvSpPr>
        <p:spPr>
          <a:xfrm>
            <a:off x="152400" y="6477000"/>
            <a:ext cx="1905000" cy="228600"/>
          </a:xfrm>
          <a:prstGeom prst="rect">
            <a:avLst/>
          </a:prstGeom>
        </p:spPr>
        <p:txBody>
          <a:bodyPr/>
          <a:lstStyle/>
          <a:p>
            <a:r>
              <a:rPr lang="en-US" sz="1000" dirty="0"/>
              <a:t>Marvell Confidential</a:t>
            </a:r>
          </a:p>
        </p:txBody>
      </p:sp>
      <p:sp>
        <p:nvSpPr>
          <p:cNvPr id="36" name="Content Placeholder 6"/>
          <p:cNvSpPr txBox="1">
            <a:spLocks/>
          </p:cNvSpPr>
          <p:nvPr/>
        </p:nvSpPr>
        <p:spPr bwMode="auto">
          <a:xfrm>
            <a:off x="0" y="1295400"/>
            <a:ext cx="91440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ea typeface="+mn-ea"/>
                <a:cs typeface="+mn-cs"/>
              </a:rPr>
              <a:t>During the STA’s LP synchronization SP, the AP transmits new defined LP WUR frame in LP PPDU to announce the LP TSF time,</a:t>
            </a:r>
            <a:r>
              <a:rPr kumimoji="0" lang="en-US" sz="1600" b="0" i="0" u="none" strike="noStrike" kern="0" cap="none" spc="0" normalizeH="0" noProof="0" dirty="0" smtClean="0">
                <a:ln>
                  <a:noFill/>
                </a:ln>
                <a:solidFill>
                  <a:schemeClr val="tx1"/>
                </a:solidFill>
                <a:effectLst/>
                <a:uLnTx/>
                <a:uFillTx/>
                <a:latin typeface="+mn-lt"/>
                <a:ea typeface="+mn-ea"/>
                <a:cs typeface="+mn-cs"/>
              </a:rPr>
              <a:t> e.g. in 64-bit, 56-bit, 48-bit, 32-bit long or other suitable length. T</a:t>
            </a:r>
            <a:r>
              <a:rPr kumimoji="0" lang="en-US" sz="1600" b="0" i="0" u="none" strike="noStrike" kern="0" cap="none" spc="0" normalizeH="0" baseline="0" noProof="0" dirty="0" smtClean="0">
                <a:ln>
                  <a:noFill/>
                </a:ln>
                <a:solidFill>
                  <a:schemeClr val="tx1"/>
                </a:solidFill>
                <a:effectLst/>
                <a:uLnTx/>
                <a:uFillTx/>
                <a:latin typeface="+mn-lt"/>
                <a:ea typeface="+mn-ea"/>
                <a:cs typeface="+mn-cs"/>
              </a:rPr>
              <a:t>he STA adjusts its TSF time once the AP’s TSF time is received.</a:t>
            </a:r>
          </a:p>
          <a:p>
            <a:pPr marL="800100" lvl="1" indent="-342900">
              <a:spcBef>
                <a:spcPct val="20000"/>
              </a:spcBef>
              <a:buClr>
                <a:srgbClr val="D7381B"/>
              </a:buClr>
              <a:buFont typeface="Arial" pitchFamily="34" charset="0"/>
              <a:buChar char="‒"/>
              <a:defRPr/>
            </a:pPr>
            <a:r>
              <a:rPr lang="en-US" sz="1600" kern="0" dirty="0" smtClean="0">
                <a:latin typeface="+mn-lt"/>
              </a:rPr>
              <a:t>LP WUR includes the LP TSF time when LP WUR frame is transmitted.</a:t>
            </a: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Clr>
                <a:srgbClr val="D7381B"/>
              </a:buClr>
              <a:buFontTx/>
              <a:buChar char="•"/>
              <a:defRPr/>
            </a:pPr>
            <a:r>
              <a:rPr lang="en-US" sz="1600" kern="0" dirty="0" smtClean="0">
                <a:latin typeface="+mn-lt"/>
              </a:rPr>
              <a:t>During the broadcast LP synchronization SP, the AP transmit broadcast LP WUR frame in LP PPDU to announce the LP TSF time, The STA adjusts its TSF time once the AP’s TSF time is received.</a:t>
            </a:r>
          </a:p>
          <a:p>
            <a:pPr marL="800100" lvl="1" indent="-342900">
              <a:spcBef>
                <a:spcPct val="20000"/>
              </a:spcBef>
              <a:buClr>
                <a:srgbClr val="D7381B"/>
              </a:buClr>
              <a:buFont typeface="Arial" pitchFamily="34" charset="0"/>
              <a:buChar char="‒"/>
              <a:defRPr/>
            </a:pPr>
            <a:r>
              <a:rPr lang="en-US" sz="1600" kern="0" dirty="0" smtClean="0">
                <a:latin typeface="+mn-lt"/>
              </a:rPr>
              <a:t>LP WUR includes the LP TSF time when LP WUR frame is transmitted.</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bwMode="auto">
          <a:xfrm>
            <a:off x="2286000" y="4038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29718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5562600" y="4038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 name="TextBox 10"/>
          <p:cNvSpPr txBox="1"/>
          <p:nvPr/>
        </p:nvSpPr>
        <p:spPr>
          <a:xfrm>
            <a:off x="2362200" y="4114800"/>
            <a:ext cx="461986" cy="261610"/>
          </a:xfrm>
          <a:prstGeom prst="rect">
            <a:avLst/>
          </a:prstGeom>
          <a:noFill/>
        </p:spPr>
        <p:txBody>
          <a:bodyPr wrap="none" rtlCol="0">
            <a:spAutoFit/>
          </a:bodyPr>
          <a:lstStyle/>
          <a:p>
            <a:r>
              <a:rPr lang="en-US" sz="1050" dirty="0" smtClean="0"/>
              <a:t>Type</a:t>
            </a:r>
            <a:endParaRPr lang="en-US" sz="1050" dirty="0"/>
          </a:p>
        </p:txBody>
      </p:sp>
      <p:sp>
        <p:nvSpPr>
          <p:cNvPr id="12" name="TextBox 11"/>
          <p:cNvSpPr txBox="1"/>
          <p:nvPr/>
        </p:nvSpPr>
        <p:spPr>
          <a:xfrm>
            <a:off x="3276600" y="4114800"/>
            <a:ext cx="728084" cy="253916"/>
          </a:xfrm>
          <a:prstGeom prst="rect">
            <a:avLst/>
          </a:prstGeom>
          <a:noFill/>
        </p:spPr>
        <p:txBody>
          <a:bodyPr wrap="none" rtlCol="0">
            <a:spAutoFit/>
          </a:bodyPr>
          <a:lstStyle/>
          <a:p>
            <a:r>
              <a:rPr lang="en-US" sz="1050" dirty="0" smtClean="0"/>
              <a:t>BSS Color</a:t>
            </a:r>
            <a:endParaRPr lang="en-US" sz="1050" dirty="0"/>
          </a:p>
        </p:txBody>
      </p:sp>
      <p:sp>
        <p:nvSpPr>
          <p:cNvPr id="14" name="TextBox 13"/>
          <p:cNvSpPr txBox="1"/>
          <p:nvPr/>
        </p:nvSpPr>
        <p:spPr>
          <a:xfrm>
            <a:off x="5686914" y="4114800"/>
            <a:ext cx="409086" cy="253916"/>
          </a:xfrm>
          <a:prstGeom prst="rect">
            <a:avLst/>
          </a:prstGeom>
          <a:noFill/>
        </p:spPr>
        <p:txBody>
          <a:bodyPr wrap="none" rtlCol="0">
            <a:spAutoFit/>
          </a:bodyPr>
          <a:lstStyle/>
          <a:p>
            <a:r>
              <a:rPr lang="en-US" sz="1050" dirty="0" smtClean="0"/>
              <a:t>FCS</a:t>
            </a:r>
            <a:endParaRPr lang="en-US" sz="1050" dirty="0"/>
          </a:p>
        </p:txBody>
      </p:sp>
      <p:sp>
        <p:nvSpPr>
          <p:cNvPr id="15" name="TextBox 14"/>
          <p:cNvSpPr txBox="1"/>
          <p:nvPr/>
        </p:nvSpPr>
        <p:spPr>
          <a:xfrm>
            <a:off x="1870502" y="4419600"/>
            <a:ext cx="415498" cy="253916"/>
          </a:xfrm>
          <a:prstGeom prst="rect">
            <a:avLst/>
          </a:prstGeom>
          <a:noFill/>
        </p:spPr>
        <p:txBody>
          <a:bodyPr wrap="none" rtlCol="0">
            <a:spAutoFit/>
          </a:bodyPr>
          <a:lstStyle/>
          <a:p>
            <a:r>
              <a:rPr lang="en-US" sz="1050" dirty="0" smtClean="0"/>
              <a:t>Bits:</a:t>
            </a:r>
            <a:endParaRPr lang="en-US" sz="1050" dirty="0"/>
          </a:p>
        </p:txBody>
      </p:sp>
      <p:sp>
        <p:nvSpPr>
          <p:cNvPr id="16" name="TextBox 15"/>
          <p:cNvSpPr txBox="1"/>
          <p:nvPr/>
        </p:nvSpPr>
        <p:spPr>
          <a:xfrm>
            <a:off x="2403902" y="4419600"/>
            <a:ext cx="251992" cy="253916"/>
          </a:xfrm>
          <a:prstGeom prst="rect">
            <a:avLst/>
          </a:prstGeom>
          <a:noFill/>
        </p:spPr>
        <p:txBody>
          <a:bodyPr wrap="none" rtlCol="0">
            <a:spAutoFit/>
          </a:bodyPr>
          <a:lstStyle/>
          <a:p>
            <a:r>
              <a:rPr lang="en-US" sz="1050" dirty="0" smtClean="0"/>
              <a:t>4</a:t>
            </a:r>
            <a:endParaRPr lang="en-US" sz="1050" dirty="0"/>
          </a:p>
        </p:txBody>
      </p:sp>
      <p:sp>
        <p:nvSpPr>
          <p:cNvPr id="18" name="TextBox 17"/>
          <p:cNvSpPr txBox="1"/>
          <p:nvPr/>
        </p:nvSpPr>
        <p:spPr>
          <a:xfrm>
            <a:off x="3352800" y="4419600"/>
            <a:ext cx="319318" cy="253916"/>
          </a:xfrm>
          <a:prstGeom prst="rect">
            <a:avLst/>
          </a:prstGeom>
          <a:noFill/>
        </p:spPr>
        <p:txBody>
          <a:bodyPr wrap="none" rtlCol="0">
            <a:spAutoFit/>
          </a:bodyPr>
          <a:lstStyle/>
          <a:p>
            <a:r>
              <a:rPr lang="en-US" sz="1050" dirty="0" smtClean="0"/>
              <a:t>12</a:t>
            </a:r>
            <a:endParaRPr lang="en-US" sz="1050" dirty="0"/>
          </a:p>
        </p:txBody>
      </p:sp>
      <p:sp>
        <p:nvSpPr>
          <p:cNvPr id="20" name="TextBox 19"/>
          <p:cNvSpPr txBox="1"/>
          <p:nvPr/>
        </p:nvSpPr>
        <p:spPr>
          <a:xfrm>
            <a:off x="5786300" y="4419600"/>
            <a:ext cx="247184" cy="253916"/>
          </a:xfrm>
          <a:prstGeom prst="rect">
            <a:avLst/>
          </a:prstGeom>
          <a:noFill/>
        </p:spPr>
        <p:txBody>
          <a:bodyPr wrap="none" rtlCol="0">
            <a:spAutoFit/>
          </a:bodyPr>
          <a:lstStyle/>
          <a:p>
            <a:r>
              <a:rPr lang="en-US" sz="1050" dirty="0" smtClean="0"/>
              <a:t>4</a:t>
            </a:r>
            <a:endParaRPr lang="en-US" sz="1050" dirty="0"/>
          </a:p>
        </p:txBody>
      </p:sp>
      <p:sp>
        <p:nvSpPr>
          <p:cNvPr id="21" name="Rectangle 20"/>
          <p:cNvSpPr/>
          <p:nvPr/>
        </p:nvSpPr>
        <p:spPr bwMode="auto">
          <a:xfrm>
            <a:off x="42672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2" name="TextBox 21"/>
          <p:cNvSpPr txBox="1"/>
          <p:nvPr/>
        </p:nvSpPr>
        <p:spPr>
          <a:xfrm>
            <a:off x="4524163" y="4114800"/>
            <a:ext cx="901209" cy="253916"/>
          </a:xfrm>
          <a:prstGeom prst="rect">
            <a:avLst/>
          </a:prstGeom>
          <a:noFill/>
        </p:spPr>
        <p:txBody>
          <a:bodyPr wrap="none" rtlCol="0">
            <a:spAutoFit/>
          </a:bodyPr>
          <a:lstStyle/>
          <a:p>
            <a:r>
              <a:rPr lang="en-US" sz="1050" dirty="0" smtClean="0"/>
              <a:t>LP TSF Time</a:t>
            </a:r>
            <a:endParaRPr lang="en-US" sz="1050" dirty="0"/>
          </a:p>
        </p:txBody>
      </p:sp>
      <p:sp>
        <p:nvSpPr>
          <p:cNvPr id="23" name="TextBox 22"/>
          <p:cNvSpPr txBox="1"/>
          <p:nvPr/>
        </p:nvSpPr>
        <p:spPr>
          <a:xfrm>
            <a:off x="4419600" y="4419600"/>
            <a:ext cx="1095172" cy="253916"/>
          </a:xfrm>
          <a:prstGeom prst="rect">
            <a:avLst/>
          </a:prstGeom>
          <a:noFill/>
        </p:spPr>
        <p:txBody>
          <a:bodyPr wrap="none" rtlCol="0">
            <a:spAutoFit/>
          </a:bodyPr>
          <a:lstStyle/>
          <a:p>
            <a:r>
              <a:rPr lang="en-US" sz="1050" dirty="0" smtClean="0"/>
              <a:t>One of 64, 48, 32</a:t>
            </a:r>
            <a:endParaRPr lang="en-US" sz="1050" dirty="0"/>
          </a:p>
        </p:txBody>
      </p:sp>
      <p:sp>
        <p:nvSpPr>
          <p:cNvPr id="24" name="TextBox 23"/>
          <p:cNvSpPr txBox="1"/>
          <p:nvPr/>
        </p:nvSpPr>
        <p:spPr>
          <a:xfrm>
            <a:off x="2895600" y="4648200"/>
            <a:ext cx="2803973" cy="253916"/>
          </a:xfrm>
          <a:prstGeom prst="rect">
            <a:avLst/>
          </a:prstGeom>
          <a:noFill/>
        </p:spPr>
        <p:txBody>
          <a:bodyPr wrap="none" rtlCol="0">
            <a:spAutoFit/>
          </a:bodyPr>
          <a:lstStyle/>
          <a:p>
            <a:r>
              <a:rPr lang="en-US" sz="1050" dirty="0" smtClean="0"/>
              <a:t>Unicast LP WUR for LP TSF time announcement</a:t>
            </a:r>
            <a:endParaRPr lang="en-US" sz="1050" dirty="0"/>
          </a:p>
        </p:txBody>
      </p:sp>
      <p:sp>
        <p:nvSpPr>
          <p:cNvPr id="25" name="Rectangle 24"/>
          <p:cNvSpPr/>
          <p:nvPr/>
        </p:nvSpPr>
        <p:spPr bwMode="auto">
          <a:xfrm>
            <a:off x="16002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6" name="Rectangle 25"/>
          <p:cNvSpPr/>
          <p:nvPr/>
        </p:nvSpPr>
        <p:spPr bwMode="auto">
          <a:xfrm>
            <a:off x="22860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38100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Rectangle 27"/>
          <p:cNvSpPr/>
          <p:nvPr/>
        </p:nvSpPr>
        <p:spPr bwMode="auto">
          <a:xfrm>
            <a:off x="66294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9" name="TextBox 28"/>
          <p:cNvSpPr txBox="1"/>
          <p:nvPr/>
        </p:nvSpPr>
        <p:spPr>
          <a:xfrm>
            <a:off x="1676400" y="5181600"/>
            <a:ext cx="461986" cy="261610"/>
          </a:xfrm>
          <a:prstGeom prst="rect">
            <a:avLst/>
          </a:prstGeom>
          <a:noFill/>
        </p:spPr>
        <p:txBody>
          <a:bodyPr wrap="none" rtlCol="0">
            <a:spAutoFit/>
          </a:bodyPr>
          <a:lstStyle/>
          <a:p>
            <a:r>
              <a:rPr lang="en-US" sz="1050" dirty="0" smtClean="0"/>
              <a:t>Type</a:t>
            </a:r>
            <a:endParaRPr lang="en-US" sz="1050" dirty="0"/>
          </a:p>
        </p:txBody>
      </p:sp>
      <p:sp>
        <p:nvSpPr>
          <p:cNvPr id="30" name="TextBox 29"/>
          <p:cNvSpPr txBox="1"/>
          <p:nvPr/>
        </p:nvSpPr>
        <p:spPr>
          <a:xfrm>
            <a:off x="2590800" y="5181600"/>
            <a:ext cx="728084" cy="253916"/>
          </a:xfrm>
          <a:prstGeom prst="rect">
            <a:avLst/>
          </a:prstGeom>
          <a:noFill/>
        </p:spPr>
        <p:txBody>
          <a:bodyPr wrap="none" rtlCol="0">
            <a:spAutoFit/>
          </a:bodyPr>
          <a:lstStyle/>
          <a:p>
            <a:r>
              <a:rPr lang="en-US" sz="1050" dirty="0" smtClean="0"/>
              <a:t>BSS Color</a:t>
            </a:r>
            <a:endParaRPr lang="en-US" sz="1050" dirty="0"/>
          </a:p>
        </p:txBody>
      </p:sp>
      <p:sp>
        <p:nvSpPr>
          <p:cNvPr id="31" name="TextBox 30"/>
          <p:cNvSpPr txBox="1"/>
          <p:nvPr/>
        </p:nvSpPr>
        <p:spPr>
          <a:xfrm>
            <a:off x="3886200" y="5181600"/>
            <a:ext cx="428322" cy="253916"/>
          </a:xfrm>
          <a:prstGeom prst="rect">
            <a:avLst/>
          </a:prstGeom>
          <a:noFill/>
        </p:spPr>
        <p:txBody>
          <a:bodyPr wrap="none" rtlCol="0">
            <a:spAutoFit/>
          </a:bodyPr>
          <a:lstStyle/>
          <a:p>
            <a:r>
              <a:rPr lang="en-US" sz="1050" dirty="0" smtClean="0"/>
              <a:t>AID</a:t>
            </a:r>
            <a:endParaRPr lang="en-US" sz="1050" dirty="0"/>
          </a:p>
        </p:txBody>
      </p:sp>
      <p:sp>
        <p:nvSpPr>
          <p:cNvPr id="32" name="TextBox 31"/>
          <p:cNvSpPr txBox="1"/>
          <p:nvPr/>
        </p:nvSpPr>
        <p:spPr>
          <a:xfrm>
            <a:off x="6753714" y="5181600"/>
            <a:ext cx="409086" cy="253916"/>
          </a:xfrm>
          <a:prstGeom prst="rect">
            <a:avLst/>
          </a:prstGeom>
          <a:noFill/>
        </p:spPr>
        <p:txBody>
          <a:bodyPr wrap="none" rtlCol="0">
            <a:spAutoFit/>
          </a:bodyPr>
          <a:lstStyle/>
          <a:p>
            <a:r>
              <a:rPr lang="en-US" sz="1050" dirty="0" smtClean="0"/>
              <a:t>FCS</a:t>
            </a:r>
            <a:endParaRPr lang="en-US" sz="1050" dirty="0"/>
          </a:p>
        </p:txBody>
      </p:sp>
      <p:sp>
        <p:nvSpPr>
          <p:cNvPr id="33" name="TextBox 32"/>
          <p:cNvSpPr txBox="1"/>
          <p:nvPr/>
        </p:nvSpPr>
        <p:spPr>
          <a:xfrm>
            <a:off x="1184702" y="5486400"/>
            <a:ext cx="415498" cy="253916"/>
          </a:xfrm>
          <a:prstGeom prst="rect">
            <a:avLst/>
          </a:prstGeom>
          <a:noFill/>
        </p:spPr>
        <p:txBody>
          <a:bodyPr wrap="none" rtlCol="0">
            <a:spAutoFit/>
          </a:bodyPr>
          <a:lstStyle/>
          <a:p>
            <a:r>
              <a:rPr lang="en-US" sz="1050" dirty="0" smtClean="0"/>
              <a:t>Bits:</a:t>
            </a:r>
            <a:endParaRPr lang="en-US" sz="1050" dirty="0"/>
          </a:p>
        </p:txBody>
      </p:sp>
      <p:sp>
        <p:nvSpPr>
          <p:cNvPr id="34" name="TextBox 33"/>
          <p:cNvSpPr txBox="1"/>
          <p:nvPr/>
        </p:nvSpPr>
        <p:spPr>
          <a:xfrm>
            <a:off x="1718102" y="5486400"/>
            <a:ext cx="251992" cy="253916"/>
          </a:xfrm>
          <a:prstGeom prst="rect">
            <a:avLst/>
          </a:prstGeom>
          <a:noFill/>
        </p:spPr>
        <p:txBody>
          <a:bodyPr wrap="none" rtlCol="0">
            <a:spAutoFit/>
          </a:bodyPr>
          <a:lstStyle/>
          <a:p>
            <a:r>
              <a:rPr lang="en-US" sz="1050" dirty="0" smtClean="0"/>
              <a:t>4</a:t>
            </a:r>
            <a:endParaRPr lang="en-US" sz="1050" dirty="0"/>
          </a:p>
        </p:txBody>
      </p:sp>
      <p:sp>
        <p:nvSpPr>
          <p:cNvPr id="35" name="TextBox 34"/>
          <p:cNvSpPr txBox="1"/>
          <p:nvPr/>
        </p:nvSpPr>
        <p:spPr>
          <a:xfrm>
            <a:off x="2784902" y="5486400"/>
            <a:ext cx="319318" cy="253916"/>
          </a:xfrm>
          <a:prstGeom prst="rect">
            <a:avLst/>
          </a:prstGeom>
          <a:noFill/>
        </p:spPr>
        <p:txBody>
          <a:bodyPr wrap="none" rtlCol="0">
            <a:spAutoFit/>
          </a:bodyPr>
          <a:lstStyle/>
          <a:p>
            <a:r>
              <a:rPr lang="en-US" sz="1050" dirty="0" smtClean="0"/>
              <a:t>12</a:t>
            </a:r>
            <a:endParaRPr lang="en-US" sz="1050" dirty="0"/>
          </a:p>
        </p:txBody>
      </p:sp>
      <p:sp>
        <p:nvSpPr>
          <p:cNvPr id="37" name="TextBox 36"/>
          <p:cNvSpPr txBox="1"/>
          <p:nvPr/>
        </p:nvSpPr>
        <p:spPr>
          <a:xfrm>
            <a:off x="4338500" y="5486400"/>
            <a:ext cx="319318" cy="253916"/>
          </a:xfrm>
          <a:prstGeom prst="rect">
            <a:avLst/>
          </a:prstGeom>
          <a:noFill/>
        </p:spPr>
        <p:txBody>
          <a:bodyPr wrap="none" rtlCol="0">
            <a:spAutoFit/>
          </a:bodyPr>
          <a:lstStyle/>
          <a:p>
            <a:r>
              <a:rPr lang="en-US" sz="1050" dirty="0" smtClean="0"/>
              <a:t>12</a:t>
            </a:r>
            <a:endParaRPr lang="en-US" sz="1050" dirty="0"/>
          </a:p>
        </p:txBody>
      </p:sp>
      <p:sp>
        <p:nvSpPr>
          <p:cNvPr id="38" name="TextBox 37"/>
          <p:cNvSpPr txBox="1"/>
          <p:nvPr/>
        </p:nvSpPr>
        <p:spPr>
          <a:xfrm>
            <a:off x="6853100" y="5486400"/>
            <a:ext cx="247184" cy="253916"/>
          </a:xfrm>
          <a:prstGeom prst="rect">
            <a:avLst/>
          </a:prstGeom>
          <a:noFill/>
        </p:spPr>
        <p:txBody>
          <a:bodyPr wrap="none" rtlCol="0">
            <a:spAutoFit/>
          </a:bodyPr>
          <a:lstStyle/>
          <a:p>
            <a:r>
              <a:rPr lang="en-US" sz="1050" dirty="0" smtClean="0"/>
              <a:t>4</a:t>
            </a:r>
            <a:endParaRPr lang="en-US" sz="1050" dirty="0"/>
          </a:p>
        </p:txBody>
      </p:sp>
      <p:sp>
        <p:nvSpPr>
          <p:cNvPr id="39" name="Rectangle 38"/>
          <p:cNvSpPr/>
          <p:nvPr/>
        </p:nvSpPr>
        <p:spPr bwMode="auto">
          <a:xfrm>
            <a:off x="5334000" y="51054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0" name="TextBox 39"/>
          <p:cNvSpPr txBox="1"/>
          <p:nvPr/>
        </p:nvSpPr>
        <p:spPr>
          <a:xfrm>
            <a:off x="5590963" y="5181600"/>
            <a:ext cx="901209" cy="253916"/>
          </a:xfrm>
          <a:prstGeom prst="rect">
            <a:avLst/>
          </a:prstGeom>
          <a:noFill/>
        </p:spPr>
        <p:txBody>
          <a:bodyPr wrap="none" rtlCol="0">
            <a:spAutoFit/>
          </a:bodyPr>
          <a:lstStyle/>
          <a:p>
            <a:r>
              <a:rPr lang="en-US" sz="1050" dirty="0" smtClean="0"/>
              <a:t>LP TSF Time</a:t>
            </a:r>
            <a:endParaRPr lang="en-US" sz="1050" dirty="0"/>
          </a:p>
        </p:txBody>
      </p:sp>
      <p:sp>
        <p:nvSpPr>
          <p:cNvPr id="41" name="TextBox 40"/>
          <p:cNvSpPr txBox="1"/>
          <p:nvPr/>
        </p:nvSpPr>
        <p:spPr>
          <a:xfrm>
            <a:off x="5486400" y="5486400"/>
            <a:ext cx="1095172" cy="253916"/>
          </a:xfrm>
          <a:prstGeom prst="rect">
            <a:avLst/>
          </a:prstGeom>
          <a:noFill/>
        </p:spPr>
        <p:txBody>
          <a:bodyPr wrap="none" rtlCol="0">
            <a:spAutoFit/>
          </a:bodyPr>
          <a:lstStyle/>
          <a:p>
            <a:r>
              <a:rPr lang="en-US" sz="1050" dirty="0" smtClean="0"/>
              <a:t>One of 64, 48, 32</a:t>
            </a:r>
            <a:endParaRPr lang="en-US" sz="1050" dirty="0"/>
          </a:p>
        </p:txBody>
      </p:sp>
      <p:sp>
        <p:nvSpPr>
          <p:cNvPr id="42" name="TextBox 41"/>
          <p:cNvSpPr txBox="1"/>
          <p:nvPr/>
        </p:nvSpPr>
        <p:spPr>
          <a:xfrm>
            <a:off x="2971800" y="5715000"/>
            <a:ext cx="2803973" cy="253916"/>
          </a:xfrm>
          <a:prstGeom prst="rect">
            <a:avLst/>
          </a:prstGeom>
          <a:noFill/>
        </p:spPr>
        <p:txBody>
          <a:bodyPr wrap="none" rtlCol="0">
            <a:spAutoFit/>
          </a:bodyPr>
          <a:lstStyle/>
          <a:p>
            <a:r>
              <a:rPr lang="en-US" sz="1050" dirty="0" smtClean="0"/>
              <a:t>Unicast LP WUR for LP TSF time announcement</a:t>
            </a:r>
            <a:endParaRPr lang="en-US" sz="1050"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609600"/>
            <a:ext cx="9448800" cy="685800"/>
          </a:xfrm>
        </p:spPr>
        <p:txBody>
          <a:bodyPr/>
          <a:lstStyle/>
          <a:p>
            <a:r>
              <a:rPr lang="en-US" sz="2400" dirty="0" smtClean="0"/>
              <a:t>LP </a:t>
            </a:r>
            <a:r>
              <a:rPr lang="en-US" sz="2400" dirty="0" smtClean="0"/>
              <a:t>TSF Time Adjustment</a:t>
            </a:r>
            <a:r>
              <a:rPr lang="en-US" sz="2000" dirty="0" smtClean="0"/>
              <a:t> through </a:t>
            </a:r>
            <a:r>
              <a:rPr lang="en-US" sz="2400" dirty="0" smtClean="0"/>
              <a:t>LP WUR </a:t>
            </a:r>
            <a:r>
              <a:rPr lang="en-US" sz="2000" dirty="0" smtClean="0"/>
              <a:t>and .11 </a:t>
            </a:r>
            <a:r>
              <a:rPr lang="en-US" sz="2400" dirty="0" smtClean="0"/>
              <a:t>Management Frame</a:t>
            </a:r>
            <a:endParaRPr lang="en-US" sz="2400" dirty="0"/>
          </a:p>
        </p:txBody>
      </p:sp>
      <p:sp>
        <p:nvSpPr>
          <p:cNvPr id="7" name="Content Placeholder 6"/>
          <p:cNvSpPr>
            <a:spLocks noGrp="1"/>
          </p:cNvSpPr>
          <p:nvPr>
            <p:ph idx="1"/>
          </p:nvPr>
        </p:nvSpPr>
        <p:spPr>
          <a:xfrm>
            <a:off x="0" y="1295400"/>
            <a:ext cx="9144000" cy="2286000"/>
          </a:xfrm>
        </p:spPr>
        <p:txBody>
          <a:bodyPr>
            <a:normAutofit/>
          </a:bodyPr>
          <a:lstStyle/>
          <a:p>
            <a:r>
              <a:rPr lang="en-US" sz="1600" b="0" dirty="0" smtClean="0"/>
              <a:t>AP transmits broadcast LP WUR (low power wakeup Request) and records the LP TSF time when LP WUR is transmitted.</a:t>
            </a:r>
          </a:p>
          <a:p>
            <a:pPr lvl="1"/>
            <a:r>
              <a:rPr lang="en-US" sz="1400" b="0" dirty="0" smtClean="0"/>
              <a:t>Broadcast LP WUR frame includes Type, BSS Color, AID</a:t>
            </a:r>
            <a:r>
              <a:rPr lang="en-US" sz="1400" b="0" dirty="0" smtClean="0"/>
              <a:t>, FCS.</a:t>
            </a:r>
            <a:endParaRPr lang="en-US" sz="1400" b="0" dirty="0" smtClean="0"/>
          </a:p>
          <a:p>
            <a:r>
              <a:rPr lang="en-US" sz="1600" b="0" dirty="0" smtClean="0"/>
              <a:t>When .11 TSF </a:t>
            </a:r>
            <a:r>
              <a:rPr lang="en-US" sz="1600" dirty="0" smtClean="0"/>
              <a:t>time and low power TSF </a:t>
            </a:r>
            <a:r>
              <a:rPr lang="en-US" sz="1600" dirty="0" smtClean="0"/>
              <a:t>are same, Probe Response (or Probe Response with only TSF time in frame payload) is transmitted after </a:t>
            </a:r>
            <a:r>
              <a:rPr lang="en-US" sz="1600" dirty="0" smtClean="0"/>
              <a:t>LP WUR Announcement </a:t>
            </a:r>
            <a:r>
              <a:rPr lang="en-US" sz="1600" dirty="0" smtClean="0"/>
              <a:t>frame</a:t>
            </a:r>
            <a:r>
              <a:rPr lang="en-US" sz="1400" b="0" dirty="0" smtClean="0"/>
              <a:t>.</a:t>
            </a:r>
          </a:p>
          <a:p>
            <a:r>
              <a:rPr lang="en-US" sz="1600" b="0" dirty="0" smtClean="0"/>
              <a:t>When .11 TSF time and low power TSF are different, a new LP TSF Time Announcement is defined and transmitted after LP WUR Announcement frame.</a:t>
            </a:r>
            <a:endParaRPr lang="en-US" sz="1200" b="0" dirty="0" smtClean="0"/>
          </a:p>
          <a:p>
            <a:endParaRPr lang="en-US" sz="1500" b="0" dirty="0" smtClean="0"/>
          </a:p>
        </p:txBody>
      </p:sp>
      <p:sp>
        <p:nvSpPr>
          <p:cNvPr id="60" name="Rectangle 59"/>
          <p:cNvSpPr/>
          <p:nvPr/>
        </p:nvSpPr>
        <p:spPr bwMode="auto">
          <a:xfrm>
            <a:off x="2209800" y="4546684"/>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Garamond" pitchFamily="18" charset="0"/>
            </a:endParaRPr>
          </a:p>
        </p:txBody>
      </p:sp>
      <p:sp>
        <p:nvSpPr>
          <p:cNvPr id="61" name="Rectangle 60"/>
          <p:cNvSpPr/>
          <p:nvPr/>
        </p:nvSpPr>
        <p:spPr bwMode="auto">
          <a:xfrm>
            <a:off x="2590800" y="4622884"/>
            <a:ext cx="533400" cy="1524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Garamond" pitchFamily="18" charset="0"/>
            </a:endParaRPr>
          </a:p>
        </p:txBody>
      </p:sp>
      <p:cxnSp>
        <p:nvCxnSpPr>
          <p:cNvPr id="62" name="Straight Connector 61"/>
          <p:cNvCxnSpPr/>
          <p:nvPr/>
        </p:nvCxnSpPr>
        <p:spPr bwMode="auto">
          <a:xfrm>
            <a:off x="1219200" y="4851484"/>
            <a:ext cx="7620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Arrow Connector 63"/>
          <p:cNvCxnSpPr/>
          <p:nvPr/>
        </p:nvCxnSpPr>
        <p:spPr bwMode="auto">
          <a:xfrm flipV="1">
            <a:off x="2286000" y="4775284"/>
            <a:ext cx="114300" cy="304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5" name="Rectangle 64"/>
          <p:cNvSpPr/>
          <p:nvPr/>
        </p:nvSpPr>
        <p:spPr>
          <a:xfrm>
            <a:off x="1676400" y="5003884"/>
            <a:ext cx="986167" cy="246221"/>
          </a:xfrm>
          <a:prstGeom prst="rect">
            <a:avLst/>
          </a:prstGeom>
        </p:spPr>
        <p:txBody>
          <a:bodyPr wrap="none">
            <a:spAutoFit/>
          </a:bodyPr>
          <a:lstStyle/>
          <a:p>
            <a:r>
              <a:rPr lang="en-US" sz="1000" dirty="0" smtClean="0"/>
              <a:t>.11PHY Header</a:t>
            </a:r>
            <a:endParaRPr lang="en-US" sz="1000" dirty="0"/>
          </a:p>
        </p:txBody>
      </p:sp>
      <p:sp>
        <p:nvSpPr>
          <p:cNvPr id="66" name="Rectangle 65"/>
          <p:cNvSpPr/>
          <p:nvPr/>
        </p:nvSpPr>
        <p:spPr>
          <a:xfrm>
            <a:off x="1981200" y="5232484"/>
            <a:ext cx="1600200" cy="400110"/>
          </a:xfrm>
          <a:prstGeom prst="rect">
            <a:avLst/>
          </a:prstGeom>
        </p:spPr>
        <p:txBody>
          <a:bodyPr wrap="square">
            <a:spAutoFit/>
          </a:bodyPr>
          <a:lstStyle/>
          <a:p>
            <a:r>
              <a:rPr lang="en-US" sz="1000" dirty="0" smtClean="0"/>
              <a:t>Lower Power PPDU which carries LP WUR</a:t>
            </a:r>
            <a:endParaRPr lang="en-US" sz="1000" dirty="0"/>
          </a:p>
        </p:txBody>
      </p:sp>
      <p:cxnSp>
        <p:nvCxnSpPr>
          <p:cNvPr id="67" name="Straight Arrow Connector 66"/>
          <p:cNvCxnSpPr/>
          <p:nvPr/>
        </p:nvCxnSpPr>
        <p:spPr bwMode="auto">
          <a:xfrm flipV="1">
            <a:off x="2819400" y="4699084"/>
            <a:ext cx="1143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8" name="Rectangle 67"/>
          <p:cNvSpPr/>
          <p:nvPr/>
        </p:nvSpPr>
        <p:spPr bwMode="auto">
          <a:xfrm>
            <a:off x="4495800" y="4543709"/>
            <a:ext cx="3810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lumMod val="50000"/>
                </a:schemeClr>
              </a:solidFill>
              <a:effectLst/>
              <a:latin typeface="Garamond" pitchFamily="18" charset="0"/>
            </a:endParaRPr>
          </a:p>
        </p:txBody>
      </p:sp>
      <p:sp>
        <p:nvSpPr>
          <p:cNvPr id="69" name="Rectangle 68"/>
          <p:cNvSpPr/>
          <p:nvPr/>
        </p:nvSpPr>
        <p:spPr bwMode="auto">
          <a:xfrm>
            <a:off x="4876800" y="4543709"/>
            <a:ext cx="2133600" cy="304800"/>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lumMod val="50000"/>
                </a:schemeClr>
              </a:solidFill>
              <a:effectLst/>
              <a:latin typeface="Garamond" pitchFamily="18" charset="0"/>
            </a:endParaRPr>
          </a:p>
        </p:txBody>
      </p:sp>
      <p:sp>
        <p:nvSpPr>
          <p:cNvPr id="72" name="Rectangle 71"/>
          <p:cNvSpPr/>
          <p:nvPr/>
        </p:nvSpPr>
        <p:spPr>
          <a:xfrm>
            <a:off x="4572000" y="4928760"/>
            <a:ext cx="986167" cy="246221"/>
          </a:xfrm>
          <a:prstGeom prst="rect">
            <a:avLst/>
          </a:prstGeom>
        </p:spPr>
        <p:txBody>
          <a:bodyPr wrap="none">
            <a:spAutoFit/>
          </a:bodyPr>
          <a:lstStyle/>
          <a:p>
            <a:r>
              <a:rPr lang="en-US" sz="1000" dirty="0" smtClean="0">
                <a:solidFill>
                  <a:schemeClr val="bg1">
                    <a:lumMod val="50000"/>
                  </a:schemeClr>
                </a:solidFill>
              </a:rPr>
              <a:t>.11PHY Header</a:t>
            </a:r>
            <a:endParaRPr lang="en-US" sz="1000" dirty="0">
              <a:solidFill>
                <a:schemeClr val="bg1">
                  <a:lumMod val="50000"/>
                </a:schemeClr>
              </a:solidFill>
            </a:endParaRPr>
          </a:p>
        </p:txBody>
      </p:sp>
      <p:cxnSp>
        <p:nvCxnSpPr>
          <p:cNvPr id="73" name="Straight Arrow Connector 72"/>
          <p:cNvCxnSpPr/>
          <p:nvPr/>
        </p:nvCxnSpPr>
        <p:spPr bwMode="auto">
          <a:xfrm flipV="1">
            <a:off x="4648200" y="4672359"/>
            <a:ext cx="0" cy="3326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4" name="Rectangle 73"/>
          <p:cNvSpPr/>
          <p:nvPr/>
        </p:nvSpPr>
        <p:spPr>
          <a:xfrm>
            <a:off x="5105400" y="4495800"/>
            <a:ext cx="1905000" cy="400110"/>
          </a:xfrm>
          <a:prstGeom prst="rect">
            <a:avLst/>
          </a:prstGeom>
        </p:spPr>
        <p:txBody>
          <a:bodyPr wrap="square">
            <a:spAutoFit/>
          </a:bodyPr>
          <a:lstStyle/>
          <a:p>
            <a:r>
              <a:rPr lang="en-US" sz="1000" dirty="0" smtClean="0">
                <a:solidFill>
                  <a:schemeClr val="bg1">
                    <a:lumMod val="50000"/>
                  </a:schemeClr>
                </a:solidFill>
              </a:rPr>
              <a:t>Broadcast Probe Response or  </a:t>
            </a:r>
            <a:r>
              <a:rPr lang="en-US" sz="1000" dirty="0" smtClean="0">
                <a:solidFill>
                  <a:schemeClr val="bg1">
                    <a:lumMod val="50000"/>
                  </a:schemeClr>
                </a:solidFill>
              </a:rPr>
              <a:t>LP TSF Announcement</a:t>
            </a:r>
            <a:endParaRPr lang="en-US" sz="1000" dirty="0">
              <a:solidFill>
                <a:schemeClr val="bg1">
                  <a:lumMod val="50000"/>
                </a:schemeClr>
              </a:solidFill>
            </a:endParaRPr>
          </a:p>
        </p:txBody>
      </p:sp>
      <p:sp>
        <p:nvSpPr>
          <p:cNvPr id="78" name="Rectangle 77"/>
          <p:cNvSpPr/>
          <p:nvPr/>
        </p:nvSpPr>
        <p:spPr>
          <a:xfrm>
            <a:off x="1219200" y="4596159"/>
            <a:ext cx="660758" cy="246221"/>
          </a:xfrm>
          <a:prstGeom prst="rect">
            <a:avLst/>
          </a:prstGeom>
        </p:spPr>
        <p:txBody>
          <a:bodyPr wrap="none">
            <a:spAutoFit/>
          </a:bodyPr>
          <a:lstStyle/>
          <a:p>
            <a:r>
              <a:rPr lang="en-US" sz="1000" dirty="0" smtClean="0"/>
              <a:t>WUR AP</a:t>
            </a:r>
            <a:endParaRPr lang="en-US" sz="1000" dirty="0"/>
          </a:p>
        </p:txBody>
      </p:sp>
      <p:sp>
        <p:nvSpPr>
          <p:cNvPr id="79" name="Rectangle 78"/>
          <p:cNvSpPr/>
          <p:nvPr/>
        </p:nvSpPr>
        <p:spPr>
          <a:xfrm>
            <a:off x="1219200" y="4824759"/>
            <a:ext cx="838200" cy="246221"/>
          </a:xfrm>
          <a:prstGeom prst="rect">
            <a:avLst/>
          </a:prstGeom>
        </p:spPr>
        <p:txBody>
          <a:bodyPr wrap="square">
            <a:spAutoFit/>
          </a:bodyPr>
          <a:lstStyle/>
          <a:p>
            <a:r>
              <a:rPr lang="en-US" sz="1000" dirty="0" smtClean="0"/>
              <a:t>WUR STA</a:t>
            </a:r>
            <a:endParaRPr lang="en-US" sz="1000" dirty="0"/>
          </a:p>
        </p:txBody>
      </p:sp>
      <p:sp>
        <p:nvSpPr>
          <p:cNvPr id="80" name="Right Brace 79"/>
          <p:cNvSpPr/>
          <p:nvPr/>
        </p:nvSpPr>
        <p:spPr bwMode="auto">
          <a:xfrm rot="16200000">
            <a:off x="2588863" y="3973236"/>
            <a:ext cx="156274" cy="914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Garamond" pitchFamily="18" charset="0"/>
            </a:endParaRPr>
          </a:p>
        </p:txBody>
      </p:sp>
      <p:sp>
        <p:nvSpPr>
          <p:cNvPr id="81" name="Rectangle 80"/>
          <p:cNvSpPr/>
          <p:nvPr/>
        </p:nvSpPr>
        <p:spPr>
          <a:xfrm>
            <a:off x="2438400" y="4155374"/>
            <a:ext cx="526106" cy="246221"/>
          </a:xfrm>
          <a:prstGeom prst="rect">
            <a:avLst/>
          </a:prstGeom>
        </p:spPr>
        <p:txBody>
          <a:bodyPr wrap="none">
            <a:spAutoFit/>
          </a:bodyPr>
          <a:lstStyle/>
          <a:p>
            <a:r>
              <a:rPr lang="en-US" sz="1000" dirty="0" smtClean="0"/>
              <a:t>TXOP</a:t>
            </a:r>
            <a:endParaRPr lang="en-US" sz="1000" dirty="0"/>
          </a:p>
        </p:txBody>
      </p:sp>
      <p:sp>
        <p:nvSpPr>
          <p:cNvPr id="82" name="Rectangle 81"/>
          <p:cNvSpPr/>
          <p:nvPr/>
        </p:nvSpPr>
        <p:spPr>
          <a:xfrm>
            <a:off x="5562600" y="4155374"/>
            <a:ext cx="526106" cy="246221"/>
          </a:xfrm>
          <a:prstGeom prst="rect">
            <a:avLst/>
          </a:prstGeom>
        </p:spPr>
        <p:txBody>
          <a:bodyPr wrap="none">
            <a:spAutoFit/>
          </a:bodyPr>
          <a:lstStyle/>
          <a:p>
            <a:r>
              <a:rPr lang="en-US" sz="1000" dirty="0" smtClean="0">
                <a:solidFill>
                  <a:schemeClr val="bg1">
                    <a:lumMod val="50000"/>
                  </a:schemeClr>
                </a:solidFill>
              </a:rPr>
              <a:t>TXOP</a:t>
            </a:r>
            <a:endParaRPr lang="en-US" sz="1000" dirty="0">
              <a:solidFill>
                <a:schemeClr val="bg1">
                  <a:lumMod val="50000"/>
                </a:schemeClr>
              </a:solidFill>
            </a:endParaRPr>
          </a:p>
        </p:txBody>
      </p:sp>
      <p:sp>
        <p:nvSpPr>
          <p:cNvPr id="83" name="Right Brace 82"/>
          <p:cNvSpPr/>
          <p:nvPr/>
        </p:nvSpPr>
        <p:spPr bwMode="auto">
          <a:xfrm rot="16200000">
            <a:off x="5692239" y="3218212"/>
            <a:ext cx="121725" cy="25146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lumMod val="50000"/>
                </a:schemeClr>
              </a:solidFill>
              <a:effectLst/>
              <a:latin typeface="Garamond" pitchFamily="18" charset="0"/>
            </a:endParaRPr>
          </a:p>
        </p:txBody>
      </p:sp>
      <p:cxnSp>
        <p:nvCxnSpPr>
          <p:cNvPr id="84" name="Straight Arrow Connector 83"/>
          <p:cNvCxnSpPr/>
          <p:nvPr/>
        </p:nvCxnSpPr>
        <p:spPr bwMode="auto">
          <a:xfrm flipV="1">
            <a:off x="3124200" y="5000909"/>
            <a:ext cx="1371600" cy="2975"/>
          </a:xfrm>
          <a:prstGeom prst="straightConnector1">
            <a:avLst/>
          </a:prstGeom>
          <a:solidFill>
            <a:schemeClr val="accent1"/>
          </a:solidFill>
          <a:ln w="9525" cap="flat" cmpd="sng" algn="ctr">
            <a:solidFill>
              <a:schemeClr val="tx1"/>
            </a:solidFill>
            <a:prstDash val="solid"/>
            <a:round/>
            <a:headEnd type="arrow" w="med" len="med"/>
            <a:tailEnd type="arrow"/>
          </a:ln>
          <a:effectLst/>
        </p:spPr>
      </p:cxnSp>
      <p:sp>
        <p:nvSpPr>
          <p:cNvPr id="85" name="Rectangle 84"/>
          <p:cNvSpPr/>
          <p:nvPr/>
        </p:nvSpPr>
        <p:spPr>
          <a:xfrm>
            <a:off x="3045222" y="5003884"/>
            <a:ext cx="771365" cy="246221"/>
          </a:xfrm>
          <a:prstGeom prst="rect">
            <a:avLst/>
          </a:prstGeom>
        </p:spPr>
        <p:txBody>
          <a:bodyPr wrap="none">
            <a:spAutoFit/>
          </a:bodyPr>
          <a:lstStyle/>
          <a:p>
            <a:r>
              <a:rPr lang="en-US" sz="1000" dirty="0" smtClean="0"/>
              <a:t>Defer time </a:t>
            </a:r>
            <a:endParaRPr lang="en-US" sz="1000" dirty="0"/>
          </a:p>
        </p:txBody>
      </p:sp>
      <p:cxnSp>
        <p:nvCxnSpPr>
          <p:cNvPr id="86" name="Straight Arrow Connector 85"/>
          <p:cNvCxnSpPr/>
          <p:nvPr/>
        </p:nvCxnSpPr>
        <p:spPr bwMode="auto">
          <a:xfrm flipH="1">
            <a:off x="2819400" y="4191000"/>
            <a:ext cx="1108546" cy="20484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7" name="Straight Arrow Connector 86"/>
          <p:cNvCxnSpPr/>
          <p:nvPr/>
        </p:nvCxnSpPr>
        <p:spPr bwMode="auto">
          <a:xfrm>
            <a:off x="4267200" y="4267200"/>
            <a:ext cx="762000" cy="152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8" name="Rectangle 87"/>
          <p:cNvSpPr/>
          <p:nvPr/>
        </p:nvSpPr>
        <p:spPr>
          <a:xfrm>
            <a:off x="2895600" y="3962400"/>
            <a:ext cx="2307042" cy="246221"/>
          </a:xfrm>
          <a:prstGeom prst="rect">
            <a:avLst/>
          </a:prstGeom>
        </p:spPr>
        <p:txBody>
          <a:bodyPr wrap="none">
            <a:spAutoFit/>
          </a:bodyPr>
          <a:lstStyle/>
          <a:p>
            <a:r>
              <a:rPr lang="en-US" sz="1000" dirty="0" smtClean="0"/>
              <a:t>EDCA backoff before the frame exchange</a:t>
            </a:r>
            <a:endParaRPr lang="en-US" sz="1000" dirty="0"/>
          </a:p>
        </p:txBody>
      </p:sp>
      <p:sp>
        <p:nvSpPr>
          <p:cNvPr id="89" name="Rectangle 88"/>
          <p:cNvSpPr/>
          <p:nvPr/>
        </p:nvSpPr>
        <p:spPr bwMode="auto">
          <a:xfrm>
            <a:off x="990600" y="56896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0" name="Rectangle 89"/>
          <p:cNvSpPr/>
          <p:nvPr/>
        </p:nvSpPr>
        <p:spPr bwMode="auto">
          <a:xfrm>
            <a:off x="1676400" y="56896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1" name="Rectangle 90"/>
          <p:cNvSpPr/>
          <p:nvPr/>
        </p:nvSpPr>
        <p:spPr bwMode="auto">
          <a:xfrm>
            <a:off x="3200400" y="56896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2" name="Rectangle 91"/>
          <p:cNvSpPr/>
          <p:nvPr/>
        </p:nvSpPr>
        <p:spPr bwMode="auto">
          <a:xfrm>
            <a:off x="4724400" y="56896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3" name="TextBox 92"/>
          <p:cNvSpPr txBox="1"/>
          <p:nvPr/>
        </p:nvSpPr>
        <p:spPr>
          <a:xfrm>
            <a:off x="1066800" y="5765884"/>
            <a:ext cx="461986" cy="261610"/>
          </a:xfrm>
          <a:prstGeom prst="rect">
            <a:avLst/>
          </a:prstGeom>
          <a:noFill/>
        </p:spPr>
        <p:txBody>
          <a:bodyPr wrap="none" rtlCol="0">
            <a:spAutoFit/>
          </a:bodyPr>
          <a:lstStyle/>
          <a:p>
            <a:r>
              <a:rPr lang="en-US" sz="1050" dirty="0" smtClean="0"/>
              <a:t>Type</a:t>
            </a:r>
            <a:endParaRPr lang="en-US" sz="1050" dirty="0"/>
          </a:p>
        </p:txBody>
      </p:sp>
      <p:sp>
        <p:nvSpPr>
          <p:cNvPr id="94" name="TextBox 93"/>
          <p:cNvSpPr txBox="1"/>
          <p:nvPr/>
        </p:nvSpPr>
        <p:spPr>
          <a:xfrm>
            <a:off x="1981200" y="5765884"/>
            <a:ext cx="728084" cy="253916"/>
          </a:xfrm>
          <a:prstGeom prst="rect">
            <a:avLst/>
          </a:prstGeom>
          <a:noFill/>
        </p:spPr>
        <p:txBody>
          <a:bodyPr wrap="none" rtlCol="0">
            <a:spAutoFit/>
          </a:bodyPr>
          <a:lstStyle/>
          <a:p>
            <a:r>
              <a:rPr lang="en-US" sz="1050" dirty="0" smtClean="0"/>
              <a:t>BSS Color</a:t>
            </a:r>
            <a:endParaRPr lang="en-US" sz="1050" dirty="0"/>
          </a:p>
        </p:txBody>
      </p:sp>
      <p:sp>
        <p:nvSpPr>
          <p:cNvPr id="95" name="TextBox 94"/>
          <p:cNvSpPr txBox="1"/>
          <p:nvPr/>
        </p:nvSpPr>
        <p:spPr>
          <a:xfrm>
            <a:off x="3276600" y="5765884"/>
            <a:ext cx="1527982" cy="253916"/>
          </a:xfrm>
          <a:prstGeom prst="rect">
            <a:avLst/>
          </a:prstGeom>
          <a:noFill/>
        </p:spPr>
        <p:txBody>
          <a:bodyPr wrap="none" rtlCol="0">
            <a:spAutoFit/>
          </a:bodyPr>
          <a:lstStyle/>
          <a:p>
            <a:r>
              <a:rPr lang="en-US" sz="1050" dirty="0" smtClean="0"/>
              <a:t>AID (may not be needed)</a:t>
            </a:r>
            <a:endParaRPr lang="en-US" sz="1050" dirty="0"/>
          </a:p>
        </p:txBody>
      </p:sp>
      <p:sp>
        <p:nvSpPr>
          <p:cNvPr id="96" name="TextBox 95"/>
          <p:cNvSpPr txBox="1"/>
          <p:nvPr/>
        </p:nvSpPr>
        <p:spPr>
          <a:xfrm>
            <a:off x="4848714" y="5765884"/>
            <a:ext cx="409086" cy="253916"/>
          </a:xfrm>
          <a:prstGeom prst="rect">
            <a:avLst/>
          </a:prstGeom>
          <a:noFill/>
        </p:spPr>
        <p:txBody>
          <a:bodyPr wrap="none" rtlCol="0">
            <a:spAutoFit/>
          </a:bodyPr>
          <a:lstStyle/>
          <a:p>
            <a:r>
              <a:rPr lang="en-US" sz="1050" dirty="0" smtClean="0"/>
              <a:t>FCS</a:t>
            </a:r>
            <a:endParaRPr lang="en-US" sz="1050" dirty="0"/>
          </a:p>
        </p:txBody>
      </p:sp>
      <p:sp>
        <p:nvSpPr>
          <p:cNvPr id="97" name="TextBox 96"/>
          <p:cNvSpPr txBox="1"/>
          <p:nvPr/>
        </p:nvSpPr>
        <p:spPr>
          <a:xfrm>
            <a:off x="3276600" y="6223084"/>
            <a:ext cx="1657826" cy="253916"/>
          </a:xfrm>
          <a:prstGeom prst="rect">
            <a:avLst/>
          </a:prstGeom>
          <a:noFill/>
        </p:spPr>
        <p:txBody>
          <a:bodyPr wrap="none" rtlCol="0">
            <a:spAutoFit/>
          </a:bodyPr>
          <a:lstStyle/>
          <a:p>
            <a:r>
              <a:rPr lang="en-US" sz="1050" dirty="0" smtClean="0"/>
              <a:t>LP Wakeup Request (WUR)</a:t>
            </a:r>
            <a:endParaRPr lang="en-US" sz="1050" dirty="0"/>
          </a:p>
        </p:txBody>
      </p:sp>
      <p:sp>
        <p:nvSpPr>
          <p:cNvPr id="98" name="TextBox 97"/>
          <p:cNvSpPr txBox="1"/>
          <p:nvPr/>
        </p:nvSpPr>
        <p:spPr>
          <a:xfrm>
            <a:off x="575102" y="6070684"/>
            <a:ext cx="415498" cy="253916"/>
          </a:xfrm>
          <a:prstGeom prst="rect">
            <a:avLst/>
          </a:prstGeom>
          <a:noFill/>
        </p:spPr>
        <p:txBody>
          <a:bodyPr wrap="none" rtlCol="0">
            <a:spAutoFit/>
          </a:bodyPr>
          <a:lstStyle/>
          <a:p>
            <a:r>
              <a:rPr lang="en-US" sz="1050" dirty="0" smtClean="0"/>
              <a:t>Bits:</a:t>
            </a:r>
            <a:endParaRPr lang="en-US" sz="1050" dirty="0"/>
          </a:p>
        </p:txBody>
      </p:sp>
      <p:sp>
        <p:nvSpPr>
          <p:cNvPr id="99" name="TextBox 98"/>
          <p:cNvSpPr txBox="1"/>
          <p:nvPr/>
        </p:nvSpPr>
        <p:spPr>
          <a:xfrm>
            <a:off x="1108502" y="6070684"/>
            <a:ext cx="251992" cy="253916"/>
          </a:xfrm>
          <a:prstGeom prst="rect">
            <a:avLst/>
          </a:prstGeom>
          <a:noFill/>
        </p:spPr>
        <p:txBody>
          <a:bodyPr wrap="none" rtlCol="0">
            <a:spAutoFit/>
          </a:bodyPr>
          <a:lstStyle/>
          <a:p>
            <a:r>
              <a:rPr lang="en-US" sz="1050" dirty="0" smtClean="0"/>
              <a:t>4</a:t>
            </a:r>
            <a:endParaRPr lang="en-US" sz="1050" dirty="0"/>
          </a:p>
        </p:txBody>
      </p:sp>
      <p:sp>
        <p:nvSpPr>
          <p:cNvPr id="100" name="TextBox 99"/>
          <p:cNvSpPr txBox="1"/>
          <p:nvPr/>
        </p:nvSpPr>
        <p:spPr>
          <a:xfrm>
            <a:off x="2175302" y="6070684"/>
            <a:ext cx="319318" cy="253916"/>
          </a:xfrm>
          <a:prstGeom prst="rect">
            <a:avLst/>
          </a:prstGeom>
          <a:noFill/>
        </p:spPr>
        <p:txBody>
          <a:bodyPr wrap="none" rtlCol="0">
            <a:spAutoFit/>
          </a:bodyPr>
          <a:lstStyle/>
          <a:p>
            <a:r>
              <a:rPr lang="en-US" sz="1050" dirty="0" smtClean="0"/>
              <a:t>12</a:t>
            </a:r>
            <a:endParaRPr lang="en-US" sz="1050" dirty="0"/>
          </a:p>
        </p:txBody>
      </p:sp>
      <p:sp>
        <p:nvSpPr>
          <p:cNvPr id="101" name="TextBox 100"/>
          <p:cNvSpPr txBox="1"/>
          <p:nvPr/>
        </p:nvSpPr>
        <p:spPr>
          <a:xfrm>
            <a:off x="3728900" y="6070684"/>
            <a:ext cx="319318" cy="253916"/>
          </a:xfrm>
          <a:prstGeom prst="rect">
            <a:avLst/>
          </a:prstGeom>
          <a:noFill/>
        </p:spPr>
        <p:txBody>
          <a:bodyPr wrap="none" rtlCol="0">
            <a:spAutoFit/>
          </a:bodyPr>
          <a:lstStyle/>
          <a:p>
            <a:r>
              <a:rPr lang="en-US" sz="1050" dirty="0" smtClean="0"/>
              <a:t>12</a:t>
            </a:r>
            <a:endParaRPr lang="en-US" sz="1050" dirty="0"/>
          </a:p>
        </p:txBody>
      </p:sp>
      <p:sp>
        <p:nvSpPr>
          <p:cNvPr id="102" name="TextBox 101"/>
          <p:cNvSpPr txBox="1"/>
          <p:nvPr/>
        </p:nvSpPr>
        <p:spPr>
          <a:xfrm>
            <a:off x="4948100" y="6070684"/>
            <a:ext cx="247184" cy="253916"/>
          </a:xfrm>
          <a:prstGeom prst="rect">
            <a:avLst/>
          </a:prstGeom>
          <a:noFill/>
        </p:spPr>
        <p:txBody>
          <a:bodyPr wrap="none" rtlCol="0">
            <a:spAutoFit/>
          </a:bodyPr>
          <a:lstStyle/>
          <a:p>
            <a:r>
              <a:rPr lang="en-US" sz="1050" dirty="0" smtClean="0"/>
              <a:t>4</a:t>
            </a:r>
            <a:endParaRPr lang="en-US" sz="1050" dirty="0"/>
          </a:p>
        </p:txBody>
      </p:sp>
      <p:cxnSp>
        <p:nvCxnSpPr>
          <p:cNvPr id="49" name="Straight Arrow Connector 48"/>
          <p:cNvCxnSpPr/>
          <p:nvPr/>
        </p:nvCxnSpPr>
        <p:spPr bwMode="auto">
          <a:xfrm>
            <a:off x="2057400" y="4114800"/>
            <a:ext cx="838200" cy="43957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 name="Rectangle 49"/>
          <p:cNvSpPr/>
          <p:nvPr/>
        </p:nvSpPr>
        <p:spPr>
          <a:xfrm>
            <a:off x="152400" y="3886200"/>
            <a:ext cx="2590799" cy="400110"/>
          </a:xfrm>
          <a:prstGeom prst="rect">
            <a:avLst/>
          </a:prstGeom>
        </p:spPr>
        <p:txBody>
          <a:bodyPr wrap="square">
            <a:spAutoFit/>
          </a:bodyPr>
          <a:lstStyle/>
          <a:p>
            <a:r>
              <a:rPr lang="en-US" sz="1000" dirty="0" smtClean="0"/>
              <a:t>AP records the LP TSF time (AP LP TSF) when the frame is transmitted</a:t>
            </a:r>
            <a:endParaRPr lang="en-US" sz="1000"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609600"/>
            <a:ext cx="9448800" cy="685800"/>
          </a:xfrm>
        </p:spPr>
        <p:txBody>
          <a:bodyPr/>
          <a:lstStyle/>
          <a:p>
            <a:r>
              <a:rPr lang="en-US" sz="2400" dirty="0" smtClean="0"/>
              <a:t>.11 TSF and Low Power TSF Difference Announcement </a:t>
            </a:r>
            <a:endParaRPr lang="en-US" sz="2400" dirty="0"/>
          </a:p>
        </p:txBody>
      </p:sp>
      <p:sp>
        <p:nvSpPr>
          <p:cNvPr id="7" name="Content Placeholder 6"/>
          <p:cNvSpPr>
            <a:spLocks noGrp="1"/>
          </p:cNvSpPr>
          <p:nvPr>
            <p:ph idx="1"/>
          </p:nvPr>
        </p:nvSpPr>
        <p:spPr>
          <a:xfrm>
            <a:off x="0" y="1295400"/>
            <a:ext cx="9144000" cy="3124200"/>
          </a:xfrm>
        </p:spPr>
        <p:txBody>
          <a:bodyPr>
            <a:normAutofit/>
          </a:bodyPr>
          <a:lstStyle/>
          <a:p>
            <a:r>
              <a:rPr lang="en-US" b="0" dirty="0" smtClean="0"/>
              <a:t>When .11 TSF and low power TSF are different, Probe Response, (Re-)Association Response, Beacon will carry the difference between .11 TSF and low power TSF Difference.</a:t>
            </a:r>
            <a:endParaRPr lang="en-US" b="0" dirty="0" smtClean="0"/>
          </a:p>
          <a:p>
            <a:r>
              <a:rPr lang="en-US" b="0" dirty="0" smtClean="0"/>
              <a:t>The low power STA sets its low power TSF per </a:t>
            </a:r>
          </a:p>
          <a:p>
            <a:pPr lvl="1"/>
            <a:r>
              <a:rPr lang="en-US" sz="2000" b="0" dirty="0" smtClean="0"/>
              <a:t>the received .11 TSF value,</a:t>
            </a:r>
          </a:p>
          <a:p>
            <a:pPr lvl="1"/>
            <a:r>
              <a:rPr lang="en-US" sz="2000" dirty="0" smtClean="0"/>
              <a:t>the difference between .11 TSF and low power TSF Difference</a:t>
            </a:r>
            <a:r>
              <a:rPr lang="en-US" sz="2000" dirty="0" smtClean="0"/>
              <a:t>.</a:t>
            </a:r>
            <a:endParaRPr lang="en-US" sz="2000" b="0" dirty="0" smtClean="0"/>
          </a:p>
          <a:p>
            <a:endParaRPr lang="en-US" sz="1500" b="0" dirty="0" smtClean="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11-16-1460-01-wur-MAC consideration</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6</a:t>
            </a:fld>
            <a:endParaRPr lang="en-US" sz="900"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114269</TotalTime>
  <Words>797</Words>
  <Application>Microsoft Office PowerPoint</Application>
  <PresentationFormat>On-screen Show (4:3)</PresentationFormat>
  <Paragraphs>126</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802-11-Submission</vt:lpstr>
      <vt:lpstr>Synchronization with Low Power Antenna</vt:lpstr>
      <vt:lpstr>Sleep Mode of Low Power Wakeup Radio </vt:lpstr>
      <vt:lpstr>LP TSF Time Adjustment through LP WUR Only</vt:lpstr>
      <vt:lpstr>LP TSF Time Adjustment through LP WUR and .11 Management Frame</vt:lpstr>
      <vt:lpstr>.11 TSF and Low Power TSF Difference Announcement </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1923</cp:revision>
  <cp:lastPrinted>1998-02-10T13:28:06Z</cp:lastPrinted>
  <dcterms:created xsi:type="dcterms:W3CDTF">2007-05-21T21:00:37Z</dcterms:created>
  <dcterms:modified xsi:type="dcterms:W3CDTF">2017-04-17T18:55:39Z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