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72" r:id="rId3"/>
    <p:sldId id="292" r:id="rId4"/>
    <p:sldId id="280" r:id="rId5"/>
    <p:sldId id="283" r:id="rId6"/>
    <p:sldId id="293"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99CC"/>
    <a:srgbClr val="FFFFFF"/>
    <a:srgbClr val="FFCCFF"/>
    <a:srgbClr val="FF00FF"/>
    <a:srgbClr val="FFFFCC"/>
    <a:srgbClr val="2B03BD"/>
    <a:srgbClr val="CC33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5" autoAdjust="0"/>
    <p:restoredTop sz="99548" autoAdjust="0"/>
  </p:normalViewPr>
  <p:slideViewPr>
    <p:cSldViewPr>
      <p:cViewPr varScale="1">
        <p:scale>
          <a:sx n="85" d="100"/>
          <a:sy n="85" d="100"/>
        </p:scale>
        <p:origin x="18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a:t>Slide </a:t>
            </a:r>
            <a:fld id="{7614916F-BBEF-4684-B6F5-1E636F42BA02}" type="slidenum">
              <a:rPr lang="en-US" smtClean="0"/>
              <a:pPr>
                <a:defRPr/>
              </a:pPr>
              <a:t>‹#›</a:t>
            </a:fld>
            <a:endParaRPr lang="en-US" dirty="0"/>
          </a:p>
        </p:txBody>
      </p:sp>
      <p:sp>
        <p:nvSpPr>
          <p:cNvPr id="1031" name="Rectangle 7"/>
          <p:cNvSpPr>
            <a:spLocks noChangeArrowheads="1"/>
          </p:cNvSpPr>
          <p:nvPr/>
        </p:nvSpPr>
        <p:spPr bwMode="auto">
          <a:xfrm>
            <a:off x="5861459" y="394156"/>
            <a:ext cx="2584041" cy="215444"/>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400" b="0" kern="1200" baseline="0" dirty="0">
                <a:solidFill>
                  <a:schemeClr val="tx1"/>
                </a:solidFill>
                <a:latin typeface="Calibri" panose="020F0502020204030204" pitchFamily="34" charset="0"/>
                <a:ea typeface="+mn-ea"/>
                <a:cs typeface="Arial" charset="0"/>
              </a:rPr>
              <a:t>doc:.: IEEE 802.11-17/0442r0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2" name="Rectangle 9"/>
          <p:cNvSpPr>
            <a:spLocks noChangeArrowheads="1"/>
          </p:cNvSpPr>
          <p:nvPr userDrawn="1"/>
        </p:nvSpPr>
        <p:spPr bwMode="auto">
          <a:xfrm>
            <a:off x="663922" y="424934"/>
            <a:ext cx="875817" cy="215444"/>
          </a:xfrm>
          <a:prstGeom prst="rect">
            <a:avLst/>
          </a:prstGeom>
          <a:noFill/>
          <a:ln w="9525">
            <a:noFill/>
            <a:miter lim="800000"/>
            <a:headEnd/>
            <a:tailEnd/>
          </a:ln>
          <a:effectLst/>
        </p:spPr>
        <p:txBody>
          <a:bodyPr wrap="none" lIns="0" tIns="0" rIns="0" bIns="0">
            <a:spAutoFit/>
          </a:bodyPr>
          <a:lstStyle/>
          <a:p>
            <a:pPr eaLnBrk="0" hangingPunct="0">
              <a:defRPr/>
            </a:pPr>
            <a:r>
              <a:rPr lang="en-US" sz="1400" baseline="0" dirty="0">
                <a:latin typeface="Calibri" panose="020F0502020204030204" pitchFamily="34" charset="0"/>
                <a:cs typeface="+mn-cs"/>
              </a:rPr>
              <a:t>March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4294967295"/>
          </p:nvPr>
        </p:nvSpPr>
        <p:spPr>
          <a:xfrm>
            <a:off x="696913" y="332601"/>
            <a:ext cx="1340110" cy="276999"/>
          </a:xfrm>
          <a:prstGeom prst="rect">
            <a:avLst/>
          </a:prstGeom>
        </p:spPr>
        <p:txBody>
          <a:bodyPr/>
          <a:lstStyle/>
          <a:p>
            <a:pPr>
              <a:defRPr/>
            </a:pPr>
            <a:r>
              <a:rPr lang="en-US" dirty="0">
                <a:latin typeface="+mn-lt"/>
              </a:rPr>
              <a:t> </a:t>
            </a: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dirty="0">
                <a:latin typeface="Calibri" panose="020F0502020204030204" pitchFamily="34" charset="0"/>
              </a:rPr>
              <a:t>LB225, CR CIDs 3215, 3216</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latin typeface="Calibri" panose="020F0502020204030204" pitchFamily="34" charset="0"/>
              </a:rPr>
              <a:t>Date:</a:t>
            </a:r>
            <a:r>
              <a:rPr lang="en-US" sz="2000" b="0" dirty="0">
                <a:latin typeface="Calibri" panose="020F0502020204030204" pitchFamily="34" charset="0"/>
              </a:rPr>
              <a:t> 2017-03-12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latin typeface="Calibri" panose="020F0502020204030204" pitchFamily="34" charset="0"/>
              </a:rPr>
              <a:t>Authors:</a:t>
            </a:r>
            <a:endParaRPr lang="en-US" sz="2000"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r>
              <a:rPr lang="en-US" dirty="0"/>
              <a:t>Slide </a:t>
            </a:r>
            <a:fld id="{C1789BC7-C074-42CC-ADF8-5107DF6BD1C1}" type="slidenum">
              <a:rPr lang="en-US" smtClean="0"/>
              <a:pPr>
                <a:defRPr/>
              </a:pPr>
              <a:t>1</a:t>
            </a:fld>
            <a:endParaRPr lang="en-US" dirty="0"/>
          </a:p>
        </p:txBody>
      </p:sp>
      <p:sp>
        <p:nvSpPr>
          <p:cNvPr id="9" name="바닥글 개체 틀 3"/>
          <p:cNvSpPr txBox="1">
            <a:spLocks/>
          </p:cNvSpPr>
          <p:nvPr/>
        </p:nvSpPr>
        <p:spPr bwMode="auto">
          <a:xfrm>
            <a:off x="6096000" y="6474897"/>
            <a:ext cx="2511008"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a:latin typeface="Calibri" panose="020F0502020204030204" pitchFamily="34" charset="0"/>
              </a:rPr>
              <a:t>                         Reza Hedayat, Newracom</a:t>
            </a:r>
          </a:p>
        </p:txBody>
      </p:sp>
      <p:graphicFrame>
        <p:nvGraphicFramePr>
          <p:cNvPr id="11" name="Object 11"/>
          <p:cNvGraphicFramePr>
            <a:graphicFrameLocks noChangeAspect="1"/>
          </p:cNvGraphicFramePr>
          <p:nvPr>
            <p:extLst>
              <p:ext uri="{D42A27DB-BD31-4B8C-83A1-F6EECF244321}">
                <p14:modId xmlns:p14="http://schemas.microsoft.com/office/powerpoint/2010/main" val="2974880955"/>
              </p:ext>
            </p:extLst>
          </p:nvPr>
        </p:nvGraphicFramePr>
        <p:xfrm>
          <a:off x="1039813" y="2800350"/>
          <a:ext cx="7589837" cy="2251075"/>
        </p:xfrm>
        <a:graphic>
          <a:graphicData uri="http://schemas.openxmlformats.org/presentationml/2006/ole">
            <mc:AlternateContent xmlns:mc="http://schemas.openxmlformats.org/markup-compatibility/2006">
              <mc:Choice xmlns:v="urn:schemas-microsoft-com:vml" Requires="v">
                <p:oleObj spid="_x0000_s3413" name="Document" r:id="rId4" imgW="9457880" imgH="2800709" progId="Word.Document.8">
                  <p:embed/>
                </p:oleObj>
              </mc:Choice>
              <mc:Fallback>
                <p:oleObj name="Document" r:id="rId4" imgW="9457880" imgH="2800709" progId="Word.Document.8">
                  <p:embed/>
                  <p:pic>
                    <p:nvPicPr>
                      <p:cNvPr id="0" name=""/>
                      <p:cNvPicPr>
                        <a:picLocks noChangeAspect="1" noChangeArrowheads="1"/>
                      </p:cNvPicPr>
                      <p:nvPr/>
                    </p:nvPicPr>
                    <p:blipFill>
                      <a:blip r:embed="rId5"/>
                      <a:srcRect/>
                      <a:stretch>
                        <a:fillRect/>
                      </a:stretch>
                    </p:blipFill>
                    <p:spPr bwMode="auto">
                      <a:xfrm>
                        <a:off x="1039813" y="2800350"/>
                        <a:ext cx="7589837" cy="2251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Background: Trigger Frame Format</a:t>
            </a:r>
          </a:p>
        </p:txBody>
      </p:sp>
      <p:sp>
        <p:nvSpPr>
          <p:cNvPr id="3" name="Content Placeholder 2"/>
          <p:cNvSpPr>
            <a:spLocks noGrp="1"/>
          </p:cNvSpPr>
          <p:nvPr>
            <p:ph idx="1"/>
          </p:nvPr>
        </p:nvSpPr>
        <p:spPr>
          <a:xfrm>
            <a:off x="381000" y="6041834"/>
            <a:ext cx="8305800" cy="739966"/>
          </a:xfrm>
        </p:spPr>
        <p:txBody>
          <a:bodyPr/>
          <a:lstStyle/>
          <a:p>
            <a:r>
              <a:rPr lang="en-US" sz="1600" b="0" dirty="0">
                <a:latin typeface="Calibri" panose="020F0502020204030204" pitchFamily="34" charset="0"/>
              </a:rPr>
              <a:t>User Info field has 5-byte length, plus possible additional Trigger-dependent User Info</a:t>
            </a: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2</a:t>
            </a:fld>
            <a:endParaRPr lang="en-US" dirty="0"/>
          </a:p>
        </p:txBody>
      </p:sp>
      <p:pic>
        <p:nvPicPr>
          <p:cNvPr id="6" name="Picture 5"/>
          <p:cNvPicPr>
            <a:picLocks noChangeAspect="1"/>
          </p:cNvPicPr>
          <p:nvPr/>
        </p:nvPicPr>
        <p:blipFill>
          <a:blip r:embed="rId2"/>
          <a:stretch>
            <a:fillRect/>
          </a:stretch>
        </p:blipFill>
        <p:spPr>
          <a:xfrm>
            <a:off x="914400" y="1447800"/>
            <a:ext cx="7219950" cy="3064638"/>
          </a:xfrm>
          <a:prstGeom prst="rect">
            <a:avLst/>
          </a:prstGeom>
        </p:spPr>
      </p:pic>
      <p:pic>
        <p:nvPicPr>
          <p:cNvPr id="8" name="Picture 7"/>
          <p:cNvPicPr>
            <a:picLocks noChangeAspect="1"/>
          </p:cNvPicPr>
          <p:nvPr/>
        </p:nvPicPr>
        <p:blipFill>
          <a:blip r:embed="rId3"/>
          <a:stretch>
            <a:fillRect/>
          </a:stretch>
        </p:blipFill>
        <p:spPr>
          <a:xfrm>
            <a:off x="381000" y="4495801"/>
            <a:ext cx="7924800" cy="1537526"/>
          </a:xfrm>
          <a:prstGeom prst="rect">
            <a:avLst/>
          </a:prstGeom>
        </p:spPr>
      </p:pic>
    </p:spTree>
    <p:extLst>
      <p:ext uri="{BB962C8B-B14F-4D97-AF65-F5344CB8AC3E}">
        <p14:creationId xmlns:p14="http://schemas.microsoft.com/office/powerpoint/2010/main" val="2382161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CIDs 3215 and 3216</a:t>
            </a: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61940491"/>
              </p:ext>
            </p:extLst>
          </p:nvPr>
        </p:nvGraphicFramePr>
        <p:xfrm>
          <a:off x="457201" y="1840660"/>
          <a:ext cx="8305799" cy="3645740"/>
        </p:xfrm>
        <a:graphic>
          <a:graphicData uri="http://schemas.openxmlformats.org/drawingml/2006/table">
            <a:tbl>
              <a:tblPr>
                <a:tableStyleId>{5C22544A-7EE6-4342-B048-85BDC9FD1C3A}</a:tableStyleId>
              </a:tblPr>
              <a:tblGrid>
                <a:gridCol w="994130">
                  <a:extLst>
                    <a:ext uri="{9D8B030D-6E8A-4147-A177-3AD203B41FA5}">
                      <a16:colId xmlns:a16="http://schemas.microsoft.com/office/drawing/2014/main" val="1330498940"/>
                    </a:ext>
                  </a:extLst>
                </a:gridCol>
                <a:gridCol w="817752">
                  <a:extLst>
                    <a:ext uri="{9D8B030D-6E8A-4147-A177-3AD203B41FA5}">
                      <a16:colId xmlns:a16="http://schemas.microsoft.com/office/drawing/2014/main" val="2485425983"/>
                    </a:ext>
                  </a:extLst>
                </a:gridCol>
                <a:gridCol w="3369718">
                  <a:extLst>
                    <a:ext uri="{9D8B030D-6E8A-4147-A177-3AD203B41FA5}">
                      <a16:colId xmlns:a16="http://schemas.microsoft.com/office/drawing/2014/main" val="3341258663"/>
                    </a:ext>
                  </a:extLst>
                </a:gridCol>
                <a:gridCol w="1447799">
                  <a:extLst>
                    <a:ext uri="{9D8B030D-6E8A-4147-A177-3AD203B41FA5}">
                      <a16:colId xmlns:a16="http://schemas.microsoft.com/office/drawing/2014/main" val="3308914370"/>
                    </a:ext>
                  </a:extLst>
                </a:gridCol>
                <a:gridCol w="1676400">
                  <a:extLst>
                    <a:ext uri="{9D8B030D-6E8A-4147-A177-3AD203B41FA5}">
                      <a16:colId xmlns:a16="http://schemas.microsoft.com/office/drawing/2014/main" val="4139026746"/>
                    </a:ext>
                  </a:extLst>
                </a:gridCol>
              </a:tblGrid>
              <a:tr h="1329381">
                <a:tc>
                  <a:txBody>
                    <a:bodyPr/>
                    <a:lstStyle/>
                    <a:p>
                      <a:pPr algn="l" fontAlgn="t"/>
                      <a:r>
                        <a:rPr lang="en-US" sz="1400" b="0" i="0" u="none" strike="noStrike" dirty="0">
                          <a:effectLst/>
                          <a:latin typeface="Calibri" panose="020F0502020204030204" pitchFamily="34" charset="0"/>
                        </a:rPr>
                        <a:t>27.4.4.5</a:t>
                      </a:r>
                    </a:p>
                  </a:txBody>
                  <a:tcPr marL="9310" marR="9310" marT="9310" marB="0"/>
                </a:tc>
                <a:tc>
                  <a:txBody>
                    <a:bodyPr/>
                    <a:lstStyle/>
                    <a:p>
                      <a:pPr algn="l" fontAlgn="t"/>
                      <a:r>
                        <a:rPr lang="en-US" sz="1400" b="0" i="0" u="none" strike="noStrike" dirty="0">
                          <a:effectLst/>
                          <a:latin typeface="Calibri" panose="020F0502020204030204" pitchFamily="34" charset="0"/>
                        </a:rPr>
                        <a:t>162.20</a:t>
                      </a:r>
                    </a:p>
                  </a:txBody>
                  <a:tcPr marL="9310" marR="9310" marT="9310" marB="0"/>
                </a:tc>
                <a:tc>
                  <a:txBody>
                    <a:bodyPr/>
                    <a:lstStyle/>
                    <a:p>
                      <a:pPr algn="l" fontAlgn="t"/>
                      <a:r>
                        <a:rPr lang="en-US" sz="1400" u="none" strike="noStrike" dirty="0">
                          <a:effectLst/>
                          <a:latin typeface="Calibri" panose="020F0502020204030204" pitchFamily="34" charset="0"/>
                        </a:rPr>
                        <a:t>"The control response frames for each STA shall be sent in the allocated RU that is identified by the AID of each STA." This is not clear; what is the relation between "allocated RU" and "AID of a STA"? Also there would be one control response frame for each STA, so it should be "The Control response frame for each STA ..."</a:t>
                      </a:r>
                      <a:endParaRPr lang="en-US" sz="1400" b="0" i="0" u="none" strike="noStrike" dirty="0">
                        <a:effectLst/>
                        <a:latin typeface="Calibri" panose="020F0502020204030204" pitchFamily="34" charset="0"/>
                      </a:endParaRPr>
                    </a:p>
                  </a:txBody>
                  <a:tcPr marL="9310" marR="9310" marT="9310" marB="0"/>
                </a:tc>
                <a:tc>
                  <a:txBody>
                    <a:bodyPr/>
                    <a:lstStyle/>
                    <a:p>
                      <a:pPr algn="l" fontAlgn="t"/>
                      <a:r>
                        <a:rPr lang="en-US" sz="1400" u="none" strike="noStrike" dirty="0">
                          <a:effectLst/>
                          <a:latin typeface="Calibri" panose="020F0502020204030204" pitchFamily="34" charset="0"/>
                        </a:rPr>
                        <a:t>As in the comment</a:t>
                      </a:r>
                      <a:endParaRPr lang="en-US" sz="1400" b="0" i="0" u="none" strike="noStrike" dirty="0">
                        <a:effectLst/>
                        <a:latin typeface="Calibri" panose="020F0502020204030204" pitchFamily="34" charset="0"/>
                      </a:endParaRPr>
                    </a:p>
                  </a:txBody>
                  <a:tcPr marL="9310" marR="9310" marT="9310" marB="0"/>
                </a:tc>
                <a:tc>
                  <a:txBody>
                    <a:bodyPr/>
                    <a:lstStyle/>
                    <a:p>
                      <a:pPr algn="l" fontAlgn="t"/>
                      <a:endParaRPr lang="en-US" sz="1400" b="0" i="0" u="none" strike="noStrike">
                        <a:effectLst/>
                        <a:latin typeface="Calibri" panose="020F0502020204030204" pitchFamily="34" charset="0"/>
                      </a:endParaRPr>
                    </a:p>
                  </a:txBody>
                  <a:tcPr marL="9310" marR="9310" marT="9310" marB="0"/>
                </a:tc>
                <a:extLst>
                  <a:ext uri="{0D108BD9-81ED-4DB2-BD59-A6C34878D82A}">
                    <a16:rowId xmlns:a16="http://schemas.microsoft.com/office/drawing/2014/main" val="735440566"/>
                  </a:ext>
                </a:extLst>
              </a:tr>
              <a:tr h="1550944">
                <a:tc>
                  <a:txBody>
                    <a:bodyPr/>
                    <a:lstStyle/>
                    <a:p>
                      <a:pPr algn="l" fontAlgn="t"/>
                      <a:r>
                        <a:rPr lang="en-US" sz="1400" b="0" i="0" u="none" strike="noStrike" dirty="0">
                          <a:effectLst/>
                          <a:latin typeface="Calibri" panose="020F0502020204030204" pitchFamily="34" charset="0"/>
                        </a:rPr>
                        <a:t>27.5.2.6</a:t>
                      </a:r>
                    </a:p>
                  </a:txBody>
                  <a:tcPr marL="9310" marR="9310" marT="9310" marB="0"/>
                </a:tc>
                <a:tc>
                  <a:txBody>
                    <a:bodyPr/>
                    <a:lstStyle/>
                    <a:p>
                      <a:pPr algn="l" fontAlgn="t"/>
                      <a:r>
                        <a:rPr lang="en-US" sz="1400" b="0" i="0" u="none" strike="noStrike" dirty="0">
                          <a:effectLst/>
                          <a:latin typeface="Calibri" panose="020F0502020204030204" pitchFamily="34" charset="0"/>
                        </a:rPr>
                        <a:t>172.33</a:t>
                      </a:r>
                    </a:p>
                  </a:txBody>
                  <a:tcPr marL="9310" marR="9310" marT="9310" marB="0"/>
                </a:tc>
                <a:tc>
                  <a:txBody>
                    <a:bodyPr/>
                    <a:lstStyle/>
                    <a:p>
                      <a:pPr algn="l" fontAlgn="t"/>
                      <a:r>
                        <a:rPr lang="en-US" sz="1400" u="none" strike="noStrike" dirty="0">
                          <a:effectLst/>
                          <a:latin typeface="Calibri" panose="020F0502020204030204" pitchFamily="34" charset="0"/>
                        </a:rPr>
                        <a:t>Identfying each RU for RA by a subfield with AID12=0 is too redundant particularly considering that 5-byte (out of 6-byte) User Info would practically be the same for all RA RUs. Suggest to allow indication of multiple RA RUs using a single Per-User Info. "An RU for random access shall be identified by an AID12 subfield equal to 0 contained in a User Info field of a Trigger frame."</a:t>
                      </a:r>
                      <a:endParaRPr lang="en-US" sz="1400" b="0" i="0" u="none" strike="noStrike" dirty="0">
                        <a:effectLst/>
                        <a:latin typeface="Calibri" panose="020F0502020204030204" pitchFamily="34" charset="0"/>
                      </a:endParaRPr>
                    </a:p>
                  </a:txBody>
                  <a:tcPr marL="9310" marR="9310" marT="9310" marB="0"/>
                </a:tc>
                <a:tc>
                  <a:txBody>
                    <a:bodyPr/>
                    <a:lstStyle/>
                    <a:p>
                      <a:pPr algn="l" fontAlgn="t"/>
                      <a:r>
                        <a:rPr lang="en-US" sz="1400" u="none" strike="noStrike" dirty="0">
                          <a:effectLst/>
                          <a:latin typeface="Calibri" panose="020F0502020204030204" pitchFamily="34" charset="0"/>
                        </a:rPr>
                        <a:t>As in the comment</a:t>
                      </a:r>
                      <a:endParaRPr lang="en-US" sz="1400" b="0" i="0" u="none" strike="noStrike" dirty="0">
                        <a:effectLst/>
                        <a:latin typeface="Calibri" panose="020F0502020204030204" pitchFamily="34" charset="0"/>
                      </a:endParaRPr>
                    </a:p>
                  </a:txBody>
                  <a:tcPr marL="9310" marR="9310" marT="9310" marB="0"/>
                </a:tc>
                <a:tc>
                  <a:txBody>
                    <a:bodyPr/>
                    <a:lstStyle/>
                    <a:p>
                      <a:pPr algn="l" fontAlgn="t"/>
                      <a:endParaRPr lang="en-US" sz="1400" b="0" i="0" u="none" strike="noStrike" dirty="0">
                        <a:effectLst/>
                        <a:latin typeface="Calibri" panose="020F0502020204030204" pitchFamily="34" charset="0"/>
                      </a:endParaRPr>
                    </a:p>
                  </a:txBody>
                  <a:tcPr marL="9310" marR="9310" marT="9310" marB="0"/>
                </a:tc>
                <a:extLst>
                  <a:ext uri="{0D108BD9-81ED-4DB2-BD59-A6C34878D82A}">
                    <a16:rowId xmlns:a16="http://schemas.microsoft.com/office/drawing/2014/main" val="2161001051"/>
                  </a:ext>
                </a:extLst>
              </a:tr>
            </a:tbl>
          </a:graphicData>
        </a:graphic>
      </p:graphicFrame>
    </p:spTree>
    <p:extLst>
      <p:ext uri="{BB962C8B-B14F-4D97-AF65-F5344CB8AC3E}">
        <p14:creationId xmlns:p14="http://schemas.microsoft.com/office/powerpoint/2010/main" val="2556304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Multiple RA RU indication in Trigger frame</a:t>
            </a:r>
          </a:p>
        </p:txBody>
      </p:sp>
      <p:sp>
        <p:nvSpPr>
          <p:cNvPr id="3" name="Content Placeholder 2"/>
          <p:cNvSpPr>
            <a:spLocks noGrp="1"/>
          </p:cNvSpPr>
          <p:nvPr>
            <p:ph idx="1"/>
          </p:nvPr>
        </p:nvSpPr>
        <p:spPr>
          <a:xfrm>
            <a:off x="381000" y="1622234"/>
            <a:ext cx="8305800" cy="3637153"/>
          </a:xfrm>
        </p:spPr>
        <p:txBody>
          <a:bodyPr/>
          <a:lstStyle/>
          <a:p>
            <a:r>
              <a:rPr lang="en-US" sz="2000" b="0" dirty="0">
                <a:latin typeface="Calibri" panose="020F0502020204030204" pitchFamily="34" charset="0"/>
              </a:rPr>
              <a:t>There are many use cases where an AP wants to assign multiple RUs for RA, or even maybe a whole 20MHz sub-channel in an UL MU PPDU assigned for RA</a:t>
            </a:r>
            <a:endParaRPr lang="en-US" sz="1600" dirty="0">
              <a:latin typeface="Calibri" panose="020F0502020204030204" pitchFamily="34" charset="0"/>
            </a:endParaRPr>
          </a:p>
          <a:p>
            <a:r>
              <a:rPr lang="en-US" sz="2000" b="0" dirty="0">
                <a:latin typeface="Calibri" panose="020F0502020204030204" pitchFamily="34" charset="0"/>
              </a:rPr>
              <a:t>If there are multiple RUs for RA, their User Info would be the same </a:t>
            </a:r>
          </a:p>
          <a:p>
            <a:pPr lvl="1"/>
            <a:r>
              <a:rPr lang="en-US" sz="1600" b="0" dirty="0">
                <a:latin typeface="Calibri" panose="020F0502020204030204" pitchFamily="34" charset="0"/>
              </a:rPr>
              <a:t>Except for the RU indication, there is no reason for the AP to set e.g. MCS/NSS/</a:t>
            </a:r>
            <a:r>
              <a:rPr lang="en-US" sz="1600" dirty="0">
                <a:latin typeface="Calibri" panose="020F0502020204030204" pitchFamily="34" charset="0"/>
              </a:rPr>
              <a:t>RSSI/</a:t>
            </a:r>
            <a:r>
              <a:rPr lang="en-US" sz="1600" dirty="0" err="1">
                <a:latin typeface="Calibri" panose="020F0502020204030204" pitchFamily="34" charset="0"/>
              </a:rPr>
              <a:t>etc</a:t>
            </a:r>
            <a:r>
              <a:rPr lang="en-US" sz="1600" dirty="0">
                <a:latin typeface="Calibri" panose="020F0502020204030204" pitchFamily="34" charset="0"/>
              </a:rPr>
              <a:t> differently across RA User Info fields. </a:t>
            </a:r>
            <a:r>
              <a:rPr lang="en-US" sz="1600" b="0" dirty="0">
                <a:latin typeface="Calibri" panose="020F0502020204030204" pitchFamily="34" charset="0"/>
              </a:rPr>
              <a:t>Hence an AP would set e.g. MCS to the same value across all RA User Info fields. Similarly RSSI, NSS, etc.</a:t>
            </a:r>
          </a:p>
          <a:p>
            <a:pPr lvl="1"/>
            <a:r>
              <a:rPr lang="en-US" sz="1600" b="0" dirty="0">
                <a:latin typeface="Calibri" panose="020F0502020204030204" pitchFamily="34" charset="0"/>
              </a:rPr>
              <a:t>Therefor practically </a:t>
            </a:r>
            <a:r>
              <a:rPr lang="en-US" sz="1600" dirty="0">
                <a:latin typeface="Calibri" panose="020F0502020204030204" pitchFamily="34" charset="0"/>
              </a:rPr>
              <a:t>multiple 6-byte User Info gets almost </a:t>
            </a:r>
            <a:r>
              <a:rPr lang="en-US" sz="1600" b="0" dirty="0">
                <a:latin typeface="Calibri" panose="020F0502020204030204" pitchFamily="34" charset="0"/>
              </a:rPr>
              <a:t>repeated.  </a:t>
            </a:r>
          </a:p>
          <a:p>
            <a:pPr lvl="1"/>
            <a:r>
              <a:rPr lang="en-US" sz="1600" dirty="0">
                <a:latin typeface="Calibri" panose="020F0502020204030204" pitchFamily="34" charset="0"/>
              </a:rPr>
              <a:t>Given that practically Trigger frames with RA need to be sent with low MCS, this would result in an unnecessarily lengthy PPDU</a:t>
            </a:r>
          </a:p>
          <a:p>
            <a:pPr lvl="1"/>
            <a:r>
              <a:rPr lang="en-US" sz="1600" dirty="0">
                <a:latin typeface="Calibri" panose="020F0502020204030204" pitchFamily="34" charset="0"/>
              </a:rPr>
              <a:t>It’d be best if repetition of multiple </a:t>
            </a:r>
            <a:r>
              <a:rPr lang="en-US" sz="1600" b="0" dirty="0">
                <a:latin typeface="Calibri" panose="020F0502020204030204" pitchFamily="34" charset="0"/>
              </a:rPr>
              <a:t>User Info fields are avoided or reduced to minimum</a:t>
            </a: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4</a:t>
            </a:fld>
            <a:endParaRPr lang="en-US" dirty="0"/>
          </a:p>
        </p:txBody>
      </p:sp>
      <p:grpSp>
        <p:nvGrpSpPr>
          <p:cNvPr id="15" name="Group 14"/>
          <p:cNvGrpSpPr/>
          <p:nvPr/>
        </p:nvGrpSpPr>
        <p:grpSpPr>
          <a:xfrm>
            <a:off x="609600" y="5410200"/>
            <a:ext cx="8001000" cy="974533"/>
            <a:chOff x="304800" y="5486400"/>
            <a:chExt cx="8001000" cy="974533"/>
          </a:xfrm>
        </p:grpSpPr>
        <p:sp>
          <p:nvSpPr>
            <p:cNvPr id="6" name="Rectangle 5"/>
            <p:cNvSpPr/>
            <p:nvPr/>
          </p:nvSpPr>
          <p:spPr bwMode="auto">
            <a:xfrm>
              <a:off x="3048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anose="020F0502020204030204" pitchFamily="34" charset="0"/>
                </a:rPr>
                <a:t>Common Info</a:t>
              </a:r>
            </a:p>
          </p:txBody>
        </p:sp>
        <p:sp>
          <p:nvSpPr>
            <p:cNvPr id="7" name="Rectangle 6"/>
            <p:cNvSpPr/>
            <p:nvPr/>
          </p:nvSpPr>
          <p:spPr bwMode="auto">
            <a:xfrm>
              <a:off x="16002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anose="020F0502020204030204" pitchFamily="34" charset="0"/>
                </a:rPr>
                <a:t>User Info</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anose="020F0502020204030204" pitchFamily="34" charset="0"/>
                </a:rPr>
                <a:t>AID for STA1</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Calibri" panose="020F0502020204030204" pitchFamily="34" charset="0"/>
              </a:endParaRPr>
            </a:p>
          </p:txBody>
        </p:sp>
        <p:sp>
          <p:nvSpPr>
            <p:cNvPr id="8" name="Rectangle 7"/>
            <p:cNvSpPr/>
            <p:nvPr/>
          </p:nvSpPr>
          <p:spPr bwMode="auto">
            <a:xfrm>
              <a:off x="31242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a:latin typeface="Calibri" panose="020F0502020204030204" pitchFamily="34" charset="0"/>
                </a:rPr>
                <a:t>User Info</a:t>
              </a:r>
            </a:p>
            <a:p>
              <a:pPr eaLnBrk="0" hangingPunct="0"/>
              <a:r>
                <a:rPr lang="en-US" dirty="0">
                  <a:latin typeface="Calibri" panose="020F0502020204030204" pitchFamily="34" charset="0"/>
                </a:rPr>
                <a:t>AID of </a:t>
              </a:r>
              <a:r>
                <a:rPr lang="en-US" dirty="0" err="1">
                  <a:latin typeface="Calibri" panose="020F0502020204030204" pitchFamily="34" charset="0"/>
                </a:rPr>
                <a:t>STAn</a:t>
              </a:r>
              <a:endParaRPr lang="en-US" dirty="0">
                <a:latin typeface="Calibri" panose="020F0502020204030204" pitchFamily="34" charset="0"/>
              </a:endParaRPr>
            </a:p>
          </p:txBody>
        </p:sp>
        <p:sp>
          <p:nvSpPr>
            <p:cNvPr id="9" name="Rectangle 8"/>
            <p:cNvSpPr/>
            <p:nvPr/>
          </p:nvSpPr>
          <p:spPr bwMode="auto">
            <a:xfrm>
              <a:off x="44196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b="1" dirty="0">
                  <a:latin typeface="Calibri" panose="020F0502020204030204" pitchFamily="34" charset="0"/>
                </a:rPr>
                <a:t>RA User Info</a:t>
              </a:r>
              <a:r>
                <a:rPr lang="en-US" dirty="0">
                  <a:latin typeface="Calibri" panose="020F0502020204030204" pitchFamily="34" charset="0"/>
                </a:rPr>
                <a:t> AID=0</a:t>
              </a:r>
            </a:p>
          </p:txBody>
        </p:sp>
        <p:sp>
          <p:nvSpPr>
            <p:cNvPr id="10" name="Rectangle 9"/>
            <p:cNvSpPr/>
            <p:nvPr/>
          </p:nvSpPr>
          <p:spPr bwMode="auto">
            <a:xfrm>
              <a:off x="57150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lvl="0" eaLnBrk="0" hangingPunct="0"/>
              <a:r>
                <a:rPr lang="en-US" b="1" dirty="0">
                  <a:solidFill>
                    <a:srgbClr val="000000"/>
                  </a:solidFill>
                  <a:latin typeface="Calibri" panose="020F0502020204030204" pitchFamily="34" charset="0"/>
                </a:rPr>
                <a:t>RA User Info</a:t>
              </a:r>
              <a:r>
                <a:rPr lang="en-US" dirty="0">
                  <a:solidFill>
                    <a:srgbClr val="000000"/>
                  </a:solidFill>
                  <a:latin typeface="Calibri" panose="020F0502020204030204" pitchFamily="34" charset="0"/>
                </a:rPr>
                <a:t> AID=0</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Calibri" panose="020F0502020204030204" pitchFamily="34" charset="0"/>
              </a:endParaRPr>
            </a:p>
          </p:txBody>
        </p:sp>
        <p:sp>
          <p:nvSpPr>
            <p:cNvPr id="11" name="Rectangle 10"/>
            <p:cNvSpPr/>
            <p:nvPr/>
          </p:nvSpPr>
          <p:spPr bwMode="auto">
            <a:xfrm>
              <a:off x="70104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b="1" dirty="0">
                  <a:latin typeface="Calibri" panose="020F0502020204030204" pitchFamily="34" charset="0"/>
                </a:rPr>
                <a:t>RA User Info</a:t>
              </a:r>
              <a:r>
                <a:rPr lang="en-US" dirty="0">
                  <a:latin typeface="Calibri" panose="020F0502020204030204" pitchFamily="34" charset="0"/>
                </a:rPr>
                <a:t> AID=0</a:t>
              </a:r>
            </a:p>
            <a:p>
              <a:pPr eaLnBrk="0" hangingPunct="0"/>
              <a:endParaRPr lang="en-US" sz="600" dirty="0">
                <a:latin typeface="Calibri" panose="020F0502020204030204" pitchFamily="34" charset="0"/>
              </a:endParaRPr>
            </a:p>
          </p:txBody>
        </p:sp>
        <p:sp>
          <p:nvSpPr>
            <p:cNvPr id="4" name="Left Brace 3"/>
            <p:cNvSpPr/>
            <p:nvPr/>
          </p:nvSpPr>
          <p:spPr bwMode="auto">
            <a:xfrm rot="16200000">
              <a:off x="6249194" y="4191794"/>
              <a:ext cx="228600" cy="388461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TextBox 11"/>
            <p:cNvSpPr txBox="1"/>
            <p:nvPr/>
          </p:nvSpPr>
          <p:spPr>
            <a:xfrm>
              <a:off x="4724400" y="6183934"/>
              <a:ext cx="3372462" cy="276999"/>
            </a:xfrm>
            <a:prstGeom prst="rect">
              <a:avLst/>
            </a:prstGeom>
            <a:noFill/>
          </p:spPr>
          <p:txBody>
            <a:bodyPr wrap="none" rtlCol="0">
              <a:spAutoFit/>
            </a:bodyPr>
            <a:lstStyle/>
            <a:p>
              <a:r>
                <a:rPr lang="en-US" dirty="0">
                  <a:latin typeface="Calibri" panose="020F0502020204030204" pitchFamily="34" charset="0"/>
                </a:rPr>
                <a:t>Except the RU Indication, all subfields are the same</a:t>
              </a:r>
              <a:endParaRPr lang="en-US" dirty="0"/>
            </a:p>
          </p:txBody>
        </p:sp>
        <p:cxnSp>
          <p:nvCxnSpPr>
            <p:cNvPr id="14" name="Straight Connector 13"/>
            <p:cNvCxnSpPr>
              <a:stCxn id="7" idx="3"/>
              <a:endCxn id="8" idx="1"/>
            </p:cNvCxnSpPr>
            <p:nvPr/>
          </p:nvCxnSpPr>
          <p:spPr bwMode="auto">
            <a:xfrm>
              <a:off x="2895600" y="5715000"/>
              <a:ext cx="228600" cy="0"/>
            </a:xfrm>
            <a:prstGeom prst="line">
              <a:avLst/>
            </a:prstGeom>
            <a:solidFill>
              <a:schemeClr val="accent1"/>
            </a:solidFill>
            <a:ln w="19050" cap="flat" cmpd="sng" algn="ctr">
              <a:solidFill>
                <a:schemeClr val="tx1"/>
              </a:solidFill>
              <a:prstDash val="sysDash"/>
              <a:round/>
              <a:headEnd type="none" w="sm" len="sm"/>
              <a:tailEnd type="none" w="sm" len="sm"/>
            </a:ln>
            <a:effectLst/>
          </p:spPr>
        </p:cxnSp>
      </p:grpSp>
    </p:spTree>
    <p:extLst>
      <p:ext uri="{BB962C8B-B14F-4D97-AF65-F5344CB8AC3E}">
        <p14:creationId xmlns:p14="http://schemas.microsoft.com/office/powerpoint/2010/main" val="747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Multiple RA RU indication in Trigger frame</a:t>
            </a:r>
          </a:p>
        </p:txBody>
      </p:sp>
      <p:sp>
        <p:nvSpPr>
          <p:cNvPr id="3" name="Content Placeholder 2"/>
          <p:cNvSpPr>
            <a:spLocks noGrp="1"/>
          </p:cNvSpPr>
          <p:nvPr>
            <p:ph idx="1"/>
          </p:nvPr>
        </p:nvSpPr>
        <p:spPr>
          <a:xfrm>
            <a:off x="381000" y="1622233"/>
            <a:ext cx="8305800" cy="4853179"/>
          </a:xfrm>
        </p:spPr>
        <p:txBody>
          <a:bodyPr/>
          <a:lstStyle/>
          <a:p>
            <a:r>
              <a:rPr lang="en-US" sz="2000" b="0" dirty="0">
                <a:latin typeface="Calibri" panose="020F0502020204030204" pitchFamily="34" charset="0"/>
              </a:rPr>
              <a:t>We suggest to indicate multiple RA RUs with one User info</a:t>
            </a:r>
          </a:p>
          <a:p>
            <a:r>
              <a:rPr lang="en-US" sz="2000" b="0" dirty="0">
                <a:latin typeface="Calibri" panose="020F0502020204030204" pitchFamily="34" charset="0"/>
              </a:rPr>
              <a:t>What is the gain? The saving for assigning N RA RUs is up to 6x(N-1) bytes:  </a:t>
            </a:r>
            <a:endParaRPr lang="en-US" sz="1800" b="0" dirty="0">
              <a:latin typeface="Calibri" panose="020F0502020204030204" pitchFamily="34" charset="0"/>
            </a:endParaRPr>
          </a:p>
          <a:p>
            <a:pPr lvl="2"/>
            <a:r>
              <a:rPr lang="en-US" sz="1600" dirty="0">
                <a:latin typeface="Calibri" panose="020F0502020204030204" pitchFamily="34" charset="0"/>
              </a:rPr>
              <a:t>2 RA RUs: Trigger frame is 6 bytes shorter</a:t>
            </a:r>
          </a:p>
          <a:p>
            <a:pPr lvl="2"/>
            <a:r>
              <a:rPr lang="en-US" sz="1600" dirty="0">
                <a:latin typeface="Calibri" panose="020F0502020204030204" pitchFamily="34" charset="0"/>
              </a:rPr>
              <a:t>3 RA RUs: Trigger frame is 12 bytes shorter</a:t>
            </a:r>
          </a:p>
          <a:p>
            <a:pPr lvl="2"/>
            <a:r>
              <a:rPr lang="en-US" sz="1600" dirty="0">
                <a:latin typeface="Calibri" panose="020F0502020204030204" pitchFamily="34" charset="0"/>
              </a:rPr>
              <a:t>4 RA RUs: Trigger frame is 18 bytes shorter, …</a:t>
            </a:r>
            <a:endParaRPr lang="en-US" b="0" dirty="0">
              <a:latin typeface="Calibri" panose="020F0502020204030204" pitchFamily="34" charset="0"/>
            </a:endParaRPr>
          </a:p>
          <a:p>
            <a:r>
              <a:rPr lang="en-US" sz="2000" b="0" dirty="0">
                <a:latin typeface="Calibri" panose="020F0502020204030204" pitchFamily="34" charset="0"/>
              </a:rPr>
              <a:t>One option to do so is to indicate a set of contiguous RA RU by:  </a:t>
            </a:r>
          </a:p>
          <a:p>
            <a:pPr lvl="1"/>
            <a:r>
              <a:rPr lang="en-US" sz="1800" b="0" dirty="0">
                <a:latin typeface="Calibri" panose="020F0502020204030204" pitchFamily="34" charset="0"/>
              </a:rPr>
              <a:t>the starting RU (whose size also indicates the size or remaining RA RUs)</a:t>
            </a:r>
          </a:p>
          <a:p>
            <a:pPr lvl="1"/>
            <a:r>
              <a:rPr lang="en-US" sz="1800" b="0" dirty="0">
                <a:latin typeface="Calibri" panose="020F0502020204030204" pitchFamily="34" charset="0"/>
              </a:rPr>
              <a:t>the number of RA RUs that follows the first RA RU</a:t>
            </a:r>
          </a:p>
          <a:p>
            <a:r>
              <a:rPr lang="en-US" sz="2200" b="0" dirty="0">
                <a:latin typeface="Calibri" panose="020F0502020204030204" pitchFamily="34" charset="0"/>
              </a:rPr>
              <a:t>Among the subfields in User Info, “SS Allocation” is always zero. Hence for RA RUs it can be reused to indicate the number of RA RUs that follows the first RA RU</a:t>
            </a:r>
          </a:p>
          <a:p>
            <a:pPr lvl="1"/>
            <a:r>
              <a:rPr lang="en-US" sz="1800" dirty="0">
                <a:latin typeface="Calibri" panose="020F0502020204030204" pitchFamily="34" charset="0"/>
              </a:rPr>
              <a:t>When “SS Allocation=0”, it indicates a single RA RU. This is also compatible with D1.0 interpretation of “SS Allocation” subfield</a:t>
            </a:r>
          </a:p>
          <a:p>
            <a:pPr lvl="1"/>
            <a:r>
              <a:rPr lang="en-US" sz="1800" dirty="0">
                <a:latin typeface="Calibri" panose="020F0502020204030204" pitchFamily="34" charset="0"/>
              </a:rPr>
              <a:t>When “SS Allocation&gt;0”, it indicates the number of RA RUs that follows the first RA RU (indicated by “RU Allocation” subfield)</a:t>
            </a:r>
            <a:endParaRPr lang="en-US" sz="1800" b="0" dirty="0">
              <a:latin typeface="Calibri" panose="020F0502020204030204" pitchFamily="34" charset="0"/>
            </a:endParaRPr>
          </a:p>
          <a:p>
            <a:endParaRPr lang="en-US" sz="2000" b="0" dirty="0">
              <a:latin typeface="Calibri" panose="020F0502020204030204" pitchFamily="34" charset="0"/>
            </a:endParaRP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5</a:t>
            </a:fld>
            <a:endParaRPr lang="en-US" dirty="0"/>
          </a:p>
        </p:txBody>
      </p:sp>
    </p:spTree>
    <p:extLst>
      <p:ext uri="{BB962C8B-B14F-4D97-AF65-F5344CB8AC3E}">
        <p14:creationId xmlns:p14="http://schemas.microsoft.com/office/powerpoint/2010/main" val="1906757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9761"/>
            <a:ext cx="7772400" cy="579439"/>
          </a:xfrm>
        </p:spPr>
        <p:txBody>
          <a:bodyPr/>
          <a:lstStyle/>
          <a:p>
            <a:r>
              <a:rPr lang="en-US" dirty="0">
                <a:latin typeface="Calibri" panose="020F0502020204030204" pitchFamily="34" charset="0"/>
              </a:rPr>
              <a:t>Proposed text to resolve CIDs 3215 and 3216</a:t>
            </a:r>
          </a:p>
        </p:txBody>
      </p:sp>
      <p:sp>
        <p:nvSpPr>
          <p:cNvPr id="3" name="Content Placeholder 2"/>
          <p:cNvSpPr>
            <a:spLocks noGrp="1"/>
          </p:cNvSpPr>
          <p:nvPr>
            <p:ph idx="1"/>
          </p:nvPr>
        </p:nvSpPr>
        <p:spPr>
          <a:xfrm>
            <a:off x="419100" y="1142999"/>
            <a:ext cx="8305800" cy="5332413"/>
          </a:xfrm>
        </p:spPr>
        <p:txBody>
          <a:bodyPr/>
          <a:lstStyle/>
          <a:p>
            <a:pPr marL="0" indent="0">
              <a:buNone/>
            </a:pPr>
            <a:r>
              <a:rPr lang="en-US" sz="1600" b="0" dirty="0" err="1">
                <a:solidFill>
                  <a:srgbClr val="FF0000"/>
                </a:solidFill>
                <a:latin typeface="Calibri" panose="020F0502020204030204" pitchFamily="34" charset="0"/>
              </a:rPr>
              <a:t>TGax</a:t>
            </a:r>
            <a:r>
              <a:rPr lang="en-US" sz="1600" b="0" dirty="0">
                <a:solidFill>
                  <a:srgbClr val="FF0000"/>
                </a:solidFill>
                <a:latin typeface="Calibri" panose="020F0502020204030204" pitchFamily="34" charset="0"/>
              </a:rPr>
              <a:t> Editor: Change the “SS Allocation” subfield in 9-52e to “SS Allocation/RA RU Number”</a:t>
            </a:r>
          </a:p>
          <a:p>
            <a:pPr marL="0" indent="0" algn="just">
              <a:buNone/>
            </a:pPr>
            <a:r>
              <a:rPr lang="en-US" sz="1600" b="0" dirty="0" err="1">
                <a:solidFill>
                  <a:srgbClr val="FF0000"/>
                </a:solidFill>
                <a:latin typeface="Calibri" panose="020F0502020204030204" pitchFamily="34" charset="0"/>
              </a:rPr>
              <a:t>TGax</a:t>
            </a:r>
            <a:r>
              <a:rPr lang="en-US" sz="1600" b="0" dirty="0">
                <a:solidFill>
                  <a:srgbClr val="FF0000"/>
                </a:solidFill>
                <a:latin typeface="Calibri" panose="020F0502020204030204" pitchFamily="34" charset="0"/>
              </a:rPr>
              <a:t> Editor: Change the caption of Figure 9-52f to “SS Allocation subfield format if AID12 in User info subfield is not equal to 0”</a:t>
            </a:r>
          </a:p>
          <a:p>
            <a:pPr marL="0" indent="0">
              <a:buNone/>
            </a:pPr>
            <a:r>
              <a:rPr lang="en-US" sz="1600" b="0" dirty="0" err="1">
                <a:solidFill>
                  <a:srgbClr val="FF0000"/>
                </a:solidFill>
                <a:latin typeface="Calibri" panose="020F0502020204030204" pitchFamily="34" charset="0"/>
              </a:rPr>
              <a:t>TGax</a:t>
            </a:r>
            <a:r>
              <a:rPr lang="en-US" sz="1600" b="0" dirty="0">
                <a:solidFill>
                  <a:srgbClr val="FF0000"/>
                </a:solidFill>
                <a:latin typeface="Calibri" panose="020F0502020204030204" pitchFamily="34" charset="0"/>
              </a:rPr>
              <a:t> Editor: Add the following at P47L22 after Figure 9-52f</a:t>
            </a:r>
            <a:endParaRPr lang="en-US" sz="1600" b="0" dirty="0">
              <a:latin typeface="Calibri" panose="020F0502020204030204" pitchFamily="34" charset="0"/>
            </a:endParaRPr>
          </a:p>
          <a:p>
            <a:pPr marL="0" indent="0" algn="just">
              <a:buNone/>
            </a:pPr>
            <a:r>
              <a:rPr lang="en-US" sz="1600" b="0" u="sng" dirty="0">
                <a:latin typeface="Calibri" panose="020F0502020204030204" pitchFamily="34" charset="0"/>
              </a:rPr>
              <a:t>The Random Access RU Number subfield indicates the number of continuous RUs allocated for random access, where all the random access RUs have the same size as the first random access RU indicated in the RU allocation subfield. Both the STARTING_SS_NUM and NUM_SS of the HE trigger-based PPDU transmitted on each random access RU are set to 1.</a:t>
            </a:r>
          </a:p>
          <a:p>
            <a:pPr marL="0" indent="0">
              <a:buNone/>
            </a:pPr>
            <a:r>
              <a:rPr lang="en-US" sz="1600" b="0" dirty="0" err="1">
                <a:solidFill>
                  <a:srgbClr val="FF0000"/>
                </a:solidFill>
                <a:latin typeface="Calibri" panose="020F0502020204030204" pitchFamily="34" charset="0"/>
              </a:rPr>
              <a:t>TGax</a:t>
            </a:r>
            <a:r>
              <a:rPr lang="en-US" sz="1600" b="0" dirty="0">
                <a:solidFill>
                  <a:srgbClr val="FF0000"/>
                </a:solidFill>
                <a:latin typeface="Calibri" panose="020F0502020204030204" pitchFamily="34" charset="0"/>
              </a:rPr>
              <a:t> Editor: Make the following changes on P45L40:</a:t>
            </a:r>
          </a:p>
          <a:p>
            <a:pPr marL="0" indent="0" algn="just">
              <a:buNone/>
            </a:pPr>
            <a:r>
              <a:rPr lang="en-US" sz="1600" b="0" dirty="0">
                <a:latin typeface="Calibri" panose="020F0502020204030204" pitchFamily="34" charset="0"/>
              </a:rPr>
              <a:t>The RU Allocation subfield of the User Info field indicates the RU used by the HE trigger-based PPDU of the STA identified by the AID12 subfield. </a:t>
            </a:r>
            <a:r>
              <a:rPr lang="en-US" sz="1600" b="0" u="sng" dirty="0">
                <a:latin typeface="Calibri" panose="020F0502020204030204" pitchFamily="34" charset="0"/>
              </a:rPr>
              <a:t>When AID12 in User info subfield is set to 0 the RU Allocation subfield indicates the RU used by the first UL OFDMA based random access transmission. The rest of the UL OFDMA based random access allocation use subsequent RUs with the same RU size.</a:t>
            </a:r>
            <a:r>
              <a:rPr lang="en-US" sz="1600" b="0" dirty="0">
                <a:latin typeface="Calibri" panose="020F0502020204030204" pitchFamily="34" charset="0"/>
              </a:rPr>
              <a:t> The RU Allocation subfield is 8 bits in length. The first bit, B12, indicates the allocated RU is located in the primary or non-primary 80 MHz (zero for primary and one for non-primary). The mapping of the subsequent 7 bits, B19-B13, indices to the RU allocation is defined in Table 9-25f (The encoding of B19-B13 of the RU Allocation subfield).</a:t>
            </a:r>
          </a:p>
          <a:p>
            <a:pPr marL="0" indent="0" algn="just">
              <a:buNone/>
            </a:pPr>
            <a:r>
              <a:rPr lang="en-US" sz="1600" b="0" u="sng" dirty="0">
                <a:latin typeface="Calibri" panose="020F0502020204030204" pitchFamily="34" charset="0"/>
              </a:rPr>
              <a:t>For example if the AID12 in the User info subfield is set to 0, the  BW subfield indicates 20 MHz, the RU allocation is 0000000 and the Random Access RU Number subfield is 3 then 26 tone RU 1 [-121: -96], RU 2[-95: -70], RU 3 [-68:-43] are assigned to AID12=0 transmission.</a:t>
            </a: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6</a:t>
            </a:fld>
            <a:endParaRPr lang="en-US" dirty="0"/>
          </a:p>
        </p:txBody>
      </p:sp>
    </p:spTree>
    <p:extLst>
      <p:ext uri="{BB962C8B-B14F-4D97-AF65-F5344CB8AC3E}">
        <p14:creationId xmlns:p14="http://schemas.microsoft.com/office/powerpoint/2010/main" val="529430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171767</TotalTime>
  <Words>988</Words>
  <Application>Microsoft Office PowerPoint</Application>
  <PresentationFormat>On-screen Show (4:3)</PresentationFormat>
  <Paragraphs>62</Paragraphs>
  <Slides>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Gulim</vt:lpstr>
      <vt:lpstr>Arial</vt:lpstr>
      <vt:lpstr>Calibri</vt:lpstr>
      <vt:lpstr>Times New Roman</vt:lpstr>
      <vt:lpstr>802-11-Submission</vt:lpstr>
      <vt:lpstr>Document</vt:lpstr>
      <vt:lpstr>LB225, CR CIDs 3215, 3216</vt:lpstr>
      <vt:lpstr>Background: Trigger Frame Format</vt:lpstr>
      <vt:lpstr>CIDs 3215 and 3216</vt:lpstr>
      <vt:lpstr>Multiple RA RU indication in Trigger frame</vt:lpstr>
      <vt:lpstr>Multiple RA RU indication in Trigger frame</vt:lpstr>
      <vt:lpstr>Proposed text to resolve CIDs 3215 and 3216</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reza.hedayat@newracom.com</dc:creator>
  <cp:lastModifiedBy>Reza</cp:lastModifiedBy>
  <cp:revision>2640</cp:revision>
  <cp:lastPrinted>1998-02-10T13:28:06Z</cp:lastPrinted>
  <dcterms:created xsi:type="dcterms:W3CDTF">2007-05-21T21:00:37Z</dcterms:created>
  <dcterms:modified xsi:type="dcterms:W3CDTF">2017-03-13T17:47:22Z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