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310" r:id="rId2"/>
    <p:sldId id="311" r:id="rId3"/>
    <p:sldId id="312" r:id="rId4"/>
    <p:sldId id="502" r:id="rId5"/>
    <p:sldId id="458" r:id="rId6"/>
    <p:sldId id="422" r:id="rId7"/>
    <p:sldId id="525" r:id="rId8"/>
    <p:sldId id="483" r:id="rId9"/>
    <p:sldId id="518" r:id="rId10"/>
    <p:sldId id="501" r:id="rId11"/>
    <p:sldId id="487" r:id="rId12"/>
    <p:sldId id="498" r:id="rId13"/>
    <p:sldId id="494" r:id="rId14"/>
    <p:sldId id="521" r:id="rId15"/>
    <p:sldId id="520" r:id="rId16"/>
    <p:sldId id="484" r:id="rId17"/>
    <p:sldId id="500" r:id="rId18"/>
    <p:sldId id="522" r:id="rId19"/>
    <p:sldId id="524" r:id="rId20"/>
    <p:sldId id="523" r:id="rId21"/>
  </p:sldIdLst>
  <p:sldSz cx="9144000" cy="6858000" type="screen4x3"/>
  <p:notesSz cx="7104063" cy="10234613"/>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68" userDrawn="1">
          <p15:clr>
            <a:srgbClr val="A4A3A4"/>
          </p15:clr>
        </p15:guide>
        <p15:guide id="2" pos="2258" userDrawn="1">
          <p15:clr>
            <a:srgbClr val="A4A3A4"/>
          </p15:clr>
        </p15:guide>
        <p15:guide id="3" orient="horz" pos="3176"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59"/>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154" autoAdjust="0"/>
  </p:normalViewPr>
  <p:slideViewPr>
    <p:cSldViewPr>
      <p:cViewPr varScale="1">
        <p:scale>
          <a:sx n="66" d="100"/>
          <a:sy n="66" d="100"/>
        </p:scale>
        <p:origin x="-139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4" d="100"/>
          <a:sy n="84" d="100"/>
        </p:scale>
        <p:origin x="3915" y="39"/>
      </p:cViewPr>
      <p:guideLst>
        <p:guide orient="horz" pos="2968"/>
        <p:guide orient="horz" pos="3176"/>
        <p:guide pos="2258"/>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753" cy="511205"/>
          </a:xfrm>
          <a:prstGeom prst="rect">
            <a:avLst/>
          </a:prstGeom>
        </p:spPr>
        <p:txBody>
          <a:bodyPr vert="horz" lIns="94777" tIns="47389" rIns="94777" bIns="47389" rtlCol="0"/>
          <a:lstStyle>
            <a:lvl1pPr algn="l">
              <a:defRPr sz="1200"/>
            </a:lvl1pPr>
          </a:lstStyle>
          <a:p>
            <a:endParaRPr lang="en-US"/>
          </a:p>
        </p:txBody>
      </p:sp>
      <p:sp>
        <p:nvSpPr>
          <p:cNvPr id="3" name="Date Placeholder 2"/>
          <p:cNvSpPr>
            <a:spLocks noGrp="1"/>
          </p:cNvSpPr>
          <p:nvPr>
            <p:ph type="dt" sz="quarter" idx="1"/>
          </p:nvPr>
        </p:nvSpPr>
        <p:spPr>
          <a:xfrm>
            <a:off x="4023685" y="0"/>
            <a:ext cx="3078753" cy="511205"/>
          </a:xfrm>
          <a:prstGeom prst="rect">
            <a:avLst/>
          </a:prstGeom>
        </p:spPr>
        <p:txBody>
          <a:bodyPr vert="horz" lIns="94777" tIns="47389" rIns="94777" bIns="47389" rtlCol="0"/>
          <a:lstStyle>
            <a:lvl1pPr algn="r">
              <a:defRPr sz="1200"/>
            </a:lvl1pPr>
          </a:lstStyle>
          <a:p>
            <a:r>
              <a:rPr lang="ru-RU"/>
              <a:t>October 2014</a:t>
            </a:r>
            <a:endParaRPr lang="en-US"/>
          </a:p>
        </p:txBody>
      </p:sp>
      <p:sp>
        <p:nvSpPr>
          <p:cNvPr id="4" name="Footer Placeholder 3"/>
          <p:cNvSpPr>
            <a:spLocks noGrp="1"/>
          </p:cNvSpPr>
          <p:nvPr>
            <p:ph type="ftr" sz="quarter" idx="2"/>
          </p:nvPr>
        </p:nvSpPr>
        <p:spPr>
          <a:xfrm>
            <a:off x="2" y="9721658"/>
            <a:ext cx="3078753" cy="511205"/>
          </a:xfrm>
          <a:prstGeom prst="rect">
            <a:avLst/>
          </a:prstGeom>
        </p:spPr>
        <p:txBody>
          <a:bodyPr vert="horz" lIns="94777" tIns="47389" rIns="94777" bIns="47389" rtlCol="0" anchor="b"/>
          <a:lstStyle>
            <a:lvl1pPr algn="l">
              <a:defRPr sz="1200"/>
            </a:lvl1pPr>
          </a:lstStyle>
          <a:p>
            <a:endParaRPr lang="en-US"/>
          </a:p>
        </p:txBody>
      </p:sp>
      <p:sp>
        <p:nvSpPr>
          <p:cNvPr id="5" name="Slide Number Placeholder 4"/>
          <p:cNvSpPr>
            <a:spLocks noGrp="1"/>
          </p:cNvSpPr>
          <p:nvPr>
            <p:ph type="sldNum" sz="quarter" idx="3"/>
          </p:nvPr>
        </p:nvSpPr>
        <p:spPr>
          <a:xfrm>
            <a:off x="4023685" y="9721658"/>
            <a:ext cx="3078753" cy="511205"/>
          </a:xfrm>
          <a:prstGeom prst="rect">
            <a:avLst/>
          </a:prstGeom>
        </p:spPr>
        <p:txBody>
          <a:bodyPr vert="horz" lIns="94777" tIns="47389" rIns="94777" bIns="47389"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2" y="3"/>
            <a:ext cx="7104063" cy="10234613"/>
          </a:xfrm>
          <a:prstGeom prst="roundRect">
            <a:avLst>
              <a:gd name="adj" fmla="val 19"/>
            </a:avLst>
          </a:prstGeom>
          <a:solidFill>
            <a:srgbClr val="FFFFFF"/>
          </a:solidFill>
          <a:ln w="9525">
            <a:noFill/>
            <a:round/>
            <a:headEnd/>
            <a:tailEnd/>
          </a:ln>
          <a:effectLst/>
        </p:spPr>
        <p:txBody>
          <a:bodyPr wrap="none" lIns="94777" tIns="47389" rIns="94777" bIns="47389" anchor="ctr"/>
          <a:lstStyle/>
          <a:p>
            <a:endParaRPr lang="en-GB"/>
          </a:p>
        </p:txBody>
      </p:sp>
      <p:sp>
        <p:nvSpPr>
          <p:cNvPr id="2050" name="Rectangle 2"/>
          <p:cNvSpPr>
            <a:spLocks noGrp="1" noChangeArrowheads="1"/>
          </p:cNvSpPr>
          <p:nvPr>
            <p:ph type="hdr"/>
          </p:nvPr>
        </p:nvSpPr>
        <p:spPr bwMode="auto">
          <a:xfrm>
            <a:off x="5778557" y="106795"/>
            <a:ext cx="655434" cy="23284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47779" algn="l"/>
                <a:tab pos="1895558" algn="l"/>
                <a:tab pos="2843336" algn="l"/>
                <a:tab pos="3791116" algn="l"/>
                <a:tab pos="4738895" algn="l"/>
                <a:tab pos="5686674" algn="l"/>
                <a:tab pos="6634452" algn="l"/>
                <a:tab pos="7582231" algn="l"/>
                <a:tab pos="8530010" algn="l"/>
                <a:tab pos="9477790" algn="l"/>
                <a:tab pos="10425568" algn="l"/>
              </a:tabLst>
              <a:defRPr sz="15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70073" y="106795"/>
            <a:ext cx="845722" cy="23284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47779" algn="l"/>
                <a:tab pos="1895558" algn="l"/>
                <a:tab pos="2843336" algn="l"/>
                <a:tab pos="3791116" algn="l"/>
                <a:tab pos="4738895" algn="l"/>
                <a:tab pos="5686674" algn="l"/>
                <a:tab pos="6634452" algn="l"/>
                <a:tab pos="7582231" algn="l"/>
                <a:tab pos="8530010" algn="l"/>
                <a:tab pos="9477790" algn="l"/>
                <a:tab pos="10425568" algn="l"/>
              </a:tabLst>
              <a:defRPr sz="1500" b="1">
                <a:solidFill>
                  <a:srgbClr val="000000"/>
                </a:solidFill>
                <a:cs typeface="Arial Unicode MS" charset="0"/>
              </a:defRPr>
            </a:lvl1pPr>
          </a:lstStyle>
          <a:p>
            <a:r>
              <a:rPr lang="ru-RU"/>
              <a:t>October 2014</a:t>
            </a:r>
            <a:endParaRPr lang="en-US"/>
          </a:p>
        </p:txBody>
      </p:sp>
      <p:sp>
        <p:nvSpPr>
          <p:cNvPr id="2052" name="Rectangle 4"/>
          <p:cNvSpPr>
            <a:spLocks noGrp="1" noRot="1" noChangeAspect="1" noChangeArrowheads="1"/>
          </p:cNvSpPr>
          <p:nvPr>
            <p:ph type="sldImg"/>
          </p:nvPr>
        </p:nvSpPr>
        <p:spPr bwMode="auto">
          <a:xfrm>
            <a:off x="1003300" y="774700"/>
            <a:ext cx="5095875" cy="3821113"/>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46560" y="4861706"/>
            <a:ext cx="5209321" cy="4604349"/>
          </a:xfrm>
          <a:prstGeom prst="rect">
            <a:avLst/>
          </a:prstGeom>
          <a:noFill/>
          <a:ln w="9525">
            <a:noFill/>
            <a:round/>
            <a:headEnd/>
            <a:tailEnd/>
          </a:ln>
          <a:effectLst/>
        </p:spPr>
        <p:txBody>
          <a:bodyPr vert="horz" wrap="square" lIns="97017" tIns="47762" rIns="97017" bIns="47762"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489063" y="9908984"/>
            <a:ext cx="944930" cy="19958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3889" algn="l"/>
                <a:tab pos="1421668" algn="l"/>
                <a:tab pos="2369447" algn="l"/>
                <a:tab pos="3317227" algn="l"/>
                <a:tab pos="4265005" algn="l"/>
                <a:tab pos="5212784" algn="l"/>
                <a:tab pos="6160563" algn="l"/>
                <a:tab pos="7108342" algn="l"/>
                <a:tab pos="8056121" algn="l"/>
                <a:tab pos="9003900" algn="l"/>
                <a:tab pos="9951679" algn="l"/>
                <a:tab pos="10899458"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01568" y="9908982"/>
            <a:ext cx="523697" cy="4009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47779" algn="l"/>
                <a:tab pos="1895558" algn="l"/>
                <a:tab pos="2843336" algn="l"/>
                <a:tab pos="3791116" algn="l"/>
                <a:tab pos="4738895" algn="l"/>
                <a:tab pos="5686674" algn="l"/>
                <a:tab pos="6634452" algn="l"/>
                <a:tab pos="7582231" algn="l"/>
                <a:tab pos="8530010" algn="l"/>
                <a:tab pos="9477790" algn="l"/>
                <a:tab pos="10425568"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40008" y="9908982"/>
            <a:ext cx="718306" cy="184695"/>
          </a:xfrm>
          <a:prstGeom prst="rect">
            <a:avLst/>
          </a:prstGeom>
          <a:noFill/>
          <a:ln w="9525">
            <a:noFill/>
            <a:round/>
            <a:headEnd/>
            <a:tailEnd/>
          </a:ln>
          <a:effectLst/>
        </p:spPr>
        <p:txBody>
          <a:bodyPr wrap="none" lIns="0" tIns="0" rIns="0" bIns="0">
            <a:spAutoFit/>
          </a:bodyPr>
          <a:lstStyle/>
          <a:p>
            <a:pPr>
              <a:tabLst>
                <a:tab pos="0" algn="l"/>
                <a:tab pos="947779" algn="l"/>
                <a:tab pos="1895558" algn="l"/>
                <a:tab pos="2843336" algn="l"/>
                <a:tab pos="3791116" algn="l"/>
                <a:tab pos="4738895" algn="l"/>
                <a:tab pos="5686674" algn="l"/>
                <a:tab pos="6634452" algn="l"/>
                <a:tab pos="7582231" algn="l"/>
                <a:tab pos="8530010" algn="l"/>
                <a:tab pos="9477790" algn="l"/>
                <a:tab pos="10425568" algn="l"/>
              </a:tabLst>
            </a:pPr>
            <a:r>
              <a:rPr lang="en-US" sz="1200">
                <a:solidFill>
                  <a:srgbClr val="000000"/>
                </a:solidFill>
              </a:rPr>
              <a:t>Submission</a:t>
            </a:r>
          </a:p>
        </p:txBody>
      </p:sp>
      <p:sp>
        <p:nvSpPr>
          <p:cNvPr id="2057" name="Line 9"/>
          <p:cNvSpPr>
            <a:spLocks noChangeShapeType="1"/>
          </p:cNvSpPr>
          <p:nvPr/>
        </p:nvSpPr>
        <p:spPr bwMode="auto">
          <a:xfrm>
            <a:off x="741634" y="9907232"/>
            <a:ext cx="5620796" cy="1750"/>
          </a:xfrm>
          <a:prstGeom prst="line">
            <a:avLst/>
          </a:prstGeom>
          <a:noFill/>
          <a:ln w="12600">
            <a:solidFill>
              <a:srgbClr val="000000"/>
            </a:solidFill>
            <a:miter lim="800000"/>
            <a:headEnd/>
            <a:tailEnd/>
          </a:ln>
          <a:effectLst/>
        </p:spPr>
        <p:txBody>
          <a:bodyPr lIns="94777" tIns="47389" rIns="94777" bIns="47389"/>
          <a:lstStyle/>
          <a:p>
            <a:endParaRPr lang="en-GB"/>
          </a:p>
        </p:txBody>
      </p:sp>
      <p:sp>
        <p:nvSpPr>
          <p:cNvPr id="2058" name="Line 10"/>
          <p:cNvSpPr>
            <a:spLocks noChangeShapeType="1"/>
          </p:cNvSpPr>
          <p:nvPr/>
        </p:nvSpPr>
        <p:spPr bwMode="auto">
          <a:xfrm>
            <a:off x="663568" y="327383"/>
            <a:ext cx="5776930" cy="1750"/>
          </a:xfrm>
          <a:prstGeom prst="line">
            <a:avLst/>
          </a:prstGeom>
          <a:noFill/>
          <a:ln w="12600">
            <a:solidFill>
              <a:srgbClr val="000000"/>
            </a:solidFill>
            <a:miter lim="800000"/>
            <a:headEnd/>
            <a:tailEnd/>
          </a:ln>
          <a:effectLst/>
        </p:spPr>
        <p:txBody>
          <a:bodyPr lIns="94777" tIns="47389" rIns="94777" bIns="47389"/>
          <a:lstStyle/>
          <a:p>
            <a:endParaRPr lang="en-GB"/>
          </a:p>
        </p:txBody>
      </p:sp>
    </p:spTree>
    <p:extLst>
      <p:ext uri="{BB962C8B-B14F-4D97-AF65-F5344CB8AC3E}">
        <p14:creationId xmlns:p14="http://schemas.microsoft.com/office/powerpoint/2010/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82385" y="773811"/>
            <a:ext cx="4739295" cy="3825288"/>
          </a:xfrm>
          <a:prstGeom prst="rect">
            <a:avLst/>
          </a:prstGeom>
          <a:solidFill>
            <a:srgbClr val="FFFFFF"/>
          </a:solidFill>
          <a:ln w="9525">
            <a:solidFill>
              <a:srgbClr val="000000"/>
            </a:solidFill>
            <a:miter lim="800000"/>
            <a:headEnd/>
            <a:tailEnd/>
          </a:ln>
          <a:effectLst/>
        </p:spPr>
        <p:txBody>
          <a:bodyPr wrap="none" lIns="94777" tIns="47389" rIns="94777" bIns="47389" anchor="ctr"/>
          <a:lstStyle/>
          <a:p>
            <a:endParaRPr lang="en-GB"/>
          </a:p>
        </p:txBody>
      </p:sp>
      <p:sp>
        <p:nvSpPr>
          <p:cNvPr id="12290" name="Rectangle 2"/>
          <p:cNvSpPr txBox="1">
            <a:spLocks noGrp="1" noChangeArrowheads="1"/>
          </p:cNvSpPr>
          <p:nvPr>
            <p:ph type="body"/>
          </p:nvPr>
        </p:nvSpPr>
        <p:spPr bwMode="auto">
          <a:xfrm>
            <a:off x="946559" y="4861705"/>
            <a:ext cx="5210948" cy="470939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5677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ru-RU"/>
              <a:t>October 2014</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82385" y="773811"/>
            <a:ext cx="4739295" cy="3825288"/>
          </a:xfrm>
          <a:prstGeom prst="rect">
            <a:avLst/>
          </a:prstGeom>
          <a:solidFill>
            <a:srgbClr val="FFFFFF"/>
          </a:solidFill>
          <a:ln w="9525">
            <a:solidFill>
              <a:srgbClr val="000000"/>
            </a:solidFill>
            <a:miter lim="800000"/>
            <a:headEnd/>
            <a:tailEnd/>
          </a:ln>
          <a:effectLst/>
        </p:spPr>
        <p:txBody>
          <a:bodyPr wrap="none" lIns="94777" tIns="47389" rIns="94777" bIns="47389" anchor="ctr"/>
          <a:lstStyle/>
          <a:p>
            <a:endParaRPr lang="en-GB"/>
          </a:p>
        </p:txBody>
      </p:sp>
      <p:sp>
        <p:nvSpPr>
          <p:cNvPr id="13314" name="Rectangle 2"/>
          <p:cNvSpPr txBox="1">
            <a:spLocks noGrp="1" noChangeArrowheads="1"/>
          </p:cNvSpPr>
          <p:nvPr>
            <p:ph type="body"/>
          </p:nvPr>
        </p:nvSpPr>
        <p:spPr bwMode="auto">
          <a:xfrm>
            <a:off x="946559" y="4861705"/>
            <a:ext cx="5210948" cy="470939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406999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doc.: IEEE 802.11-yy/xxxxr0</a:t>
            </a:r>
            <a:endParaRPr lang="en-US" altLang="zh-TW" sz="130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Month Year</a:t>
            </a:r>
            <a:endParaRPr lang="en-US" altLang="zh-TW" sz="130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55418" indent="-355418"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472244" defTabSz="965880">
              <a:defRPr sz="1200">
                <a:solidFill>
                  <a:schemeClr val="tx1"/>
                </a:solidFill>
                <a:latin typeface="Times New Roman" panose="02020603050405020304" pitchFamily="18" charset="0"/>
              </a:defRPr>
            </a:lvl5pPr>
            <a:lvl6pPr marL="946134" defTabSz="965880" eaLnBrk="0" fontAlgn="base" hangingPunct="0">
              <a:spcBef>
                <a:spcPct val="0"/>
              </a:spcBef>
              <a:spcAft>
                <a:spcPct val="0"/>
              </a:spcAft>
              <a:defRPr sz="1200">
                <a:solidFill>
                  <a:schemeClr val="tx1"/>
                </a:solidFill>
                <a:latin typeface="Times New Roman" panose="02020603050405020304" pitchFamily="18" charset="0"/>
              </a:defRPr>
            </a:lvl6pPr>
            <a:lvl7pPr marL="1420023" defTabSz="965880" eaLnBrk="0" fontAlgn="base" hangingPunct="0">
              <a:spcBef>
                <a:spcPct val="0"/>
              </a:spcBef>
              <a:spcAft>
                <a:spcPct val="0"/>
              </a:spcAft>
              <a:defRPr sz="1200">
                <a:solidFill>
                  <a:schemeClr val="tx1"/>
                </a:solidFill>
                <a:latin typeface="Times New Roman" panose="02020603050405020304" pitchFamily="18" charset="0"/>
              </a:defRPr>
            </a:lvl7pPr>
            <a:lvl8pPr marL="1893913" defTabSz="965880" eaLnBrk="0" fontAlgn="base" hangingPunct="0">
              <a:spcBef>
                <a:spcPct val="0"/>
              </a:spcBef>
              <a:spcAft>
                <a:spcPct val="0"/>
              </a:spcAft>
              <a:defRPr sz="1200">
                <a:solidFill>
                  <a:schemeClr val="tx1"/>
                </a:solidFill>
                <a:latin typeface="Times New Roman" panose="02020603050405020304" pitchFamily="18" charset="0"/>
              </a:defRPr>
            </a:lvl8pPr>
            <a:lvl9pPr marL="2367803" defTabSz="965880"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a:t>John Doe, Some Company</a:t>
            </a:r>
            <a:endParaRPr lang="en-US" altLang="zh-TW"/>
          </a:p>
        </p:txBody>
      </p:sp>
      <p:sp>
        <p:nvSpPr>
          <p:cNvPr id="41989" name="Rectangle 7"/>
          <p:cNvSpPr>
            <a:spLocks noGrp="1" noChangeArrowheads="1"/>
          </p:cNvSpPr>
          <p:nvPr>
            <p:ph type="sldNum" sz="quarter" idx="5"/>
          </p:nvPr>
        </p:nvSpPr>
        <p:spPr>
          <a:xfrm>
            <a:off x="3684757" y="9581654"/>
            <a:ext cx="434672" cy="1898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4</a:t>
            </a:fld>
            <a:endParaRPr lang="en-US" altLang="zh-TW"/>
          </a:p>
        </p:txBody>
      </p:sp>
      <p:sp>
        <p:nvSpPr>
          <p:cNvPr id="41990" name="Rectangle 2"/>
          <p:cNvSpPr>
            <a:spLocks noGrp="1" noRot="1" noChangeAspect="1" noChangeArrowheads="1" noTextEdit="1"/>
          </p:cNvSpPr>
          <p:nvPr>
            <p:ph type="sldImg"/>
          </p:nvPr>
        </p:nvSpPr>
        <p:spPr>
          <a:xfrm>
            <a:off x="1346200" y="741363"/>
            <a:ext cx="4951413" cy="3713162"/>
          </a:xfrm>
          <a:ln/>
        </p:spPr>
      </p:sp>
      <p:sp>
        <p:nvSpPr>
          <p:cNvPr id="41991" name="Rectangle 3"/>
          <p:cNvSpPr>
            <a:spLocks noGrp="1" noChangeArrowheads="1"/>
          </p:cNvSpPr>
          <p:nvPr>
            <p:ph type="body" idx="1"/>
          </p:nvPr>
        </p:nvSpPr>
        <p:spPr>
          <a:xfrm>
            <a:off x="764824" y="4701639"/>
            <a:ext cx="6115268" cy="44545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46134"/>
            <a:endParaRPr lang="zh-TW" altLang="en-US"/>
          </a:p>
        </p:txBody>
      </p:sp>
    </p:spTree>
    <p:extLst>
      <p:ext uri="{BB962C8B-B14F-4D97-AF65-F5344CB8AC3E}">
        <p14:creationId xmlns:p14="http://schemas.microsoft.com/office/powerpoint/2010/main" xmlns="" val="4042619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doc.: IEEE 802.11-yy/xxxxr0</a:t>
            </a:r>
            <a:endParaRPr lang="en-US" altLang="zh-TW" sz="130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Month Year</a:t>
            </a:r>
            <a:endParaRPr lang="en-US" altLang="zh-TW" sz="130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55418" indent="-355418"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472244" defTabSz="965880">
              <a:defRPr sz="1200">
                <a:solidFill>
                  <a:schemeClr val="tx1"/>
                </a:solidFill>
                <a:latin typeface="Times New Roman" panose="02020603050405020304" pitchFamily="18" charset="0"/>
              </a:defRPr>
            </a:lvl5pPr>
            <a:lvl6pPr marL="946134" defTabSz="965880" eaLnBrk="0" fontAlgn="base" hangingPunct="0">
              <a:spcBef>
                <a:spcPct val="0"/>
              </a:spcBef>
              <a:spcAft>
                <a:spcPct val="0"/>
              </a:spcAft>
              <a:defRPr sz="1200">
                <a:solidFill>
                  <a:schemeClr val="tx1"/>
                </a:solidFill>
                <a:latin typeface="Times New Roman" panose="02020603050405020304" pitchFamily="18" charset="0"/>
              </a:defRPr>
            </a:lvl6pPr>
            <a:lvl7pPr marL="1420023" defTabSz="965880" eaLnBrk="0" fontAlgn="base" hangingPunct="0">
              <a:spcBef>
                <a:spcPct val="0"/>
              </a:spcBef>
              <a:spcAft>
                <a:spcPct val="0"/>
              </a:spcAft>
              <a:defRPr sz="1200">
                <a:solidFill>
                  <a:schemeClr val="tx1"/>
                </a:solidFill>
                <a:latin typeface="Times New Roman" panose="02020603050405020304" pitchFamily="18" charset="0"/>
              </a:defRPr>
            </a:lvl7pPr>
            <a:lvl8pPr marL="1893913" defTabSz="965880" eaLnBrk="0" fontAlgn="base" hangingPunct="0">
              <a:spcBef>
                <a:spcPct val="0"/>
              </a:spcBef>
              <a:spcAft>
                <a:spcPct val="0"/>
              </a:spcAft>
              <a:defRPr sz="1200">
                <a:solidFill>
                  <a:schemeClr val="tx1"/>
                </a:solidFill>
                <a:latin typeface="Times New Roman" panose="02020603050405020304" pitchFamily="18" charset="0"/>
              </a:defRPr>
            </a:lvl8pPr>
            <a:lvl9pPr marL="2367803" defTabSz="965880"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a:t>John Doe, Some Company</a:t>
            </a:r>
            <a:endParaRPr lang="en-US" altLang="zh-TW"/>
          </a:p>
        </p:txBody>
      </p:sp>
      <p:sp>
        <p:nvSpPr>
          <p:cNvPr id="41989" name="Rectangle 7"/>
          <p:cNvSpPr>
            <a:spLocks noGrp="1" noChangeArrowheads="1"/>
          </p:cNvSpPr>
          <p:nvPr>
            <p:ph type="sldNum" sz="quarter" idx="5"/>
          </p:nvPr>
        </p:nvSpPr>
        <p:spPr>
          <a:xfrm>
            <a:off x="3684757" y="9581654"/>
            <a:ext cx="434672" cy="1898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6</a:t>
            </a:fld>
            <a:endParaRPr lang="en-US" altLang="zh-TW"/>
          </a:p>
        </p:txBody>
      </p:sp>
      <p:sp>
        <p:nvSpPr>
          <p:cNvPr id="41990" name="Rectangle 2"/>
          <p:cNvSpPr>
            <a:spLocks noGrp="1" noRot="1" noChangeAspect="1" noChangeArrowheads="1" noTextEdit="1"/>
          </p:cNvSpPr>
          <p:nvPr>
            <p:ph type="sldImg"/>
          </p:nvPr>
        </p:nvSpPr>
        <p:spPr>
          <a:xfrm>
            <a:off x="1346200" y="741363"/>
            <a:ext cx="4951413" cy="3713162"/>
          </a:xfrm>
          <a:ln/>
        </p:spPr>
      </p:sp>
      <p:sp>
        <p:nvSpPr>
          <p:cNvPr id="41991" name="Rectangle 3"/>
          <p:cNvSpPr>
            <a:spLocks noGrp="1" noChangeArrowheads="1"/>
          </p:cNvSpPr>
          <p:nvPr>
            <p:ph type="body" idx="1"/>
          </p:nvPr>
        </p:nvSpPr>
        <p:spPr>
          <a:xfrm>
            <a:off x="764824" y="4701639"/>
            <a:ext cx="6115268" cy="44545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46134"/>
            <a:endParaRPr lang="zh-TW" altLang="en-US"/>
          </a:p>
        </p:txBody>
      </p:sp>
    </p:spTree>
    <p:extLst>
      <p:ext uri="{BB962C8B-B14F-4D97-AF65-F5344CB8AC3E}">
        <p14:creationId xmlns:p14="http://schemas.microsoft.com/office/powerpoint/2010/main" xmlns="" val="235073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doc.: IEEE 802.11-yy/xxxxr0</a:t>
            </a:r>
            <a:endParaRPr lang="en-US" altLang="zh-TW" sz="130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Month Year</a:t>
            </a:r>
            <a:endParaRPr lang="en-US" altLang="zh-TW" sz="130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55418" indent="-355418"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472244" defTabSz="965880">
              <a:defRPr sz="1200">
                <a:solidFill>
                  <a:schemeClr val="tx1"/>
                </a:solidFill>
                <a:latin typeface="Times New Roman" panose="02020603050405020304" pitchFamily="18" charset="0"/>
              </a:defRPr>
            </a:lvl5pPr>
            <a:lvl6pPr marL="946134" defTabSz="965880" eaLnBrk="0" fontAlgn="base" hangingPunct="0">
              <a:spcBef>
                <a:spcPct val="0"/>
              </a:spcBef>
              <a:spcAft>
                <a:spcPct val="0"/>
              </a:spcAft>
              <a:defRPr sz="1200">
                <a:solidFill>
                  <a:schemeClr val="tx1"/>
                </a:solidFill>
                <a:latin typeface="Times New Roman" panose="02020603050405020304" pitchFamily="18" charset="0"/>
              </a:defRPr>
            </a:lvl6pPr>
            <a:lvl7pPr marL="1420023" defTabSz="965880" eaLnBrk="0" fontAlgn="base" hangingPunct="0">
              <a:spcBef>
                <a:spcPct val="0"/>
              </a:spcBef>
              <a:spcAft>
                <a:spcPct val="0"/>
              </a:spcAft>
              <a:defRPr sz="1200">
                <a:solidFill>
                  <a:schemeClr val="tx1"/>
                </a:solidFill>
                <a:latin typeface="Times New Roman" panose="02020603050405020304" pitchFamily="18" charset="0"/>
              </a:defRPr>
            </a:lvl7pPr>
            <a:lvl8pPr marL="1893913" defTabSz="965880" eaLnBrk="0" fontAlgn="base" hangingPunct="0">
              <a:spcBef>
                <a:spcPct val="0"/>
              </a:spcBef>
              <a:spcAft>
                <a:spcPct val="0"/>
              </a:spcAft>
              <a:defRPr sz="1200">
                <a:solidFill>
                  <a:schemeClr val="tx1"/>
                </a:solidFill>
                <a:latin typeface="Times New Roman" panose="02020603050405020304" pitchFamily="18" charset="0"/>
              </a:defRPr>
            </a:lvl8pPr>
            <a:lvl9pPr marL="2367803" defTabSz="965880"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a:t>John Doe, Some Company</a:t>
            </a:r>
            <a:endParaRPr lang="en-US" altLang="zh-TW"/>
          </a:p>
        </p:txBody>
      </p:sp>
      <p:sp>
        <p:nvSpPr>
          <p:cNvPr id="41989" name="Rectangle 7"/>
          <p:cNvSpPr>
            <a:spLocks noGrp="1" noChangeArrowheads="1"/>
          </p:cNvSpPr>
          <p:nvPr>
            <p:ph type="sldNum" sz="quarter" idx="5"/>
          </p:nvPr>
        </p:nvSpPr>
        <p:spPr>
          <a:xfrm>
            <a:off x="3684757" y="9581654"/>
            <a:ext cx="434672" cy="1898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10</a:t>
            </a:fld>
            <a:endParaRPr lang="en-US" altLang="zh-TW"/>
          </a:p>
        </p:txBody>
      </p:sp>
      <p:sp>
        <p:nvSpPr>
          <p:cNvPr id="41990" name="Rectangle 2"/>
          <p:cNvSpPr>
            <a:spLocks noGrp="1" noRot="1" noChangeAspect="1" noChangeArrowheads="1" noTextEdit="1"/>
          </p:cNvSpPr>
          <p:nvPr>
            <p:ph type="sldImg"/>
          </p:nvPr>
        </p:nvSpPr>
        <p:spPr>
          <a:xfrm>
            <a:off x="1346200" y="741363"/>
            <a:ext cx="4951413" cy="3713162"/>
          </a:xfrm>
          <a:ln/>
        </p:spPr>
      </p:sp>
      <p:sp>
        <p:nvSpPr>
          <p:cNvPr id="41991" name="Rectangle 3"/>
          <p:cNvSpPr>
            <a:spLocks noGrp="1" noChangeArrowheads="1"/>
          </p:cNvSpPr>
          <p:nvPr>
            <p:ph type="body" idx="1"/>
          </p:nvPr>
        </p:nvSpPr>
        <p:spPr>
          <a:xfrm>
            <a:off x="764824" y="4701639"/>
            <a:ext cx="6115268" cy="44545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46134"/>
            <a:endParaRPr lang="zh-TW" altLang="en-US"/>
          </a:p>
        </p:txBody>
      </p:sp>
    </p:spTree>
    <p:extLst>
      <p:ext uri="{BB962C8B-B14F-4D97-AF65-F5344CB8AC3E}">
        <p14:creationId xmlns:p14="http://schemas.microsoft.com/office/powerpoint/2010/main" xmlns="" val="159732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doc.: IEEE 802.11-yy/xxxxr0</a:t>
            </a:r>
            <a:endParaRPr lang="en-US" altLang="zh-TW" sz="130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Month Year</a:t>
            </a:r>
            <a:endParaRPr lang="en-US" altLang="zh-TW" sz="130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55418" indent="-355418"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472244" defTabSz="965880">
              <a:defRPr sz="1200">
                <a:solidFill>
                  <a:schemeClr val="tx1"/>
                </a:solidFill>
                <a:latin typeface="Times New Roman" panose="02020603050405020304" pitchFamily="18" charset="0"/>
              </a:defRPr>
            </a:lvl5pPr>
            <a:lvl6pPr marL="946134" defTabSz="965880" eaLnBrk="0" fontAlgn="base" hangingPunct="0">
              <a:spcBef>
                <a:spcPct val="0"/>
              </a:spcBef>
              <a:spcAft>
                <a:spcPct val="0"/>
              </a:spcAft>
              <a:defRPr sz="1200">
                <a:solidFill>
                  <a:schemeClr val="tx1"/>
                </a:solidFill>
                <a:latin typeface="Times New Roman" panose="02020603050405020304" pitchFamily="18" charset="0"/>
              </a:defRPr>
            </a:lvl6pPr>
            <a:lvl7pPr marL="1420023" defTabSz="965880" eaLnBrk="0" fontAlgn="base" hangingPunct="0">
              <a:spcBef>
                <a:spcPct val="0"/>
              </a:spcBef>
              <a:spcAft>
                <a:spcPct val="0"/>
              </a:spcAft>
              <a:defRPr sz="1200">
                <a:solidFill>
                  <a:schemeClr val="tx1"/>
                </a:solidFill>
                <a:latin typeface="Times New Roman" panose="02020603050405020304" pitchFamily="18" charset="0"/>
              </a:defRPr>
            </a:lvl7pPr>
            <a:lvl8pPr marL="1893913" defTabSz="965880" eaLnBrk="0" fontAlgn="base" hangingPunct="0">
              <a:spcBef>
                <a:spcPct val="0"/>
              </a:spcBef>
              <a:spcAft>
                <a:spcPct val="0"/>
              </a:spcAft>
              <a:defRPr sz="1200">
                <a:solidFill>
                  <a:schemeClr val="tx1"/>
                </a:solidFill>
                <a:latin typeface="Times New Roman" panose="02020603050405020304" pitchFamily="18" charset="0"/>
              </a:defRPr>
            </a:lvl8pPr>
            <a:lvl9pPr marL="2367803" defTabSz="965880"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a:t>John Doe, Some Company</a:t>
            </a:r>
            <a:endParaRPr lang="en-US" altLang="zh-TW"/>
          </a:p>
        </p:txBody>
      </p:sp>
      <p:sp>
        <p:nvSpPr>
          <p:cNvPr id="41989" name="Rectangle 7"/>
          <p:cNvSpPr>
            <a:spLocks noGrp="1" noChangeArrowheads="1"/>
          </p:cNvSpPr>
          <p:nvPr>
            <p:ph type="sldNum" sz="quarter" idx="5"/>
          </p:nvPr>
        </p:nvSpPr>
        <p:spPr>
          <a:xfrm>
            <a:off x="3684757" y="9581654"/>
            <a:ext cx="434672" cy="1898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12</a:t>
            </a:fld>
            <a:endParaRPr lang="en-US" altLang="zh-TW"/>
          </a:p>
        </p:txBody>
      </p:sp>
      <p:sp>
        <p:nvSpPr>
          <p:cNvPr id="41990" name="Rectangle 2"/>
          <p:cNvSpPr>
            <a:spLocks noGrp="1" noRot="1" noChangeAspect="1" noChangeArrowheads="1" noTextEdit="1"/>
          </p:cNvSpPr>
          <p:nvPr>
            <p:ph type="sldImg"/>
          </p:nvPr>
        </p:nvSpPr>
        <p:spPr>
          <a:xfrm>
            <a:off x="1346200" y="741363"/>
            <a:ext cx="4951413" cy="3713162"/>
          </a:xfrm>
          <a:ln/>
        </p:spPr>
      </p:sp>
      <p:sp>
        <p:nvSpPr>
          <p:cNvPr id="41991" name="Rectangle 3"/>
          <p:cNvSpPr>
            <a:spLocks noGrp="1" noChangeArrowheads="1"/>
          </p:cNvSpPr>
          <p:nvPr>
            <p:ph type="body" idx="1"/>
          </p:nvPr>
        </p:nvSpPr>
        <p:spPr>
          <a:xfrm>
            <a:off x="764824" y="4701639"/>
            <a:ext cx="6115268" cy="44545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46134"/>
            <a:endParaRPr lang="zh-TW" altLang="en-US"/>
          </a:p>
        </p:txBody>
      </p:sp>
    </p:spTree>
    <p:extLst>
      <p:ext uri="{BB962C8B-B14F-4D97-AF65-F5344CB8AC3E}">
        <p14:creationId xmlns:p14="http://schemas.microsoft.com/office/powerpoint/2010/main" xmlns="" val="287013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doc.: IEEE 802.11-yy/xxxxr0</a:t>
            </a:r>
            <a:endParaRPr lang="en-US" altLang="zh-TW" sz="1300"/>
          </a:p>
        </p:txBody>
      </p:sp>
      <p:sp>
        <p:nvSpPr>
          <p:cNvPr id="4198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zh-TW" altLang="en-US" sz="1300"/>
              <a:t>Month Year</a:t>
            </a:r>
            <a:endParaRPr lang="en-US" altLang="zh-TW" sz="1300"/>
          </a:p>
        </p:txBody>
      </p:sp>
      <p:sp>
        <p:nvSpPr>
          <p:cNvPr id="4198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55418" indent="-355418"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472244" defTabSz="965880">
              <a:defRPr sz="1200">
                <a:solidFill>
                  <a:schemeClr val="tx1"/>
                </a:solidFill>
                <a:latin typeface="Times New Roman" panose="02020603050405020304" pitchFamily="18" charset="0"/>
              </a:defRPr>
            </a:lvl5pPr>
            <a:lvl6pPr marL="946134" defTabSz="965880" eaLnBrk="0" fontAlgn="base" hangingPunct="0">
              <a:spcBef>
                <a:spcPct val="0"/>
              </a:spcBef>
              <a:spcAft>
                <a:spcPct val="0"/>
              </a:spcAft>
              <a:defRPr sz="1200">
                <a:solidFill>
                  <a:schemeClr val="tx1"/>
                </a:solidFill>
                <a:latin typeface="Times New Roman" panose="02020603050405020304" pitchFamily="18" charset="0"/>
              </a:defRPr>
            </a:lvl6pPr>
            <a:lvl7pPr marL="1420023" defTabSz="965880" eaLnBrk="0" fontAlgn="base" hangingPunct="0">
              <a:spcBef>
                <a:spcPct val="0"/>
              </a:spcBef>
              <a:spcAft>
                <a:spcPct val="0"/>
              </a:spcAft>
              <a:defRPr sz="1200">
                <a:solidFill>
                  <a:schemeClr val="tx1"/>
                </a:solidFill>
                <a:latin typeface="Times New Roman" panose="02020603050405020304" pitchFamily="18" charset="0"/>
              </a:defRPr>
            </a:lvl7pPr>
            <a:lvl8pPr marL="1893913" defTabSz="965880" eaLnBrk="0" fontAlgn="base" hangingPunct="0">
              <a:spcBef>
                <a:spcPct val="0"/>
              </a:spcBef>
              <a:spcAft>
                <a:spcPct val="0"/>
              </a:spcAft>
              <a:defRPr sz="1200">
                <a:solidFill>
                  <a:schemeClr val="tx1"/>
                </a:solidFill>
                <a:latin typeface="Times New Roman" panose="02020603050405020304" pitchFamily="18" charset="0"/>
              </a:defRPr>
            </a:lvl8pPr>
            <a:lvl9pPr marL="2367803" defTabSz="965880"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zh-TW" altLang="en-US"/>
              <a:t>John Doe, Some Company</a:t>
            </a:r>
            <a:endParaRPr lang="en-US" altLang="zh-TW"/>
          </a:p>
        </p:txBody>
      </p:sp>
      <p:sp>
        <p:nvSpPr>
          <p:cNvPr id="41989" name="Rectangle 7"/>
          <p:cNvSpPr>
            <a:spLocks noGrp="1" noChangeArrowheads="1"/>
          </p:cNvSpPr>
          <p:nvPr>
            <p:ph type="sldNum" sz="quarter" idx="5"/>
          </p:nvPr>
        </p:nvSpPr>
        <p:spPr>
          <a:xfrm>
            <a:off x="3684757" y="9581654"/>
            <a:ext cx="434672" cy="18983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880">
              <a:defRPr sz="1200">
                <a:solidFill>
                  <a:schemeClr val="tx1"/>
                </a:solidFill>
                <a:latin typeface="Times New Roman" panose="02020603050405020304" pitchFamily="18" charset="0"/>
              </a:defRPr>
            </a:lvl1pPr>
            <a:lvl2pPr marL="770070" indent="-296181" defTabSz="965880">
              <a:defRPr sz="1200">
                <a:solidFill>
                  <a:schemeClr val="tx1"/>
                </a:solidFill>
                <a:latin typeface="Times New Roman" panose="02020603050405020304" pitchFamily="18" charset="0"/>
              </a:defRPr>
            </a:lvl2pPr>
            <a:lvl3pPr marL="1184723" indent="-236945" defTabSz="965880">
              <a:defRPr sz="1200">
                <a:solidFill>
                  <a:schemeClr val="tx1"/>
                </a:solidFill>
                <a:latin typeface="Times New Roman" panose="02020603050405020304" pitchFamily="18" charset="0"/>
              </a:defRPr>
            </a:lvl3pPr>
            <a:lvl4pPr marL="1658613" indent="-236945" defTabSz="965880">
              <a:defRPr sz="1200">
                <a:solidFill>
                  <a:schemeClr val="tx1"/>
                </a:solidFill>
                <a:latin typeface="Times New Roman" panose="02020603050405020304" pitchFamily="18" charset="0"/>
              </a:defRPr>
            </a:lvl4pPr>
            <a:lvl5pPr marL="2132502" indent="-236945" defTabSz="965880">
              <a:defRPr sz="1200">
                <a:solidFill>
                  <a:schemeClr val="tx1"/>
                </a:solidFill>
                <a:latin typeface="Times New Roman" panose="02020603050405020304" pitchFamily="18" charset="0"/>
              </a:defRPr>
            </a:lvl5pPr>
            <a:lvl6pPr marL="2606392" indent="-236945" defTabSz="965880" eaLnBrk="0" fontAlgn="base" hangingPunct="0">
              <a:spcBef>
                <a:spcPct val="0"/>
              </a:spcBef>
              <a:spcAft>
                <a:spcPct val="0"/>
              </a:spcAft>
              <a:defRPr sz="1200">
                <a:solidFill>
                  <a:schemeClr val="tx1"/>
                </a:solidFill>
                <a:latin typeface="Times New Roman" panose="02020603050405020304" pitchFamily="18" charset="0"/>
              </a:defRPr>
            </a:lvl6pPr>
            <a:lvl7pPr marL="3080282" indent="-236945" defTabSz="965880" eaLnBrk="0" fontAlgn="base" hangingPunct="0">
              <a:spcBef>
                <a:spcPct val="0"/>
              </a:spcBef>
              <a:spcAft>
                <a:spcPct val="0"/>
              </a:spcAft>
              <a:defRPr sz="1200">
                <a:solidFill>
                  <a:schemeClr val="tx1"/>
                </a:solidFill>
                <a:latin typeface="Times New Roman" panose="02020603050405020304" pitchFamily="18" charset="0"/>
              </a:defRPr>
            </a:lvl7pPr>
            <a:lvl8pPr marL="3554171" indent="-236945" defTabSz="965880" eaLnBrk="0" fontAlgn="base" hangingPunct="0">
              <a:spcBef>
                <a:spcPct val="0"/>
              </a:spcBef>
              <a:spcAft>
                <a:spcPct val="0"/>
              </a:spcAft>
              <a:defRPr sz="1200">
                <a:solidFill>
                  <a:schemeClr val="tx1"/>
                </a:solidFill>
                <a:latin typeface="Times New Roman" panose="02020603050405020304" pitchFamily="18" charset="0"/>
              </a:defRPr>
            </a:lvl8pPr>
            <a:lvl9pPr marL="4028061" indent="-236945" defTabSz="96588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Page </a:t>
            </a:r>
            <a:fld id="{03162C5F-2B1B-48F0-97A7-F64711736A15}" type="slidenum">
              <a:rPr lang="en-US" altLang="zh-TW"/>
              <a:pPr/>
              <a:t>17</a:t>
            </a:fld>
            <a:endParaRPr lang="en-US" altLang="zh-TW"/>
          </a:p>
        </p:txBody>
      </p:sp>
      <p:sp>
        <p:nvSpPr>
          <p:cNvPr id="41990" name="Rectangle 2"/>
          <p:cNvSpPr>
            <a:spLocks noGrp="1" noRot="1" noChangeAspect="1" noChangeArrowheads="1" noTextEdit="1"/>
          </p:cNvSpPr>
          <p:nvPr>
            <p:ph type="sldImg"/>
          </p:nvPr>
        </p:nvSpPr>
        <p:spPr>
          <a:xfrm>
            <a:off x="1346200" y="741363"/>
            <a:ext cx="4951413" cy="3713162"/>
          </a:xfrm>
          <a:ln/>
        </p:spPr>
      </p:sp>
      <p:sp>
        <p:nvSpPr>
          <p:cNvPr id="41991" name="Rectangle 3"/>
          <p:cNvSpPr>
            <a:spLocks noGrp="1" noChangeArrowheads="1"/>
          </p:cNvSpPr>
          <p:nvPr>
            <p:ph type="body" idx="1"/>
          </p:nvPr>
        </p:nvSpPr>
        <p:spPr>
          <a:xfrm>
            <a:off x="764824" y="4701639"/>
            <a:ext cx="6115268" cy="44545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46134"/>
            <a:endParaRPr lang="zh-TW" altLang="en-US" dirty="0"/>
          </a:p>
        </p:txBody>
      </p:sp>
    </p:spTree>
    <p:extLst>
      <p:ext uri="{BB962C8B-B14F-4D97-AF65-F5344CB8AC3E}">
        <p14:creationId xmlns:p14="http://schemas.microsoft.com/office/powerpoint/2010/main" xmlns="" val="13524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2015</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2016</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2016</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2016</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Rectangle 3"/>
          <p:cNvSpPr txBox="1">
            <a:spLocks noChangeArrowheads="1"/>
          </p:cNvSpPr>
          <p:nvPr userDrawn="1"/>
        </p:nvSpPr>
        <p:spPr bwMode="auto">
          <a:xfrm>
            <a:off x="683568" y="296988"/>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March. 2016</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2016</a:t>
            </a:r>
            <a:endParaRPr lang="en-GB" dirty="0"/>
          </a:p>
        </p:txBody>
      </p:sp>
      <p:sp>
        <p:nvSpPr>
          <p:cNvPr id="4" name="Footer Placeholder 3"/>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2015</a:t>
            </a:r>
            <a:endParaRPr lang="en-GB"/>
          </a:p>
        </p:txBody>
      </p:sp>
      <p:sp>
        <p:nvSpPr>
          <p:cNvPr id="3" name="Footer Placeholder 2"/>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2015</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2015</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March 2017</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802.11-17/0441r0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ft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Reiner.thomae@tu-ilmrnau.de" TargetMode="External"/><Relationship Id="rId3" Type="http://schemas.openxmlformats.org/officeDocument/2006/relationships/hyperlink" Target="mailto:Jianluo@Huawei.com" TargetMode="External"/><Relationship Id="rId7" Type="http://schemas.openxmlformats.org/officeDocument/2006/relationships/hyperlink" Target="mailto:Mueller.Robert@tu-Ilmenau.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kun.zeng@huawei.com" TargetMode="External"/><Relationship Id="rId5" Type="http://schemas.openxmlformats.org/officeDocument/2006/relationships/hyperlink" Target="mailto:George.Calcev@huawei.com" TargetMode="External"/><Relationship Id="rId4" Type="http://schemas.openxmlformats.org/officeDocument/2006/relationships/hyperlink" Target="mailto:Yan.xin@Huawei.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79512" y="332656"/>
            <a:ext cx="8964488" cy="1551353"/>
          </a:xfrm>
          <a:ln/>
        </p:spPr>
        <p:txBody>
          <a:bodyPr/>
          <a:lstStyle/>
          <a:p>
            <a:r>
              <a:rPr lang="en-GB" dirty="0"/>
              <a:t>Summery of </a:t>
            </a:r>
            <a:r>
              <a:rPr lang="en-GB" dirty="0" smtClean="0"/>
              <a:t>Channel Measurement for the 802.11ay </a:t>
            </a:r>
            <a:r>
              <a:rPr lang="en-GB" dirty="0"/>
              <a:t>Channel Model Document</a:t>
            </a:r>
            <a:endParaRPr lang="de-DE" dirty="0"/>
          </a:p>
        </p:txBody>
      </p:sp>
      <p:sp>
        <p:nvSpPr>
          <p:cNvPr id="3074" name="Rectangle 2"/>
          <p:cNvSpPr>
            <a:spLocks noGrp="1" noChangeArrowheads="1"/>
          </p:cNvSpPr>
          <p:nvPr>
            <p:ph type="body" idx="1"/>
          </p:nvPr>
        </p:nvSpPr>
        <p:spPr>
          <a:xfrm>
            <a:off x="625002" y="197345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2017-03-15</a:t>
            </a:r>
            <a:endParaRPr lang="en-GB" sz="2000" b="0" dirty="0"/>
          </a:p>
        </p:txBody>
      </p:sp>
      <p:sp>
        <p:nvSpPr>
          <p:cNvPr id="3076" name="Rectangle 4"/>
          <p:cNvSpPr>
            <a:spLocks noChangeArrowheads="1"/>
          </p:cNvSpPr>
          <p:nvPr/>
        </p:nvSpPr>
        <p:spPr bwMode="auto">
          <a:xfrm>
            <a:off x="677205" y="19734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1</a:t>
            </a:fld>
            <a:endParaRPr lang="en-GB" dirty="0"/>
          </a:p>
        </p:txBody>
      </p:sp>
      <p:graphicFrame>
        <p:nvGraphicFramePr>
          <p:cNvPr id="2" name="Tabelle 1"/>
          <p:cNvGraphicFramePr>
            <a:graphicFrameLocks noGrp="1"/>
          </p:cNvGraphicFramePr>
          <p:nvPr>
            <p:extLst>
              <p:ext uri="{D42A27DB-BD31-4B8C-83A1-F6EECF244321}">
                <p14:modId xmlns:p14="http://schemas.microsoft.com/office/powerpoint/2010/main" xmlns="" val="2331980060"/>
              </p:ext>
            </p:extLst>
          </p:nvPr>
        </p:nvGraphicFramePr>
        <p:xfrm>
          <a:off x="515874" y="2545234"/>
          <a:ext cx="7990656" cy="3790189"/>
        </p:xfrm>
        <a:graphic>
          <a:graphicData uri="http://schemas.openxmlformats.org/drawingml/2006/table">
            <a:tbl>
              <a:tblPr firstRow="1" bandRow="1">
                <a:tableStyleId>{5940675A-B579-460E-94D1-54222C63F5DA}</a:tableStyleId>
              </a:tblPr>
              <a:tblGrid>
                <a:gridCol w="1977107">
                  <a:extLst>
                    <a:ext uri="{9D8B030D-6E8A-4147-A177-3AD203B41FA5}">
                      <a16:colId xmlns:a16="http://schemas.microsoft.com/office/drawing/2014/main" xmlns="" val="101195665"/>
                    </a:ext>
                  </a:extLst>
                </a:gridCol>
                <a:gridCol w="1807621">
                  <a:extLst>
                    <a:ext uri="{9D8B030D-6E8A-4147-A177-3AD203B41FA5}">
                      <a16:colId xmlns:a16="http://schemas.microsoft.com/office/drawing/2014/main" xmlns="" val="2480851018"/>
                    </a:ext>
                  </a:extLst>
                </a:gridCol>
                <a:gridCol w="1181592">
                  <a:extLst>
                    <a:ext uri="{9D8B030D-6E8A-4147-A177-3AD203B41FA5}">
                      <a16:colId xmlns:a16="http://schemas.microsoft.com/office/drawing/2014/main" xmlns="" val="1311502236"/>
                    </a:ext>
                  </a:extLst>
                </a:gridCol>
                <a:gridCol w="1224136">
                  <a:extLst>
                    <a:ext uri="{9D8B030D-6E8A-4147-A177-3AD203B41FA5}">
                      <a16:colId xmlns:a16="http://schemas.microsoft.com/office/drawing/2014/main" xmlns="" val="3071984982"/>
                    </a:ext>
                  </a:extLst>
                </a:gridCol>
                <a:gridCol w="1800200">
                  <a:extLst>
                    <a:ext uri="{9D8B030D-6E8A-4147-A177-3AD203B41FA5}">
                      <a16:colId xmlns:a16="http://schemas.microsoft.com/office/drawing/2014/main" xmlns="" val="484732417"/>
                    </a:ext>
                  </a:extLst>
                </a:gridCol>
              </a:tblGrid>
              <a:tr h="864109">
                <a:tc>
                  <a:txBody>
                    <a:bodyPr/>
                    <a:lstStyle/>
                    <a:p>
                      <a:pPr algn="ctr"/>
                      <a:r>
                        <a:rPr lang="en-US" noProof="0" dirty="0"/>
                        <a:t>Name</a:t>
                      </a:r>
                    </a:p>
                  </a:txBody>
                  <a:tcPr/>
                </a:tc>
                <a:tc>
                  <a:txBody>
                    <a:bodyPr/>
                    <a:lstStyle/>
                    <a:p>
                      <a:pPr algn="ctr"/>
                      <a:r>
                        <a:rPr lang="en-US" noProof="0" dirty="0"/>
                        <a:t>Affiliation</a:t>
                      </a:r>
                    </a:p>
                  </a:txBody>
                  <a:tcPr/>
                </a:tc>
                <a:tc>
                  <a:txBody>
                    <a:bodyPr/>
                    <a:lstStyle/>
                    <a:p>
                      <a:pPr algn="ctr"/>
                      <a:r>
                        <a:rPr lang="en-US" noProof="0" dirty="0"/>
                        <a:t>Address</a:t>
                      </a:r>
                    </a:p>
                  </a:txBody>
                  <a:tcPr/>
                </a:tc>
                <a:tc>
                  <a:txBody>
                    <a:bodyPr/>
                    <a:lstStyle/>
                    <a:p>
                      <a:pPr algn="ctr"/>
                      <a:r>
                        <a:rPr lang="en-US" noProof="0" dirty="0"/>
                        <a:t>Phone</a:t>
                      </a:r>
                    </a:p>
                  </a:txBody>
                  <a:tcPr/>
                </a:tc>
                <a:tc>
                  <a:txBody>
                    <a:bodyPr/>
                    <a:lstStyle/>
                    <a:p>
                      <a:pPr algn="ctr"/>
                      <a:r>
                        <a:rPr lang="en-US" noProof="0" dirty="0"/>
                        <a:t>Email</a:t>
                      </a:r>
                    </a:p>
                  </a:txBody>
                  <a:tcPr/>
                </a:tc>
                <a:extLst>
                  <a:ext uri="{0D108BD9-81ED-4DB2-BD59-A6C34878D82A}">
                    <a16:rowId xmlns:a16="http://schemas.microsoft.com/office/drawing/2014/main" xmlns="" val="4261937293"/>
                  </a:ext>
                </a:extLst>
              </a:tr>
              <a:tr h="500635">
                <a:tc>
                  <a:txBody>
                    <a:bodyPr/>
                    <a:lstStyle/>
                    <a:p>
                      <a:pPr algn="ctr"/>
                      <a:r>
                        <a:rPr lang="en-US" noProof="0" dirty="0"/>
                        <a:t>Jian</a:t>
                      </a:r>
                      <a:r>
                        <a:rPr lang="en-US" baseline="0" noProof="0" dirty="0"/>
                        <a:t> Luo, </a:t>
                      </a:r>
                    </a:p>
                    <a:p>
                      <a:pPr algn="ctr"/>
                      <a:r>
                        <a:rPr lang="en-US" baseline="0" noProof="0" dirty="0"/>
                        <a:t>Yan Xin,</a:t>
                      </a:r>
                    </a:p>
                    <a:p>
                      <a:pPr algn="ctr"/>
                      <a:r>
                        <a:rPr lang="en-US" baseline="0" noProof="0" dirty="0"/>
                        <a:t>George Calcev </a:t>
                      </a:r>
                    </a:p>
                    <a:p>
                      <a:pPr algn="ctr"/>
                      <a:r>
                        <a:rPr lang="en-US" baseline="0" noProof="0" dirty="0"/>
                        <a:t>Kun </a:t>
                      </a:r>
                      <a:r>
                        <a:rPr lang="en-US" baseline="0" noProof="0" dirty="0" smtClean="0"/>
                        <a:t>Zeng</a:t>
                      </a:r>
                    </a:p>
                    <a:p>
                      <a:pPr algn="ctr"/>
                      <a:r>
                        <a:rPr lang="en-US" baseline="0" noProof="0" dirty="0" smtClean="0"/>
                        <a:t>Naveed Iqbal</a:t>
                      </a:r>
                      <a:endParaRPr lang="en-US" noProof="0" dirty="0"/>
                    </a:p>
                  </a:txBody>
                  <a:tcPr/>
                </a:tc>
                <a:tc>
                  <a:txBody>
                    <a:bodyPr/>
                    <a:lstStyle/>
                    <a:p>
                      <a:pPr algn="ctr"/>
                      <a:r>
                        <a:rPr lang="en-US" noProof="0" dirty="0"/>
                        <a:t>HUAWEI Technologies</a:t>
                      </a:r>
                    </a:p>
                  </a:txBody>
                  <a:tcPr/>
                </a:tc>
                <a:tc>
                  <a:txBody>
                    <a:bodyPr/>
                    <a:lstStyle/>
                    <a:p>
                      <a:pPr algn="ctr"/>
                      <a:endParaRPr lang="en-US" noProof="0" dirty="0"/>
                    </a:p>
                  </a:txBody>
                  <a:tcPr/>
                </a:tc>
                <a:tc>
                  <a:txBody>
                    <a:bodyPr/>
                    <a:lstStyle/>
                    <a:p>
                      <a:pPr algn="ctr"/>
                      <a:endParaRPr lang="en-US" noProof="0" dirty="0"/>
                    </a:p>
                  </a:txBody>
                  <a:tcPr/>
                </a:tc>
                <a:tc>
                  <a:txBody>
                    <a:bodyPr/>
                    <a:lstStyle/>
                    <a:p>
                      <a:pPr algn="ctr"/>
                      <a:r>
                        <a:rPr lang="en-US" sz="1200" noProof="0" dirty="0" smtClean="0">
                          <a:solidFill>
                            <a:srgbClr val="0070C0"/>
                          </a:solidFill>
                          <a:hlinkClick r:id="rId3"/>
                        </a:rPr>
                        <a:t>Jianluo@Huawei.com</a:t>
                      </a:r>
                      <a:endParaRPr lang="en-US" sz="1200" noProof="0" dirty="0" smtClean="0">
                        <a:solidFill>
                          <a:srgbClr val="0070C0"/>
                        </a:solidFill>
                      </a:endParaRPr>
                    </a:p>
                    <a:p>
                      <a:pPr algn="ctr"/>
                      <a:r>
                        <a:rPr lang="en-US" sz="1200" noProof="0" dirty="0" smtClean="0">
                          <a:solidFill>
                            <a:srgbClr val="0070C0"/>
                          </a:solidFill>
                          <a:hlinkClick r:id="rId4"/>
                        </a:rPr>
                        <a:t>Yan.xin@Huawei.com</a:t>
                      </a:r>
                      <a:endParaRPr lang="en-US" sz="1200" noProof="0" dirty="0">
                        <a:solidFill>
                          <a:srgbClr val="0070C0"/>
                        </a:solidFill>
                      </a:endParaRPr>
                    </a:p>
                    <a:p>
                      <a:pPr algn="ctr"/>
                      <a:r>
                        <a:rPr lang="en-US" sz="1200" noProof="0" dirty="0" smtClean="0">
                          <a:solidFill>
                            <a:srgbClr val="0070C0"/>
                          </a:solidFill>
                          <a:hlinkClick r:id="rId5"/>
                        </a:rPr>
                        <a:t>George.Calcev@huawei.com</a:t>
                      </a:r>
                      <a:endParaRPr lang="en-US" sz="1200" noProof="0" dirty="0" smtClean="0">
                        <a:solidFill>
                          <a:srgbClr val="0070C0"/>
                        </a:solidFill>
                      </a:endParaRPr>
                    </a:p>
                    <a:p>
                      <a:pPr algn="ctr"/>
                      <a:r>
                        <a:rPr lang="en-US" sz="1200" noProof="0" dirty="0" smtClean="0">
                          <a:solidFill>
                            <a:srgbClr val="0070C0"/>
                          </a:solidFill>
                          <a:hlinkClick r:id="rId6"/>
                        </a:rPr>
                        <a:t>kun.zeng@huawei.com</a:t>
                      </a:r>
                      <a:endParaRPr lang="en-US" sz="1200" noProof="0" dirty="0">
                        <a:solidFill>
                          <a:srgbClr val="0070C0"/>
                        </a:solidFill>
                      </a:endParaRPr>
                    </a:p>
                  </a:txBody>
                  <a:tcPr/>
                </a:tc>
                <a:extLst>
                  <a:ext uri="{0D108BD9-81ED-4DB2-BD59-A6C34878D82A}">
                    <a16:rowId xmlns:a16="http://schemas.microsoft.com/office/drawing/2014/main" xmlns="" val="1627460958"/>
                  </a:ext>
                </a:extLst>
              </a:tr>
              <a:tr h="500635">
                <a:tc>
                  <a:txBody>
                    <a:bodyPr/>
                    <a:lstStyle/>
                    <a:p>
                      <a:pPr algn="ctr"/>
                      <a:r>
                        <a:rPr lang="en-US" noProof="0" dirty="0"/>
                        <a:t>Robert Müller,</a:t>
                      </a:r>
                    </a:p>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a:t>Diego</a:t>
                      </a:r>
                      <a:r>
                        <a:rPr lang="en-US" baseline="0" noProof="0" dirty="0"/>
                        <a:t> Dupleich,</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noProof="0" dirty="0"/>
                        <a:t>Sergii Skoblikov,</a:t>
                      </a:r>
                    </a:p>
                    <a:p>
                      <a:pPr algn="ctr"/>
                      <a:r>
                        <a:rPr lang="en-US" noProof="0" dirty="0"/>
                        <a:t>Stephan Häfner,</a:t>
                      </a:r>
                    </a:p>
                    <a:p>
                      <a:pPr algn="ctr"/>
                      <a:r>
                        <a:rPr lang="en-US" baseline="0" noProof="0" dirty="0"/>
                        <a:t>Reiner Thomä</a:t>
                      </a:r>
                      <a:endParaRPr lang="en-US" noProof="0" dirty="0"/>
                    </a:p>
                  </a:txBody>
                  <a:tcPr/>
                </a:tc>
                <a:tc>
                  <a:txBody>
                    <a:bodyPr/>
                    <a:lstStyle/>
                    <a:p>
                      <a:pPr algn="ctr"/>
                      <a:r>
                        <a:rPr lang="de-DE" noProof="0" dirty="0"/>
                        <a:t>Technische</a:t>
                      </a:r>
                      <a:r>
                        <a:rPr lang="de-DE" baseline="0" noProof="0" dirty="0"/>
                        <a:t> Universität Ilmenau</a:t>
                      </a:r>
                      <a:endParaRPr lang="de-DE" noProof="0" dirty="0"/>
                    </a:p>
                  </a:txBody>
                  <a:tcPr/>
                </a:tc>
                <a:tc>
                  <a:txBody>
                    <a:bodyPr/>
                    <a:lstStyle/>
                    <a:p>
                      <a:pPr algn="ctr"/>
                      <a:endParaRPr lang="en-US" noProof="0" dirty="0"/>
                    </a:p>
                  </a:txBody>
                  <a:tcPr/>
                </a:tc>
                <a:tc>
                  <a:txBody>
                    <a:bodyPr/>
                    <a:lstStyle/>
                    <a:p>
                      <a:pPr algn="ctr"/>
                      <a:endParaRPr lang="en-US" noProof="0" dirty="0"/>
                    </a:p>
                  </a:txBody>
                  <a:tcPr/>
                </a:tc>
                <a:tc>
                  <a:txBody>
                    <a:bodyPr/>
                    <a:lstStyle/>
                    <a:p>
                      <a:pPr algn="ctr"/>
                      <a:r>
                        <a:rPr lang="en-US" sz="1200" noProof="0" dirty="0">
                          <a:solidFill>
                            <a:srgbClr val="00B0F0"/>
                          </a:solidFill>
                          <a:hlinkClick r:id="rId7"/>
                        </a:rPr>
                        <a:t>Mueller.Robert@tu-Ilmenau.de</a:t>
                      </a:r>
                      <a:endParaRPr lang="en-US" sz="1200" noProof="0" dirty="0">
                        <a:solidFill>
                          <a:srgbClr val="00B0F0"/>
                        </a:solidFill>
                      </a:endParaRPr>
                    </a:p>
                    <a:p>
                      <a:pPr algn="ctr"/>
                      <a:r>
                        <a:rPr lang="en-US" sz="1200" noProof="0" dirty="0">
                          <a:solidFill>
                            <a:srgbClr val="00B0F0"/>
                          </a:solidFill>
                          <a:hlinkClick r:id="rId8"/>
                        </a:rPr>
                        <a:t>Reiner.thomae@tu-ilmrnau.de</a:t>
                      </a:r>
                      <a:endParaRPr lang="en-US" sz="1200" noProof="0" dirty="0">
                        <a:solidFill>
                          <a:srgbClr val="00B0F0"/>
                        </a:solidFill>
                      </a:endParaRPr>
                    </a:p>
                    <a:p>
                      <a:pPr algn="ctr"/>
                      <a:endParaRPr lang="en-US" sz="1200" noProof="0" dirty="0">
                        <a:solidFill>
                          <a:srgbClr val="00B0F0"/>
                        </a:solidFill>
                      </a:endParaRPr>
                    </a:p>
                    <a:p>
                      <a:pPr algn="ctr"/>
                      <a:endParaRPr lang="en-US" sz="1200" noProof="0" dirty="0">
                        <a:solidFill>
                          <a:srgbClr val="00B0F0"/>
                        </a:solidFill>
                      </a:endParaRPr>
                    </a:p>
                  </a:txBody>
                  <a:tcPr/>
                </a:tc>
                <a:extLst>
                  <a:ext uri="{0D108BD9-81ED-4DB2-BD59-A6C34878D82A}">
                    <a16:rowId xmlns:a16="http://schemas.microsoft.com/office/drawing/2014/main" xmlns="" val="2812061218"/>
                  </a:ext>
                </a:extLst>
              </a:tr>
            </a:tbl>
          </a:graphicData>
        </a:graphic>
      </p:graphicFrame>
    </p:spTree>
    <p:extLst>
      <p:ext uri="{BB962C8B-B14F-4D97-AF65-F5344CB8AC3E}">
        <p14:creationId xmlns:p14="http://schemas.microsoft.com/office/powerpoint/2010/main" xmlns="" val="1483753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xfrm>
            <a:off x="4307681" y="6381328"/>
            <a:ext cx="528637" cy="3635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10</a:t>
            </a:fld>
            <a:endParaRPr lang="en-US" altLang="zh-TW"/>
          </a:p>
        </p:txBody>
      </p:sp>
      <p:sp>
        <p:nvSpPr>
          <p:cNvPr id="12" name="Rectangle 2"/>
          <p:cNvSpPr txBox="1">
            <a:spLocks noChangeArrowheads="1"/>
          </p:cNvSpPr>
          <p:nvPr/>
        </p:nvSpPr>
        <p:spPr>
          <a:xfrm>
            <a:off x="611560" y="1484784"/>
            <a:ext cx="8280920" cy="2232248"/>
          </a:xfrm>
          <a:prstGeom prst="rect">
            <a:avLst/>
          </a:prstGeom>
        </p:spPr>
        <p:txBody>
          <a:bodyPr/>
          <a:lstStyle/>
          <a:p>
            <a:pPr algn="ctr" eaLnBrk="1" hangingPunct="1">
              <a:defRPr/>
            </a:pPr>
            <a:r>
              <a:rPr lang="en-GB" sz="3200" b="1" dirty="0">
                <a:solidFill>
                  <a:schemeClr val="tx1"/>
                </a:solidFill>
                <a:latin typeface="+mj-lt"/>
              </a:rPr>
              <a:t>Large Indoor Measurements at </a:t>
            </a:r>
            <a:r>
              <a:rPr lang="en-US" sz="3200" b="1" kern="0" dirty="0">
                <a:solidFill>
                  <a:schemeClr val="tx1"/>
                </a:solidFill>
                <a:latin typeface="+mj-lt"/>
                <a:ea typeface="+mj-ea"/>
                <a:cs typeface="+mj-cs"/>
              </a:rPr>
              <a:t>60 GHz</a:t>
            </a:r>
            <a:r>
              <a:rPr lang="en-GB" sz="3200" b="1" dirty="0">
                <a:solidFill>
                  <a:schemeClr val="tx1"/>
                </a:solidFill>
                <a:latin typeface="+mj-lt"/>
              </a:rPr>
              <a:t>: </a:t>
            </a:r>
          </a:p>
          <a:p>
            <a:pPr algn="ctr" eaLnBrk="1" hangingPunct="1">
              <a:defRPr/>
            </a:pPr>
            <a:r>
              <a:rPr lang="en-GB" sz="3200" b="1" dirty="0">
                <a:solidFill>
                  <a:schemeClr val="tx1"/>
                </a:solidFill>
                <a:latin typeface="+mj-lt"/>
              </a:rPr>
              <a:t>Entrance Hall Scenario</a:t>
            </a:r>
          </a:p>
          <a:p>
            <a:pPr algn="ctr" eaLnBrk="1" hangingPunct="1">
              <a:defRPr/>
            </a:pPr>
            <a:endParaRPr lang="en-US" sz="3200" b="1" kern="0" dirty="0">
              <a:solidFill>
                <a:schemeClr val="tx1"/>
              </a:solidFill>
              <a:latin typeface="+mj-lt"/>
              <a:ea typeface="+mj-ea"/>
              <a:cs typeface="+mj-cs"/>
            </a:endParaRPr>
          </a:p>
          <a:p>
            <a:pPr algn="ctr" eaLnBrk="1" hangingPunct="1">
              <a:defRPr/>
            </a:pPr>
            <a:r>
              <a:rPr lang="en-US" sz="3200" b="1" kern="0" dirty="0">
                <a:solidFill>
                  <a:schemeClr val="tx1"/>
                </a:solidFill>
                <a:latin typeface="+mj-lt"/>
                <a:ea typeface="+mj-ea"/>
                <a:cs typeface="+mj-cs"/>
              </a:rPr>
              <a:t>Measurement Setup</a:t>
            </a:r>
          </a:p>
        </p:txBody>
      </p:sp>
    </p:spTree>
    <p:extLst>
      <p:ext uri="{BB962C8B-B14F-4D97-AF65-F5344CB8AC3E}">
        <p14:creationId xmlns:p14="http://schemas.microsoft.com/office/powerpoint/2010/main" xmlns="" val="167912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44" y="1213439"/>
            <a:ext cx="3992526" cy="4953000"/>
          </a:xfrm>
        </p:spPr>
        <p:txBody>
          <a:bodyPr/>
          <a:lstStyle/>
          <a:p>
            <a:pPr marL="0" indent="0">
              <a:buNone/>
            </a:pPr>
            <a:r>
              <a:rPr lang="en-GB" sz="1800" b="1" dirty="0">
                <a:solidFill>
                  <a:schemeClr val="tx1"/>
                </a:solidFill>
              </a:rPr>
              <a:t>User access scenario at 60 GHz</a:t>
            </a:r>
          </a:p>
          <a:p>
            <a:pPr marL="285750" indent="-285750">
              <a:buFont typeface="Arial" panose="020B0604020202020204" pitchFamily="34" charset="0"/>
              <a:buChar char="•"/>
            </a:pPr>
            <a:r>
              <a:rPr lang="de-DE" sz="1800" dirty="0">
                <a:solidFill>
                  <a:schemeClr val="tx1"/>
                </a:solidFill>
              </a:rPr>
              <a:t>Tx located at ground and first floor </a:t>
            </a:r>
            <a:r>
              <a:rPr lang="de-DE" sz="1800" i="1" dirty="0">
                <a:solidFill>
                  <a:schemeClr val="tx1"/>
                </a:solidFill>
              </a:rPr>
              <a:t>as</a:t>
            </a:r>
            <a:r>
              <a:rPr lang="de-DE" sz="1800" dirty="0">
                <a:solidFill>
                  <a:schemeClr val="tx1"/>
                </a:solidFill>
              </a:rPr>
              <a:t> access point</a:t>
            </a:r>
          </a:p>
          <a:p>
            <a:pPr marL="285750" indent="-285750">
              <a:buFont typeface="Arial" panose="020B0604020202020204" pitchFamily="34" charset="0"/>
              <a:buChar char="•"/>
            </a:pPr>
            <a:r>
              <a:rPr lang="de-DE" sz="1800" dirty="0">
                <a:solidFill>
                  <a:schemeClr val="tx1"/>
                </a:solidFill>
              </a:rPr>
              <a:t>Rx located at person level</a:t>
            </a:r>
            <a:endParaRPr lang="en-GB" sz="1800" dirty="0">
              <a:solidFill>
                <a:schemeClr val="tx1"/>
              </a:solidFill>
            </a:endParaRPr>
          </a:p>
          <a:p>
            <a:pPr marL="285750" indent="-285750">
              <a:buFont typeface="Arial" panose="020B0604020202020204" pitchFamily="34" charset="0"/>
              <a:buChar char="•"/>
            </a:pPr>
            <a:r>
              <a:rPr lang="de-DE" sz="1800" dirty="0" smtClean="0">
                <a:solidFill>
                  <a:schemeClr val="tx1"/>
                </a:solidFill>
              </a:rPr>
              <a:t>LOS, OLOS </a:t>
            </a:r>
            <a:r>
              <a:rPr lang="de-DE" sz="1800" dirty="0">
                <a:solidFill>
                  <a:schemeClr val="tx1"/>
                </a:solidFill>
              </a:rPr>
              <a:t>and NLOS</a:t>
            </a:r>
          </a:p>
          <a:p>
            <a:r>
              <a:rPr lang="de-DE" sz="1800" dirty="0">
                <a:solidFill>
                  <a:schemeClr val="tx1"/>
                </a:solidFill>
              </a:rPr>
              <a:t>30°HPBW at Tx and Rx </a:t>
            </a:r>
          </a:p>
          <a:p>
            <a:pPr lvl="1"/>
            <a:r>
              <a:rPr lang="de-DE" sz="1800" dirty="0">
                <a:solidFill>
                  <a:schemeClr val="tx1"/>
                </a:solidFill>
              </a:rPr>
              <a:t>Az: -150°:30°:180°</a:t>
            </a:r>
          </a:p>
          <a:p>
            <a:pPr lvl="1"/>
            <a:r>
              <a:rPr lang="de-DE" sz="1800" dirty="0">
                <a:solidFill>
                  <a:schemeClr val="tx1"/>
                </a:solidFill>
              </a:rPr>
              <a:t>El: -30°:30°:30</a:t>
            </a:r>
            <a:r>
              <a:rPr lang="de-DE" sz="1800" dirty="0">
                <a:solidFill>
                  <a:srgbClr val="003359"/>
                </a:solidFill>
              </a:rPr>
              <a:t>°</a:t>
            </a:r>
          </a:p>
          <a:p>
            <a:pPr marL="0" indent="0">
              <a:buNone/>
            </a:pPr>
            <a:endParaRPr lang="en-GB" sz="1800" b="1" dirty="0"/>
          </a:p>
          <a:p>
            <a:endParaRPr lang="en-US" sz="1800" dirty="0">
              <a:solidFill>
                <a:srgbClr val="003359"/>
              </a:solidFill>
            </a:endParaRPr>
          </a:p>
          <a:p>
            <a:endParaRPr lang="en-US" sz="1800" dirty="0">
              <a:solidFill>
                <a:srgbClr val="003359"/>
              </a:solidFill>
            </a:endParaRPr>
          </a:p>
          <a:p>
            <a:pPr marL="0" indent="0">
              <a:buNone/>
            </a:pPr>
            <a:endParaRPr lang="en-US" sz="1800" dirty="0">
              <a:solidFill>
                <a:srgbClr val="003359"/>
              </a:solidFill>
            </a:endParaRPr>
          </a:p>
          <a:p>
            <a:endParaRPr lang="en-US" sz="1800" dirty="0">
              <a:solidFill>
                <a:srgbClr val="003359"/>
              </a:solidFill>
            </a:endParaRPr>
          </a:p>
          <a:p>
            <a:endParaRPr lang="en-US" sz="1800" dirty="0">
              <a:solidFill>
                <a:srgbClr val="003359"/>
              </a:solidFill>
            </a:endParaRPr>
          </a:p>
          <a:p>
            <a:pPr marL="0" indent="0">
              <a:buNone/>
            </a:pPr>
            <a:endParaRPr lang="en-US" sz="1800" dirty="0">
              <a:solidFill>
                <a:srgbClr val="003359"/>
              </a:solidFill>
            </a:endParaRPr>
          </a:p>
        </p:txBody>
      </p:sp>
      <p:sp>
        <p:nvSpPr>
          <p:cNvPr id="4" name="Rectangle 8"/>
          <p:cNvSpPr>
            <a:spLocks noGrp="1" noChangeArrowheads="1"/>
          </p:cNvSpPr>
          <p:nvPr>
            <p:ph type="title"/>
          </p:nvPr>
        </p:nvSpPr>
        <p:spPr bwMode="auto">
          <a:xfrm>
            <a:off x="232769" y="622528"/>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sz="2800" b="1" dirty="0">
                <a:solidFill>
                  <a:schemeClr val="tx1"/>
                </a:solidFill>
              </a:rPr>
              <a:t>Indoor Measurements</a:t>
            </a:r>
          </a:p>
        </p:txBody>
      </p:sp>
      <p:graphicFrame>
        <p:nvGraphicFramePr>
          <p:cNvPr id="2" name="Table 1"/>
          <p:cNvGraphicFramePr>
            <a:graphicFrameLocks noGrp="1"/>
          </p:cNvGraphicFramePr>
          <p:nvPr>
            <p:extLst>
              <p:ext uri="{D42A27DB-BD31-4B8C-83A1-F6EECF244321}">
                <p14:modId xmlns:p14="http://schemas.microsoft.com/office/powerpoint/2010/main" xmlns="" val="587053414"/>
              </p:ext>
            </p:extLst>
          </p:nvPr>
        </p:nvGraphicFramePr>
        <p:xfrm>
          <a:off x="362700" y="4149082"/>
          <a:ext cx="3489220" cy="2192652"/>
        </p:xfrm>
        <a:graphic>
          <a:graphicData uri="http://schemas.openxmlformats.org/drawingml/2006/table">
            <a:tbl>
              <a:tblPr firstRow="1" firstCol="1" bandRow="1">
                <a:tableStyleId>{073A0DAA-6AF3-43AB-8588-CEC1D06C72B9}</a:tableStyleId>
              </a:tblPr>
              <a:tblGrid>
                <a:gridCol w="811447">
                  <a:extLst>
                    <a:ext uri="{9D8B030D-6E8A-4147-A177-3AD203B41FA5}">
                      <a16:colId xmlns:a16="http://schemas.microsoft.com/office/drawing/2014/main" xmlns="" val="2741803644"/>
                    </a:ext>
                  </a:extLst>
                </a:gridCol>
                <a:gridCol w="1509920">
                  <a:extLst>
                    <a:ext uri="{9D8B030D-6E8A-4147-A177-3AD203B41FA5}">
                      <a16:colId xmlns:a16="http://schemas.microsoft.com/office/drawing/2014/main" xmlns="" val="1394483478"/>
                    </a:ext>
                  </a:extLst>
                </a:gridCol>
                <a:gridCol w="1167853">
                  <a:extLst>
                    <a:ext uri="{9D8B030D-6E8A-4147-A177-3AD203B41FA5}">
                      <a16:colId xmlns:a16="http://schemas.microsoft.com/office/drawing/2014/main" xmlns="" val="1779155966"/>
                    </a:ext>
                  </a:extLst>
                </a:gridCol>
              </a:tblGrid>
              <a:tr h="199332">
                <a:tc>
                  <a:txBody>
                    <a:bodyPr/>
                    <a:lstStyle/>
                    <a:p>
                      <a:pPr algn="ctr">
                        <a:lnSpc>
                          <a:spcPct val="115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de-DE" sz="1100" dirty="0">
                          <a:effectLst/>
                          <a:latin typeface="+mn-lt"/>
                        </a:rPr>
                        <a:t>Visivility</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xmlns="" val="3093097193"/>
                  </a:ext>
                </a:extLst>
              </a:tr>
              <a:tr h="199332">
                <a:tc>
                  <a:txBody>
                    <a:bodyPr/>
                    <a:lstStyle/>
                    <a:p>
                      <a:pPr algn="ctr">
                        <a:lnSpc>
                          <a:spcPct val="115000"/>
                        </a:lnSpc>
                        <a:spcAft>
                          <a:spcPts val="0"/>
                        </a:spcAft>
                      </a:pPr>
                      <a:r>
                        <a:rPr lang="en-GB" sz="1100" dirty="0">
                          <a:effectLst/>
                          <a:latin typeface="+mn-lt"/>
                        </a:rPr>
                        <a:t>Rx</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b="1" dirty="0">
                          <a:effectLst/>
                          <a:latin typeface="+mn-lt"/>
                          <a:ea typeface="Calibri" panose="020F0502020204030204" pitchFamily="34" charset="0"/>
                          <a:cs typeface="Times New Roman" panose="02020603050405020304" pitchFamily="18" charset="0"/>
                        </a:rPr>
                        <a:t>Tx1</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b="1" dirty="0">
                          <a:effectLst/>
                          <a:latin typeface="+mn-lt"/>
                          <a:ea typeface="Calibri" panose="020F0502020204030204" pitchFamily="34" charset="0"/>
                          <a:cs typeface="Times New Roman" panose="02020603050405020304" pitchFamily="18" charset="0"/>
                        </a:rPr>
                        <a:t>Tx2</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663286"/>
                  </a:ext>
                </a:extLst>
              </a:tr>
              <a:tr h="199332">
                <a:tc>
                  <a:txBody>
                    <a:bodyPr/>
                    <a:lstStyle/>
                    <a:p>
                      <a:pPr>
                        <a:lnSpc>
                          <a:spcPct val="115000"/>
                        </a:lnSpc>
                        <a:spcAft>
                          <a:spcPts val="0"/>
                        </a:spcAft>
                      </a:pPr>
                      <a:r>
                        <a:rPr lang="en-GB" sz="1100" dirty="0">
                          <a:effectLst/>
                          <a:latin typeface="+mn-lt"/>
                        </a:rPr>
                        <a:t>Rx1</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398898"/>
                  </a:ext>
                </a:extLst>
              </a:tr>
              <a:tr h="199332">
                <a:tc>
                  <a:txBody>
                    <a:bodyPr/>
                    <a:lstStyle/>
                    <a:p>
                      <a:pPr>
                        <a:lnSpc>
                          <a:spcPct val="115000"/>
                        </a:lnSpc>
                        <a:spcAft>
                          <a:spcPts val="0"/>
                        </a:spcAft>
                      </a:pPr>
                      <a:r>
                        <a:rPr lang="en-GB" sz="1100" dirty="0">
                          <a:effectLst/>
                          <a:latin typeface="+mn-lt"/>
                        </a:rPr>
                        <a:t>Rx2</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4829278"/>
                  </a:ext>
                </a:extLst>
              </a:tr>
              <a:tr h="199332">
                <a:tc>
                  <a:txBody>
                    <a:bodyPr/>
                    <a:lstStyle/>
                    <a:p>
                      <a:pPr>
                        <a:lnSpc>
                          <a:spcPct val="115000"/>
                        </a:lnSpc>
                        <a:spcAft>
                          <a:spcPts val="0"/>
                        </a:spcAft>
                      </a:pPr>
                      <a:r>
                        <a:rPr lang="en-GB" sz="1100" dirty="0">
                          <a:effectLst/>
                          <a:latin typeface="+mn-lt"/>
                        </a:rPr>
                        <a:t>Rx3</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OLOS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OLOS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2594328"/>
                  </a:ext>
                </a:extLst>
              </a:tr>
              <a:tr h="199332">
                <a:tc>
                  <a:txBody>
                    <a:bodyPr/>
                    <a:lstStyle/>
                    <a:p>
                      <a:pPr>
                        <a:lnSpc>
                          <a:spcPct val="115000"/>
                        </a:lnSpc>
                        <a:spcAft>
                          <a:spcPts val="0"/>
                        </a:spcAft>
                      </a:pPr>
                      <a:r>
                        <a:rPr lang="en-GB" sz="1100" dirty="0">
                          <a:effectLst/>
                          <a:latin typeface="+mn-lt"/>
                        </a:rPr>
                        <a:t>Rx4</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OLOS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NLOS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3883918"/>
                  </a:ext>
                </a:extLst>
              </a:tr>
              <a:tr h="199332">
                <a:tc>
                  <a:txBody>
                    <a:bodyPr/>
                    <a:lstStyle/>
                    <a:p>
                      <a:pPr>
                        <a:lnSpc>
                          <a:spcPct val="115000"/>
                        </a:lnSpc>
                        <a:spcAft>
                          <a:spcPts val="0"/>
                        </a:spcAft>
                      </a:pPr>
                      <a:r>
                        <a:rPr lang="en-GB" sz="1100" dirty="0">
                          <a:effectLst/>
                          <a:latin typeface="+mn-lt"/>
                        </a:rPr>
                        <a:t>Rx5</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NLOS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25609610"/>
                  </a:ext>
                </a:extLst>
              </a:tr>
              <a:tr h="199332">
                <a:tc>
                  <a:txBody>
                    <a:bodyPr/>
                    <a:lstStyle/>
                    <a:p>
                      <a:pP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Rx6</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NLOS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49824919"/>
                  </a:ext>
                </a:extLst>
              </a:tr>
              <a:tr h="199332">
                <a:tc>
                  <a:txBody>
                    <a:bodyPr/>
                    <a:lstStyle/>
                    <a:p>
                      <a:pPr>
                        <a:lnSpc>
                          <a:spcPct val="115000"/>
                        </a:lnSpc>
                        <a:spcAft>
                          <a:spcPts val="0"/>
                        </a:spcAft>
                      </a:pPr>
                      <a:r>
                        <a:rPr lang="de-DE" sz="1100" dirty="0">
                          <a:effectLst/>
                          <a:latin typeface="+mn-lt"/>
                          <a:ea typeface="+mn-ea"/>
                          <a:cs typeface="+mn-cs"/>
                        </a:rPr>
                        <a:t>Rx7</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74082181"/>
                  </a:ext>
                </a:extLst>
              </a:tr>
              <a:tr h="199332">
                <a:tc>
                  <a:txBody>
                    <a:bodyPr/>
                    <a:lstStyle/>
                    <a:p>
                      <a:pP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Rx8</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NLOS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44044625"/>
                  </a:ext>
                </a:extLst>
              </a:tr>
              <a:tr h="199332">
                <a:tc>
                  <a:txBody>
                    <a:bodyPr/>
                    <a:lstStyle/>
                    <a:p>
                      <a:pP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Rx9</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100" dirty="0">
                          <a:effectLst/>
                          <a:latin typeface="+mn-lt"/>
                          <a:ea typeface="Calibri" panose="020F0502020204030204" pitchFamily="34" charset="0"/>
                          <a:cs typeface="Times New Roman" panose="02020603050405020304" pitchFamily="18" charset="0"/>
                        </a:rPr>
                        <a:t>NLOS</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4953310"/>
                  </a:ext>
                </a:extLst>
              </a:tr>
            </a:tbl>
          </a:graphicData>
        </a:graphic>
      </p:graphicFrame>
      <p:pic>
        <p:nvPicPr>
          <p:cNvPr id="8" name="Picture 7"/>
          <p:cNvPicPr>
            <a:picLocks noChangeAspect="1"/>
          </p:cNvPicPr>
          <p:nvPr/>
        </p:nvPicPr>
        <p:blipFill>
          <a:blip r:embed="rId2" cstate="print"/>
          <a:stretch>
            <a:fillRect/>
          </a:stretch>
        </p:blipFill>
        <p:spPr>
          <a:xfrm>
            <a:off x="4590627" y="657716"/>
            <a:ext cx="4214069" cy="2699276"/>
          </a:xfrm>
          <a:prstGeom prst="rect">
            <a:avLst/>
          </a:prstGeom>
        </p:spPr>
      </p:pic>
      <p:pic>
        <p:nvPicPr>
          <p:cNvPr id="14" name="Picture 13"/>
          <p:cNvPicPr>
            <a:picLocks noChangeAspect="1"/>
          </p:cNvPicPr>
          <p:nvPr/>
        </p:nvPicPr>
        <p:blipFill>
          <a:blip r:embed="rId3" cstate="print"/>
          <a:stretch>
            <a:fillRect/>
          </a:stretch>
        </p:blipFill>
        <p:spPr>
          <a:xfrm>
            <a:off x="4568977" y="3397189"/>
            <a:ext cx="4420847" cy="2840123"/>
          </a:xfrm>
          <a:prstGeom prst="rect">
            <a:avLst/>
          </a:prstGeom>
        </p:spPr>
      </p:pic>
      <p:sp>
        <p:nvSpPr>
          <p:cNvPr id="33" name="Rounded Rectangular Callout 32"/>
          <p:cNvSpPr/>
          <p:nvPr/>
        </p:nvSpPr>
        <p:spPr bwMode="auto">
          <a:xfrm>
            <a:off x="3752403" y="2564904"/>
            <a:ext cx="946763" cy="669569"/>
          </a:xfrm>
          <a:prstGeom prst="wedgeRoundRectCallout">
            <a:avLst>
              <a:gd name="adj1" fmla="val 184019"/>
              <a:gd name="adj2" fmla="val -112582"/>
              <a:gd name="adj3" fmla="val 16667"/>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Tx at</a:t>
            </a:r>
            <a:r>
              <a:rPr kumimoji="0" lang="de-DE" sz="1200" b="0" i="0" u="none" strike="noStrike" cap="none" normalizeH="0" dirty="0">
                <a:ln>
                  <a:noFill/>
                </a:ln>
                <a:solidFill>
                  <a:schemeClr val="tx1"/>
                </a:solidFill>
                <a:effectLst/>
                <a:latin typeface="Arial" charset="0"/>
                <a:ea typeface="ＭＳ Ｐゴシック" charset="-128"/>
              </a:rPr>
              <a:t> ground floor</a:t>
            </a:r>
            <a:endParaRPr kumimoji="0" lang="en-GB" sz="1200" b="0" i="0" u="none" strike="noStrike" cap="none" normalizeH="0" baseline="0" dirty="0">
              <a:ln>
                <a:noFill/>
              </a:ln>
              <a:solidFill>
                <a:schemeClr val="tx1"/>
              </a:solidFill>
              <a:effectLst/>
              <a:latin typeface="Arial" charset="0"/>
              <a:ea typeface="ＭＳ Ｐゴシック" charset="-128"/>
            </a:endParaRPr>
          </a:p>
        </p:txBody>
      </p:sp>
      <p:sp>
        <p:nvSpPr>
          <p:cNvPr id="35" name="Rounded Rectangular Callout 34"/>
          <p:cNvSpPr/>
          <p:nvPr/>
        </p:nvSpPr>
        <p:spPr bwMode="auto">
          <a:xfrm>
            <a:off x="3779912" y="3301079"/>
            <a:ext cx="919254" cy="653974"/>
          </a:xfrm>
          <a:prstGeom prst="wedgeRoundRectCallout">
            <a:avLst>
              <a:gd name="adj1" fmla="val 199997"/>
              <a:gd name="adj2" fmla="val 212318"/>
              <a:gd name="adj3" fmla="val 16667"/>
            </a:avLst>
          </a:prstGeom>
          <a:no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tx1"/>
                </a:solidFill>
                <a:effectLst/>
                <a:latin typeface="Arial" charset="0"/>
                <a:ea typeface="ＭＳ Ｐゴシック" charset="-128"/>
              </a:rPr>
              <a:t>Tx at</a:t>
            </a:r>
            <a:r>
              <a:rPr kumimoji="0" lang="de-DE" sz="1200" b="0" i="0" u="none" strike="noStrike" cap="none" normalizeH="0" dirty="0">
                <a:ln>
                  <a:noFill/>
                </a:ln>
                <a:solidFill>
                  <a:schemeClr val="tx1"/>
                </a:solidFill>
                <a:effectLst/>
                <a:latin typeface="Arial" charset="0"/>
                <a:ea typeface="ＭＳ Ｐゴシック" charset="-128"/>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dirty="0" err="1">
                <a:ln>
                  <a:noFill/>
                </a:ln>
                <a:solidFill>
                  <a:schemeClr val="tx1"/>
                </a:solidFill>
                <a:effectLst/>
                <a:latin typeface="Arial" charset="0"/>
                <a:ea typeface="ＭＳ Ｐゴシック" charset="-128"/>
              </a:rPr>
              <a:t>first</a:t>
            </a:r>
            <a:r>
              <a:rPr kumimoji="0" lang="de-DE" sz="1200" b="0" i="0" u="none" strike="noStrike" cap="none" normalizeH="0" dirty="0">
                <a:ln>
                  <a:noFill/>
                </a:ln>
                <a:solidFill>
                  <a:schemeClr val="tx1"/>
                </a:solidFill>
                <a:effectLst/>
                <a:latin typeface="Arial" charset="0"/>
                <a:ea typeface="ＭＳ Ｐゴシック" charset="-128"/>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dirty="0" err="1">
                <a:ln>
                  <a:noFill/>
                </a:ln>
                <a:solidFill>
                  <a:schemeClr val="tx1"/>
                </a:solidFill>
                <a:effectLst/>
                <a:latin typeface="Arial" charset="0"/>
                <a:ea typeface="ＭＳ Ｐゴシック" charset="-128"/>
              </a:rPr>
              <a:t>floor</a:t>
            </a:r>
            <a:endParaRPr kumimoji="0" lang="en-GB" sz="12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xmlns="" val="421812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xfrm>
            <a:off x="4307681" y="6381328"/>
            <a:ext cx="528637" cy="3635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12</a:t>
            </a:fld>
            <a:endParaRPr lang="en-US" altLang="zh-TW"/>
          </a:p>
        </p:txBody>
      </p:sp>
      <p:sp>
        <p:nvSpPr>
          <p:cNvPr id="12" name="Rectangle 2"/>
          <p:cNvSpPr txBox="1">
            <a:spLocks noChangeArrowheads="1"/>
          </p:cNvSpPr>
          <p:nvPr/>
        </p:nvSpPr>
        <p:spPr>
          <a:xfrm>
            <a:off x="611560" y="1484784"/>
            <a:ext cx="8280920" cy="2232248"/>
          </a:xfrm>
          <a:prstGeom prst="rect">
            <a:avLst/>
          </a:prstGeom>
        </p:spPr>
        <p:txBody>
          <a:bodyPr/>
          <a:lstStyle/>
          <a:p>
            <a:pPr algn="ctr" eaLnBrk="1" hangingPunct="1">
              <a:defRPr/>
            </a:pPr>
            <a:r>
              <a:rPr lang="en-GB" sz="3200" b="1" dirty="0">
                <a:solidFill>
                  <a:schemeClr val="tx1"/>
                </a:solidFill>
                <a:latin typeface="+mj-lt"/>
              </a:rPr>
              <a:t>Large Indoor Measurements at </a:t>
            </a:r>
            <a:r>
              <a:rPr lang="en-US" sz="3200" b="1" kern="0" dirty="0">
                <a:solidFill>
                  <a:schemeClr val="tx1"/>
                </a:solidFill>
                <a:latin typeface="+mj-lt"/>
                <a:ea typeface="+mj-ea"/>
                <a:cs typeface="+mj-cs"/>
              </a:rPr>
              <a:t>60 GHz</a:t>
            </a:r>
            <a:r>
              <a:rPr lang="en-GB" sz="3200" b="1" dirty="0">
                <a:solidFill>
                  <a:schemeClr val="tx1"/>
                </a:solidFill>
                <a:latin typeface="+mj-lt"/>
              </a:rPr>
              <a:t>: </a:t>
            </a:r>
          </a:p>
          <a:p>
            <a:pPr algn="ctr" eaLnBrk="1" hangingPunct="1">
              <a:defRPr/>
            </a:pPr>
            <a:r>
              <a:rPr lang="en-GB" sz="3200" b="1" dirty="0">
                <a:solidFill>
                  <a:schemeClr val="tx1"/>
                </a:solidFill>
                <a:latin typeface="+mj-lt"/>
              </a:rPr>
              <a:t>Entrance Hall</a:t>
            </a:r>
          </a:p>
          <a:p>
            <a:pPr algn="ctr" eaLnBrk="1" hangingPunct="1">
              <a:defRPr/>
            </a:pPr>
            <a:endParaRPr lang="en-US" sz="3200" b="1" kern="0" dirty="0">
              <a:solidFill>
                <a:schemeClr val="tx1"/>
              </a:solidFill>
              <a:latin typeface="+mj-lt"/>
              <a:ea typeface="+mj-ea"/>
              <a:cs typeface="+mj-cs"/>
            </a:endParaRPr>
          </a:p>
          <a:p>
            <a:pPr algn="ctr" eaLnBrk="1" hangingPunct="1">
              <a:defRPr/>
            </a:pPr>
            <a:r>
              <a:rPr lang="en-US" sz="3200" b="1" kern="0" dirty="0">
                <a:solidFill>
                  <a:schemeClr val="tx1"/>
                </a:solidFill>
                <a:latin typeface="+mj-lt"/>
                <a:ea typeface="+mj-ea"/>
                <a:cs typeface="+mj-cs"/>
              </a:rPr>
              <a:t>Measurement Results</a:t>
            </a:r>
          </a:p>
        </p:txBody>
      </p:sp>
    </p:spTree>
    <p:extLst>
      <p:ext uri="{BB962C8B-B14F-4D97-AF65-F5344CB8AC3E}">
        <p14:creationId xmlns:p14="http://schemas.microsoft.com/office/powerpoint/2010/main" xmlns="" val="252408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233503339"/>
              </p:ext>
            </p:extLst>
          </p:nvPr>
        </p:nvGraphicFramePr>
        <p:xfrm>
          <a:off x="539552" y="1556792"/>
          <a:ext cx="8305800" cy="4416552"/>
        </p:xfrm>
        <a:graphic>
          <a:graphicData uri="http://schemas.openxmlformats.org/drawingml/2006/table">
            <a:tbl>
              <a:tblPr firstRow="1" firstCol="1" bandRow="1">
                <a:tableStyleId>{5940675A-B579-460E-94D1-54222C63F5DA}</a:tableStyleId>
              </a:tblPr>
              <a:tblGrid>
                <a:gridCol w="1038225">
                  <a:extLst>
                    <a:ext uri="{9D8B030D-6E8A-4147-A177-3AD203B41FA5}">
                      <a16:colId xmlns:a16="http://schemas.microsoft.com/office/drawing/2014/main" xmlns="" val="2741803644"/>
                    </a:ext>
                  </a:extLst>
                </a:gridCol>
                <a:gridCol w="1038225">
                  <a:extLst>
                    <a:ext uri="{9D8B030D-6E8A-4147-A177-3AD203B41FA5}">
                      <a16:colId xmlns:a16="http://schemas.microsoft.com/office/drawing/2014/main" xmlns="" val="1394483478"/>
                    </a:ext>
                  </a:extLst>
                </a:gridCol>
                <a:gridCol w="1038225">
                  <a:extLst>
                    <a:ext uri="{9D8B030D-6E8A-4147-A177-3AD203B41FA5}">
                      <a16:colId xmlns:a16="http://schemas.microsoft.com/office/drawing/2014/main" xmlns="" val="2118815109"/>
                    </a:ext>
                  </a:extLst>
                </a:gridCol>
                <a:gridCol w="1038225">
                  <a:extLst>
                    <a:ext uri="{9D8B030D-6E8A-4147-A177-3AD203B41FA5}">
                      <a16:colId xmlns:a16="http://schemas.microsoft.com/office/drawing/2014/main" xmlns="" val="547892588"/>
                    </a:ext>
                  </a:extLst>
                </a:gridCol>
                <a:gridCol w="1038225">
                  <a:extLst>
                    <a:ext uri="{9D8B030D-6E8A-4147-A177-3AD203B41FA5}">
                      <a16:colId xmlns:a16="http://schemas.microsoft.com/office/drawing/2014/main" xmlns="" val="1076035088"/>
                    </a:ext>
                  </a:extLst>
                </a:gridCol>
                <a:gridCol w="1038225">
                  <a:extLst>
                    <a:ext uri="{9D8B030D-6E8A-4147-A177-3AD203B41FA5}">
                      <a16:colId xmlns:a16="http://schemas.microsoft.com/office/drawing/2014/main" xmlns="" val="986376179"/>
                    </a:ext>
                  </a:extLst>
                </a:gridCol>
                <a:gridCol w="1038225">
                  <a:extLst>
                    <a:ext uri="{9D8B030D-6E8A-4147-A177-3AD203B41FA5}">
                      <a16:colId xmlns:a16="http://schemas.microsoft.com/office/drawing/2014/main" xmlns="" val="2742145207"/>
                    </a:ext>
                  </a:extLst>
                </a:gridCol>
                <a:gridCol w="1038225">
                  <a:extLst>
                    <a:ext uri="{9D8B030D-6E8A-4147-A177-3AD203B41FA5}">
                      <a16:colId xmlns:a16="http://schemas.microsoft.com/office/drawing/2014/main" xmlns="" val="3823676832"/>
                    </a:ext>
                  </a:extLst>
                </a:gridCol>
              </a:tblGrid>
              <a:tr h="0">
                <a:tc>
                  <a:txBody>
                    <a:bodyPr/>
                    <a:lstStyle/>
                    <a:p>
                      <a:pPr algn="ctr">
                        <a:lnSpc>
                          <a:spcPct val="115000"/>
                        </a:lnSpc>
                        <a:spcAft>
                          <a:spcPts val="0"/>
                        </a:spcAft>
                      </a:pPr>
                      <a:r>
                        <a:rPr lang="en-GB" sz="1400" dirty="0">
                          <a:effectLst/>
                        </a:rPr>
                        <a:t>Position</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DS* [ns]</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ED* [ns]</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AS at Tx </a:t>
                      </a:r>
                      <a:r>
                        <a:rPr lang="de-DE" sz="1400" baseline="0" dirty="0">
                          <a:effectLst/>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Es at</a:t>
                      </a:r>
                      <a:r>
                        <a:rPr lang="de-DE" sz="1400" baseline="0" dirty="0">
                          <a:effectLst/>
                        </a:rPr>
                        <a:t> Tx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As at Rx </a:t>
                      </a:r>
                      <a:r>
                        <a:rPr lang="de-DE" sz="1400" baseline="0" dirty="0">
                          <a:effectLst/>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Es at Rx </a:t>
                      </a:r>
                      <a:r>
                        <a:rPr lang="de-DE" sz="1400" baseline="0" dirty="0">
                          <a:effectLst/>
                        </a:rPr>
                        <a:t>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Received Power [dB]</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93097193"/>
                  </a:ext>
                </a:extLst>
              </a:tr>
              <a:tr h="0">
                <a:tc>
                  <a:txBody>
                    <a:bodyPr/>
                    <a:lstStyle/>
                    <a:p>
                      <a:pPr algn="ctr">
                        <a:lnSpc>
                          <a:spcPct val="115000"/>
                        </a:lnSpc>
                        <a:spcAft>
                          <a:spcPts val="0"/>
                        </a:spcAft>
                      </a:pPr>
                      <a:r>
                        <a:rPr lang="de-DE" sz="1400" dirty="0">
                          <a:effectLst/>
                        </a:rPr>
                        <a:t>Tx1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sz="1400" dirty="0"/>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3592099"/>
                  </a:ext>
                </a:extLst>
              </a:tr>
              <a:tr h="0">
                <a:tc>
                  <a:txBody>
                    <a:bodyPr/>
                    <a:lstStyle/>
                    <a:p>
                      <a:pPr>
                        <a:lnSpc>
                          <a:spcPct val="115000"/>
                        </a:lnSpc>
                        <a:spcAft>
                          <a:spcPts val="0"/>
                        </a:spcAft>
                      </a:pPr>
                      <a:r>
                        <a:rPr lang="en-GB" sz="1400" dirty="0">
                          <a:effectLst/>
                        </a:rPr>
                        <a:t>Rx1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11.98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60.94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37.11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15.71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54.96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16.92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-132.72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398898"/>
                  </a:ext>
                </a:extLst>
              </a:tr>
              <a:tr h="0">
                <a:tc>
                  <a:txBody>
                    <a:bodyPr/>
                    <a:lstStyle/>
                    <a:p>
                      <a:pPr>
                        <a:lnSpc>
                          <a:spcPct val="115000"/>
                        </a:lnSpc>
                        <a:spcAft>
                          <a:spcPts val="0"/>
                        </a:spcAft>
                      </a:pPr>
                      <a:r>
                        <a:rPr lang="en-GB" sz="1400" dirty="0">
                          <a:effectLst/>
                        </a:rPr>
                        <a:t>Rx2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20.38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282.70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35.47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14.84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56.61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16.40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-132.88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4829278"/>
                  </a:ext>
                </a:extLst>
              </a:tr>
              <a:tr h="0">
                <a:tc>
                  <a:txBody>
                    <a:bodyPr/>
                    <a:lstStyle/>
                    <a:p>
                      <a:pPr>
                        <a:lnSpc>
                          <a:spcPct val="115000"/>
                        </a:lnSpc>
                        <a:spcAft>
                          <a:spcPts val="0"/>
                        </a:spcAft>
                      </a:pPr>
                      <a:r>
                        <a:rPr lang="en-GB" sz="1400" dirty="0">
                          <a:effectLst/>
                        </a:rPr>
                        <a:t>Rx3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25.19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282.70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40.52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15.86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63.01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21.37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-1344.96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2594328"/>
                  </a:ext>
                </a:extLst>
              </a:tr>
              <a:tr h="0">
                <a:tc>
                  <a:txBody>
                    <a:bodyPr/>
                    <a:lstStyle/>
                    <a:p>
                      <a:pPr>
                        <a:lnSpc>
                          <a:spcPct val="115000"/>
                        </a:lnSpc>
                        <a:spcAft>
                          <a:spcPts val="0"/>
                        </a:spcAft>
                      </a:pPr>
                      <a:r>
                        <a:rPr lang="en-GB" sz="1400" dirty="0">
                          <a:effectLst/>
                        </a:rPr>
                        <a:t>Rx4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31.40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134.55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DE" sz="1400" dirty="0">
                          <a:effectLst/>
                        </a:rPr>
                        <a:t>55.09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18.71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84.43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20.66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-136.98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3883918"/>
                  </a:ext>
                </a:extLst>
              </a:tr>
              <a:tr h="0">
                <a:tc>
                  <a:txBody>
                    <a:bodyPr/>
                    <a:lstStyle/>
                    <a:p>
                      <a:pPr>
                        <a:lnSpc>
                          <a:spcPct val="115000"/>
                        </a:lnSpc>
                        <a:spcAft>
                          <a:spcPts val="0"/>
                        </a:spcAft>
                      </a:pPr>
                      <a:r>
                        <a:rPr lang="en-GB" sz="1400" dirty="0">
                          <a:effectLst/>
                        </a:rPr>
                        <a:t>Rx6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12.45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283.17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22.40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16.49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47.38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17.95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-129.50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25609610"/>
                  </a:ext>
                </a:extLst>
              </a:tr>
              <a:tr h="0">
                <a:tc>
                  <a:txBody>
                    <a:bodyPr/>
                    <a:lstStyle/>
                    <a:p>
                      <a:pPr>
                        <a:lnSpc>
                          <a:spcPct val="115000"/>
                        </a:lnSpc>
                        <a:spcAft>
                          <a:spcPts val="0"/>
                        </a:spcAft>
                      </a:pPr>
                      <a:r>
                        <a:rPr lang="de-DE" sz="1400" dirty="0">
                          <a:effectLst/>
                        </a:rPr>
                        <a:t>Rx9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2.46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13.59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23.58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19.69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27.02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18.20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-132.96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49824919"/>
                  </a:ext>
                </a:extLst>
              </a:tr>
              <a:tr h="0">
                <a:tc>
                  <a:txBody>
                    <a:bodyPr/>
                    <a:lstStyle/>
                    <a:p>
                      <a:pPr algn="ctr">
                        <a:lnSpc>
                          <a:spcPct val="115000"/>
                        </a:lnSpc>
                        <a:spcAft>
                          <a:spcPts val="0"/>
                        </a:spcAft>
                      </a:pPr>
                      <a:r>
                        <a:rPr lang="de-DE" sz="1400" dirty="0">
                          <a:effectLst/>
                        </a:rPr>
                        <a:t>Tx2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141968"/>
                  </a:ext>
                </a:extLst>
              </a:tr>
              <a:tr h="0">
                <a:tc>
                  <a:txBody>
                    <a:bodyPr/>
                    <a:lstStyle/>
                    <a:p>
                      <a:pPr>
                        <a:lnSpc>
                          <a:spcPct val="115000"/>
                        </a:lnSpc>
                        <a:spcAft>
                          <a:spcPts val="0"/>
                        </a:spcAft>
                      </a:pPr>
                      <a:r>
                        <a:rPr lang="en-GB" sz="1400" dirty="0">
                          <a:effectLst/>
                        </a:rPr>
                        <a:t>Rx1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19.79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94.23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42.32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22.49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76.15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24.22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-138.73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99623611"/>
                  </a:ext>
                </a:extLst>
              </a:tr>
              <a:tr h="0">
                <a:tc>
                  <a:txBody>
                    <a:bodyPr/>
                    <a:lstStyle/>
                    <a:p>
                      <a:pPr>
                        <a:lnSpc>
                          <a:spcPct val="115000"/>
                        </a:lnSpc>
                        <a:spcAft>
                          <a:spcPts val="0"/>
                        </a:spcAft>
                      </a:pPr>
                      <a:r>
                        <a:rPr lang="en-GB" sz="1400" dirty="0">
                          <a:effectLst/>
                        </a:rPr>
                        <a:t>Rx2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20.45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87.67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43.73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20.93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70.34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25.47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-137.25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49911764"/>
                  </a:ext>
                </a:extLst>
              </a:tr>
              <a:tr h="0">
                <a:tc>
                  <a:txBody>
                    <a:bodyPr/>
                    <a:lstStyle/>
                    <a:p>
                      <a:pPr>
                        <a:lnSpc>
                          <a:spcPct val="115000"/>
                        </a:lnSpc>
                        <a:spcAft>
                          <a:spcPts val="0"/>
                        </a:spcAft>
                      </a:pPr>
                      <a:r>
                        <a:rPr lang="en-GB" sz="1400" dirty="0">
                          <a:effectLst/>
                        </a:rPr>
                        <a:t>Rx3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28.37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126.58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45.03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22.09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79.68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21.62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-138.83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82153376"/>
                  </a:ext>
                </a:extLst>
              </a:tr>
              <a:tr h="0">
                <a:tc>
                  <a:txBody>
                    <a:bodyPr/>
                    <a:lstStyle/>
                    <a:p>
                      <a:pPr>
                        <a:lnSpc>
                          <a:spcPct val="115000"/>
                        </a:lnSpc>
                        <a:spcAft>
                          <a:spcPts val="0"/>
                        </a:spcAft>
                      </a:pPr>
                      <a:r>
                        <a:rPr lang="de-DE" sz="1400" dirty="0">
                          <a:effectLst/>
                        </a:rPr>
                        <a:t>Rx4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32.31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143.46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DE" sz="1400" dirty="0">
                          <a:effectLst/>
                        </a:rPr>
                        <a:t>40.75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20.62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76.47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19.43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-141.20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6666201"/>
                  </a:ext>
                </a:extLst>
              </a:tr>
              <a:tr h="0">
                <a:tc>
                  <a:txBody>
                    <a:bodyPr/>
                    <a:lstStyle/>
                    <a:p>
                      <a:pPr>
                        <a:lnSpc>
                          <a:spcPct val="115000"/>
                        </a:lnSpc>
                        <a:spcAft>
                          <a:spcPts val="0"/>
                        </a:spcAft>
                      </a:pPr>
                      <a:r>
                        <a:rPr lang="en-GB" sz="1400" dirty="0">
                          <a:effectLst/>
                        </a:rPr>
                        <a:t>Rx5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38.19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157.05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DE" sz="1400" dirty="0">
                          <a:effectLst/>
                        </a:rPr>
                        <a:t>51.31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19.98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64.79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20.91</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-145.35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518674"/>
                  </a:ext>
                </a:extLst>
              </a:tr>
              <a:tr h="0">
                <a:tc>
                  <a:txBody>
                    <a:bodyPr/>
                    <a:lstStyle/>
                    <a:p>
                      <a:pPr>
                        <a:lnSpc>
                          <a:spcPct val="115000"/>
                        </a:lnSpc>
                        <a:spcAft>
                          <a:spcPts val="0"/>
                        </a:spcAft>
                      </a:pPr>
                      <a:r>
                        <a:rPr lang="en-GB" sz="1400" dirty="0">
                          <a:effectLst/>
                        </a:rPr>
                        <a:t>Rx6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33.90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400" dirty="0"/>
                        <a:t>167.37</a:t>
                      </a:r>
                      <a:endParaRPr lang="en-GB" sz="1400" dirty="0"/>
                    </a:p>
                  </a:txBody>
                  <a:tcPr marL="68580" marR="68580" marT="0" marB="0"/>
                </a:tc>
                <a:tc>
                  <a:txBody>
                    <a:bodyPr/>
                    <a:lstStyle/>
                    <a:p>
                      <a:pPr algn="ctr">
                        <a:lnSpc>
                          <a:spcPct val="115000"/>
                        </a:lnSpc>
                        <a:spcAft>
                          <a:spcPts val="0"/>
                        </a:spcAft>
                      </a:pPr>
                      <a:r>
                        <a:rPr lang="de-DE" sz="1400" dirty="0">
                          <a:effectLst/>
                        </a:rPr>
                        <a:t>43.63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18.12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50.05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18.70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-145.72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85828617"/>
                  </a:ext>
                </a:extLst>
              </a:tr>
              <a:tr h="0">
                <a:tc>
                  <a:txBody>
                    <a:bodyPr/>
                    <a:lstStyle/>
                    <a:p>
                      <a:pPr>
                        <a:lnSpc>
                          <a:spcPct val="115000"/>
                        </a:lnSpc>
                        <a:spcAft>
                          <a:spcPts val="0"/>
                        </a:spcAft>
                      </a:pPr>
                      <a:r>
                        <a:rPr lang="de-DE" sz="1400" dirty="0">
                          <a:effectLst/>
                        </a:rPr>
                        <a:t>Rx8</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25.54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138.77</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56.29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18.96</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33.94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18.70</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-148.72</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03618275"/>
                  </a:ext>
                </a:extLst>
              </a:tr>
              <a:tr h="0">
                <a:tc>
                  <a:txBody>
                    <a:bodyPr/>
                    <a:lstStyle/>
                    <a:p>
                      <a:pPr>
                        <a:lnSpc>
                          <a:spcPct val="115000"/>
                        </a:lnSpc>
                        <a:spcAft>
                          <a:spcPts val="0"/>
                        </a:spcAft>
                      </a:pPr>
                      <a:r>
                        <a:rPr lang="de-DE" sz="1400" dirty="0">
                          <a:effectLst/>
                        </a:rPr>
                        <a:t>Rx9</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effectLst/>
                        </a:rPr>
                        <a:t>25.54</a:t>
                      </a:r>
                      <a:endParaRPr lang="en-GB" sz="1400" dirty="0"/>
                    </a:p>
                  </a:txBody>
                  <a:tcPr marL="68580" marR="68580" marT="0" marB="0"/>
                </a:tc>
                <a:tc>
                  <a:txBody>
                    <a:bodyPr/>
                    <a:lstStyle/>
                    <a:p>
                      <a:pPr algn="ctr">
                        <a:lnSpc>
                          <a:spcPct val="115000"/>
                        </a:lnSpc>
                        <a:spcAft>
                          <a:spcPts val="0"/>
                        </a:spcAft>
                      </a:pPr>
                      <a:r>
                        <a:rPr lang="de-DE" sz="1400" dirty="0">
                          <a:effectLst/>
                        </a:rPr>
                        <a:t>124.24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49.44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20.34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45.13</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19.24</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400" dirty="0">
                          <a:effectLst/>
                        </a:rPr>
                        <a:t>-149.75</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908930"/>
                  </a:ext>
                </a:extLst>
              </a:tr>
            </a:tbl>
          </a:graphicData>
        </a:graphic>
      </p:graphicFrame>
      <p:sp>
        <p:nvSpPr>
          <p:cNvPr id="3" name="TextBox 2"/>
          <p:cNvSpPr txBox="1"/>
          <p:nvPr/>
        </p:nvSpPr>
        <p:spPr>
          <a:xfrm>
            <a:off x="467544" y="6093296"/>
            <a:ext cx="4876800" cy="307777"/>
          </a:xfrm>
          <a:prstGeom prst="rect">
            <a:avLst/>
          </a:prstGeom>
          <a:noFill/>
        </p:spPr>
        <p:txBody>
          <a:bodyPr wrap="square" rtlCol="0">
            <a:spAutoFit/>
          </a:bodyPr>
          <a:lstStyle/>
          <a:p>
            <a:r>
              <a:rPr lang="de-DE" sz="1400" dirty="0">
                <a:solidFill>
                  <a:schemeClr val="tx1"/>
                </a:solidFill>
              </a:rPr>
              <a:t>* Considering 20 dB dynamic range</a:t>
            </a:r>
            <a:endParaRPr lang="en-GB" sz="1400" dirty="0">
              <a:solidFill>
                <a:schemeClr val="tx1"/>
              </a:solidFill>
            </a:endParaRPr>
          </a:p>
        </p:txBody>
      </p:sp>
      <p:sp>
        <p:nvSpPr>
          <p:cNvPr id="6" name="Content Placeholder 2"/>
          <p:cNvSpPr>
            <a:spLocks noGrp="1"/>
          </p:cNvSpPr>
          <p:nvPr>
            <p:ph idx="1"/>
          </p:nvPr>
        </p:nvSpPr>
        <p:spPr>
          <a:xfrm>
            <a:off x="563093" y="1196752"/>
            <a:ext cx="8107326" cy="4953000"/>
          </a:xfrm>
        </p:spPr>
        <p:txBody>
          <a:bodyPr/>
          <a:lstStyle/>
          <a:p>
            <a:pPr marL="0" indent="0">
              <a:buNone/>
            </a:pPr>
            <a:r>
              <a:rPr lang="en-GB" sz="1800" b="1" dirty="0">
                <a:solidFill>
                  <a:schemeClr val="tx1"/>
                </a:solidFill>
              </a:rPr>
              <a:t>Large Scale Parameters</a:t>
            </a:r>
          </a:p>
        </p:txBody>
      </p:sp>
      <p:sp>
        <p:nvSpPr>
          <p:cNvPr id="7" name="Rectangle 8"/>
          <p:cNvSpPr>
            <a:spLocks noGrp="1" noChangeArrowheads="1"/>
          </p:cNvSpPr>
          <p:nvPr>
            <p:ph type="title"/>
          </p:nvPr>
        </p:nvSpPr>
        <p:spPr bwMode="auto">
          <a:xfrm>
            <a:off x="607761" y="620688"/>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sz="2800" b="1" dirty="0">
                <a:solidFill>
                  <a:schemeClr val="tx1"/>
                </a:solidFill>
              </a:rPr>
              <a:t>Indoor Measurements</a:t>
            </a:r>
          </a:p>
        </p:txBody>
      </p:sp>
    </p:spTree>
    <p:extLst>
      <p:ext uri="{BB962C8B-B14F-4D97-AF65-F5344CB8AC3E}">
        <p14:creationId xmlns:p14="http://schemas.microsoft.com/office/powerpoint/2010/main" xmlns="" val="368215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79025" y="1268760"/>
            <a:ext cx="8107326" cy="432048"/>
          </a:xfrm>
        </p:spPr>
        <p:txBody>
          <a:bodyPr/>
          <a:lstStyle/>
          <a:p>
            <a:pPr marL="0" indent="0">
              <a:buNone/>
            </a:pPr>
            <a:r>
              <a:rPr lang="en-GB" sz="1800" b="1" dirty="0">
                <a:solidFill>
                  <a:schemeClr val="tx1"/>
                </a:solidFill>
              </a:rPr>
              <a:t>Intra Cluster Parameters</a:t>
            </a:r>
          </a:p>
        </p:txBody>
      </p:sp>
      <p:sp>
        <p:nvSpPr>
          <p:cNvPr id="7" name="Rectangle 8"/>
          <p:cNvSpPr>
            <a:spLocks noGrp="1" noChangeArrowheads="1"/>
          </p:cNvSpPr>
          <p:nvPr>
            <p:ph type="title"/>
          </p:nvPr>
        </p:nvSpPr>
        <p:spPr bwMode="auto">
          <a:xfrm>
            <a:off x="607761" y="620688"/>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sz="2800" b="1" dirty="0">
                <a:solidFill>
                  <a:schemeClr val="tx1"/>
                </a:solidFill>
              </a:rPr>
              <a:t>Indoor Measurements</a:t>
            </a:r>
          </a:p>
        </p:txBody>
      </p:sp>
      <p:graphicFrame>
        <p:nvGraphicFramePr>
          <p:cNvPr id="2" name="Tabelle 1"/>
          <p:cNvGraphicFramePr>
            <a:graphicFrameLocks noGrp="1"/>
          </p:cNvGraphicFramePr>
          <p:nvPr>
            <p:extLst>
              <p:ext uri="{D42A27DB-BD31-4B8C-83A1-F6EECF244321}">
                <p14:modId xmlns:p14="http://schemas.microsoft.com/office/powerpoint/2010/main" xmlns="" val="1327144819"/>
              </p:ext>
            </p:extLst>
          </p:nvPr>
        </p:nvGraphicFramePr>
        <p:xfrm>
          <a:off x="577765" y="1916832"/>
          <a:ext cx="8259596" cy="3961236"/>
        </p:xfrm>
        <a:graphic>
          <a:graphicData uri="http://schemas.openxmlformats.org/drawingml/2006/table">
            <a:tbl>
              <a:tblPr firstRow="1" firstCol="1" bandRow="1">
                <a:tableStyleId>{5940675A-B579-460E-94D1-54222C63F5DA}</a:tableStyleId>
              </a:tblPr>
              <a:tblGrid>
                <a:gridCol w="496666">
                  <a:extLst>
                    <a:ext uri="{9D8B030D-6E8A-4147-A177-3AD203B41FA5}">
                      <a16:colId xmlns:a16="http://schemas.microsoft.com/office/drawing/2014/main" xmlns="" val="3052758232"/>
                    </a:ext>
                  </a:extLst>
                </a:gridCol>
                <a:gridCol w="590725">
                  <a:extLst>
                    <a:ext uri="{9D8B030D-6E8A-4147-A177-3AD203B41FA5}">
                      <a16:colId xmlns:a16="http://schemas.microsoft.com/office/drawing/2014/main" xmlns="" val="2569301864"/>
                    </a:ext>
                  </a:extLst>
                </a:gridCol>
                <a:gridCol w="1194635">
                  <a:extLst>
                    <a:ext uri="{9D8B030D-6E8A-4147-A177-3AD203B41FA5}">
                      <a16:colId xmlns:a16="http://schemas.microsoft.com/office/drawing/2014/main" xmlns="" val="151713574"/>
                    </a:ext>
                  </a:extLst>
                </a:gridCol>
                <a:gridCol w="1195514">
                  <a:extLst>
                    <a:ext uri="{9D8B030D-6E8A-4147-A177-3AD203B41FA5}">
                      <a16:colId xmlns:a16="http://schemas.microsoft.com/office/drawing/2014/main" xmlns="" val="1387862211"/>
                    </a:ext>
                  </a:extLst>
                </a:gridCol>
                <a:gridCol w="1195514">
                  <a:extLst>
                    <a:ext uri="{9D8B030D-6E8A-4147-A177-3AD203B41FA5}">
                      <a16:colId xmlns:a16="http://schemas.microsoft.com/office/drawing/2014/main" xmlns="" val="789104505"/>
                    </a:ext>
                  </a:extLst>
                </a:gridCol>
                <a:gridCol w="1195514">
                  <a:extLst>
                    <a:ext uri="{9D8B030D-6E8A-4147-A177-3AD203B41FA5}">
                      <a16:colId xmlns:a16="http://schemas.microsoft.com/office/drawing/2014/main" xmlns="" val="1881192390"/>
                    </a:ext>
                  </a:extLst>
                </a:gridCol>
                <a:gridCol w="1195514">
                  <a:extLst>
                    <a:ext uri="{9D8B030D-6E8A-4147-A177-3AD203B41FA5}">
                      <a16:colId xmlns:a16="http://schemas.microsoft.com/office/drawing/2014/main" xmlns="" val="357355133"/>
                    </a:ext>
                  </a:extLst>
                </a:gridCol>
                <a:gridCol w="1195514">
                  <a:extLst>
                    <a:ext uri="{9D8B030D-6E8A-4147-A177-3AD203B41FA5}">
                      <a16:colId xmlns:a16="http://schemas.microsoft.com/office/drawing/2014/main" xmlns="" val="880200924"/>
                    </a:ext>
                  </a:extLst>
                </a:gridCol>
              </a:tblGrid>
              <a:tr h="204842">
                <a:tc gridSpan="2">
                  <a:txBody>
                    <a:bodyPr/>
                    <a:lstStyle/>
                    <a:p>
                      <a:pPr algn="just">
                        <a:spcAft>
                          <a:spcPts val="0"/>
                        </a:spcAft>
                      </a:pPr>
                      <a:r>
                        <a:rPr lang="en-US" sz="1400">
                          <a:effectLst/>
                        </a:rPr>
                        <a:t> </a:t>
                      </a:r>
                      <a:endParaRPr lang="de-DE" sz="140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400">
                          <a:effectLst/>
                        </a:rPr>
                        <a:t>LOS</a:t>
                      </a:r>
                      <a:endParaRPr lang="de-DE" sz="140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400" dirty="0">
                          <a:effectLst/>
                        </a:rPr>
                        <a:t>Strong Rays</a:t>
                      </a:r>
                      <a:endParaRPr lang="de-DE" sz="1400" dirty="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400">
                          <a:effectLst/>
                        </a:rPr>
                        <a:t>Random Rays</a:t>
                      </a:r>
                      <a:endParaRPr lang="de-DE" sz="1400">
                        <a:effectLst/>
                        <a:latin typeface="Times New Roman" panose="02020603050405020304" pitchFamily="18" charset="0"/>
                        <a:ea typeface="MS Mincho"/>
                      </a:endParaRPr>
                    </a:p>
                  </a:txBody>
                  <a:tcPr marL="68580" marR="68580" marT="0" marB="0"/>
                </a:tc>
                <a:tc hMerge="1">
                  <a:txBody>
                    <a:bodyPr/>
                    <a:lstStyle/>
                    <a:p>
                      <a:endParaRPr lang="de-DE"/>
                    </a:p>
                  </a:txBody>
                  <a:tcPr/>
                </a:tc>
                <a:extLst>
                  <a:ext uri="{0D108BD9-81ED-4DB2-BD59-A6C34878D82A}">
                    <a16:rowId xmlns:a16="http://schemas.microsoft.com/office/drawing/2014/main" xmlns="" val="820306412"/>
                  </a:ext>
                </a:extLst>
              </a:tr>
              <a:tr h="409683">
                <a:tc>
                  <a:txBody>
                    <a:bodyPr/>
                    <a:lstStyle/>
                    <a:p>
                      <a:pPr algn="just">
                        <a:spcAft>
                          <a:spcPts val="0"/>
                        </a:spcAft>
                      </a:pPr>
                      <a:r>
                        <a:rPr lang="en-US" sz="1400">
                          <a:effectLst/>
                        </a:rPr>
                        <a:t>Tx</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400">
                          <a:effectLst/>
                        </a:rPr>
                        <a:t>Rx</a:t>
                      </a:r>
                      <a:endParaRPr lang="de-DE" sz="14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400">
                          <a:effectLst/>
                        </a:rPr>
                        <a:t>Mean Delay Spread</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400">
                          <a:effectLst/>
                        </a:rPr>
                        <a:t>Var Delay Spread</a:t>
                      </a:r>
                      <a:endParaRPr lang="de-DE" sz="14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400">
                          <a:effectLst/>
                        </a:rPr>
                        <a:t>Mean Delay Spread</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400">
                          <a:effectLst/>
                        </a:rPr>
                        <a:t>Var Delay Spread</a:t>
                      </a:r>
                      <a:endParaRPr lang="de-DE" sz="14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400">
                          <a:effectLst/>
                        </a:rPr>
                        <a:t>Mean Delay Spread</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400">
                          <a:effectLst/>
                        </a:rPr>
                        <a:t>Var Delay Spread</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233928780"/>
                  </a:ext>
                </a:extLst>
              </a:tr>
              <a:tr h="204842">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1.05</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0.30</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1.90</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0.55</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2351002744"/>
                  </a:ext>
                </a:extLst>
              </a:tr>
              <a:tr h="204842">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0.69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1.05</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0.35</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1.27</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0.53</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2299273847"/>
                  </a:ext>
                </a:extLst>
              </a:tr>
              <a:tr h="204842">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3</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1.27</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0.33</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0.49</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896121166"/>
                  </a:ext>
                </a:extLst>
              </a:tr>
              <a:tr h="204842">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4</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1.38</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1.49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0.61</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422489111"/>
                  </a:ext>
                </a:extLst>
              </a:tr>
              <a:tr h="204842">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0.86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0.92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0.12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1.22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0.62</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927649655"/>
                  </a:ext>
                </a:extLst>
              </a:tr>
              <a:tr h="204842">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1.16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0.29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1.29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0.47</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649684906"/>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0.95</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1.29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0.37</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0.58</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2771914840"/>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0.29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1.30</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0.68</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2681512371"/>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3</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1.38</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0.33</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1.47</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0.76</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009571008"/>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4</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1.08</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0.14</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1.37</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0.56</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439593371"/>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5</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1.42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0.61</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0.73</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0.96</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048091112"/>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1.39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0.59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1.15</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0.91</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2688131729"/>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8</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0.96</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0.73</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0.78</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271608301"/>
                  </a:ext>
                </a:extLst>
              </a:tr>
              <a:tr h="204842">
                <a:tc>
                  <a:txBody>
                    <a:bodyPr/>
                    <a:lstStyle/>
                    <a:p>
                      <a:pPr algn="just">
                        <a:spcAft>
                          <a:spcPts val="0"/>
                        </a:spcAft>
                      </a:pPr>
                      <a:r>
                        <a:rPr lang="de-DE" sz="1400">
                          <a:effectLst/>
                        </a:rPr>
                        <a:t>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1.23</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0.59</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0.32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0.51</a:t>
                      </a:r>
                      <a:endParaRPr lang="de-DE" sz="14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444270100"/>
                  </a:ext>
                </a:extLst>
              </a:tr>
              <a:tr h="334116">
                <a:tc>
                  <a:txBody>
                    <a:bodyPr/>
                    <a:lstStyle/>
                    <a:p>
                      <a:endParaRPr lang="de-DE" sz="1400" dirty="0">
                        <a:effectLst/>
                        <a:latin typeface="Times New Roman" panose="02020603050405020304" pitchFamily="18" charset="0"/>
                      </a:endParaRPr>
                    </a:p>
                  </a:txBody>
                  <a:tcPr marL="68580" marR="68580" marT="0" marB="0"/>
                </a:tc>
                <a:tc>
                  <a:txBody>
                    <a:bodyPr/>
                    <a:lstStyle/>
                    <a:p>
                      <a:pPr algn="just">
                        <a:spcAft>
                          <a:spcPts val="0"/>
                        </a:spcAft>
                      </a:pPr>
                      <a:r>
                        <a:rPr lang="de-DE" sz="1400">
                          <a:effectLst/>
                        </a:rPr>
                        <a:t>Mean</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dirty="0">
                          <a:effectLst/>
                        </a:rPr>
                        <a:t>0.84</a:t>
                      </a:r>
                      <a:endParaRPr lang="de-DE" sz="1400" dirty="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dirty="0">
                          <a:effectLst/>
                        </a:rPr>
                        <a:t>-</a:t>
                      </a:r>
                      <a:endParaRPr lang="de-DE" sz="1400" dirty="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dirty="0">
                          <a:effectLst/>
                        </a:rPr>
                        <a:t>1.23</a:t>
                      </a:r>
                      <a:endParaRPr lang="de-DE" sz="1400" dirty="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0.02</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a:effectLst/>
                        </a:rPr>
                        <a:t>1.17</a:t>
                      </a:r>
                      <a:endParaRPr lang="de-DE" sz="14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400" dirty="0">
                          <a:effectLst/>
                        </a:rPr>
                        <a:t>0.11</a:t>
                      </a:r>
                      <a:endParaRPr lang="de-DE" sz="14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051905489"/>
                  </a:ext>
                </a:extLst>
              </a:tr>
            </a:tbl>
          </a:graphicData>
        </a:graphic>
      </p:graphicFrame>
    </p:spTree>
    <p:extLst>
      <p:ext uri="{BB962C8B-B14F-4D97-AF65-F5344CB8AC3E}">
        <p14:creationId xmlns:p14="http://schemas.microsoft.com/office/powerpoint/2010/main" xmlns="" val="235836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xmlns="" val="2390529559"/>
              </p:ext>
            </p:extLst>
          </p:nvPr>
        </p:nvGraphicFramePr>
        <p:xfrm>
          <a:off x="461093" y="3429000"/>
          <a:ext cx="8208911" cy="3017520"/>
        </p:xfrm>
        <a:graphic>
          <a:graphicData uri="http://schemas.openxmlformats.org/drawingml/2006/table">
            <a:tbl>
              <a:tblPr firstRow="1" firstCol="1" bandRow="1">
                <a:tableStyleId>{5940675A-B579-460E-94D1-54222C63F5DA}</a:tableStyleId>
              </a:tblPr>
              <a:tblGrid>
                <a:gridCol w="942555">
                  <a:extLst>
                    <a:ext uri="{9D8B030D-6E8A-4147-A177-3AD203B41FA5}">
                      <a16:colId xmlns:a16="http://schemas.microsoft.com/office/drawing/2014/main" xmlns="" val="1435885333"/>
                    </a:ext>
                  </a:extLst>
                </a:gridCol>
                <a:gridCol w="497605">
                  <a:extLst>
                    <a:ext uri="{9D8B030D-6E8A-4147-A177-3AD203B41FA5}">
                      <a16:colId xmlns:a16="http://schemas.microsoft.com/office/drawing/2014/main" xmlns="" val="2946645257"/>
                    </a:ext>
                  </a:extLst>
                </a:gridCol>
                <a:gridCol w="438499">
                  <a:extLst>
                    <a:ext uri="{9D8B030D-6E8A-4147-A177-3AD203B41FA5}">
                      <a16:colId xmlns:a16="http://schemas.microsoft.com/office/drawing/2014/main" xmlns="" val="771248163"/>
                    </a:ext>
                  </a:extLst>
                </a:gridCol>
                <a:gridCol w="1079347">
                  <a:extLst>
                    <a:ext uri="{9D8B030D-6E8A-4147-A177-3AD203B41FA5}">
                      <a16:colId xmlns:a16="http://schemas.microsoft.com/office/drawing/2014/main" xmlns="" val="1946060952"/>
                    </a:ext>
                  </a:extLst>
                </a:gridCol>
                <a:gridCol w="1050181">
                  <a:extLst>
                    <a:ext uri="{9D8B030D-6E8A-4147-A177-3AD203B41FA5}">
                      <a16:colId xmlns:a16="http://schemas.microsoft.com/office/drawing/2014/main" xmlns="" val="2089888978"/>
                    </a:ext>
                  </a:extLst>
                </a:gridCol>
                <a:gridCol w="1050181">
                  <a:extLst>
                    <a:ext uri="{9D8B030D-6E8A-4147-A177-3AD203B41FA5}">
                      <a16:colId xmlns:a16="http://schemas.microsoft.com/office/drawing/2014/main" xmlns="" val="3374423216"/>
                    </a:ext>
                  </a:extLst>
                </a:gridCol>
                <a:gridCol w="1050181">
                  <a:extLst>
                    <a:ext uri="{9D8B030D-6E8A-4147-A177-3AD203B41FA5}">
                      <a16:colId xmlns:a16="http://schemas.microsoft.com/office/drawing/2014/main" xmlns="" val="3536712296"/>
                    </a:ext>
                  </a:extLst>
                </a:gridCol>
                <a:gridCol w="1050181">
                  <a:extLst>
                    <a:ext uri="{9D8B030D-6E8A-4147-A177-3AD203B41FA5}">
                      <a16:colId xmlns:a16="http://schemas.microsoft.com/office/drawing/2014/main" xmlns="" val="2854050553"/>
                    </a:ext>
                  </a:extLst>
                </a:gridCol>
                <a:gridCol w="1050181">
                  <a:extLst>
                    <a:ext uri="{9D8B030D-6E8A-4147-A177-3AD203B41FA5}">
                      <a16:colId xmlns:a16="http://schemas.microsoft.com/office/drawing/2014/main" xmlns="" val="659953024"/>
                    </a:ext>
                  </a:extLst>
                </a:gridCol>
              </a:tblGrid>
              <a:tr h="134875">
                <a:tc rowSpan="2">
                  <a:txBody>
                    <a:bodyPr/>
                    <a:lstStyle/>
                    <a:p>
                      <a:pPr algn="just">
                        <a:spcAft>
                          <a:spcPts val="0"/>
                        </a:spcAft>
                      </a:pPr>
                      <a:r>
                        <a:rPr lang="en-US" sz="1100" dirty="0">
                          <a:effectLst/>
                          <a:latin typeface="+mn-lt"/>
                        </a:rPr>
                        <a:t> </a:t>
                      </a:r>
                      <a:endParaRPr lang="de-DE" sz="1100" dirty="0">
                        <a:effectLst/>
                        <a:latin typeface="+mn-lt"/>
                        <a:ea typeface="MS Mincho"/>
                      </a:endParaRPr>
                    </a:p>
                  </a:txBody>
                  <a:tcPr marL="68580" marR="68580" marT="0" marB="0"/>
                </a:tc>
                <a:tc gridSpan="2">
                  <a:txBody>
                    <a:bodyPr/>
                    <a:lstStyle/>
                    <a:p>
                      <a:pPr algn="just">
                        <a:spcAft>
                          <a:spcPts val="0"/>
                        </a:spcAft>
                      </a:pPr>
                      <a:r>
                        <a:rPr lang="en-US" sz="1100">
                          <a:effectLst/>
                          <a:latin typeface="+mn-lt"/>
                        </a:rPr>
                        <a:t> </a:t>
                      </a:r>
                      <a:endParaRPr lang="de-DE" sz="11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100">
                          <a:effectLst/>
                          <a:latin typeface="+mn-lt"/>
                        </a:rPr>
                        <a:t>LOS</a:t>
                      </a:r>
                      <a:endParaRPr lang="de-DE" sz="11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100">
                          <a:effectLst/>
                          <a:latin typeface="+mn-lt"/>
                        </a:rPr>
                        <a:t>Strong Rays</a:t>
                      </a:r>
                      <a:endParaRPr lang="de-DE" sz="11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100">
                          <a:effectLst/>
                          <a:latin typeface="+mn-lt"/>
                        </a:rPr>
                        <a:t>Random Rays</a:t>
                      </a:r>
                      <a:endParaRPr lang="de-DE" sz="1100">
                        <a:effectLst/>
                        <a:latin typeface="+mn-lt"/>
                        <a:ea typeface="MS Mincho"/>
                      </a:endParaRPr>
                    </a:p>
                  </a:txBody>
                  <a:tcPr marL="68580" marR="68580" marT="0" marB="0"/>
                </a:tc>
                <a:tc hMerge="1">
                  <a:txBody>
                    <a:bodyPr/>
                    <a:lstStyle/>
                    <a:p>
                      <a:endParaRPr lang="de-DE"/>
                    </a:p>
                  </a:txBody>
                  <a:tcPr/>
                </a:tc>
                <a:extLst>
                  <a:ext uri="{0D108BD9-81ED-4DB2-BD59-A6C34878D82A}">
                    <a16:rowId xmlns:a16="http://schemas.microsoft.com/office/drawing/2014/main" xmlns="" val="1241997771"/>
                  </a:ext>
                </a:extLst>
              </a:tr>
              <a:tr h="269749">
                <a:tc vMerge="1">
                  <a:txBody>
                    <a:bodyPr/>
                    <a:lstStyle/>
                    <a:p>
                      <a:endParaRPr lang="de-DE"/>
                    </a:p>
                  </a:txBody>
                  <a:tcPr/>
                </a:tc>
                <a:tc>
                  <a:txBody>
                    <a:bodyPr/>
                    <a:lstStyle/>
                    <a:p>
                      <a:pPr algn="just">
                        <a:spcAft>
                          <a:spcPts val="0"/>
                        </a:spcAft>
                      </a:pPr>
                      <a:r>
                        <a:rPr lang="en-US" sz="1100" dirty="0" err="1">
                          <a:effectLst/>
                          <a:latin typeface="+mn-lt"/>
                        </a:rPr>
                        <a:t>Tx</a:t>
                      </a:r>
                      <a:endParaRPr lang="de-DE" sz="1100" dirty="0">
                        <a:effectLst/>
                        <a:latin typeface="+mn-lt"/>
                        <a:ea typeface="MS Mincho"/>
                      </a:endParaRPr>
                    </a:p>
                  </a:txBody>
                  <a:tcPr marL="68580" marR="68580" marT="0" marB="0"/>
                </a:tc>
                <a:tc>
                  <a:txBody>
                    <a:bodyPr/>
                    <a:lstStyle/>
                    <a:p>
                      <a:pPr algn="just">
                        <a:spcAft>
                          <a:spcPts val="0"/>
                        </a:spcAft>
                      </a:pPr>
                      <a:r>
                        <a:rPr lang="en-US" sz="1100" dirty="0">
                          <a:effectLst/>
                          <a:latin typeface="+mn-lt"/>
                        </a:rPr>
                        <a:t>Rx</a:t>
                      </a:r>
                      <a:endParaRPr lang="de-DE" sz="1100" dirty="0">
                        <a:effectLst/>
                        <a:latin typeface="+mn-lt"/>
                        <a:ea typeface="MS Mincho"/>
                      </a:endParaRPr>
                    </a:p>
                  </a:txBody>
                  <a:tcPr marL="68580" marR="68580" marT="0" marB="0"/>
                </a:tc>
                <a:tc>
                  <a:txBody>
                    <a:bodyPr/>
                    <a:lstStyle/>
                    <a:p>
                      <a:pPr algn="l">
                        <a:spcAft>
                          <a:spcPts val="0"/>
                        </a:spcAft>
                      </a:pPr>
                      <a:r>
                        <a:rPr lang="en-US" sz="1100">
                          <a:effectLst/>
                          <a:latin typeface="+mn-lt"/>
                        </a:rPr>
                        <a:t>Mean K-factor [dB]</a:t>
                      </a:r>
                      <a:endParaRPr lang="de-DE" sz="1100">
                        <a:effectLst/>
                        <a:latin typeface="+mn-lt"/>
                        <a:ea typeface="MS Mincho"/>
                      </a:endParaRPr>
                    </a:p>
                  </a:txBody>
                  <a:tcPr marL="68580" marR="68580" marT="0" marB="0"/>
                </a:tc>
                <a:tc>
                  <a:txBody>
                    <a:bodyPr/>
                    <a:lstStyle/>
                    <a:p>
                      <a:pPr algn="just">
                        <a:spcAft>
                          <a:spcPts val="0"/>
                        </a:spcAft>
                      </a:pPr>
                      <a:r>
                        <a:rPr lang="en-US" sz="1100">
                          <a:effectLst/>
                          <a:latin typeface="+mn-lt"/>
                        </a:rPr>
                        <a:t>Std. K-factor [dB]</a:t>
                      </a:r>
                      <a:endParaRPr lang="de-DE" sz="1100">
                        <a:effectLst/>
                        <a:latin typeface="+mn-lt"/>
                        <a:ea typeface="MS Mincho"/>
                      </a:endParaRPr>
                    </a:p>
                  </a:txBody>
                  <a:tcPr marL="68580" marR="68580" marT="0" marB="0"/>
                </a:tc>
                <a:tc>
                  <a:txBody>
                    <a:bodyPr/>
                    <a:lstStyle/>
                    <a:p>
                      <a:pPr algn="l">
                        <a:spcAft>
                          <a:spcPts val="0"/>
                        </a:spcAft>
                      </a:pPr>
                      <a:r>
                        <a:rPr lang="en-US" sz="1100">
                          <a:effectLst/>
                          <a:latin typeface="+mn-lt"/>
                        </a:rPr>
                        <a:t>Mean K-factor [dB]</a:t>
                      </a:r>
                      <a:endParaRPr lang="de-DE" sz="1100">
                        <a:effectLst/>
                        <a:latin typeface="+mn-lt"/>
                        <a:ea typeface="MS Mincho"/>
                      </a:endParaRPr>
                    </a:p>
                  </a:txBody>
                  <a:tcPr marL="68580" marR="68580" marT="0" marB="0"/>
                </a:tc>
                <a:tc>
                  <a:txBody>
                    <a:bodyPr/>
                    <a:lstStyle/>
                    <a:p>
                      <a:pPr algn="just">
                        <a:spcAft>
                          <a:spcPts val="0"/>
                        </a:spcAft>
                      </a:pPr>
                      <a:r>
                        <a:rPr lang="en-US" sz="1100">
                          <a:effectLst/>
                          <a:latin typeface="+mn-lt"/>
                        </a:rPr>
                        <a:t>Std. K-factor [dB]</a:t>
                      </a:r>
                      <a:endParaRPr lang="de-DE" sz="1100">
                        <a:effectLst/>
                        <a:latin typeface="+mn-lt"/>
                        <a:ea typeface="MS Mincho"/>
                      </a:endParaRPr>
                    </a:p>
                  </a:txBody>
                  <a:tcPr marL="68580" marR="68580" marT="0" marB="0"/>
                </a:tc>
                <a:tc>
                  <a:txBody>
                    <a:bodyPr/>
                    <a:lstStyle/>
                    <a:p>
                      <a:pPr algn="l">
                        <a:spcAft>
                          <a:spcPts val="0"/>
                        </a:spcAft>
                      </a:pPr>
                      <a:r>
                        <a:rPr lang="en-US" sz="1100">
                          <a:effectLst/>
                          <a:latin typeface="+mn-lt"/>
                        </a:rPr>
                        <a:t>Mean K-factor [dB]</a:t>
                      </a:r>
                      <a:endParaRPr lang="de-DE" sz="1100">
                        <a:effectLst/>
                        <a:latin typeface="+mn-lt"/>
                        <a:ea typeface="MS Mincho"/>
                      </a:endParaRPr>
                    </a:p>
                  </a:txBody>
                  <a:tcPr marL="68580" marR="68580" marT="0" marB="0"/>
                </a:tc>
                <a:tc>
                  <a:txBody>
                    <a:bodyPr/>
                    <a:lstStyle/>
                    <a:p>
                      <a:pPr algn="just">
                        <a:spcAft>
                          <a:spcPts val="0"/>
                        </a:spcAft>
                      </a:pPr>
                      <a:r>
                        <a:rPr lang="en-US" sz="1100" dirty="0">
                          <a:effectLst/>
                          <a:latin typeface="+mn-lt"/>
                        </a:rPr>
                        <a:t>Std. K-factor [dB]</a:t>
                      </a:r>
                      <a:endParaRPr lang="de-DE" sz="1100" dirty="0">
                        <a:effectLst/>
                        <a:latin typeface="+mn-lt"/>
                        <a:ea typeface="MS Mincho"/>
                      </a:endParaRPr>
                    </a:p>
                  </a:txBody>
                  <a:tcPr marL="68580" marR="68580" marT="0" marB="0"/>
                </a:tc>
                <a:extLst>
                  <a:ext uri="{0D108BD9-81ED-4DB2-BD59-A6C34878D82A}">
                    <a16:rowId xmlns:a16="http://schemas.microsoft.com/office/drawing/2014/main" xmlns="" val="1296409775"/>
                  </a:ext>
                </a:extLst>
              </a:tr>
              <a:tr h="134875">
                <a:tc rowSpan="14">
                  <a:txBody>
                    <a:bodyPr/>
                    <a:lstStyle/>
                    <a:p>
                      <a:pPr marL="71755" marR="71755" algn="just">
                        <a:spcAft>
                          <a:spcPts val="0"/>
                        </a:spcAft>
                      </a:pPr>
                      <a:r>
                        <a:rPr lang="de-DE" sz="1100" dirty="0">
                          <a:effectLst/>
                          <a:latin typeface="+mn-lt"/>
                        </a:rPr>
                        <a:t>Per </a:t>
                      </a:r>
                      <a:r>
                        <a:rPr lang="de-DE" sz="1100" dirty="0" err="1">
                          <a:effectLst/>
                          <a:latin typeface="+mn-lt"/>
                        </a:rPr>
                        <a:t>position</a:t>
                      </a:r>
                      <a:endParaRPr lang="de-DE" sz="1100" dirty="0">
                        <a:effectLst/>
                        <a:latin typeface="+mn-lt"/>
                        <a:ea typeface="MS Mincho"/>
                      </a:endParaRPr>
                    </a:p>
                  </a:txBody>
                  <a:tcPr marL="68580" marR="68580" marT="0" marB="0"/>
                </a:tc>
                <a:tc>
                  <a:txBody>
                    <a:bodyPr/>
                    <a:lstStyle/>
                    <a:p>
                      <a:pPr algn="just">
                        <a:spcAft>
                          <a:spcPts val="0"/>
                        </a:spcAft>
                      </a:pPr>
                      <a:r>
                        <a:rPr lang="de-DE" sz="1100">
                          <a:effectLst/>
                          <a:latin typeface="+mn-lt"/>
                        </a:rPr>
                        <a:t>1</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1</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4.74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5.9</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5.5</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4.2</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5.7</a:t>
                      </a:r>
                      <a:endParaRPr lang="de-DE" sz="1100">
                        <a:effectLst/>
                        <a:latin typeface="+mn-lt"/>
                        <a:ea typeface="MS Mincho"/>
                      </a:endParaRPr>
                    </a:p>
                  </a:txBody>
                  <a:tcPr marL="68580" marR="68580" marT="0" marB="0"/>
                </a:tc>
                <a:extLst>
                  <a:ext uri="{0D108BD9-81ED-4DB2-BD59-A6C34878D82A}">
                    <a16:rowId xmlns:a16="http://schemas.microsoft.com/office/drawing/2014/main" xmlns="" val="1335377279"/>
                  </a:ext>
                </a:extLst>
              </a:tr>
              <a:tr h="134875">
                <a:tc vMerge="1">
                  <a:txBody>
                    <a:bodyPr/>
                    <a:lstStyle/>
                    <a:p>
                      <a:endParaRPr lang="de-DE"/>
                    </a:p>
                  </a:txBody>
                  <a:tcPr/>
                </a:tc>
                <a:tc>
                  <a:txBody>
                    <a:bodyPr/>
                    <a:lstStyle/>
                    <a:p>
                      <a:pPr algn="just">
                        <a:spcAft>
                          <a:spcPts val="0"/>
                        </a:spcAft>
                      </a:pPr>
                      <a:r>
                        <a:rPr lang="de-DE" sz="1100" dirty="0">
                          <a:effectLst/>
                          <a:latin typeface="+mn-lt"/>
                        </a:rPr>
                        <a:t>1</a:t>
                      </a:r>
                      <a:endParaRPr lang="de-DE" sz="1100" dirty="0">
                        <a:effectLst/>
                        <a:latin typeface="+mn-lt"/>
                        <a:ea typeface="MS Mincho"/>
                      </a:endParaRPr>
                    </a:p>
                  </a:txBody>
                  <a:tcPr marL="68580" marR="68580" marT="0" marB="0"/>
                </a:tc>
                <a:tc>
                  <a:txBody>
                    <a:bodyPr/>
                    <a:lstStyle/>
                    <a:p>
                      <a:pPr algn="just">
                        <a:spcAft>
                          <a:spcPts val="0"/>
                        </a:spcAft>
                      </a:pPr>
                      <a:r>
                        <a:rPr lang="de-DE" sz="1100" dirty="0">
                          <a:effectLst/>
                          <a:latin typeface="+mn-lt"/>
                        </a:rPr>
                        <a:t>2</a:t>
                      </a:r>
                      <a:endParaRPr lang="de-DE" sz="1100" dirty="0">
                        <a:effectLst/>
                        <a:latin typeface="+mn-lt"/>
                        <a:ea typeface="MS Mincho"/>
                      </a:endParaRPr>
                    </a:p>
                  </a:txBody>
                  <a:tcPr marL="68580" marR="68580" marT="0" marB="0"/>
                </a:tc>
                <a:tc>
                  <a:txBody>
                    <a:bodyPr/>
                    <a:lstStyle/>
                    <a:p>
                      <a:pPr algn="ctr">
                        <a:spcAft>
                          <a:spcPts val="0"/>
                        </a:spcAft>
                      </a:pPr>
                      <a:r>
                        <a:rPr lang="de-DE" sz="1100">
                          <a:effectLst/>
                          <a:latin typeface="+mn-lt"/>
                        </a:rPr>
                        <a:t>5.5</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8.6</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6.3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5.9</a:t>
                      </a:r>
                      <a:endParaRPr lang="de-DE" sz="1100">
                        <a:effectLst/>
                        <a:latin typeface="+mn-lt"/>
                        <a:ea typeface="MS Mincho"/>
                      </a:endParaRPr>
                    </a:p>
                  </a:txBody>
                  <a:tcPr marL="68580" marR="68580" marT="0" marB="0"/>
                </a:tc>
                <a:extLst>
                  <a:ext uri="{0D108BD9-81ED-4DB2-BD59-A6C34878D82A}">
                    <a16:rowId xmlns:a16="http://schemas.microsoft.com/office/drawing/2014/main" xmlns="" val="2835075246"/>
                  </a:ext>
                </a:extLst>
              </a:tr>
              <a:tr h="134875">
                <a:tc vMerge="1">
                  <a:txBody>
                    <a:bodyPr/>
                    <a:lstStyle/>
                    <a:p>
                      <a:endParaRPr lang="de-DE"/>
                    </a:p>
                  </a:txBody>
                  <a:tcPr/>
                </a:tc>
                <a:tc>
                  <a:txBody>
                    <a:bodyPr/>
                    <a:lstStyle/>
                    <a:p>
                      <a:pPr algn="just">
                        <a:spcAft>
                          <a:spcPts val="0"/>
                        </a:spcAft>
                      </a:pPr>
                      <a:r>
                        <a:rPr lang="de-DE" sz="1100">
                          <a:effectLst/>
                          <a:latin typeface="+mn-lt"/>
                        </a:rPr>
                        <a:t>1</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7.3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6.4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4.0</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4.9</a:t>
                      </a:r>
                      <a:endParaRPr lang="de-DE" sz="1100">
                        <a:effectLst/>
                        <a:latin typeface="+mn-lt"/>
                        <a:ea typeface="MS Mincho"/>
                      </a:endParaRPr>
                    </a:p>
                  </a:txBody>
                  <a:tcPr marL="68580" marR="68580" marT="0" marB="0"/>
                </a:tc>
                <a:extLst>
                  <a:ext uri="{0D108BD9-81ED-4DB2-BD59-A6C34878D82A}">
                    <a16:rowId xmlns:a16="http://schemas.microsoft.com/office/drawing/2014/main" xmlns="" val="1740551597"/>
                  </a:ext>
                </a:extLst>
              </a:tr>
              <a:tr h="134875">
                <a:tc vMerge="1">
                  <a:txBody>
                    <a:bodyPr/>
                    <a:lstStyle/>
                    <a:p>
                      <a:endParaRPr lang="de-DE"/>
                    </a:p>
                  </a:txBody>
                  <a:tcPr/>
                </a:tc>
                <a:tc>
                  <a:txBody>
                    <a:bodyPr/>
                    <a:lstStyle/>
                    <a:p>
                      <a:pPr algn="just">
                        <a:spcAft>
                          <a:spcPts val="0"/>
                        </a:spcAft>
                      </a:pPr>
                      <a:r>
                        <a:rPr lang="de-DE" sz="1100" dirty="0">
                          <a:effectLst/>
                          <a:latin typeface="+mn-lt"/>
                        </a:rPr>
                        <a:t>1</a:t>
                      </a:r>
                      <a:endParaRPr lang="de-DE" sz="1100" dirty="0">
                        <a:effectLst/>
                        <a:latin typeface="+mn-lt"/>
                        <a:ea typeface="MS Mincho"/>
                      </a:endParaRPr>
                    </a:p>
                  </a:txBody>
                  <a:tcPr marL="68580" marR="68580" marT="0" marB="0"/>
                </a:tc>
                <a:tc>
                  <a:txBody>
                    <a:bodyPr/>
                    <a:lstStyle/>
                    <a:p>
                      <a:pPr algn="just">
                        <a:spcAft>
                          <a:spcPts val="0"/>
                        </a:spcAft>
                      </a:pPr>
                      <a:r>
                        <a:rPr lang="de-DE" sz="1100">
                          <a:effectLst/>
                          <a:latin typeface="+mn-lt"/>
                        </a:rPr>
                        <a:t>4</a:t>
                      </a:r>
                      <a:endParaRPr lang="de-DE" sz="1100">
                        <a:effectLst/>
                        <a:latin typeface="+mn-lt"/>
                        <a:ea typeface="MS Mincho"/>
                      </a:endParaRPr>
                    </a:p>
                  </a:txBody>
                  <a:tcPr marL="68580" marR="68580" marT="0" marB="0"/>
                </a:tc>
                <a:tc>
                  <a:txBody>
                    <a:bodyPr/>
                    <a:lstStyle/>
                    <a:p>
                      <a:pPr algn="ctr">
                        <a:spcAft>
                          <a:spcPts val="0"/>
                        </a:spcAft>
                      </a:pPr>
                      <a:r>
                        <a:rPr lang="de-DE" sz="1100" dirty="0">
                          <a:effectLst/>
                          <a:latin typeface="+mn-lt"/>
                        </a:rPr>
                        <a:t>-</a:t>
                      </a:r>
                      <a:endParaRPr lang="de-DE" sz="1100" dirty="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5.5</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4.8</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3.8</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5.2</a:t>
                      </a:r>
                      <a:endParaRPr lang="de-DE" sz="1100">
                        <a:effectLst/>
                        <a:latin typeface="+mn-lt"/>
                        <a:ea typeface="MS Mincho"/>
                      </a:endParaRPr>
                    </a:p>
                  </a:txBody>
                  <a:tcPr marL="68580" marR="68580" marT="0" marB="0"/>
                </a:tc>
                <a:extLst>
                  <a:ext uri="{0D108BD9-81ED-4DB2-BD59-A6C34878D82A}">
                    <a16:rowId xmlns:a16="http://schemas.microsoft.com/office/drawing/2014/main" xmlns="" val="3607808077"/>
                  </a:ext>
                </a:extLst>
              </a:tr>
              <a:tr h="134875">
                <a:tc vMerge="1">
                  <a:txBody>
                    <a:bodyPr/>
                    <a:lstStyle/>
                    <a:p>
                      <a:endParaRPr lang="de-DE"/>
                    </a:p>
                  </a:txBody>
                  <a:tcPr/>
                </a:tc>
                <a:tc>
                  <a:txBody>
                    <a:bodyPr/>
                    <a:lstStyle/>
                    <a:p>
                      <a:pPr algn="just">
                        <a:spcAft>
                          <a:spcPts val="0"/>
                        </a:spcAft>
                      </a:pPr>
                      <a:r>
                        <a:rPr lang="de-DE" sz="1100">
                          <a:effectLst/>
                          <a:latin typeface="+mn-lt"/>
                        </a:rPr>
                        <a:t>1</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6</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11.56</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6.9</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5.8</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5.9</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9.4</a:t>
                      </a:r>
                      <a:endParaRPr lang="de-DE" sz="1100">
                        <a:effectLst/>
                        <a:latin typeface="+mn-lt"/>
                        <a:ea typeface="MS Mincho"/>
                      </a:endParaRPr>
                    </a:p>
                  </a:txBody>
                  <a:tcPr marL="68580" marR="68580" marT="0" marB="0"/>
                </a:tc>
                <a:extLst>
                  <a:ext uri="{0D108BD9-81ED-4DB2-BD59-A6C34878D82A}">
                    <a16:rowId xmlns:a16="http://schemas.microsoft.com/office/drawing/2014/main" xmlns="" val="3539833312"/>
                  </a:ext>
                </a:extLst>
              </a:tr>
              <a:tr h="134875">
                <a:tc vMerge="1">
                  <a:txBody>
                    <a:bodyPr/>
                    <a:lstStyle/>
                    <a:p>
                      <a:endParaRPr lang="de-DE"/>
                    </a:p>
                  </a:txBody>
                  <a:tcPr/>
                </a:tc>
                <a:tc>
                  <a:txBody>
                    <a:bodyPr/>
                    <a:lstStyle/>
                    <a:p>
                      <a:pPr algn="just">
                        <a:spcAft>
                          <a:spcPts val="0"/>
                        </a:spcAft>
                      </a:pPr>
                      <a:r>
                        <a:rPr lang="de-DE" sz="1100">
                          <a:effectLst/>
                          <a:latin typeface="+mn-lt"/>
                        </a:rPr>
                        <a:t>1</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9</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6.4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6.0</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4.9</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6.9</a:t>
                      </a:r>
                      <a:endParaRPr lang="de-DE" sz="1100">
                        <a:effectLst/>
                        <a:latin typeface="+mn-lt"/>
                        <a:ea typeface="MS Mincho"/>
                      </a:endParaRPr>
                    </a:p>
                  </a:txBody>
                  <a:tcPr marL="68580" marR="68580" marT="0" marB="0"/>
                </a:tc>
                <a:extLst>
                  <a:ext uri="{0D108BD9-81ED-4DB2-BD59-A6C34878D82A}">
                    <a16:rowId xmlns:a16="http://schemas.microsoft.com/office/drawing/2014/main" xmlns="" val="1704681522"/>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1</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5.14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5.0</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5.5</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4.0</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4.2</a:t>
                      </a:r>
                      <a:endParaRPr lang="de-DE" sz="1100">
                        <a:effectLst/>
                        <a:latin typeface="+mn-lt"/>
                        <a:ea typeface="MS Mincho"/>
                      </a:endParaRPr>
                    </a:p>
                  </a:txBody>
                  <a:tcPr marL="68580" marR="68580" marT="0" marB="0"/>
                </a:tc>
                <a:extLst>
                  <a:ext uri="{0D108BD9-81ED-4DB2-BD59-A6C34878D82A}">
                    <a16:rowId xmlns:a16="http://schemas.microsoft.com/office/drawing/2014/main" xmlns="" val="3184531979"/>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3.8</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4.2</a:t>
                      </a:r>
                      <a:endParaRPr lang="de-DE" sz="1100">
                        <a:effectLst/>
                        <a:latin typeface="+mn-lt"/>
                        <a:ea typeface="MS Mincho"/>
                      </a:endParaRPr>
                    </a:p>
                  </a:txBody>
                  <a:tcPr marL="68580" marR="68580" marT="0" marB="0"/>
                </a:tc>
                <a:tc>
                  <a:txBody>
                    <a:bodyPr/>
                    <a:lstStyle/>
                    <a:p>
                      <a:pPr algn="ctr">
                        <a:spcAft>
                          <a:spcPts val="0"/>
                        </a:spcAft>
                      </a:pPr>
                      <a:r>
                        <a:rPr lang="de-DE" sz="1100" dirty="0">
                          <a:effectLst/>
                          <a:latin typeface="+mn-lt"/>
                        </a:rPr>
                        <a:t>5.0</a:t>
                      </a:r>
                      <a:endParaRPr lang="de-DE" sz="1100" dirty="0">
                        <a:effectLst/>
                        <a:latin typeface="+mn-lt"/>
                        <a:ea typeface="MS Mincho"/>
                      </a:endParaRPr>
                    </a:p>
                  </a:txBody>
                  <a:tcPr marL="68580" marR="68580" marT="0" marB="0"/>
                </a:tc>
                <a:extLst>
                  <a:ext uri="{0D108BD9-81ED-4DB2-BD59-A6C34878D82A}">
                    <a16:rowId xmlns:a16="http://schemas.microsoft.com/office/drawing/2014/main" xmlns="" val="2941721991"/>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4.73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4.2</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4.0</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5.5</a:t>
                      </a:r>
                      <a:endParaRPr lang="de-DE" sz="1100">
                        <a:effectLst/>
                        <a:latin typeface="+mn-lt"/>
                        <a:ea typeface="MS Mincho"/>
                      </a:endParaRPr>
                    </a:p>
                  </a:txBody>
                  <a:tcPr marL="68580" marR="68580" marT="0" marB="0"/>
                </a:tc>
                <a:extLst>
                  <a:ext uri="{0D108BD9-81ED-4DB2-BD59-A6C34878D82A}">
                    <a16:rowId xmlns:a16="http://schemas.microsoft.com/office/drawing/2014/main" xmlns="" val="2445887946"/>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4.32</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3.7</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4.7</a:t>
                      </a:r>
                      <a:endParaRPr lang="de-DE" sz="1100">
                        <a:effectLst/>
                        <a:latin typeface="+mn-lt"/>
                        <a:ea typeface="MS Mincho"/>
                      </a:endParaRPr>
                    </a:p>
                  </a:txBody>
                  <a:tcPr marL="68580" marR="68580" marT="0" marB="0"/>
                </a:tc>
                <a:extLst>
                  <a:ext uri="{0D108BD9-81ED-4DB2-BD59-A6C34878D82A}">
                    <a16:rowId xmlns:a16="http://schemas.microsoft.com/office/drawing/2014/main" xmlns="" val="2206298205"/>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5</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4.12</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5.2</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3.0</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4.5</a:t>
                      </a:r>
                      <a:endParaRPr lang="de-DE" sz="1100">
                        <a:effectLst/>
                        <a:latin typeface="+mn-lt"/>
                        <a:ea typeface="MS Mincho"/>
                      </a:endParaRPr>
                    </a:p>
                  </a:txBody>
                  <a:tcPr marL="68580" marR="68580" marT="0" marB="0"/>
                </a:tc>
                <a:extLst>
                  <a:ext uri="{0D108BD9-81ED-4DB2-BD59-A6C34878D82A}">
                    <a16:rowId xmlns:a16="http://schemas.microsoft.com/office/drawing/2014/main" xmlns="" val="1483159325"/>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6</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3.4</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4.8</a:t>
                      </a:r>
                      <a:endParaRPr lang="de-DE" sz="1100">
                        <a:effectLst/>
                        <a:latin typeface="+mn-lt"/>
                        <a:ea typeface="MS Mincho"/>
                      </a:endParaRPr>
                    </a:p>
                  </a:txBody>
                  <a:tcPr marL="68580" marR="68580" marT="0" marB="0"/>
                </a:tc>
                <a:extLst>
                  <a:ext uri="{0D108BD9-81ED-4DB2-BD59-A6C34878D82A}">
                    <a16:rowId xmlns:a16="http://schemas.microsoft.com/office/drawing/2014/main" xmlns="" val="2976091177"/>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8</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3.9</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5.3</a:t>
                      </a:r>
                      <a:endParaRPr lang="de-DE" sz="1100">
                        <a:effectLst/>
                        <a:latin typeface="+mn-lt"/>
                        <a:ea typeface="MS Mincho"/>
                      </a:endParaRPr>
                    </a:p>
                  </a:txBody>
                  <a:tcPr marL="68580" marR="68580" marT="0" marB="0"/>
                </a:tc>
                <a:extLst>
                  <a:ext uri="{0D108BD9-81ED-4DB2-BD59-A6C34878D82A}">
                    <a16:rowId xmlns:a16="http://schemas.microsoft.com/office/drawing/2014/main" xmlns="" val="1305516984"/>
                  </a:ext>
                </a:extLst>
              </a:tr>
              <a:tr h="134875">
                <a:tc vMerge="1">
                  <a:txBody>
                    <a:bodyPr/>
                    <a:lstStyle/>
                    <a:p>
                      <a:endParaRPr lang="de-DE"/>
                    </a:p>
                  </a:txBody>
                  <a:tcPr/>
                </a:tc>
                <a:tc>
                  <a:txBody>
                    <a:bodyPr/>
                    <a:lstStyle/>
                    <a:p>
                      <a:pPr algn="just">
                        <a:spcAft>
                          <a:spcPts val="0"/>
                        </a:spcAft>
                      </a:pPr>
                      <a:r>
                        <a:rPr lang="de-DE" sz="1100">
                          <a:effectLst/>
                          <a:latin typeface="+mn-lt"/>
                        </a:rPr>
                        <a:t>2</a:t>
                      </a:r>
                      <a:endParaRPr lang="de-DE" sz="1100">
                        <a:effectLst/>
                        <a:latin typeface="+mn-lt"/>
                        <a:ea typeface="MS Mincho"/>
                      </a:endParaRPr>
                    </a:p>
                  </a:txBody>
                  <a:tcPr marL="68580" marR="68580" marT="0" marB="0"/>
                </a:tc>
                <a:tc>
                  <a:txBody>
                    <a:bodyPr/>
                    <a:lstStyle/>
                    <a:p>
                      <a:pPr algn="just">
                        <a:spcAft>
                          <a:spcPts val="0"/>
                        </a:spcAft>
                      </a:pPr>
                      <a:r>
                        <a:rPr lang="de-DE" sz="1100">
                          <a:effectLst/>
                          <a:latin typeface="+mn-lt"/>
                        </a:rPr>
                        <a:t>9</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5.2</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3.2</a:t>
                      </a:r>
                      <a:endParaRPr lang="de-DE" sz="1100">
                        <a:effectLst/>
                        <a:latin typeface="+mn-lt"/>
                        <a:ea typeface="MS Mincho"/>
                      </a:endParaRPr>
                    </a:p>
                  </a:txBody>
                  <a:tcPr marL="68580" marR="68580" marT="0" marB="0"/>
                </a:tc>
                <a:tc>
                  <a:txBody>
                    <a:bodyPr/>
                    <a:lstStyle/>
                    <a:p>
                      <a:pPr algn="ctr">
                        <a:spcAft>
                          <a:spcPts val="0"/>
                        </a:spcAft>
                      </a:pPr>
                      <a:r>
                        <a:rPr lang="de-DE" sz="1100" dirty="0">
                          <a:effectLst/>
                          <a:latin typeface="+mn-lt"/>
                        </a:rPr>
                        <a:t>3.9</a:t>
                      </a:r>
                      <a:endParaRPr lang="de-DE" sz="1100" dirty="0">
                        <a:effectLst/>
                        <a:latin typeface="+mn-lt"/>
                        <a:ea typeface="MS Mincho"/>
                      </a:endParaRPr>
                    </a:p>
                  </a:txBody>
                  <a:tcPr marL="68580" marR="68580" marT="0" marB="0"/>
                </a:tc>
                <a:extLst>
                  <a:ext uri="{0D108BD9-81ED-4DB2-BD59-A6C34878D82A}">
                    <a16:rowId xmlns:a16="http://schemas.microsoft.com/office/drawing/2014/main" xmlns="" val="2407114331"/>
                  </a:ext>
                </a:extLst>
              </a:tr>
              <a:tr h="134875">
                <a:tc>
                  <a:txBody>
                    <a:bodyPr/>
                    <a:lstStyle/>
                    <a:p>
                      <a:pPr marL="71755" marR="71755" algn="just">
                        <a:spcAft>
                          <a:spcPts val="0"/>
                        </a:spcAft>
                      </a:pPr>
                      <a:r>
                        <a:rPr lang="de-DE" sz="1100" dirty="0">
                          <a:effectLst/>
                          <a:latin typeface="+mn-lt"/>
                        </a:rPr>
                        <a:t>Overall</a:t>
                      </a:r>
                      <a:endParaRPr lang="de-DE" sz="1100" dirty="0">
                        <a:effectLst/>
                        <a:latin typeface="+mn-lt"/>
                        <a:ea typeface="MS Mincho"/>
                      </a:endParaRPr>
                    </a:p>
                  </a:txBody>
                  <a:tcPr marL="68580" marR="68580" marT="0" marB="0"/>
                </a:tc>
                <a:tc>
                  <a:txBody>
                    <a:bodyPr/>
                    <a:lstStyle/>
                    <a:p>
                      <a:endParaRPr lang="de-DE" sz="1100">
                        <a:effectLst/>
                        <a:latin typeface="+mn-lt"/>
                      </a:endParaRPr>
                    </a:p>
                  </a:txBody>
                  <a:tcPr marL="68580" marR="68580" marT="0" marB="0"/>
                </a:tc>
                <a:tc>
                  <a:txBody>
                    <a:bodyPr/>
                    <a:lstStyle/>
                    <a:p>
                      <a:endParaRPr lang="de-DE" sz="1100">
                        <a:latin typeface="+mn-lt"/>
                      </a:endParaRPr>
                    </a:p>
                  </a:txBody>
                  <a:tcPr marL="68580" marR="68580" marT="0" marB="0"/>
                </a:tc>
                <a:tc>
                  <a:txBody>
                    <a:bodyPr/>
                    <a:lstStyle/>
                    <a:p>
                      <a:pPr algn="ctr">
                        <a:spcAft>
                          <a:spcPts val="0"/>
                        </a:spcAft>
                      </a:pPr>
                      <a:r>
                        <a:rPr lang="de-DE" sz="1100">
                          <a:effectLst/>
                          <a:latin typeface="+mn-lt"/>
                        </a:rPr>
                        <a:t>5.7</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3.23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5.5</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5.3</a:t>
                      </a:r>
                      <a:endParaRPr lang="de-DE" sz="1100">
                        <a:effectLst/>
                        <a:latin typeface="+mn-lt"/>
                        <a:ea typeface="MS Mincho"/>
                      </a:endParaRPr>
                    </a:p>
                  </a:txBody>
                  <a:tcPr marL="68580" marR="68580" marT="0" marB="0"/>
                </a:tc>
                <a:tc>
                  <a:txBody>
                    <a:bodyPr/>
                    <a:lstStyle/>
                    <a:p>
                      <a:pPr algn="ctr">
                        <a:spcAft>
                          <a:spcPts val="0"/>
                        </a:spcAft>
                      </a:pPr>
                      <a:r>
                        <a:rPr lang="de-DE" sz="1100">
                          <a:effectLst/>
                          <a:latin typeface="+mn-lt"/>
                        </a:rPr>
                        <a:t>4.2</a:t>
                      </a:r>
                      <a:endParaRPr lang="de-DE" sz="1100">
                        <a:effectLst/>
                        <a:latin typeface="+mn-lt"/>
                        <a:ea typeface="MS Mincho"/>
                      </a:endParaRPr>
                    </a:p>
                  </a:txBody>
                  <a:tcPr marL="68580" marR="68580" marT="0" marB="0"/>
                </a:tc>
                <a:tc>
                  <a:txBody>
                    <a:bodyPr/>
                    <a:lstStyle/>
                    <a:p>
                      <a:pPr algn="ctr">
                        <a:spcAft>
                          <a:spcPts val="0"/>
                        </a:spcAft>
                      </a:pPr>
                      <a:r>
                        <a:rPr lang="de-DE" sz="1100" dirty="0">
                          <a:effectLst/>
                          <a:latin typeface="+mn-lt"/>
                        </a:rPr>
                        <a:t>5.8</a:t>
                      </a:r>
                      <a:endParaRPr lang="de-DE" sz="1100" dirty="0">
                        <a:effectLst/>
                        <a:latin typeface="+mn-lt"/>
                        <a:ea typeface="MS Mincho"/>
                      </a:endParaRPr>
                    </a:p>
                  </a:txBody>
                  <a:tcPr marL="68580" marR="68580" marT="0" marB="0"/>
                </a:tc>
                <a:extLst>
                  <a:ext uri="{0D108BD9-81ED-4DB2-BD59-A6C34878D82A}">
                    <a16:rowId xmlns:a16="http://schemas.microsoft.com/office/drawing/2014/main" xmlns="" val="953724082"/>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xmlns="" val="2031379176"/>
              </p:ext>
            </p:extLst>
          </p:nvPr>
        </p:nvGraphicFramePr>
        <p:xfrm>
          <a:off x="454645" y="674752"/>
          <a:ext cx="8221814" cy="2682240"/>
        </p:xfrm>
        <a:graphic>
          <a:graphicData uri="http://schemas.openxmlformats.org/drawingml/2006/table">
            <a:tbl>
              <a:tblPr firstRow="1" firstCol="1" bandRow="1">
                <a:tableStyleId>{5940675A-B579-460E-94D1-54222C63F5DA}</a:tableStyleId>
              </a:tblPr>
              <a:tblGrid>
                <a:gridCol w="949003">
                  <a:extLst>
                    <a:ext uri="{9D8B030D-6E8A-4147-A177-3AD203B41FA5}">
                      <a16:colId xmlns:a16="http://schemas.microsoft.com/office/drawing/2014/main" xmlns="" val="966636943"/>
                    </a:ext>
                  </a:extLst>
                </a:gridCol>
                <a:gridCol w="504056">
                  <a:extLst>
                    <a:ext uri="{9D8B030D-6E8A-4147-A177-3AD203B41FA5}">
                      <a16:colId xmlns:a16="http://schemas.microsoft.com/office/drawing/2014/main" xmlns="" val="4064319951"/>
                    </a:ext>
                  </a:extLst>
                </a:gridCol>
                <a:gridCol w="432048">
                  <a:extLst>
                    <a:ext uri="{9D8B030D-6E8A-4147-A177-3AD203B41FA5}">
                      <a16:colId xmlns:a16="http://schemas.microsoft.com/office/drawing/2014/main" xmlns="" val="3067258641"/>
                    </a:ext>
                  </a:extLst>
                </a:gridCol>
                <a:gridCol w="1080120">
                  <a:extLst>
                    <a:ext uri="{9D8B030D-6E8A-4147-A177-3AD203B41FA5}">
                      <a16:colId xmlns:a16="http://schemas.microsoft.com/office/drawing/2014/main" xmlns="" val="56054069"/>
                    </a:ext>
                  </a:extLst>
                </a:gridCol>
                <a:gridCol w="1008112">
                  <a:extLst>
                    <a:ext uri="{9D8B030D-6E8A-4147-A177-3AD203B41FA5}">
                      <a16:colId xmlns:a16="http://schemas.microsoft.com/office/drawing/2014/main" xmlns="" val="1735385859"/>
                    </a:ext>
                  </a:extLst>
                </a:gridCol>
                <a:gridCol w="1080120">
                  <a:extLst>
                    <a:ext uri="{9D8B030D-6E8A-4147-A177-3AD203B41FA5}">
                      <a16:colId xmlns:a16="http://schemas.microsoft.com/office/drawing/2014/main" xmlns="" val="4161600527"/>
                    </a:ext>
                  </a:extLst>
                </a:gridCol>
                <a:gridCol w="1080120">
                  <a:extLst>
                    <a:ext uri="{9D8B030D-6E8A-4147-A177-3AD203B41FA5}">
                      <a16:colId xmlns:a16="http://schemas.microsoft.com/office/drawing/2014/main" xmlns="" val="1834196771"/>
                    </a:ext>
                  </a:extLst>
                </a:gridCol>
                <a:gridCol w="1054539">
                  <a:extLst>
                    <a:ext uri="{9D8B030D-6E8A-4147-A177-3AD203B41FA5}">
                      <a16:colId xmlns:a16="http://schemas.microsoft.com/office/drawing/2014/main" xmlns="" val="733900182"/>
                    </a:ext>
                  </a:extLst>
                </a:gridCol>
                <a:gridCol w="1033696">
                  <a:extLst>
                    <a:ext uri="{9D8B030D-6E8A-4147-A177-3AD203B41FA5}">
                      <a16:colId xmlns:a16="http://schemas.microsoft.com/office/drawing/2014/main" xmlns="" val="3528991681"/>
                    </a:ext>
                  </a:extLst>
                </a:gridCol>
              </a:tblGrid>
              <a:tr h="0">
                <a:tc rowSpan="2">
                  <a:txBody>
                    <a:bodyPr/>
                    <a:lstStyle/>
                    <a:p>
                      <a:pPr algn="just">
                        <a:spcAft>
                          <a:spcPts val="0"/>
                        </a:spcAft>
                      </a:pPr>
                      <a:r>
                        <a:rPr lang="en-US" sz="1100">
                          <a:effectLst/>
                        </a:rPr>
                        <a:t> </a:t>
                      </a:r>
                      <a:endParaRPr lang="de-DE" sz="1100">
                        <a:effectLst/>
                        <a:latin typeface="Times New Roman" panose="02020603050405020304" pitchFamily="18" charset="0"/>
                        <a:ea typeface="MS Mincho"/>
                      </a:endParaRPr>
                    </a:p>
                  </a:txBody>
                  <a:tcPr marL="68580" marR="68580" marT="0" marB="0"/>
                </a:tc>
                <a:tc gridSpan="2">
                  <a:txBody>
                    <a:bodyPr/>
                    <a:lstStyle/>
                    <a:p>
                      <a:pPr algn="just">
                        <a:spcAft>
                          <a:spcPts val="0"/>
                        </a:spcAft>
                      </a:pPr>
                      <a:r>
                        <a:rPr lang="en-US" sz="1100" dirty="0">
                          <a:effectLst/>
                        </a:rPr>
                        <a:t> </a:t>
                      </a:r>
                      <a:endParaRPr lang="de-DE" sz="1100" dirty="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100">
                          <a:effectLst/>
                        </a:rPr>
                        <a:t>LOS</a:t>
                      </a:r>
                      <a:endParaRPr lang="de-DE" sz="110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100">
                          <a:effectLst/>
                        </a:rPr>
                        <a:t>Strong Rays</a:t>
                      </a:r>
                      <a:endParaRPr lang="de-DE" sz="110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100">
                          <a:effectLst/>
                        </a:rPr>
                        <a:t>Random Rays</a:t>
                      </a:r>
                      <a:endParaRPr lang="de-DE" sz="1100">
                        <a:effectLst/>
                        <a:latin typeface="Times New Roman" panose="02020603050405020304" pitchFamily="18" charset="0"/>
                        <a:ea typeface="MS Mincho"/>
                      </a:endParaRPr>
                    </a:p>
                  </a:txBody>
                  <a:tcPr marL="68580" marR="68580" marT="0" marB="0"/>
                </a:tc>
                <a:tc hMerge="1">
                  <a:txBody>
                    <a:bodyPr/>
                    <a:lstStyle/>
                    <a:p>
                      <a:endParaRPr lang="de-DE"/>
                    </a:p>
                  </a:txBody>
                  <a:tcPr/>
                </a:tc>
                <a:extLst>
                  <a:ext uri="{0D108BD9-81ED-4DB2-BD59-A6C34878D82A}">
                    <a16:rowId xmlns:a16="http://schemas.microsoft.com/office/drawing/2014/main" xmlns="" val="2755634832"/>
                  </a:ext>
                </a:extLst>
              </a:tr>
              <a:tr h="0">
                <a:tc vMerge="1">
                  <a:txBody>
                    <a:bodyPr/>
                    <a:lstStyle/>
                    <a:p>
                      <a:endParaRPr lang="de-DE"/>
                    </a:p>
                  </a:txBody>
                  <a:tcPr/>
                </a:tc>
                <a:tc>
                  <a:txBody>
                    <a:bodyPr/>
                    <a:lstStyle/>
                    <a:p>
                      <a:pPr algn="just">
                        <a:spcAft>
                          <a:spcPts val="0"/>
                        </a:spcAft>
                      </a:pPr>
                      <a:r>
                        <a:rPr lang="en-US" sz="1100">
                          <a:effectLst/>
                        </a:rPr>
                        <a:t>Tx</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100">
                          <a:effectLst/>
                        </a:rPr>
                        <a:t>Rx</a:t>
                      </a:r>
                      <a:endParaRPr lang="de-DE" sz="11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100">
                          <a:effectLst/>
                        </a:rPr>
                        <a:t>Mean γ-factor </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100">
                          <a:effectLst/>
                        </a:rPr>
                        <a:t>Std. γ-factor </a:t>
                      </a:r>
                      <a:endParaRPr lang="de-DE" sz="11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100">
                          <a:effectLst/>
                        </a:rPr>
                        <a:t>Mean γ-factor </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100" dirty="0">
                          <a:effectLst/>
                        </a:rPr>
                        <a:t>Std. γ-factor </a:t>
                      </a:r>
                      <a:endParaRPr lang="de-DE" sz="1100" dirty="0">
                        <a:effectLst/>
                        <a:latin typeface="Times New Roman" panose="02020603050405020304" pitchFamily="18" charset="0"/>
                        <a:ea typeface="MS Mincho"/>
                      </a:endParaRPr>
                    </a:p>
                  </a:txBody>
                  <a:tcPr marL="68580" marR="68580" marT="0" marB="0"/>
                </a:tc>
                <a:tc>
                  <a:txBody>
                    <a:bodyPr/>
                    <a:lstStyle/>
                    <a:p>
                      <a:pPr algn="l">
                        <a:spcAft>
                          <a:spcPts val="0"/>
                        </a:spcAft>
                      </a:pPr>
                      <a:r>
                        <a:rPr lang="en-US" sz="1100">
                          <a:effectLst/>
                        </a:rPr>
                        <a:t>Mean γ-factor </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100">
                          <a:effectLst/>
                        </a:rPr>
                        <a:t>Std. γ-factor </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406605122"/>
                  </a:ext>
                </a:extLst>
              </a:tr>
              <a:tr h="0">
                <a:tc rowSpan="14">
                  <a:txBody>
                    <a:bodyPr/>
                    <a:lstStyle/>
                    <a:p>
                      <a:pPr marL="71755" marR="71755" algn="just">
                        <a:spcAft>
                          <a:spcPts val="0"/>
                        </a:spcAft>
                      </a:pPr>
                      <a:r>
                        <a:rPr lang="de-DE" sz="1100" dirty="0">
                          <a:effectLst/>
                        </a:rPr>
                        <a:t>Per </a:t>
                      </a:r>
                      <a:r>
                        <a:rPr lang="de-DE" sz="1100" dirty="0" err="1">
                          <a:effectLst/>
                        </a:rPr>
                        <a:t>position</a:t>
                      </a:r>
                      <a:endParaRPr lang="de-DE" sz="1100" dirty="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1.0</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1.2</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0.8</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2.0</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2.5</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445443164"/>
                  </a:ext>
                </a:extLst>
              </a:tr>
              <a:tr h="0">
                <a:tc vMerge="1">
                  <a:txBody>
                    <a:bodyPr/>
                    <a:lstStyle/>
                    <a:p>
                      <a:endParaRPr lang="de-DE"/>
                    </a:p>
                  </a:txBody>
                  <a:tcPr/>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0.8</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2.1</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2.64</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1.2</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602103631"/>
                  </a:ext>
                </a:extLst>
              </a:tr>
              <a:tr h="0">
                <a:tc vMerge="1">
                  <a:txBody>
                    <a:bodyPr/>
                    <a:lstStyle/>
                    <a:p>
                      <a:endParaRPr lang="de-DE"/>
                    </a:p>
                  </a:txBody>
                  <a:tcPr/>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3</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1.6</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1.2</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1.6</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1.4</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473297763"/>
                  </a:ext>
                </a:extLst>
              </a:tr>
              <a:tr h="0">
                <a:tc vMerge="1">
                  <a:txBody>
                    <a:bodyPr/>
                    <a:lstStyle/>
                    <a:p>
                      <a:endParaRPr lang="de-DE"/>
                    </a:p>
                  </a:txBody>
                  <a:tcPr/>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4</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1.3</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0.7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11</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006163252"/>
                  </a:ext>
                </a:extLst>
              </a:tr>
              <a:tr h="0">
                <a:tc vMerge="1">
                  <a:txBody>
                    <a:bodyPr/>
                    <a:lstStyle/>
                    <a:p>
                      <a:endParaRPr lang="de-DE"/>
                    </a:p>
                  </a:txBody>
                  <a:tcPr/>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dirty="0">
                          <a:effectLst/>
                        </a:rPr>
                        <a:t>6</a:t>
                      </a:r>
                      <a:endParaRPr lang="de-DE" sz="11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0.7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dirty="0">
                          <a:effectLst/>
                        </a:rPr>
                        <a:t>3.67</a:t>
                      </a:r>
                      <a:endParaRPr lang="de-DE" sz="11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11.0</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3.8</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13.1</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255417809"/>
                  </a:ext>
                </a:extLst>
              </a:tr>
              <a:tr h="0">
                <a:tc vMerge="1">
                  <a:txBody>
                    <a:bodyPr/>
                    <a:lstStyle/>
                    <a:p>
                      <a:endParaRPr lang="de-DE"/>
                    </a:p>
                  </a:txBody>
                  <a:tcPr/>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9</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4.0</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13.4</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3.3</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8.5</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475662952"/>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1</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0.68</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2.4</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3.4</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897831472"/>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2.0</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1.5</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4.4</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11.1</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722056611"/>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3</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4.1</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11.2</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5.5</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17.7</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811060751"/>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4</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5.1</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17.7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2.8</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7.0</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605519461"/>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5</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dirty="0">
                          <a:effectLst/>
                        </a:rPr>
                        <a:t>-</a:t>
                      </a:r>
                      <a:endParaRPr lang="de-DE" sz="11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3.0</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4.3</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19.6</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145.8</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884824216"/>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6</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21.4</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158.5</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3.3</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3.1</a:t>
                      </a:r>
                      <a:endParaRPr lang="de-DE" sz="11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486138830"/>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a:effectLst/>
                        </a:rPr>
                        <a:t>8</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3.0</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2.7</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4.3</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dirty="0">
                          <a:effectLst/>
                        </a:rPr>
                        <a:t>4.9</a:t>
                      </a:r>
                      <a:endParaRPr lang="de-DE" sz="11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465131955"/>
                  </a:ext>
                </a:extLst>
              </a:tr>
              <a:tr h="0">
                <a:tc vMerge="1">
                  <a:txBody>
                    <a:bodyPr/>
                    <a:lstStyle/>
                    <a:p>
                      <a:endParaRPr lang="de-DE"/>
                    </a:p>
                  </a:txBody>
                  <a:tcPr/>
                </a:tc>
                <a:tc>
                  <a:txBody>
                    <a:bodyPr/>
                    <a:lstStyle/>
                    <a:p>
                      <a:pPr algn="just">
                        <a:spcAft>
                          <a:spcPts val="0"/>
                        </a:spcAft>
                      </a:pPr>
                      <a:r>
                        <a:rPr lang="de-DE" sz="1100">
                          <a:effectLst/>
                        </a:rPr>
                        <a:t>2</a:t>
                      </a:r>
                      <a:endParaRPr lang="de-DE" sz="11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100" dirty="0">
                          <a:effectLst/>
                        </a:rPr>
                        <a:t>9</a:t>
                      </a:r>
                      <a:endParaRPr lang="de-DE" sz="11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3.5</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dirty="0">
                          <a:effectLst/>
                        </a:rPr>
                        <a:t>4.1</a:t>
                      </a:r>
                      <a:endParaRPr lang="de-DE" sz="11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a:effectLst/>
                        </a:rPr>
                        <a:t>21.5</a:t>
                      </a:r>
                      <a:endParaRPr lang="de-DE" sz="11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100" dirty="0">
                          <a:effectLst/>
                        </a:rPr>
                        <a:t>79.0</a:t>
                      </a:r>
                      <a:endParaRPr lang="de-DE" sz="11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911167599"/>
                  </a:ext>
                </a:extLst>
              </a:tr>
            </a:tbl>
          </a:graphicData>
        </a:graphic>
      </p:graphicFrame>
    </p:spTree>
    <p:extLst>
      <p:ext uri="{BB962C8B-B14F-4D97-AF65-F5344CB8AC3E}">
        <p14:creationId xmlns:p14="http://schemas.microsoft.com/office/powerpoint/2010/main" xmlns="" val="8523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a:spLocks noGrp="1"/>
          </p:cNvSpPr>
          <p:nvPr>
            <p:ph idx="1"/>
          </p:nvPr>
        </p:nvSpPr>
        <p:spPr>
          <a:xfrm>
            <a:off x="518337" y="836712"/>
            <a:ext cx="8107326" cy="5457056"/>
          </a:xfrm>
        </p:spPr>
        <p:txBody>
          <a:bodyPr/>
          <a:lstStyle/>
          <a:p>
            <a:pPr marL="0" indent="0">
              <a:buNone/>
            </a:pPr>
            <a:r>
              <a:rPr lang="en-GB" b="1" dirty="0" smtClean="0"/>
              <a:t>Conclusions</a:t>
            </a:r>
            <a:endParaRPr lang="en-GB" b="1" dirty="0"/>
          </a:p>
          <a:p>
            <a:pPr>
              <a:buFont typeface="Arial" panose="020B0604020202020204" pitchFamily="34" charset="0"/>
              <a:buChar char="•"/>
            </a:pPr>
            <a:endParaRPr lang="en-US" sz="1800" dirty="0" smtClean="0"/>
          </a:p>
          <a:p>
            <a:pPr>
              <a:buFont typeface="Arial" panose="020B0604020202020204" pitchFamily="34" charset="0"/>
              <a:buChar char="•"/>
            </a:pPr>
            <a:r>
              <a:rPr lang="en-GB" sz="1800" dirty="0"/>
              <a:t>Large-Scale and Intra-Cluster parameters were present for a large indoor and outdoor </a:t>
            </a:r>
            <a:r>
              <a:rPr lang="en-GB" sz="1800" dirty="0" smtClean="0"/>
              <a:t>scenario</a:t>
            </a:r>
          </a:p>
          <a:p>
            <a:pPr>
              <a:buFont typeface="Arial" panose="020B0604020202020204" pitchFamily="34" charset="0"/>
              <a:buChar char="•"/>
            </a:pPr>
            <a:r>
              <a:rPr lang="en-US" sz="1800" dirty="0"/>
              <a:t>The results show that </a:t>
            </a:r>
            <a:r>
              <a:rPr lang="en-US" sz="1800" dirty="0" smtClean="0"/>
              <a:t>outdoor transmission </a:t>
            </a:r>
            <a:r>
              <a:rPr lang="en-US" sz="1800" dirty="0"/>
              <a:t>distance </a:t>
            </a:r>
            <a:r>
              <a:rPr lang="en-US" sz="1800" dirty="0" smtClean="0"/>
              <a:t>about 100m </a:t>
            </a:r>
            <a:r>
              <a:rPr lang="en-US" sz="1800" dirty="0"/>
              <a:t>in NLOS with 20 </a:t>
            </a:r>
            <a:r>
              <a:rPr lang="en-US" sz="1800" dirty="0" err="1"/>
              <a:t>dBm</a:t>
            </a:r>
            <a:r>
              <a:rPr lang="en-US" sz="1800" dirty="0"/>
              <a:t> output power and 14 </a:t>
            </a:r>
            <a:r>
              <a:rPr lang="en-US" sz="1800" dirty="0" err="1"/>
              <a:t>dBi</a:t>
            </a:r>
            <a:r>
              <a:rPr lang="en-US" sz="1800" dirty="0"/>
              <a:t> antennas are </a:t>
            </a:r>
            <a:r>
              <a:rPr lang="en-US" sz="1800" dirty="0" smtClean="0"/>
              <a:t>possible</a:t>
            </a:r>
            <a:endParaRPr lang="en-GB" sz="1800" dirty="0"/>
          </a:p>
          <a:p>
            <a:pPr>
              <a:buFont typeface="Arial" panose="020B0604020202020204" pitchFamily="34" charset="0"/>
              <a:buChar char="•"/>
            </a:pPr>
            <a:r>
              <a:rPr lang="en-US" sz="1800" dirty="0" smtClean="0"/>
              <a:t>Multiple </a:t>
            </a:r>
            <a:r>
              <a:rPr lang="en-US" sz="1800" dirty="0"/>
              <a:t>reflections </a:t>
            </a:r>
            <a:r>
              <a:rPr lang="en-US" sz="1800" dirty="0" smtClean="0"/>
              <a:t>are identified and NLOS </a:t>
            </a:r>
            <a:r>
              <a:rPr lang="en-US" sz="1800" dirty="0" smtClean="0"/>
              <a:t>transmission scenario </a:t>
            </a:r>
            <a:r>
              <a:rPr lang="en-US" sz="1800" dirty="0" smtClean="0"/>
              <a:t>is still </a:t>
            </a:r>
            <a:r>
              <a:rPr lang="en-US" sz="1800" dirty="0"/>
              <a:t>possible due to </a:t>
            </a:r>
            <a:r>
              <a:rPr lang="en-US" sz="1800" dirty="0" smtClean="0"/>
              <a:t>the good reflections on metallic structures </a:t>
            </a:r>
          </a:p>
          <a:p>
            <a:pPr>
              <a:buFont typeface="Arial" panose="020B0604020202020204" pitchFamily="34" charset="0"/>
              <a:buChar char="•"/>
            </a:pPr>
            <a:r>
              <a:rPr lang="en-GB" sz="1800" dirty="0"/>
              <a:t>Relative power of the scatters depends on the visibility condition (Light-reflecting scatters also reflect better </a:t>
            </a:r>
            <a:r>
              <a:rPr lang="en-GB" sz="1800" dirty="0" err="1"/>
              <a:t>mmWaves</a:t>
            </a:r>
            <a:r>
              <a:rPr lang="en-GB" sz="1800" dirty="0"/>
              <a:t>) such as LOS and </a:t>
            </a:r>
            <a:r>
              <a:rPr lang="en-GB" sz="1800" dirty="0" smtClean="0"/>
              <a:t>NLOS</a:t>
            </a:r>
            <a:endParaRPr lang="en-GB" sz="1800" dirty="0"/>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Note </a:t>
            </a:r>
            <a:r>
              <a:rPr lang="en-US" sz="1800" dirty="0"/>
              <a:t>that the influence of the antenna pattern is not fully removed in the above results. This can lead to limitations of the application of the results discussed above. The main limitation is that the results above are only applicable to communication systems (802.11ay WLAN) with an antenna half power beam width (HPBW) of </a:t>
            </a:r>
            <a:r>
              <a:rPr lang="en-US" sz="1800" dirty="0" smtClean="0"/>
              <a:t>30°or </a:t>
            </a:r>
            <a:r>
              <a:rPr lang="en-US" sz="1800" dirty="0"/>
              <a:t>an integer multiple of </a:t>
            </a:r>
            <a:r>
              <a:rPr lang="en-US" sz="1800" dirty="0" smtClean="0"/>
              <a:t>30° </a:t>
            </a:r>
            <a:endParaRPr lang="en-US" sz="1800" dirty="0"/>
          </a:p>
        </p:txBody>
      </p:sp>
    </p:spTree>
    <p:extLst>
      <p:ext uri="{BB962C8B-B14F-4D97-AF65-F5344CB8AC3E}">
        <p14:creationId xmlns:p14="http://schemas.microsoft.com/office/powerpoint/2010/main" xmlns="" val="2430240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xfrm>
            <a:off x="4307681" y="6381328"/>
            <a:ext cx="528637" cy="3635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17</a:t>
            </a:fld>
            <a:endParaRPr lang="en-US" altLang="zh-TW"/>
          </a:p>
        </p:txBody>
      </p:sp>
      <p:sp>
        <p:nvSpPr>
          <p:cNvPr id="12" name="Rectangle 2"/>
          <p:cNvSpPr txBox="1">
            <a:spLocks noChangeArrowheads="1"/>
          </p:cNvSpPr>
          <p:nvPr/>
        </p:nvSpPr>
        <p:spPr>
          <a:xfrm>
            <a:off x="611560" y="1484784"/>
            <a:ext cx="8280920" cy="2736304"/>
          </a:xfrm>
          <a:prstGeom prst="rect">
            <a:avLst/>
          </a:prstGeom>
        </p:spPr>
        <p:txBody>
          <a:bodyPr/>
          <a:lstStyle/>
          <a:p>
            <a:pPr algn="ctr" eaLnBrk="1" hangingPunct="1">
              <a:defRPr/>
            </a:pPr>
            <a:r>
              <a:rPr lang="en-GB" sz="3200" b="1" dirty="0" smtClean="0">
                <a:solidFill>
                  <a:schemeClr val="tx1"/>
                </a:solidFill>
                <a:latin typeface="+mj-lt"/>
              </a:rPr>
              <a:t>Preview</a:t>
            </a:r>
            <a:endParaRPr lang="en-GB" sz="3200" b="1" dirty="0">
              <a:solidFill>
                <a:schemeClr val="tx1"/>
              </a:solidFill>
              <a:latin typeface="+mj-lt"/>
            </a:endParaRPr>
          </a:p>
          <a:p>
            <a:pPr algn="ctr" eaLnBrk="1" hangingPunct="1">
              <a:defRPr/>
            </a:pPr>
            <a:r>
              <a:rPr lang="en-GB" sz="3200" b="1" dirty="0" smtClean="0">
                <a:solidFill>
                  <a:schemeClr val="tx1"/>
                </a:solidFill>
                <a:latin typeface="+mj-lt"/>
              </a:rPr>
              <a:t>Path Loss </a:t>
            </a:r>
            <a:r>
              <a:rPr lang="en-GB" sz="3200" b="1" dirty="0">
                <a:solidFill>
                  <a:schemeClr val="tx1"/>
                </a:solidFill>
                <a:latin typeface="+mj-lt"/>
              </a:rPr>
              <a:t>Measurements at </a:t>
            </a:r>
            <a:r>
              <a:rPr lang="en-US" sz="3200" b="1" kern="0" dirty="0">
                <a:solidFill>
                  <a:schemeClr val="tx1"/>
                </a:solidFill>
                <a:latin typeface="+mj-lt"/>
                <a:ea typeface="+mj-ea"/>
                <a:cs typeface="+mj-cs"/>
              </a:rPr>
              <a:t>60 GHz</a:t>
            </a:r>
            <a:r>
              <a:rPr lang="en-GB" sz="3200" b="1" dirty="0">
                <a:solidFill>
                  <a:schemeClr val="tx1"/>
                </a:solidFill>
                <a:latin typeface="+mj-lt"/>
              </a:rPr>
              <a:t>: </a:t>
            </a:r>
          </a:p>
          <a:p>
            <a:pPr algn="ctr" eaLnBrk="1" hangingPunct="1">
              <a:defRPr/>
            </a:pPr>
            <a:r>
              <a:rPr lang="en-GB" sz="3200" b="1" dirty="0">
                <a:solidFill>
                  <a:schemeClr val="tx1"/>
                </a:solidFill>
                <a:latin typeface="+mj-lt"/>
              </a:rPr>
              <a:t>Indoor/Outdoor Scenario</a:t>
            </a:r>
          </a:p>
          <a:p>
            <a:pPr algn="ctr" eaLnBrk="1" hangingPunct="1">
              <a:defRPr/>
            </a:pPr>
            <a:endParaRPr lang="en-US" sz="3200" b="1" kern="0" dirty="0">
              <a:solidFill>
                <a:schemeClr val="tx1"/>
              </a:solidFill>
              <a:latin typeface="+mj-lt"/>
              <a:ea typeface="+mj-ea"/>
              <a:cs typeface="+mj-cs"/>
            </a:endParaRPr>
          </a:p>
          <a:p>
            <a:pPr algn="ctr" eaLnBrk="1" hangingPunct="1">
              <a:defRPr/>
            </a:pPr>
            <a:r>
              <a:rPr lang="en-US" sz="3200" b="1" kern="0" dirty="0">
                <a:solidFill>
                  <a:schemeClr val="tx1"/>
                </a:solidFill>
                <a:latin typeface="+mj-lt"/>
                <a:ea typeface="+mj-ea"/>
                <a:cs typeface="+mj-cs"/>
              </a:rPr>
              <a:t>Measurement </a:t>
            </a:r>
            <a:r>
              <a:rPr lang="en-US" sz="3200" b="1" kern="0" dirty="0" smtClean="0">
                <a:solidFill>
                  <a:schemeClr val="tx1"/>
                </a:solidFill>
                <a:latin typeface="+mj-lt"/>
                <a:ea typeface="+mj-ea"/>
                <a:cs typeface="+mj-cs"/>
              </a:rPr>
              <a:t>Setup</a:t>
            </a:r>
            <a:endParaRPr lang="en-US" sz="3200" b="1" kern="0" dirty="0">
              <a:solidFill>
                <a:schemeClr val="tx1"/>
              </a:solidFill>
              <a:latin typeface="+mj-lt"/>
              <a:ea typeface="+mj-ea"/>
              <a:cs typeface="+mj-cs"/>
            </a:endParaRPr>
          </a:p>
        </p:txBody>
      </p:sp>
    </p:spTree>
    <p:extLst>
      <p:ext uri="{BB962C8B-B14F-4D97-AF65-F5344CB8AC3E}">
        <p14:creationId xmlns:p14="http://schemas.microsoft.com/office/powerpoint/2010/main" xmlns="" val="583083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r>
              <a:rPr lang="en-GB"/>
              <a:t>Slide </a:t>
            </a:r>
            <a:fld id="{F5D8E26B-7BCF-4D25-9C89-0168A6618F18}" type="slidenum">
              <a:rPr lang="en-GB" smtClean="0"/>
              <a:pPr/>
              <a:t>18</a:t>
            </a:fld>
            <a:endParaRPr lang="en-GB"/>
          </a:p>
        </p:txBody>
      </p:sp>
      <p:pic>
        <p:nvPicPr>
          <p:cNvPr id="3" name="Grafik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27584" y="1556792"/>
            <a:ext cx="6685588" cy="417413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uppieren 3"/>
          <p:cNvGrpSpPr/>
          <p:nvPr/>
        </p:nvGrpSpPr>
        <p:grpSpPr>
          <a:xfrm>
            <a:off x="2393923" y="2535486"/>
            <a:ext cx="5440361" cy="1244600"/>
            <a:chOff x="0" y="0"/>
            <a:chExt cx="5440963" cy="1245948"/>
          </a:xfrm>
        </p:grpSpPr>
        <p:sp>
          <p:nvSpPr>
            <p:cNvPr id="8" name="Plus 7"/>
            <p:cNvSpPr/>
            <p:nvPr/>
          </p:nvSpPr>
          <p:spPr>
            <a:xfrm rot="2676205">
              <a:off x="4399424" y="811369"/>
              <a:ext cx="343535" cy="366395"/>
            </a:xfrm>
            <a:prstGeom prst="mathPlus">
              <a:avLst>
                <a:gd name="adj1" fmla="val 1297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endParaRPr lang="de-DE"/>
            </a:p>
          </p:txBody>
        </p:sp>
        <p:sp>
          <p:nvSpPr>
            <p:cNvPr id="9" name="Textfeld 11"/>
            <p:cNvSpPr txBox="1"/>
            <p:nvPr/>
          </p:nvSpPr>
          <p:spPr>
            <a:xfrm>
              <a:off x="4863063" y="960764"/>
              <a:ext cx="577900" cy="28518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spcAft>
                  <a:spcPts val="0"/>
                </a:spcAft>
              </a:pPr>
              <a:r>
                <a:rPr lang="de-DE" sz="1400" b="1">
                  <a:solidFill>
                    <a:srgbClr val="00B050"/>
                  </a:solidFill>
                  <a:effectLst/>
                  <a:latin typeface="Times New Roman" panose="02020603050405020304" pitchFamily="18" charset="0"/>
                  <a:ea typeface="DengXian"/>
                </a:rPr>
                <a:t>TX 1</a:t>
              </a:r>
              <a:endParaRPr lang="de-DE" sz="1100">
                <a:effectLst/>
                <a:latin typeface="Times New Roman" panose="02020603050405020304" pitchFamily="18" charset="0"/>
                <a:ea typeface="DengXian"/>
              </a:endParaRPr>
            </a:p>
          </p:txBody>
        </p:sp>
        <p:sp>
          <p:nvSpPr>
            <p:cNvPr id="10" name="Textfeld 17"/>
            <p:cNvSpPr txBox="1"/>
            <p:nvPr/>
          </p:nvSpPr>
          <p:spPr>
            <a:xfrm>
              <a:off x="4221695" y="0"/>
              <a:ext cx="577900" cy="28518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de-DE"/>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spcAft>
                  <a:spcPts val="0"/>
                </a:spcAft>
              </a:pPr>
              <a:r>
                <a:rPr lang="de-DE" sz="1400" b="1">
                  <a:solidFill>
                    <a:srgbClr val="00B050"/>
                  </a:solidFill>
                  <a:effectLst/>
                  <a:latin typeface="Times New Roman" panose="02020603050405020304" pitchFamily="18" charset="0"/>
                  <a:ea typeface="DengXian"/>
                </a:rPr>
                <a:t>TX 2</a:t>
              </a:r>
              <a:endParaRPr lang="de-DE" sz="1100">
                <a:effectLst/>
                <a:latin typeface="Times New Roman" panose="02020603050405020304" pitchFamily="18" charset="0"/>
                <a:ea typeface="DengXian"/>
              </a:endParaRPr>
            </a:p>
          </p:txBody>
        </p:sp>
        <p:sp>
          <p:nvSpPr>
            <p:cNvPr id="11" name="Plus 10"/>
            <p:cNvSpPr/>
            <p:nvPr/>
          </p:nvSpPr>
          <p:spPr>
            <a:xfrm rot="2676205">
              <a:off x="4358211" y="226669"/>
              <a:ext cx="343535" cy="366395"/>
            </a:xfrm>
            <a:prstGeom prst="mathPlus">
              <a:avLst>
                <a:gd name="adj1" fmla="val 1297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endParaRPr lang="de-DE"/>
            </a:p>
          </p:txBody>
        </p:sp>
        <p:cxnSp>
          <p:nvCxnSpPr>
            <p:cNvPr id="12" name="Gerade Verbindung mit Pfeil 11"/>
            <p:cNvCxnSpPr/>
            <p:nvPr/>
          </p:nvCxnSpPr>
          <p:spPr>
            <a:xfrm flipH="1" flipV="1">
              <a:off x="0" y="971067"/>
              <a:ext cx="4572000" cy="128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ectangle 8"/>
          <p:cNvSpPr>
            <a:spLocks noChangeArrowheads="1"/>
          </p:cNvSpPr>
          <p:nvPr/>
        </p:nvSpPr>
        <p:spPr bwMode="auto">
          <a:xfrm>
            <a:off x="1040279" y="187173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endParaRPr lang="de-DE"/>
          </a:p>
        </p:txBody>
      </p:sp>
      <p:sp>
        <p:nvSpPr>
          <p:cNvPr id="7" name="Rectangle 12"/>
          <p:cNvSpPr>
            <a:spLocks noChangeArrowheads="1"/>
          </p:cNvSpPr>
          <p:nvPr/>
        </p:nvSpPr>
        <p:spPr bwMode="auto">
          <a:xfrm>
            <a:off x="591634" y="5475812"/>
            <a:ext cx="743675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bmk="_Ref469471877">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ja-JP" sz="1800" b="0" i="0" u="none" strike="noStrike" cap="none" normalizeH="0" baseline="0" dirty="0" bmk="_Ref469471877">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Illustration of the locations of the transceivers in the entrance hall</a:t>
            </a:r>
            <a:r>
              <a:rPr kumimoji="0" lang="en-GB" altLang="ja-JP" sz="1800"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the RX will be move in 2m stepwise along the red arrow up the end of the hall (90m)</a:t>
            </a:r>
            <a:endParaRPr kumimoji="0" lang="en-GB" altLang="ja-JP" sz="3200" b="0" i="0" u="none" strike="noStrike" cap="none" normalizeH="0" baseline="0" dirty="0">
              <a:ln>
                <a:noFill/>
              </a:ln>
              <a:solidFill>
                <a:schemeClr val="tx1"/>
              </a:solidFill>
              <a:effectLst/>
              <a:latin typeface="Arial" panose="020B0604020202020204" pitchFamily="34" charset="0"/>
            </a:endParaRPr>
          </a:p>
        </p:txBody>
      </p:sp>
      <p:sp>
        <p:nvSpPr>
          <p:cNvPr id="13" name="Rechteck 12"/>
          <p:cNvSpPr/>
          <p:nvPr/>
        </p:nvSpPr>
        <p:spPr>
          <a:xfrm>
            <a:off x="683568" y="659192"/>
            <a:ext cx="7632848" cy="523220"/>
          </a:xfrm>
          <a:prstGeom prst="rect">
            <a:avLst/>
          </a:prstGeom>
        </p:spPr>
        <p:txBody>
          <a:bodyPr wrap="square">
            <a:spAutoFit/>
          </a:bodyPr>
          <a:lstStyle/>
          <a:p>
            <a:pPr eaLnBrk="1" hangingPunct="1">
              <a:defRPr/>
            </a:pPr>
            <a:r>
              <a:rPr lang="en-GB" sz="2800" b="1" dirty="0" smtClean="0">
                <a:solidFill>
                  <a:schemeClr val="tx1"/>
                </a:solidFill>
                <a:latin typeface="+mj-lt"/>
                <a:cs typeface="ScriptS" panose="00000400000000000000" pitchFamily="2" charset="0"/>
              </a:rPr>
              <a:t>Path Loss</a:t>
            </a:r>
            <a:r>
              <a:rPr lang="en-GB" sz="2800" b="1" dirty="0" smtClean="0">
                <a:solidFill>
                  <a:schemeClr val="tx1"/>
                </a:solidFill>
                <a:latin typeface="+mj-lt"/>
              </a:rPr>
              <a:t> </a:t>
            </a:r>
            <a:r>
              <a:rPr lang="en-GB" sz="2800" b="1" dirty="0">
                <a:solidFill>
                  <a:schemeClr val="tx1"/>
                </a:solidFill>
                <a:latin typeface="+mj-lt"/>
              </a:rPr>
              <a:t>Measurements at </a:t>
            </a:r>
            <a:r>
              <a:rPr lang="en-US" sz="2800" b="1" kern="0" dirty="0">
                <a:solidFill>
                  <a:schemeClr val="tx1"/>
                </a:solidFill>
                <a:latin typeface="+mj-lt"/>
              </a:rPr>
              <a:t>60 GHz</a:t>
            </a:r>
            <a:r>
              <a:rPr lang="en-GB" sz="2800" b="1" dirty="0">
                <a:solidFill>
                  <a:schemeClr val="tx1"/>
                </a:solidFill>
                <a:latin typeface="+mj-lt"/>
              </a:rPr>
              <a:t> Indoor</a:t>
            </a:r>
            <a:endParaRPr lang="de-DE" sz="2800" dirty="0">
              <a:latin typeface="+mj-lt"/>
            </a:endParaRPr>
          </a:p>
        </p:txBody>
      </p:sp>
    </p:spTree>
    <p:extLst>
      <p:ext uri="{BB962C8B-B14F-4D97-AF65-F5344CB8AC3E}">
        <p14:creationId xmlns:p14="http://schemas.microsoft.com/office/powerpoint/2010/main" xmlns="" val="4008255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r>
              <a:rPr lang="en-GB" smtClean="0"/>
              <a:t>Slide </a:t>
            </a:r>
            <a:fld id="{F5D8E26B-7BCF-4D25-9C89-0168A6618F18}" type="slidenum">
              <a:rPr lang="en-GB" smtClean="0"/>
              <a:pPr/>
              <a:t>19</a:t>
            </a:fld>
            <a:endParaRPr lang="en-GB"/>
          </a:p>
        </p:txBody>
      </p:sp>
      <p:sp>
        <p:nvSpPr>
          <p:cNvPr id="3" name="Content Placeholder 2"/>
          <p:cNvSpPr txBox="1">
            <a:spLocks/>
          </p:cNvSpPr>
          <p:nvPr/>
        </p:nvSpPr>
        <p:spPr>
          <a:xfrm>
            <a:off x="323528" y="666461"/>
            <a:ext cx="6984776" cy="504056"/>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de-DE" kern="0" dirty="0" err="1" smtClean="0"/>
              <a:t>Pathloss</a:t>
            </a:r>
            <a:r>
              <a:rPr lang="de-DE" kern="0" dirty="0" smtClean="0"/>
              <a:t> Large </a:t>
            </a:r>
            <a:r>
              <a:rPr lang="de-DE" kern="0" dirty="0" err="1" smtClean="0"/>
              <a:t>Indoor</a:t>
            </a:r>
            <a:r>
              <a:rPr lang="de-DE" kern="0" dirty="0" smtClean="0"/>
              <a:t> 57-64 GHz vs. 3-10 GHz</a:t>
            </a:r>
          </a:p>
          <a:p>
            <a:endParaRPr lang="de-DE" sz="1800" kern="0" dirty="0" smtClean="0"/>
          </a:p>
          <a:p>
            <a:endParaRPr lang="de-DE" sz="1800" kern="0" dirty="0"/>
          </a:p>
        </p:txBody>
      </p:sp>
      <p:pic>
        <p:nvPicPr>
          <p:cNvPr id="5" name="Picture 13"/>
          <p:cNvPicPr>
            <a:picLocks noChangeAspect="1"/>
          </p:cNvPicPr>
          <p:nvPr/>
        </p:nvPicPr>
        <p:blipFill>
          <a:blip r:embed="rId2" cstate="print"/>
          <a:stretch>
            <a:fillRect/>
          </a:stretch>
        </p:blipFill>
        <p:spPr>
          <a:xfrm>
            <a:off x="972902" y="976730"/>
            <a:ext cx="7272808" cy="5452993"/>
          </a:xfrm>
          <a:prstGeom prst="rect">
            <a:avLst/>
          </a:prstGeom>
        </p:spPr>
      </p:pic>
    </p:spTree>
    <p:extLst>
      <p:ext uri="{BB962C8B-B14F-4D97-AF65-F5344CB8AC3E}">
        <p14:creationId xmlns:p14="http://schemas.microsoft.com/office/powerpoint/2010/main" xmlns="" val="112444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16832"/>
            <a:ext cx="7772400" cy="4320480"/>
          </a:xfrm>
          <a:ln/>
        </p:spPr>
        <p:txBody>
          <a:bodyPr/>
          <a:lstStyle/>
          <a:p>
            <a:pPr marL="0" indent="0" algn="just"/>
            <a:r>
              <a:rPr lang="en-GB" b="0" dirty="0">
                <a:solidFill>
                  <a:schemeClr val="tx1"/>
                </a:solidFill>
              </a:rPr>
              <a:t>In this presentation, we summarize the contribution for </a:t>
            </a:r>
            <a:r>
              <a:rPr lang="en-GB" b="0" dirty="0" smtClean="0">
                <a:solidFill>
                  <a:schemeClr val="tx1"/>
                </a:solidFill>
              </a:rPr>
              <a:t>channel measurement for the </a:t>
            </a:r>
            <a:r>
              <a:rPr lang="en-GB" b="0" dirty="0">
                <a:solidFill>
                  <a:schemeClr val="tx1"/>
                </a:solidFill>
              </a:rPr>
              <a:t>802.11ay channel model document. </a:t>
            </a:r>
            <a:r>
              <a:rPr lang="en-GB" b="0" dirty="0" smtClean="0">
                <a:solidFill>
                  <a:schemeClr val="tx1"/>
                </a:solidFill>
              </a:rPr>
              <a:t>Large-scale </a:t>
            </a:r>
            <a:r>
              <a:rPr lang="en-GB" b="0" dirty="0">
                <a:solidFill>
                  <a:schemeClr val="tx1"/>
                </a:solidFill>
              </a:rPr>
              <a:t>and intra-cluster results from a large indoor scenario and a rooftop to street outdoor </a:t>
            </a:r>
            <a:r>
              <a:rPr lang="en-GB" b="0" dirty="0" smtClean="0">
                <a:solidFill>
                  <a:schemeClr val="tx1"/>
                </a:solidFill>
              </a:rPr>
              <a:t>scenario are presented. </a:t>
            </a:r>
            <a:r>
              <a:rPr lang="en-GB" b="0" dirty="0">
                <a:solidFill>
                  <a:schemeClr val="tx1"/>
                </a:solidFill>
              </a:rPr>
              <a:t>The estimated </a:t>
            </a:r>
            <a:r>
              <a:rPr lang="en-GB" b="0" dirty="0" smtClean="0">
                <a:solidFill>
                  <a:schemeClr val="tx1"/>
                </a:solidFill>
              </a:rPr>
              <a:t>parameters </a:t>
            </a:r>
            <a:r>
              <a:rPr lang="en-GB" b="0" dirty="0">
                <a:solidFill>
                  <a:schemeClr val="tx1"/>
                </a:solidFill>
              </a:rPr>
              <a:t>from the measurement campaigns </a:t>
            </a:r>
            <a:r>
              <a:rPr lang="en-GB" b="0" dirty="0" smtClean="0">
                <a:solidFill>
                  <a:schemeClr val="tx1"/>
                </a:solidFill>
              </a:rPr>
              <a:t>help </a:t>
            </a:r>
            <a:r>
              <a:rPr lang="en-US" b="0" dirty="0">
                <a:solidFill>
                  <a:schemeClr val="tx1"/>
                </a:solidFill>
              </a:rPr>
              <a:t>to parametrize the </a:t>
            </a:r>
            <a:r>
              <a:rPr lang="en-US" b="0" dirty="0" smtClean="0">
                <a:solidFill>
                  <a:schemeClr val="tx1"/>
                </a:solidFill>
              </a:rPr>
              <a:t>802.11ay </a:t>
            </a:r>
            <a:r>
              <a:rPr lang="en-US" b="0" dirty="0">
                <a:solidFill>
                  <a:schemeClr val="tx1"/>
                </a:solidFill>
              </a:rPr>
              <a:t>channel model for these scenarios.</a:t>
            </a:r>
            <a:endParaRPr lang="en-GB" b="0"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xmlns="" val="3095445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r>
              <a:rPr lang="en-GB"/>
              <a:t>Slide </a:t>
            </a:r>
            <a:fld id="{F5D8E26B-7BCF-4D25-9C89-0168A6618F18}" type="slidenum">
              <a:rPr lang="en-GB" smtClean="0"/>
              <a:pPr/>
              <a:t>20</a:t>
            </a:fld>
            <a:endParaRPr lang="en-GB"/>
          </a:p>
        </p:txBody>
      </p:sp>
      <p:sp>
        <p:nvSpPr>
          <p:cNvPr id="3" name="Rechteck 2"/>
          <p:cNvSpPr/>
          <p:nvPr/>
        </p:nvSpPr>
        <p:spPr>
          <a:xfrm>
            <a:off x="2286000" y="2644170"/>
            <a:ext cx="4572000" cy="1569660"/>
          </a:xfrm>
          <a:prstGeom prst="rect">
            <a:avLst/>
          </a:prstGeom>
        </p:spPr>
        <p:txBody>
          <a:bodyPr>
            <a:spAutoFit/>
          </a:bodyPr>
          <a:lstStyle/>
          <a:p>
            <a:pPr algn="just"/>
            <a:endParaRPr lang="en-GB" altLang="ja-JP" dirty="0">
              <a:latin typeface="Times New Roman" panose="02020603050405020304" pitchFamily="18" charset="0"/>
            </a:endParaRPr>
          </a:p>
          <a:p>
            <a:pPr algn="just"/>
            <a:endParaRPr lang="en-GB" altLang="ja-JP" dirty="0">
              <a:latin typeface="Times New Roman" panose="02020603050405020304" pitchFamily="18" charset="0"/>
            </a:endParaRPr>
          </a:p>
          <a:p>
            <a:pPr algn="ctr"/>
            <a:endParaRPr lang="en-GB" altLang="ja-JP">
              <a:latin typeface="Times New Roman" panose="02020603050405020304" pitchFamily="18" charset="0"/>
            </a:endParaRPr>
          </a:p>
          <a:p>
            <a:pPr algn="just"/>
            <a:endParaRPr lang="en-GB" altLang="ja-JP">
              <a:latin typeface="Times New Roman" panose="02020603050405020304" pitchFamily="18" charset="0"/>
            </a:endParaRPr>
          </a:p>
        </p:txBody>
      </p:sp>
      <p:pic>
        <p:nvPicPr>
          <p:cNvPr id="4" name="Grafik 3"/>
          <p:cNvPicPr>
            <a:picLocks noChangeAspect="1"/>
          </p:cNvPicPr>
          <p:nvPr/>
        </p:nvPicPr>
        <p:blipFill>
          <a:blip r:embed="rId2" cstate="print"/>
          <a:stretch>
            <a:fillRect/>
          </a:stretch>
        </p:blipFill>
        <p:spPr>
          <a:xfrm>
            <a:off x="899592" y="1121855"/>
            <a:ext cx="7033557" cy="4381164"/>
          </a:xfrm>
          <a:prstGeom prst="rect">
            <a:avLst/>
          </a:prstGeom>
        </p:spPr>
      </p:pic>
      <p:sp>
        <p:nvSpPr>
          <p:cNvPr id="5" name="Rechteck 4"/>
          <p:cNvSpPr/>
          <p:nvPr/>
        </p:nvSpPr>
        <p:spPr>
          <a:xfrm>
            <a:off x="683568" y="659192"/>
            <a:ext cx="7632848" cy="523220"/>
          </a:xfrm>
          <a:prstGeom prst="rect">
            <a:avLst/>
          </a:prstGeom>
        </p:spPr>
        <p:txBody>
          <a:bodyPr wrap="square">
            <a:spAutoFit/>
          </a:bodyPr>
          <a:lstStyle/>
          <a:p>
            <a:pPr eaLnBrk="1" hangingPunct="1">
              <a:defRPr/>
            </a:pPr>
            <a:r>
              <a:rPr lang="en-GB" sz="2800" b="1" dirty="0" smtClean="0">
                <a:solidFill>
                  <a:schemeClr val="tx1"/>
                </a:solidFill>
                <a:latin typeface="+mj-lt"/>
                <a:cs typeface="ScriptS" panose="00000400000000000000" pitchFamily="2" charset="0"/>
              </a:rPr>
              <a:t>Path Loss</a:t>
            </a:r>
            <a:r>
              <a:rPr lang="en-GB" sz="2800" b="1" dirty="0" smtClean="0">
                <a:solidFill>
                  <a:schemeClr val="tx1"/>
                </a:solidFill>
                <a:latin typeface="+mj-lt"/>
              </a:rPr>
              <a:t> </a:t>
            </a:r>
            <a:r>
              <a:rPr lang="en-GB" sz="2800" b="1" dirty="0">
                <a:solidFill>
                  <a:schemeClr val="tx1"/>
                </a:solidFill>
                <a:latin typeface="+mj-lt"/>
              </a:rPr>
              <a:t>Measurements at </a:t>
            </a:r>
            <a:r>
              <a:rPr lang="en-US" sz="2800" b="1" kern="0" dirty="0">
                <a:solidFill>
                  <a:schemeClr val="tx1"/>
                </a:solidFill>
                <a:latin typeface="+mj-lt"/>
              </a:rPr>
              <a:t>60 GHz</a:t>
            </a:r>
            <a:r>
              <a:rPr lang="en-GB" sz="2800" b="1" dirty="0">
                <a:solidFill>
                  <a:schemeClr val="tx1"/>
                </a:solidFill>
                <a:latin typeface="+mj-lt"/>
              </a:rPr>
              <a:t> </a:t>
            </a:r>
            <a:r>
              <a:rPr lang="en-GB" sz="2800" b="1" dirty="0" smtClean="0">
                <a:solidFill>
                  <a:schemeClr val="tx1"/>
                </a:solidFill>
                <a:latin typeface="+mj-lt"/>
              </a:rPr>
              <a:t>Outdoor</a:t>
            </a:r>
            <a:endParaRPr lang="de-DE" sz="2800" dirty="0">
              <a:latin typeface="+mj-lt"/>
            </a:endParaRPr>
          </a:p>
        </p:txBody>
      </p:sp>
      <p:sp>
        <p:nvSpPr>
          <p:cNvPr id="7" name="Rechteck 6"/>
          <p:cNvSpPr/>
          <p:nvPr/>
        </p:nvSpPr>
        <p:spPr>
          <a:xfrm>
            <a:off x="703126" y="5445224"/>
            <a:ext cx="7812360" cy="923330"/>
          </a:xfrm>
          <a:prstGeom prst="rect">
            <a:avLst/>
          </a:prstGeom>
        </p:spPr>
        <p:txBody>
          <a:bodyPr wrap="square">
            <a:spAutoFit/>
          </a:bodyPr>
          <a:lstStyle/>
          <a:p>
            <a:r>
              <a:rPr lang="en-US" sz="1800" dirty="0">
                <a:solidFill>
                  <a:schemeClr val="tx1"/>
                </a:solidFill>
              </a:rPr>
              <a:t>Illustration of the locations of the transceivers at the roof top (15m height) of the </a:t>
            </a:r>
            <a:r>
              <a:rPr lang="en-US" sz="1800" dirty="0" err="1">
                <a:solidFill>
                  <a:schemeClr val="tx1"/>
                </a:solidFill>
              </a:rPr>
              <a:t>Zusebau</a:t>
            </a:r>
            <a:r>
              <a:rPr lang="en-US" sz="1800" dirty="0">
                <a:solidFill>
                  <a:schemeClr val="tx1"/>
                </a:solidFill>
              </a:rPr>
              <a:t> building, the </a:t>
            </a:r>
            <a:r>
              <a:rPr lang="en-US" sz="1800" dirty="0" smtClean="0">
                <a:solidFill>
                  <a:schemeClr val="tx1"/>
                </a:solidFill>
              </a:rPr>
              <a:t>Rx </a:t>
            </a:r>
            <a:r>
              <a:rPr lang="en-US" sz="1800" dirty="0">
                <a:solidFill>
                  <a:schemeClr val="tx1"/>
                </a:solidFill>
              </a:rPr>
              <a:t>will be move in 5m stepwise along the red arrow up the end of street (300m)</a:t>
            </a:r>
            <a:endParaRPr lang="de-DE" sz="1800" dirty="0">
              <a:solidFill>
                <a:schemeClr val="tx1"/>
              </a:solidFill>
            </a:endParaRPr>
          </a:p>
        </p:txBody>
      </p:sp>
    </p:spTree>
    <p:extLst>
      <p:ext uri="{BB962C8B-B14F-4D97-AF65-F5344CB8AC3E}">
        <p14:creationId xmlns:p14="http://schemas.microsoft.com/office/powerpoint/2010/main" xmlns="" val="3001029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476672"/>
            <a:ext cx="7770813" cy="870992"/>
          </a:xfrm>
        </p:spPr>
        <p:txBody>
          <a:bodyPr/>
          <a:lstStyle/>
          <a:p>
            <a:r>
              <a:rPr lang="en-US" dirty="0"/>
              <a:t>Outline</a:t>
            </a:r>
            <a:endParaRPr lang="ru-RU" dirty="0"/>
          </a:p>
        </p:txBody>
      </p:sp>
      <p:sp>
        <p:nvSpPr>
          <p:cNvPr id="3" name="Content Placeholder 2"/>
          <p:cNvSpPr>
            <a:spLocks noGrp="1"/>
          </p:cNvSpPr>
          <p:nvPr>
            <p:ph idx="1"/>
          </p:nvPr>
        </p:nvSpPr>
        <p:spPr>
          <a:xfrm>
            <a:off x="395536" y="1556792"/>
            <a:ext cx="8133085" cy="4537621"/>
          </a:xfrm>
        </p:spPr>
        <p:txBody>
          <a:bodyPr/>
          <a:lstStyle/>
          <a:p>
            <a:pPr>
              <a:lnSpc>
                <a:spcPct val="150000"/>
              </a:lnSpc>
              <a:buFont typeface="Arial" panose="020B0604020202020204" pitchFamily="34" charset="0"/>
              <a:buChar char="•"/>
            </a:pPr>
            <a:r>
              <a:rPr lang="en-US" b="0" dirty="0"/>
              <a:t>60 GHz Outdoor Measurement Setup</a:t>
            </a:r>
          </a:p>
          <a:p>
            <a:pPr>
              <a:lnSpc>
                <a:spcPct val="150000"/>
              </a:lnSpc>
              <a:buFont typeface="Arial" panose="020B0604020202020204" pitchFamily="34" charset="0"/>
              <a:buChar char="•"/>
            </a:pPr>
            <a:r>
              <a:rPr lang="en-US" b="0" dirty="0" smtClean="0"/>
              <a:t>Large-Scale </a:t>
            </a:r>
            <a:r>
              <a:rPr lang="en-US" b="0" dirty="0"/>
              <a:t>and </a:t>
            </a:r>
            <a:r>
              <a:rPr lang="en-US" b="0" dirty="0" smtClean="0"/>
              <a:t>Intra-Cluster </a:t>
            </a:r>
            <a:r>
              <a:rPr lang="en-US" b="0" dirty="0"/>
              <a:t>Parameters for Outdoor</a:t>
            </a:r>
          </a:p>
          <a:p>
            <a:pPr>
              <a:lnSpc>
                <a:spcPct val="150000"/>
              </a:lnSpc>
              <a:buFont typeface="Arial" panose="020B0604020202020204" pitchFamily="34" charset="0"/>
              <a:buChar char="•"/>
            </a:pPr>
            <a:r>
              <a:rPr lang="en-US" b="0" dirty="0"/>
              <a:t>60 GHz Large Indoor Measurement Setup</a:t>
            </a:r>
          </a:p>
          <a:p>
            <a:pPr>
              <a:lnSpc>
                <a:spcPct val="150000"/>
              </a:lnSpc>
              <a:buFont typeface="Arial" panose="020B0604020202020204" pitchFamily="34" charset="0"/>
              <a:buChar char="•"/>
            </a:pPr>
            <a:r>
              <a:rPr lang="en-US" b="0" dirty="0" smtClean="0"/>
              <a:t>Large-Scale </a:t>
            </a:r>
            <a:r>
              <a:rPr lang="en-US" b="0" dirty="0"/>
              <a:t>and </a:t>
            </a:r>
            <a:r>
              <a:rPr lang="en-US" b="0" dirty="0" smtClean="0"/>
              <a:t>Intra-Cluster </a:t>
            </a:r>
            <a:r>
              <a:rPr lang="en-US" b="0" dirty="0"/>
              <a:t>Parameters for Outdoor</a:t>
            </a:r>
          </a:p>
          <a:p>
            <a:pPr>
              <a:lnSpc>
                <a:spcPct val="150000"/>
              </a:lnSpc>
              <a:buFont typeface="Arial" panose="020B0604020202020204" pitchFamily="34" charset="0"/>
              <a:buChar char="•"/>
            </a:pPr>
            <a:r>
              <a:rPr lang="en-US" b="0" dirty="0" smtClean="0"/>
              <a:t>Preview Path Loss Measurements </a:t>
            </a:r>
            <a:r>
              <a:rPr lang="en-US" b="0" dirty="0"/>
              <a:t>at 60 GHz Indoor/Outdoor</a:t>
            </a:r>
          </a:p>
          <a:p>
            <a:pPr>
              <a:lnSpc>
                <a:spcPct val="150000"/>
              </a:lnSpc>
              <a:buFont typeface="Arial" panose="020B0604020202020204" pitchFamily="34" charset="0"/>
              <a:buChar char="•"/>
            </a:pPr>
            <a:r>
              <a:rPr lang="en-US" b="0" dirty="0"/>
              <a:t>Conclusion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xmlns="" val="310256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xfrm>
            <a:off x="4307681" y="6381328"/>
            <a:ext cx="528637" cy="3635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4</a:t>
            </a:fld>
            <a:endParaRPr lang="en-US" altLang="zh-TW"/>
          </a:p>
        </p:txBody>
      </p:sp>
      <p:sp>
        <p:nvSpPr>
          <p:cNvPr id="12" name="Rectangle 2"/>
          <p:cNvSpPr txBox="1">
            <a:spLocks noChangeArrowheads="1"/>
          </p:cNvSpPr>
          <p:nvPr/>
        </p:nvSpPr>
        <p:spPr>
          <a:xfrm>
            <a:off x="611560" y="1484784"/>
            <a:ext cx="8280920" cy="2232248"/>
          </a:xfrm>
          <a:prstGeom prst="rect">
            <a:avLst/>
          </a:prstGeom>
        </p:spPr>
        <p:txBody>
          <a:bodyPr/>
          <a:lstStyle/>
          <a:p>
            <a:pPr algn="ctr" eaLnBrk="1" hangingPunct="1">
              <a:defRPr/>
            </a:pPr>
            <a:r>
              <a:rPr lang="en-GB" sz="3200" b="1" dirty="0">
                <a:solidFill>
                  <a:schemeClr val="tx1"/>
                </a:solidFill>
                <a:latin typeface="+mj-lt"/>
              </a:rPr>
              <a:t>Outdoor Measurements at </a:t>
            </a:r>
            <a:r>
              <a:rPr lang="en-US" sz="3200" b="1" kern="0" dirty="0">
                <a:solidFill>
                  <a:schemeClr val="tx1"/>
                </a:solidFill>
                <a:latin typeface="+mj-lt"/>
                <a:ea typeface="+mj-ea"/>
                <a:cs typeface="+mj-cs"/>
              </a:rPr>
              <a:t>60 GHz</a:t>
            </a:r>
            <a:r>
              <a:rPr lang="en-GB" sz="3200" b="1" dirty="0">
                <a:solidFill>
                  <a:schemeClr val="tx1"/>
                </a:solidFill>
                <a:latin typeface="+mj-lt"/>
              </a:rPr>
              <a:t>: </a:t>
            </a:r>
          </a:p>
          <a:p>
            <a:pPr algn="ctr" eaLnBrk="1" hangingPunct="1">
              <a:defRPr/>
            </a:pPr>
            <a:r>
              <a:rPr lang="en-GB" sz="3200" b="1" dirty="0">
                <a:solidFill>
                  <a:schemeClr val="tx1"/>
                </a:solidFill>
                <a:latin typeface="+mj-lt"/>
              </a:rPr>
              <a:t>User Access Scenario</a:t>
            </a:r>
          </a:p>
          <a:p>
            <a:pPr algn="ctr" eaLnBrk="1" hangingPunct="1">
              <a:defRPr/>
            </a:pPr>
            <a:endParaRPr lang="en-US" sz="3200" b="1" kern="0" dirty="0">
              <a:solidFill>
                <a:schemeClr val="tx1"/>
              </a:solidFill>
              <a:latin typeface="+mj-lt"/>
              <a:ea typeface="+mj-ea"/>
              <a:cs typeface="+mj-cs"/>
            </a:endParaRPr>
          </a:p>
          <a:p>
            <a:pPr algn="ctr" eaLnBrk="1" hangingPunct="1">
              <a:defRPr/>
            </a:pPr>
            <a:r>
              <a:rPr lang="en-US" sz="3200" b="1" kern="0" dirty="0">
                <a:solidFill>
                  <a:schemeClr val="tx1"/>
                </a:solidFill>
                <a:latin typeface="+mj-lt"/>
                <a:ea typeface="+mj-ea"/>
                <a:cs typeface="+mj-cs"/>
              </a:rPr>
              <a:t>Measurement Setup</a:t>
            </a:r>
          </a:p>
        </p:txBody>
      </p:sp>
    </p:spTree>
    <p:extLst>
      <p:ext uri="{BB962C8B-B14F-4D97-AF65-F5344CB8AC3E}">
        <p14:creationId xmlns:p14="http://schemas.microsoft.com/office/powerpoint/2010/main" xmlns="" val="387212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0" y="0"/>
            <a:ext cx="9144000" cy="2124941"/>
          </a:xfrm>
          <a:prstGeom prst="rect">
            <a:avLst/>
          </a:prstGeom>
        </p:spPr>
      </p:pic>
      <p:sp>
        <p:nvSpPr>
          <p:cNvPr id="4" name="Rectangle 8"/>
          <p:cNvSpPr>
            <a:spLocks noGrp="1" noChangeArrowheads="1"/>
          </p:cNvSpPr>
          <p:nvPr>
            <p:ph type="title"/>
          </p:nvPr>
        </p:nvSpPr>
        <p:spPr bwMode="auto">
          <a:xfrm>
            <a:off x="457200" y="66663"/>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b="1" dirty="0">
                <a:solidFill>
                  <a:srgbClr val="FFFFFF"/>
                </a:solidFill>
              </a:rPr>
              <a:t>Outdoor Measurements</a:t>
            </a:r>
          </a:p>
        </p:txBody>
      </p:sp>
      <p:sp>
        <p:nvSpPr>
          <p:cNvPr id="10" name="Content Placeholder 2"/>
          <p:cNvSpPr>
            <a:spLocks noGrp="1"/>
          </p:cNvSpPr>
          <p:nvPr>
            <p:ph idx="1"/>
          </p:nvPr>
        </p:nvSpPr>
        <p:spPr>
          <a:xfrm>
            <a:off x="107504" y="2204864"/>
            <a:ext cx="4068726" cy="1583708"/>
          </a:xfrm>
        </p:spPr>
        <p:txBody>
          <a:bodyPr/>
          <a:lstStyle/>
          <a:p>
            <a:pPr marL="0" indent="0">
              <a:buNone/>
            </a:pPr>
            <a:r>
              <a:rPr lang="en-GB" sz="1600" b="1" dirty="0"/>
              <a:t>User Access Scenario</a:t>
            </a:r>
          </a:p>
          <a:p>
            <a:pPr marL="285750" indent="-285750">
              <a:buFont typeface="Arial" panose="020B0604020202020204" pitchFamily="34" charset="0"/>
              <a:buChar char="•"/>
            </a:pPr>
            <a:r>
              <a:rPr lang="de-DE" sz="1400" dirty="0"/>
              <a:t>Tx located at a </a:t>
            </a:r>
            <a:r>
              <a:rPr lang="de-DE" sz="1400" dirty="0" err="1"/>
              <a:t>rooftop</a:t>
            </a:r>
            <a:r>
              <a:rPr lang="de-DE" sz="1400" dirty="0"/>
              <a:t> </a:t>
            </a:r>
            <a:r>
              <a:rPr lang="de-DE" sz="1400" dirty="0" err="1"/>
              <a:t>level</a:t>
            </a:r>
            <a:r>
              <a:rPr lang="de-DE" sz="1400" dirty="0"/>
              <a:t> (14m)</a:t>
            </a:r>
          </a:p>
          <a:p>
            <a:pPr marL="285750" indent="-285750">
              <a:buFont typeface="Arial" panose="020B0604020202020204" pitchFamily="34" charset="0"/>
              <a:buChar char="•"/>
            </a:pPr>
            <a:r>
              <a:rPr lang="de-DE" sz="1400" dirty="0"/>
              <a:t>Rx located at </a:t>
            </a:r>
            <a:r>
              <a:rPr lang="de-DE" sz="1400" dirty="0" err="1"/>
              <a:t>person</a:t>
            </a:r>
            <a:r>
              <a:rPr lang="de-DE" sz="1400" dirty="0"/>
              <a:t> </a:t>
            </a:r>
            <a:r>
              <a:rPr lang="de-DE" sz="1400" dirty="0" err="1"/>
              <a:t>level</a:t>
            </a:r>
            <a:r>
              <a:rPr lang="de-DE" sz="1400" dirty="0"/>
              <a:t> (1.5m)</a:t>
            </a:r>
            <a:endParaRPr lang="en-GB" sz="1400" dirty="0"/>
          </a:p>
          <a:p>
            <a:pPr marL="285750" indent="-285750">
              <a:buFont typeface="Arial" panose="020B0604020202020204" pitchFamily="34" charset="0"/>
              <a:buChar char="•"/>
            </a:pPr>
            <a:r>
              <a:rPr lang="de-DE" sz="1400" dirty="0"/>
              <a:t>LOS and NLOS</a:t>
            </a:r>
          </a:p>
          <a:p>
            <a:pPr marL="0" indent="0">
              <a:buNone/>
            </a:pPr>
            <a:endParaRPr lang="en-GB" sz="1800" b="1" dirty="0"/>
          </a:p>
          <a:p>
            <a:endParaRPr lang="en-US" sz="1800" dirty="0">
              <a:solidFill>
                <a:srgbClr val="003359"/>
              </a:solidFill>
            </a:endParaRPr>
          </a:p>
          <a:p>
            <a:endParaRPr lang="en-US" sz="1800" dirty="0">
              <a:solidFill>
                <a:srgbClr val="003359"/>
              </a:solidFill>
            </a:endParaRPr>
          </a:p>
          <a:p>
            <a:endParaRPr lang="en-US" sz="1800" dirty="0">
              <a:solidFill>
                <a:srgbClr val="003359"/>
              </a:solidFill>
            </a:endParaRPr>
          </a:p>
        </p:txBody>
      </p:sp>
      <p:sp>
        <p:nvSpPr>
          <p:cNvPr id="13" name="Content Placeholder 2"/>
          <p:cNvSpPr txBox="1">
            <a:spLocks/>
          </p:cNvSpPr>
          <p:nvPr/>
        </p:nvSpPr>
        <p:spPr>
          <a:xfrm>
            <a:off x="480237" y="620688"/>
            <a:ext cx="8335926" cy="1362941"/>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de-DE" sz="2000" b="1" kern="0" dirty="0">
                <a:solidFill>
                  <a:schemeClr val="bg1"/>
                </a:solidFill>
              </a:rPr>
              <a:t>Measurement Setup</a:t>
            </a:r>
            <a:endParaRPr lang="en-GB" sz="2000" b="1" kern="0" dirty="0">
              <a:solidFill>
                <a:schemeClr val="bg1"/>
              </a:solidFill>
            </a:endParaRPr>
          </a:p>
          <a:p>
            <a:endParaRPr lang="en-GB" sz="2000" kern="0" dirty="0">
              <a:solidFill>
                <a:schemeClr val="bg1"/>
              </a:solidFill>
            </a:endParaRPr>
          </a:p>
          <a:p>
            <a:r>
              <a:rPr lang="de-DE" sz="2000" kern="0" dirty="0">
                <a:solidFill>
                  <a:schemeClr val="bg1"/>
                </a:solidFill>
              </a:rPr>
              <a:t>30°HPBW at Tx and Rx </a:t>
            </a:r>
            <a:r>
              <a:rPr lang="de-DE" sz="2000" kern="0" dirty="0">
                <a:solidFill>
                  <a:schemeClr val="bg1"/>
                </a:solidFill>
                <a:sym typeface="Wingdings" panose="05000000000000000000" pitchFamily="2" charset="2"/>
              </a:rPr>
              <a:t> </a:t>
            </a:r>
            <a:r>
              <a:rPr lang="de-DE" sz="2000" dirty="0">
                <a:solidFill>
                  <a:schemeClr val="bg1"/>
                </a:solidFill>
              </a:rPr>
              <a:t>Az: -150°:30°:180°</a:t>
            </a:r>
          </a:p>
          <a:p>
            <a:pPr marL="0" indent="0">
              <a:buNone/>
            </a:pPr>
            <a:r>
              <a:rPr lang="de-DE" sz="2000" dirty="0">
                <a:solidFill>
                  <a:schemeClr val="bg1"/>
                </a:solidFill>
              </a:rPr>
              <a:t>                                                     </a:t>
            </a:r>
            <a:r>
              <a:rPr lang="de-DE" sz="2000" dirty="0" err="1">
                <a:solidFill>
                  <a:schemeClr val="bg1"/>
                </a:solidFill>
              </a:rPr>
              <a:t>El</a:t>
            </a:r>
            <a:r>
              <a:rPr lang="de-DE" sz="2000" dirty="0">
                <a:solidFill>
                  <a:schemeClr val="bg1"/>
                </a:solidFill>
              </a:rPr>
              <a:t>: -30°   :30°:30°</a:t>
            </a:r>
          </a:p>
        </p:txBody>
      </p:sp>
      <p:sp>
        <p:nvSpPr>
          <p:cNvPr id="6" name="Content Placeholder 2"/>
          <p:cNvSpPr txBox="1">
            <a:spLocks/>
          </p:cNvSpPr>
          <p:nvPr/>
        </p:nvSpPr>
        <p:spPr>
          <a:xfrm>
            <a:off x="3958648" y="2205333"/>
            <a:ext cx="5149855" cy="352792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GB" sz="1600" b="1" kern="0" dirty="0"/>
              <a:t>Measurement Parameters</a:t>
            </a:r>
          </a:p>
          <a:p>
            <a:r>
              <a:rPr lang="en-US" sz="1600" kern="0" dirty="0"/>
              <a:t>7 GHz bandwidth</a:t>
            </a:r>
          </a:p>
          <a:p>
            <a:r>
              <a:rPr lang="en-US" sz="1600" kern="0" dirty="0"/>
              <a:t>Dual polarization measurement capability</a:t>
            </a:r>
          </a:p>
          <a:p>
            <a:r>
              <a:rPr lang="en-US" sz="1600" kern="0" dirty="0"/>
              <a:t>25 dB AGC (Automatic Gain Control) with 3.5 dB steps</a:t>
            </a:r>
          </a:p>
          <a:p>
            <a:r>
              <a:rPr lang="en-US" sz="1600" kern="0" dirty="0"/>
              <a:t>High instantaneous dynamic range: up to 75 dB </a:t>
            </a:r>
          </a:p>
          <a:p>
            <a:r>
              <a:rPr lang="en-US" sz="1600" kern="0" dirty="0"/>
              <a:t>Multi-Link and Massive MIMO capabilities</a:t>
            </a:r>
          </a:p>
          <a:p>
            <a:r>
              <a:rPr lang="en-US" sz="1600" kern="0" dirty="0"/>
              <a:t>Double directional measurements</a:t>
            </a:r>
          </a:p>
          <a:p>
            <a:r>
              <a:rPr lang="en-US" sz="1600" kern="0" dirty="0" smtClean="0"/>
              <a:t>Max. 23 </a:t>
            </a:r>
            <a:r>
              <a:rPr lang="en-US" sz="1600" kern="0" dirty="0" err="1"/>
              <a:t>dBm</a:t>
            </a:r>
            <a:r>
              <a:rPr lang="en-US" sz="1600" kern="0" dirty="0"/>
              <a:t> output power per polarization</a:t>
            </a:r>
          </a:p>
          <a:p>
            <a:r>
              <a:rPr lang="en-US" sz="1600" kern="0" dirty="0"/>
              <a:t>Minimum cross polarization decoupling of 25 dB</a:t>
            </a:r>
          </a:p>
          <a:p>
            <a:r>
              <a:rPr lang="en-US" sz="1600" kern="0" dirty="0"/>
              <a:t>Minimum receive power level approx. -105 </a:t>
            </a:r>
            <a:r>
              <a:rPr lang="en-US" sz="1600" kern="0" dirty="0" err="1"/>
              <a:t>dBm</a:t>
            </a:r>
            <a:endParaRPr lang="en-US" sz="1600" kern="0" dirty="0"/>
          </a:p>
          <a:p>
            <a:endParaRPr lang="en-US" sz="1600" kern="0" dirty="0"/>
          </a:p>
          <a:p>
            <a:endParaRPr lang="en-US" sz="1600" kern="0" dirty="0">
              <a:solidFill>
                <a:srgbClr val="003359"/>
              </a:solidFill>
            </a:endParaRPr>
          </a:p>
          <a:p>
            <a:endParaRPr lang="en-US" sz="1600" kern="0" dirty="0">
              <a:solidFill>
                <a:srgbClr val="003359"/>
              </a:solidFill>
            </a:endParaRPr>
          </a:p>
        </p:txBody>
      </p:sp>
      <p:pic>
        <p:nvPicPr>
          <p:cNvPr id="5" name="Grafik 4"/>
          <p:cNvPicPr>
            <a:picLocks noChangeAspect="1"/>
          </p:cNvPicPr>
          <p:nvPr/>
        </p:nvPicPr>
        <p:blipFill>
          <a:blip r:embed="rId3" cstate="print"/>
          <a:stretch>
            <a:fillRect/>
          </a:stretch>
        </p:blipFill>
        <p:spPr>
          <a:xfrm>
            <a:off x="179512" y="3501008"/>
            <a:ext cx="3503226" cy="3050047"/>
          </a:xfrm>
          <a:prstGeom prst="rect">
            <a:avLst/>
          </a:prstGeom>
        </p:spPr>
      </p:pic>
    </p:spTree>
    <p:extLst>
      <p:ext uri="{BB962C8B-B14F-4D97-AF65-F5344CB8AC3E}">
        <p14:creationId xmlns:p14="http://schemas.microsoft.com/office/powerpoint/2010/main" xmlns="" val="317750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xfrm>
            <a:off x="4307681" y="6381328"/>
            <a:ext cx="528637" cy="3635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TW"/>
              <a:t>Slide </a:t>
            </a:r>
            <a:fld id="{120884A1-2C4A-4BE4-9D0B-985BC69D3519}" type="slidenum">
              <a:rPr lang="en-US" altLang="zh-TW"/>
              <a:pPr/>
              <a:t>6</a:t>
            </a:fld>
            <a:endParaRPr lang="en-US" altLang="zh-TW"/>
          </a:p>
        </p:txBody>
      </p:sp>
      <p:sp>
        <p:nvSpPr>
          <p:cNvPr id="12" name="Rectangle 2"/>
          <p:cNvSpPr txBox="1">
            <a:spLocks noChangeArrowheads="1"/>
          </p:cNvSpPr>
          <p:nvPr/>
        </p:nvSpPr>
        <p:spPr>
          <a:xfrm>
            <a:off x="611560" y="1484784"/>
            <a:ext cx="8280920" cy="2232248"/>
          </a:xfrm>
          <a:prstGeom prst="rect">
            <a:avLst/>
          </a:prstGeom>
        </p:spPr>
        <p:txBody>
          <a:bodyPr/>
          <a:lstStyle/>
          <a:p>
            <a:pPr algn="ctr" eaLnBrk="1" hangingPunct="1">
              <a:defRPr/>
            </a:pPr>
            <a:r>
              <a:rPr lang="en-GB" sz="3200" b="1" dirty="0">
                <a:solidFill>
                  <a:schemeClr val="tx1"/>
                </a:solidFill>
                <a:latin typeface="+mj-lt"/>
              </a:rPr>
              <a:t>Outdoor Measurements at </a:t>
            </a:r>
            <a:r>
              <a:rPr lang="en-US" sz="3200" b="1" kern="0" dirty="0">
                <a:solidFill>
                  <a:schemeClr val="tx1"/>
                </a:solidFill>
                <a:latin typeface="+mj-lt"/>
                <a:ea typeface="+mj-ea"/>
                <a:cs typeface="+mj-cs"/>
              </a:rPr>
              <a:t>60 GHz</a:t>
            </a:r>
            <a:r>
              <a:rPr lang="en-GB" sz="3200" b="1" dirty="0">
                <a:solidFill>
                  <a:schemeClr val="tx1"/>
                </a:solidFill>
                <a:latin typeface="+mj-lt"/>
              </a:rPr>
              <a:t>: </a:t>
            </a:r>
          </a:p>
          <a:p>
            <a:pPr algn="ctr" eaLnBrk="1" hangingPunct="1">
              <a:defRPr/>
            </a:pPr>
            <a:r>
              <a:rPr lang="en-GB" sz="3200" b="1" dirty="0">
                <a:solidFill>
                  <a:schemeClr val="tx1"/>
                </a:solidFill>
                <a:latin typeface="+mj-lt"/>
              </a:rPr>
              <a:t>User Access Scenario</a:t>
            </a:r>
          </a:p>
          <a:p>
            <a:pPr algn="ctr" eaLnBrk="1" hangingPunct="1">
              <a:defRPr/>
            </a:pPr>
            <a:endParaRPr lang="en-US" sz="3200" b="1" kern="0" dirty="0">
              <a:solidFill>
                <a:schemeClr val="tx1"/>
              </a:solidFill>
              <a:latin typeface="+mj-lt"/>
              <a:ea typeface="+mj-ea"/>
              <a:cs typeface="+mj-cs"/>
            </a:endParaRPr>
          </a:p>
          <a:p>
            <a:pPr algn="ctr" eaLnBrk="1" hangingPunct="1">
              <a:defRPr/>
            </a:pPr>
            <a:r>
              <a:rPr lang="en-US" sz="3200" b="1" kern="0" dirty="0">
                <a:solidFill>
                  <a:schemeClr val="tx1"/>
                </a:solidFill>
                <a:latin typeface="+mj-lt"/>
                <a:ea typeface="+mj-ea"/>
                <a:cs typeface="+mj-cs"/>
              </a:rPr>
              <a:t>Measurement Results</a:t>
            </a:r>
          </a:p>
        </p:txBody>
      </p:sp>
    </p:spTree>
    <p:extLst>
      <p:ext uri="{BB962C8B-B14F-4D97-AF65-F5344CB8AC3E}">
        <p14:creationId xmlns:p14="http://schemas.microsoft.com/office/powerpoint/2010/main" xmlns="" val="12719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r>
              <a:rPr lang="en-GB" smtClean="0"/>
              <a:t>Slide </a:t>
            </a:r>
            <a:fld id="{F5D8E26B-7BCF-4D25-9C89-0168A6618F18}" type="slidenum">
              <a:rPr lang="en-GB" smtClean="0"/>
              <a:pPr/>
              <a:t>7</a:t>
            </a:fld>
            <a:endParaRPr lang="en-GB"/>
          </a:p>
        </p:txBody>
      </p:sp>
      <p:sp>
        <p:nvSpPr>
          <p:cNvPr id="3" name="Rectangle 8"/>
          <p:cNvSpPr txBox="1">
            <a:spLocks noChangeArrowheads="1"/>
          </p:cNvSpPr>
          <p:nvPr/>
        </p:nvSpPr>
        <p:spPr bwMode="auto">
          <a:xfrm>
            <a:off x="683568" y="620688"/>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lgn="l"/>
            <a:r>
              <a:rPr lang="en-GB" sz="2800" kern="0" dirty="0" smtClean="0">
                <a:solidFill>
                  <a:schemeClr val="tx1"/>
                </a:solidFill>
              </a:rPr>
              <a:t>Definition of Channel Model Parameters</a:t>
            </a:r>
            <a:endParaRPr lang="en-GB" sz="2800" kern="0" dirty="0">
              <a:solidFill>
                <a:schemeClr val="tx1"/>
              </a:solidFill>
            </a:endParaRPr>
          </a:p>
        </p:txBody>
      </p:sp>
      <p:pic>
        <p:nvPicPr>
          <p:cNvPr id="4" name="Grafik 3"/>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51173" y="1484784"/>
            <a:ext cx="6552728" cy="4032448"/>
          </a:xfrm>
          <a:prstGeom prst="rect">
            <a:avLst/>
          </a:prstGeom>
          <a:noFill/>
          <a:ln>
            <a:noFill/>
          </a:ln>
          <a:extLst>
            <a:ext uri="{53640926-AAD7-44D8-BBD7-CCE9431645EC}">
              <a14:shadowObscured xmlns:a14="http://schemas.microsoft.com/office/drawing/2010/main" xmlns=""/>
            </a:ext>
          </a:extLst>
        </p:spPr>
      </p:pic>
      <p:cxnSp>
        <p:nvCxnSpPr>
          <p:cNvPr id="6" name="Gerader Verbinder 5"/>
          <p:cNvCxnSpPr/>
          <p:nvPr/>
        </p:nvCxnSpPr>
        <p:spPr bwMode="auto">
          <a:xfrm>
            <a:off x="1043261" y="2636912"/>
            <a:ext cx="6336704" cy="0"/>
          </a:xfrm>
          <a:prstGeom prst="line">
            <a:avLst/>
          </a:prstGeom>
          <a:solidFill>
            <a:srgbClr val="00B8FF"/>
          </a:solidFill>
          <a:ln w="38100" cap="flat" cmpd="sng" algn="ctr">
            <a:solidFill>
              <a:schemeClr val="tx1"/>
            </a:solidFill>
            <a:prstDash val="dash"/>
            <a:round/>
            <a:headEnd type="none" w="med" len="med"/>
            <a:tailEnd type="none" w="med" len="med"/>
          </a:ln>
          <a:effectLst/>
        </p:spPr>
      </p:cxnSp>
      <p:cxnSp>
        <p:nvCxnSpPr>
          <p:cNvPr id="8" name="Gerader Verbinder 7"/>
          <p:cNvCxnSpPr/>
          <p:nvPr/>
        </p:nvCxnSpPr>
        <p:spPr bwMode="auto">
          <a:xfrm>
            <a:off x="1043261" y="3717032"/>
            <a:ext cx="6336704" cy="0"/>
          </a:xfrm>
          <a:prstGeom prst="line">
            <a:avLst/>
          </a:prstGeom>
          <a:solidFill>
            <a:srgbClr val="00B8FF"/>
          </a:solidFill>
          <a:ln w="38100" cap="flat" cmpd="sng" algn="ctr">
            <a:solidFill>
              <a:schemeClr val="tx1"/>
            </a:solidFill>
            <a:prstDash val="dash"/>
            <a:round/>
            <a:headEnd type="none" w="med" len="med"/>
            <a:tailEnd type="none" w="med" len="med"/>
          </a:ln>
          <a:effectLst/>
        </p:spPr>
      </p:cxnSp>
      <p:cxnSp>
        <p:nvCxnSpPr>
          <p:cNvPr id="11" name="Gerade Verbindung mit Pfeil 10"/>
          <p:cNvCxnSpPr/>
          <p:nvPr/>
        </p:nvCxnSpPr>
        <p:spPr bwMode="auto">
          <a:xfrm flipH="1">
            <a:off x="1979365" y="1288068"/>
            <a:ext cx="1224136" cy="288033"/>
          </a:xfrm>
          <a:prstGeom prst="straightConnector1">
            <a:avLst/>
          </a:prstGeom>
          <a:solidFill>
            <a:srgbClr val="00B8FF"/>
          </a:solidFill>
          <a:ln w="57150" cap="flat" cmpd="sng" algn="ctr">
            <a:solidFill>
              <a:srgbClr val="FF0000"/>
            </a:solidFill>
            <a:prstDash val="solid"/>
            <a:round/>
            <a:headEnd type="none" w="med" len="med"/>
            <a:tailEnd type="triangle"/>
          </a:ln>
          <a:effectLst/>
        </p:spPr>
      </p:cxnSp>
      <p:sp>
        <p:nvSpPr>
          <p:cNvPr id="17" name="Textfeld 16"/>
          <p:cNvSpPr txBox="1"/>
          <p:nvPr/>
        </p:nvSpPr>
        <p:spPr>
          <a:xfrm>
            <a:off x="6962134" y="1916833"/>
            <a:ext cx="1801449" cy="461665"/>
          </a:xfrm>
          <a:prstGeom prst="rect">
            <a:avLst/>
          </a:prstGeom>
          <a:noFill/>
        </p:spPr>
        <p:txBody>
          <a:bodyPr wrap="square" rtlCol="0">
            <a:spAutoFit/>
          </a:bodyPr>
          <a:lstStyle/>
          <a:p>
            <a:r>
              <a:rPr lang="de-DE" dirty="0" smtClean="0">
                <a:solidFill>
                  <a:schemeClr val="tx1"/>
                </a:solidFill>
              </a:rPr>
              <a:t>Strong Rays</a:t>
            </a:r>
            <a:endParaRPr lang="en-GB" dirty="0">
              <a:solidFill>
                <a:schemeClr val="tx1"/>
              </a:solidFill>
            </a:endParaRPr>
          </a:p>
        </p:txBody>
      </p:sp>
      <p:cxnSp>
        <p:nvCxnSpPr>
          <p:cNvPr id="18" name="Gerader Verbinder 17"/>
          <p:cNvCxnSpPr/>
          <p:nvPr/>
        </p:nvCxnSpPr>
        <p:spPr bwMode="auto">
          <a:xfrm>
            <a:off x="968388" y="1628800"/>
            <a:ext cx="6336704" cy="0"/>
          </a:xfrm>
          <a:prstGeom prst="line">
            <a:avLst/>
          </a:prstGeom>
          <a:solidFill>
            <a:srgbClr val="00B8FF"/>
          </a:solidFill>
          <a:ln w="38100" cap="flat" cmpd="sng" algn="ctr">
            <a:solidFill>
              <a:schemeClr val="tx1"/>
            </a:solidFill>
            <a:prstDash val="dash"/>
            <a:round/>
            <a:headEnd type="none" w="med" len="med"/>
            <a:tailEnd type="none" w="med" len="med"/>
          </a:ln>
          <a:effectLst/>
        </p:spPr>
      </p:cxnSp>
      <p:cxnSp>
        <p:nvCxnSpPr>
          <p:cNvPr id="20" name="Gerade Verbindung mit Pfeil 19"/>
          <p:cNvCxnSpPr/>
          <p:nvPr/>
        </p:nvCxnSpPr>
        <p:spPr bwMode="auto">
          <a:xfrm>
            <a:off x="6947917" y="1628800"/>
            <a:ext cx="0" cy="1008112"/>
          </a:xfrm>
          <a:prstGeom prst="straightConnector1">
            <a:avLst/>
          </a:prstGeom>
          <a:solidFill>
            <a:srgbClr val="00B8FF"/>
          </a:solidFill>
          <a:ln w="57150" cap="flat" cmpd="sng" algn="ctr">
            <a:solidFill>
              <a:srgbClr val="00B050"/>
            </a:solidFill>
            <a:prstDash val="solid"/>
            <a:round/>
            <a:headEnd type="triangle" w="med" len="med"/>
            <a:tailEnd type="triangle" w="med" len="med"/>
          </a:ln>
          <a:effectLst/>
        </p:spPr>
      </p:cxnSp>
      <p:cxnSp>
        <p:nvCxnSpPr>
          <p:cNvPr id="21" name="Gerade Verbindung mit Pfeil 20"/>
          <p:cNvCxnSpPr/>
          <p:nvPr/>
        </p:nvCxnSpPr>
        <p:spPr bwMode="auto">
          <a:xfrm>
            <a:off x="6947917" y="2636912"/>
            <a:ext cx="3973" cy="1080120"/>
          </a:xfrm>
          <a:prstGeom prst="straightConnector1">
            <a:avLst/>
          </a:prstGeom>
          <a:solidFill>
            <a:srgbClr val="00B8FF"/>
          </a:solidFill>
          <a:ln w="57150" cap="flat" cmpd="sng" algn="ctr">
            <a:solidFill>
              <a:srgbClr val="0070C0"/>
            </a:solidFill>
            <a:prstDash val="solid"/>
            <a:round/>
            <a:headEnd type="triangle" w="med" len="med"/>
            <a:tailEnd type="triangle" w="med" len="med"/>
          </a:ln>
          <a:effectLst/>
        </p:spPr>
      </p:cxnSp>
      <p:sp>
        <p:nvSpPr>
          <p:cNvPr id="23" name="Textfeld 22"/>
          <p:cNvSpPr txBox="1"/>
          <p:nvPr/>
        </p:nvSpPr>
        <p:spPr>
          <a:xfrm>
            <a:off x="3203501" y="1065585"/>
            <a:ext cx="4105014" cy="461665"/>
          </a:xfrm>
          <a:prstGeom prst="rect">
            <a:avLst/>
          </a:prstGeom>
          <a:noFill/>
        </p:spPr>
        <p:txBody>
          <a:bodyPr wrap="square" rtlCol="0">
            <a:spAutoFit/>
          </a:bodyPr>
          <a:lstStyle/>
          <a:p>
            <a:r>
              <a:rPr lang="de-DE" dirty="0" smtClean="0">
                <a:solidFill>
                  <a:schemeClr val="tx1"/>
                </a:solidFill>
              </a:rPr>
              <a:t>Line </a:t>
            </a:r>
            <a:r>
              <a:rPr lang="de-DE" dirty="0" err="1" smtClean="0">
                <a:solidFill>
                  <a:schemeClr val="tx1"/>
                </a:solidFill>
              </a:rPr>
              <a:t>of</a:t>
            </a:r>
            <a:r>
              <a:rPr lang="de-DE" dirty="0" smtClean="0">
                <a:solidFill>
                  <a:schemeClr val="tx1"/>
                </a:solidFill>
              </a:rPr>
              <a:t> </a:t>
            </a:r>
            <a:r>
              <a:rPr lang="en-GB" dirty="0" smtClean="0">
                <a:solidFill>
                  <a:schemeClr val="tx1"/>
                </a:solidFill>
              </a:rPr>
              <a:t>Sight</a:t>
            </a:r>
            <a:endParaRPr lang="en-GB" dirty="0">
              <a:solidFill>
                <a:schemeClr val="tx1"/>
              </a:solidFill>
            </a:endParaRPr>
          </a:p>
        </p:txBody>
      </p:sp>
      <p:sp>
        <p:nvSpPr>
          <p:cNvPr id="24" name="Textfeld 23"/>
          <p:cNvSpPr txBox="1"/>
          <p:nvPr/>
        </p:nvSpPr>
        <p:spPr>
          <a:xfrm>
            <a:off x="6947916" y="2814026"/>
            <a:ext cx="1964905" cy="461665"/>
          </a:xfrm>
          <a:prstGeom prst="rect">
            <a:avLst/>
          </a:prstGeom>
          <a:noFill/>
        </p:spPr>
        <p:txBody>
          <a:bodyPr wrap="square" rtlCol="0">
            <a:spAutoFit/>
          </a:bodyPr>
          <a:lstStyle/>
          <a:p>
            <a:r>
              <a:rPr lang="de-DE" dirty="0" smtClean="0">
                <a:solidFill>
                  <a:schemeClr val="tx1"/>
                </a:solidFill>
              </a:rPr>
              <a:t>Random Rays</a:t>
            </a:r>
            <a:endParaRPr lang="en-GB" dirty="0">
              <a:solidFill>
                <a:schemeClr val="tx1"/>
              </a:solidFill>
            </a:endParaRPr>
          </a:p>
        </p:txBody>
      </p:sp>
      <p:sp>
        <p:nvSpPr>
          <p:cNvPr id="25" name="Rechteck 24"/>
          <p:cNvSpPr/>
          <p:nvPr/>
        </p:nvSpPr>
        <p:spPr>
          <a:xfrm>
            <a:off x="107504" y="5530006"/>
            <a:ext cx="8892827" cy="923330"/>
          </a:xfrm>
          <a:prstGeom prst="rect">
            <a:avLst/>
          </a:prstGeom>
        </p:spPr>
        <p:txBody>
          <a:bodyPr wrap="square">
            <a:spAutoFit/>
          </a:bodyPr>
          <a:lstStyle/>
          <a:p>
            <a:pPr marL="342900" indent="-342900">
              <a:buFont typeface="+mj-lt"/>
              <a:buAutoNum type="arabicPeriod"/>
            </a:pPr>
            <a:r>
              <a:rPr lang="en-GB" sz="1800" dirty="0" smtClean="0">
                <a:solidFill>
                  <a:schemeClr val="tx1"/>
                </a:solidFill>
              </a:rPr>
              <a:t>Strong </a:t>
            </a:r>
            <a:r>
              <a:rPr lang="en-GB" sz="1800" dirty="0">
                <a:solidFill>
                  <a:schemeClr val="tx1"/>
                </a:solidFill>
              </a:rPr>
              <a:t>ray region (SR) that represents other D-Rays than the Direct-Ray: All the samples within a dynamic range of -20 dB to the largest </a:t>
            </a:r>
            <a:r>
              <a:rPr lang="en-GB" sz="1800" dirty="0" smtClean="0">
                <a:solidFill>
                  <a:schemeClr val="tx1"/>
                </a:solidFill>
              </a:rPr>
              <a:t>peak</a:t>
            </a:r>
            <a:endParaRPr lang="en-GB" sz="1800" dirty="0">
              <a:solidFill>
                <a:schemeClr val="tx1"/>
              </a:solidFill>
            </a:endParaRPr>
          </a:p>
          <a:p>
            <a:pPr marL="342900" indent="-342900">
              <a:buFont typeface="+mj-lt"/>
              <a:buAutoNum type="arabicPeriod"/>
            </a:pPr>
            <a:r>
              <a:rPr lang="en-GB" sz="1800" dirty="0" smtClean="0">
                <a:solidFill>
                  <a:schemeClr val="tx1"/>
                </a:solidFill>
              </a:rPr>
              <a:t>Random </a:t>
            </a:r>
            <a:r>
              <a:rPr lang="en-GB" sz="1800" dirty="0">
                <a:solidFill>
                  <a:schemeClr val="tx1"/>
                </a:solidFill>
              </a:rPr>
              <a:t>rays (RR): All the samples within -20 to -40 dB to the largest </a:t>
            </a:r>
            <a:r>
              <a:rPr lang="en-GB" sz="1800" dirty="0" smtClean="0">
                <a:solidFill>
                  <a:schemeClr val="tx1"/>
                </a:solidFill>
              </a:rPr>
              <a:t>peak</a:t>
            </a:r>
            <a:endParaRPr lang="en-GB" sz="1800" dirty="0">
              <a:solidFill>
                <a:schemeClr val="tx1"/>
              </a:solidFill>
            </a:endParaRPr>
          </a:p>
        </p:txBody>
      </p:sp>
    </p:spTree>
    <p:extLst>
      <p:ext uri="{BB962C8B-B14F-4D97-AF65-F5344CB8AC3E}">
        <p14:creationId xmlns:p14="http://schemas.microsoft.com/office/powerpoint/2010/main" xmlns="" val="186244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bwMode="auto">
          <a:xfrm>
            <a:off x="615088" y="597849"/>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sz="2800" b="1" dirty="0">
                <a:solidFill>
                  <a:schemeClr val="tx1"/>
                </a:solidFill>
              </a:rPr>
              <a:t>Outdoor Measurements</a:t>
            </a:r>
          </a:p>
        </p:txBody>
      </p:sp>
      <p:graphicFrame>
        <p:nvGraphicFramePr>
          <p:cNvPr id="5" name="Table 4"/>
          <p:cNvGraphicFramePr>
            <a:graphicFrameLocks noGrp="1"/>
          </p:cNvGraphicFramePr>
          <p:nvPr>
            <p:extLst>
              <p:ext uri="{D42A27DB-BD31-4B8C-83A1-F6EECF244321}">
                <p14:modId xmlns:p14="http://schemas.microsoft.com/office/powerpoint/2010/main" xmlns="" val="810124532"/>
              </p:ext>
            </p:extLst>
          </p:nvPr>
        </p:nvGraphicFramePr>
        <p:xfrm>
          <a:off x="615088" y="1772816"/>
          <a:ext cx="8215065" cy="2839212"/>
        </p:xfrm>
        <a:graphic>
          <a:graphicData uri="http://schemas.openxmlformats.org/drawingml/2006/table">
            <a:tbl>
              <a:tblPr firstRow="1" firstCol="1" bandRow="1">
                <a:tableStyleId>{5940675A-B579-460E-94D1-54222C63F5DA}</a:tableStyleId>
              </a:tblPr>
              <a:tblGrid>
                <a:gridCol w="713720">
                  <a:extLst>
                    <a:ext uri="{9D8B030D-6E8A-4147-A177-3AD203B41FA5}">
                      <a16:colId xmlns:a16="http://schemas.microsoft.com/office/drawing/2014/main" xmlns="" val="2741803644"/>
                    </a:ext>
                  </a:extLst>
                </a:gridCol>
                <a:gridCol w="778442">
                  <a:extLst>
                    <a:ext uri="{9D8B030D-6E8A-4147-A177-3AD203B41FA5}">
                      <a16:colId xmlns:a16="http://schemas.microsoft.com/office/drawing/2014/main" xmlns="" val="1394483478"/>
                    </a:ext>
                  </a:extLst>
                </a:gridCol>
                <a:gridCol w="919976">
                  <a:extLst>
                    <a:ext uri="{9D8B030D-6E8A-4147-A177-3AD203B41FA5}">
                      <a16:colId xmlns:a16="http://schemas.microsoft.com/office/drawing/2014/main" xmlns="" val="2118815109"/>
                    </a:ext>
                  </a:extLst>
                </a:gridCol>
                <a:gridCol w="919976">
                  <a:extLst>
                    <a:ext uri="{9D8B030D-6E8A-4147-A177-3AD203B41FA5}">
                      <a16:colId xmlns:a16="http://schemas.microsoft.com/office/drawing/2014/main" xmlns="" val="547892588"/>
                    </a:ext>
                  </a:extLst>
                </a:gridCol>
                <a:gridCol w="919976">
                  <a:extLst>
                    <a:ext uri="{9D8B030D-6E8A-4147-A177-3AD203B41FA5}">
                      <a16:colId xmlns:a16="http://schemas.microsoft.com/office/drawing/2014/main" xmlns="" val="1076035088"/>
                    </a:ext>
                  </a:extLst>
                </a:gridCol>
                <a:gridCol w="919976">
                  <a:extLst>
                    <a:ext uri="{9D8B030D-6E8A-4147-A177-3AD203B41FA5}">
                      <a16:colId xmlns:a16="http://schemas.microsoft.com/office/drawing/2014/main" xmlns="" val="986376179"/>
                    </a:ext>
                  </a:extLst>
                </a:gridCol>
                <a:gridCol w="1061511">
                  <a:extLst>
                    <a:ext uri="{9D8B030D-6E8A-4147-A177-3AD203B41FA5}">
                      <a16:colId xmlns:a16="http://schemas.microsoft.com/office/drawing/2014/main" xmlns="" val="2742145207"/>
                    </a:ext>
                  </a:extLst>
                </a:gridCol>
                <a:gridCol w="990744">
                  <a:extLst>
                    <a:ext uri="{9D8B030D-6E8A-4147-A177-3AD203B41FA5}">
                      <a16:colId xmlns:a16="http://schemas.microsoft.com/office/drawing/2014/main" xmlns="" val="3823676832"/>
                    </a:ext>
                  </a:extLst>
                </a:gridCol>
                <a:gridCol w="990744">
                  <a:extLst>
                    <a:ext uri="{9D8B030D-6E8A-4147-A177-3AD203B41FA5}">
                      <a16:colId xmlns:a16="http://schemas.microsoft.com/office/drawing/2014/main" xmlns="" val="3485059443"/>
                    </a:ext>
                  </a:extLst>
                </a:gridCol>
              </a:tblGrid>
              <a:tr h="0">
                <a:tc>
                  <a:txBody>
                    <a:bodyPr/>
                    <a:lstStyle/>
                    <a:p>
                      <a:pPr algn="ctr">
                        <a:lnSpc>
                          <a:spcPct val="115000"/>
                        </a:lnSpc>
                        <a:spcAft>
                          <a:spcPts val="0"/>
                        </a:spcAft>
                      </a:pPr>
                      <a:r>
                        <a:rPr lang="en-GB" sz="1800" dirty="0">
                          <a:effectLst/>
                        </a:rPr>
                        <a:t>Position</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DS* [ns]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ED* [ns]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AS at Tx </a:t>
                      </a:r>
                      <a:r>
                        <a:rPr lang="de-DE" sz="1800" baseline="0" dirty="0">
                          <a:effectLst/>
                        </a:rPr>
                        <a:t> [°]</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Es at</a:t>
                      </a:r>
                      <a:r>
                        <a:rPr lang="de-DE" sz="1800" baseline="0" dirty="0">
                          <a:effectLst/>
                        </a:rPr>
                        <a:t> Tx [°]</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As at Rx </a:t>
                      </a:r>
                      <a:r>
                        <a:rPr lang="de-DE" sz="1800" baseline="0" dirty="0">
                          <a:effectLst/>
                        </a:rPr>
                        <a:t> [°]</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Es at Rx </a:t>
                      </a:r>
                      <a:r>
                        <a:rPr lang="de-DE" sz="1800" baseline="0" dirty="0">
                          <a:effectLst/>
                        </a:rPr>
                        <a:t> [°]</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Received Power [dB]</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rPr>
                        <a:t>Visibility Condition</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93097193"/>
                  </a:ext>
                </a:extLst>
              </a:tr>
              <a:tr h="0">
                <a:tc>
                  <a:txBody>
                    <a:bodyPr/>
                    <a:lstStyle/>
                    <a:p>
                      <a:pPr>
                        <a:lnSpc>
                          <a:spcPct val="115000"/>
                        </a:lnSpc>
                        <a:spcAft>
                          <a:spcPts val="0"/>
                        </a:spcAft>
                      </a:pPr>
                      <a:r>
                        <a:rPr lang="en-GB" sz="1800" dirty="0">
                          <a:effectLst/>
                        </a:rPr>
                        <a:t>Rx1</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20.31</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278.57</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20.94</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15.76</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45.15</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19.28</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-120.26</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LOS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398898"/>
                  </a:ext>
                </a:extLst>
              </a:tr>
              <a:tr h="0">
                <a:tc>
                  <a:txBody>
                    <a:bodyPr/>
                    <a:lstStyle/>
                    <a:p>
                      <a:pPr>
                        <a:lnSpc>
                          <a:spcPct val="115000"/>
                        </a:lnSpc>
                        <a:spcAft>
                          <a:spcPts val="0"/>
                        </a:spcAft>
                      </a:pPr>
                      <a:r>
                        <a:rPr lang="en-GB" sz="1800" dirty="0">
                          <a:effectLst/>
                        </a:rPr>
                        <a:t>Rx3</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20.67</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115.95</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18.40</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15.75</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41.49</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18.24</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-123.23</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LOS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4829278"/>
                  </a:ext>
                </a:extLst>
              </a:tr>
              <a:tr h="0">
                <a:tc>
                  <a:txBody>
                    <a:bodyPr/>
                    <a:lstStyle/>
                    <a:p>
                      <a:pPr>
                        <a:lnSpc>
                          <a:spcPct val="115000"/>
                        </a:lnSpc>
                        <a:spcAft>
                          <a:spcPts val="0"/>
                        </a:spcAft>
                      </a:pPr>
                      <a:r>
                        <a:rPr lang="en-GB" sz="1800" dirty="0">
                          <a:effectLst/>
                        </a:rPr>
                        <a:t>Rx6</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86.14</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594.11</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20.81</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12.59</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50.22</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13.98</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-147.56</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NLOS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2594328"/>
                  </a:ext>
                </a:extLst>
              </a:tr>
              <a:tr h="0">
                <a:tc>
                  <a:txBody>
                    <a:bodyPr/>
                    <a:lstStyle/>
                    <a:p>
                      <a:pPr>
                        <a:lnSpc>
                          <a:spcPct val="115000"/>
                        </a:lnSpc>
                        <a:spcAft>
                          <a:spcPts val="0"/>
                        </a:spcAft>
                      </a:pPr>
                      <a:r>
                        <a:rPr lang="en-GB" sz="1800" dirty="0">
                          <a:effectLst/>
                        </a:rPr>
                        <a:t>Rx7</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50.43</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395.92</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e-DE" sz="1800" dirty="0">
                          <a:effectLst/>
                        </a:rPr>
                        <a:t>20.62</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15.30</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42.02</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14.98</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-152.45</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NLOS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3883918"/>
                  </a:ext>
                </a:extLst>
              </a:tr>
              <a:tr h="0">
                <a:tc>
                  <a:txBody>
                    <a:bodyPr/>
                    <a:lstStyle/>
                    <a:p>
                      <a:pPr>
                        <a:lnSpc>
                          <a:spcPct val="115000"/>
                        </a:lnSpc>
                        <a:spcAft>
                          <a:spcPts val="0"/>
                        </a:spcAft>
                      </a:pPr>
                      <a:r>
                        <a:rPr lang="en-GB" sz="1800" dirty="0">
                          <a:effectLst/>
                        </a:rPr>
                        <a:t>Rx8</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41.03</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584.87</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43.92</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17.06</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38.38</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12.69</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-150.65</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NLOS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25609610"/>
                  </a:ext>
                </a:extLst>
              </a:tr>
              <a:tr h="0">
                <a:tc>
                  <a:txBody>
                    <a:bodyPr/>
                    <a:lstStyle/>
                    <a:p>
                      <a:pPr>
                        <a:lnSpc>
                          <a:spcPct val="115000"/>
                        </a:lnSpc>
                        <a:spcAft>
                          <a:spcPts val="0"/>
                        </a:spcAft>
                      </a:pPr>
                      <a:r>
                        <a:rPr lang="de-DE" sz="1800" dirty="0">
                          <a:effectLst/>
                        </a:rPr>
                        <a:t>Rx9</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56.37</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317.84</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20.83</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17.30</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77.31</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17.90</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-128.84</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800" dirty="0">
                          <a:effectLst/>
                        </a:rPr>
                        <a:t>LOS</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49824919"/>
                  </a:ext>
                </a:extLst>
              </a:tr>
            </a:tbl>
          </a:graphicData>
        </a:graphic>
      </p:graphicFrame>
      <p:sp>
        <p:nvSpPr>
          <p:cNvPr id="3" name="TextBox 2"/>
          <p:cNvSpPr txBox="1"/>
          <p:nvPr/>
        </p:nvSpPr>
        <p:spPr>
          <a:xfrm>
            <a:off x="518337" y="4797152"/>
            <a:ext cx="4876800" cy="307777"/>
          </a:xfrm>
          <a:prstGeom prst="rect">
            <a:avLst/>
          </a:prstGeom>
          <a:noFill/>
        </p:spPr>
        <p:txBody>
          <a:bodyPr wrap="square" rtlCol="0">
            <a:spAutoFit/>
          </a:bodyPr>
          <a:lstStyle/>
          <a:p>
            <a:r>
              <a:rPr lang="de-DE" sz="1400" dirty="0">
                <a:solidFill>
                  <a:schemeClr val="tx1"/>
                </a:solidFill>
              </a:rPr>
              <a:t>* Considering 20 dB dynamic range</a:t>
            </a:r>
            <a:endParaRPr lang="en-GB" sz="1400" dirty="0">
              <a:solidFill>
                <a:schemeClr val="tx1"/>
              </a:solidFill>
            </a:endParaRPr>
          </a:p>
        </p:txBody>
      </p:sp>
      <p:sp>
        <p:nvSpPr>
          <p:cNvPr id="6" name="Content Placeholder 2"/>
          <p:cNvSpPr>
            <a:spLocks noGrp="1"/>
          </p:cNvSpPr>
          <p:nvPr>
            <p:ph idx="1"/>
          </p:nvPr>
        </p:nvSpPr>
        <p:spPr>
          <a:xfrm>
            <a:off x="518337" y="1085211"/>
            <a:ext cx="8107326" cy="576064"/>
          </a:xfrm>
        </p:spPr>
        <p:txBody>
          <a:bodyPr/>
          <a:lstStyle/>
          <a:p>
            <a:pPr marL="0" indent="0">
              <a:buNone/>
            </a:pPr>
            <a:r>
              <a:rPr lang="en-GB" sz="1800" b="1" dirty="0"/>
              <a:t>Large Scale Parameters</a:t>
            </a:r>
          </a:p>
        </p:txBody>
      </p:sp>
    </p:spTree>
    <p:extLst>
      <p:ext uri="{BB962C8B-B14F-4D97-AF65-F5344CB8AC3E}">
        <p14:creationId xmlns:p14="http://schemas.microsoft.com/office/powerpoint/2010/main" xmlns="" val="300205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graphicFrame>
        <p:nvGraphicFramePr>
          <p:cNvPr id="5" name="Tabelle 4"/>
          <p:cNvGraphicFramePr>
            <a:graphicFrameLocks noGrp="1"/>
          </p:cNvGraphicFramePr>
          <p:nvPr>
            <p:extLst>
              <p:ext uri="{D42A27DB-BD31-4B8C-83A1-F6EECF244321}">
                <p14:modId xmlns:p14="http://schemas.microsoft.com/office/powerpoint/2010/main" xmlns="" val="1239981825"/>
              </p:ext>
            </p:extLst>
          </p:nvPr>
        </p:nvGraphicFramePr>
        <p:xfrm>
          <a:off x="683568" y="2915807"/>
          <a:ext cx="8064893" cy="1303020"/>
        </p:xfrm>
        <a:graphic>
          <a:graphicData uri="http://schemas.openxmlformats.org/drawingml/2006/table">
            <a:tbl>
              <a:tblPr firstRow="1" firstCol="1" bandRow="1">
                <a:tableStyleId>{5940675A-B579-460E-94D1-54222C63F5DA}</a:tableStyleId>
              </a:tblPr>
              <a:tblGrid>
                <a:gridCol w="1296346">
                  <a:extLst>
                    <a:ext uri="{9D8B030D-6E8A-4147-A177-3AD203B41FA5}">
                      <a16:colId xmlns:a16="http://schemas.microsoft.com/office/drawing/2014/main" xmlns="" val="2690517664"/>
                    </a:ext>
                  </a:extLst>
                </a:gridCol>
                <a:gridCol w="362559">
                  <a:extLst>
                    <a:ext uri="{9D8B030D-6E8A-4147-A177-3AD203B41FA5}">
                      <a16:colId xmlns:a16="http://schemas.microsoft.com/office/drawing/2014/main" xmlns="" val="3675476450"/>
                    </a:ext>
                  </a:extLst>
                </a:gridCol>
                <a:gridCol w="914452">
                  <a:extLst>
                    <a:ext uri="{9D8B030D-6E8A-4147-A177-3AD203B41FA5}">
                      <a16:colId xmlns:a16="http://schemas.microsoft.com/office/drawing/2014/main" xmlns="" val="2456977780"/>
                    </a:ext>
                  </a:extLst>
                </a:gridCol>
                <a:gridCol w="915256">
                  <a:extLst>
                    <a:ext uri="{9D8B030D-6E8A-4147-A177-3AD203B41FA5}">
                      <a16:colId xmlns:a16="http://schemas.microsoft.com/office/drawing/2014/main" xmlns="" val="591093713"/>
                    </a:ext>
                  </a:extLst>
                </a:gridCol>
                <a:gridCol w="915256">
                  <a:extLst>
                    <a:ext uri="{9D8B030D-6E8A-4147-A177-3AD203B41FA5}">
                      <a16:colId xmlns:a16="http://schemas.microsoft.com/office/drawing/2014/main" xmlns="" val="3432296924"/>
                    </a:ext>
                  </a:extLst>
                </a:gridCol>
                <a:gridCol w="915256">
                  <a:extLst>
                    <a:ext uri="{9D8B030D-6E8A-4147-A177-3AD203B41FA5}">
                      <a16:colId xmlns:a16="http://schemas.microsoft.com/office/drawing/2014/main" xmlns="" val="959802661"/>
                    </a:ext>
                  </a:extLst>
                </a:gridCol>
                <a:gridCol w="915256">
                  <a:extLst>
                    <a:ext uri="{9D8B030D-6E8A-4147-A177-3AD203B41FA5}">
                      <a16:colId xmlns:a16="http://schemas.microsoft.com/office/drawing/2014/main" xmlns="" val="2729332273"/>
                    </a:ext>
                  </a:extLst>
                </a:gridCol>
                <a:gridCol w="915256">
                  <a:extLst>
                    <a:ext uri="{9D8B030D-6E8A-4147-A177-3AD203B41FA5}">
                      <a16:colId xmlns:a16="http://schemas.microsoft.com/office/drawing/2014/main" xmlns="" val="4254620793"/>
                    </a:ext>
                  </a:extLst>
                </a:gridCol>
                <a:gridCol w="915256">
                  <a:extLst>
                    <a:ext uri="{9D8B030D-6E8A-4147-A177-3AD203B41FA5}">
                      <a16:colId xmlns:a16="http://schemas.microsoft.com/office/drawing/2014/main" xmlns="" val="3545981161"/>
                    </a:ext>
                  </a:extLst>
                </a:gridCol>
              </a:tblGrid>
              <a:tr h="0">
                <a:tc rowSpan="2">
                  <a:txBody>
                    <a:bodyPr/>
                    <a:lstStyle/>
                    <a:p>
                      <a:pPr algn="just">
                        <a:spcAft>
                          <a:spcPts val="0"/>
                        </a:spcAft>
                      </a:pPr>
                      <a:r>
                        <a:rPr lang="en-US" sz="1200" dirty="0">
                          <a:effectLst/>
                        </a:rPr>
                        <a:t> </a:t>
                      </a:r>
                      <a:endParaRPr lang="de-DE" sz="1600" dirty="0">
                        <a:effectLst/>
                        <a:latin typeface="Times New Roman" panose="02020603050405020304" pitchFamily="18" charset="0"/>
                        <a:ea typeface="MS Mincho"/>
                      </a:endParaRPr>
                    </a:p>
                  </a:txBody>
                  <a:tcPr marL="68580" marR="68580" marT="0" marB="0"/>
                </a:tc>
                <a:tc gridSpan="2">
                  <a:txBody>
                    <a:bodyPr/>
                    <a:lstStyle/>
                    <a:p>
                      <a:pPr algn="just">
                        <a:spcAft>
                          <a:spcPts val="0"/>
                        </a:spcAft>
                      </a:pPr>
                      <a:r>
                        <a:rPr lang="en-US" sz="1200">
                          <a:effectLst/>
                        </a:rPr>
                        <a:t> </a:t>
                      </a:r>
                      <a:endParaRPr lang="de-DE" sz="160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rPr>
                        <a:t>LOS</a:t>
                      </a:r>
                      <a:endParaRPr lang="de-DE" sz="160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rPr>
                        <a:t>Strong Rays</a:t>
                      </a:r>
                      <a:endParaRPr lang="de-DE" sz="1600">
                        <a:effectLst/>
                        <a:latin typeface="Times New Roman" panose="02020603050405020304" pitchFamily="18" charset="0"/>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rPr>
                        <a:t>Random Rays</a:t>
                      </a:r>
                      <a:endParaRPr lang="de-DE" sz="1600">
                        <a:effectLst/>
                        <a:latin typeface="Times New Roman" panose="02020603050405020304" pitchFamily="18" charset="0"/>
                        <a:ea typeface="MS Mincho"/>
                      </a:endParaRPr>
                    </a:p>
                  </a:txBody>
                  <a:tcPr marL="68580" marR="68580" marT="0" marB="0"/>
                </a:tc>
                <a:tc hMerge="1">
                  <a:txBody>
                    <a:bodyPr/>
                    <a:lstStyle/>
                    <a:p>
                      <a:endParaRPr lang="de-DE"/>
                    </a:p>
                  </a:txBody>
                  <a:tcPr/>
                </a:tc>
                <a:extLst>
                  <a:ext uri="{0D108BD9-81ED-4DB2-BD59-A6C34878D82A}">
                    <a16:rowId xmlns:a16="http://schemas.microsoft.com/office/drawing/2014/main" xmlns="" val="3430346531"/>
                  </a:ext>
                </a:extLst>
              </a:tr>
              <a:tr h="0">
                <a:tc vMerge="1">
                  <a:txBody>
                    <a:bodyPr/>
                    <a:lstStyle/>
                    <a:p>
                      <a:endParaRPr lang="de-DE"/>
                    </a:p>
                  </a:txBody>
                  <a:tcPr/>
                </a:tc>
                <a:tc>
                  <a:txBody>
                    <a:bodyPr/>
                    <a:lstStyle/>
                    <a:p>
                      <a:pPr algn="just">
                        <a:spcAft>
                          <a:spcPts val="0"/>
                        </a:spcAft>
                      </a:pPr>
                      <a:r>
                        <a:rPr lang="en-US" sz="1200">
                          <a:effectLst/>
                        </a:rPr>
                        <a:t>Tx</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200">
                          <a:effectLst/>
                        </a:rPr>
                        <a:t>Rx</a:t>
                      </a:r>
                      <a:endParaRPr lang="de-DE" sz="16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200">
                          <a:effectLst/>
                        </a:rPr>
                        <a:t>Mean Delay Spread </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200">
                          <a:effectLst/>
                        </a:rPr>
                        <a:t>Var Delay Spread</a:t>
                      </a:r>
                      <a:endParaRPr lang="de-DE" sz="16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200">
                          <a:effectLst/>
                        </a:rPr>
                        <a:t>Mean Delay Spread</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200">
                          <a:effectLst/>
                        </a:rPr>
                        <a:t>Var Delay Spread</a:t>
                      </a:r>
                      <a:endParaRPr lang="de-DE" sz="1600">
                        <a:effectLst/>
                        <a:latin typeface="Times New Roman" panose="02020603050405020304" pitchFamily="18" charset="0"/>
                        <a:ea typeface="MS Mincho"/>
                      </a:endParaRPr>
                    </a:p>
                  </a:txBody>
                  <a:tcPr marL="68580" marR="68580" marT="0" marB="0"/>
                </a:tc>
                <a:tc>
                  <a:txBody>
                    <a:bodyPr/>
                    <a:lstStyle/>
                    <a:p>
                      <a:pPr algn="l">
                        <a:spcAft>
                          <a:spcPts val="0"/>
                        </a:spcAft>
                      </a:pPr>
                      <a:r>
                        <a:rPr lang="en-US" sz="1200">
                          <a:effectLst/>
                        </a:rPr>
                        <a:t>Mean Delay Spread</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en-US" sz="1200">
                          <a:effectLst/>
                        </a:rPr>
                        <a:t>Var Delay Spread</a:t>
                      </a:r>
                      <a:endParaRPr lang="de-DE" sz="16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739786155"/>
                  </a:ext>
                </a:extLst>
              </a:tr>
              <a:tr h="190500">
                <a:tc rowSpan="3">
                  <a:txBody>
                    <a:bodyPr/>
                    <a:lstStyle/>
                    <a:p>
                      <a:pPr algn="just">
                        <a:spcAft>
                          <a:spcPts val="0"/>
                        </a:spcAft>
                      </a:pPr>
                      <a:r>
                        <a:rPr lang="de-DE" sz="1200">
                          <a:effectLst/>
                        </a:rPr>
                        <a:t>Per position</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200">
                          <a:effectLst/>
                        </a:rPr>
                        <a:t>1</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200">
                          <a:effectLst/>
                        </a:rPr>
                        <a:t>1</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1.11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1.19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0.36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1.46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0.75 ns</a:t>
                      </a:r>
                      <a:endParaRPr lang="de-DE" sz="16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4110377907"/>
                  </a:ext>
                </a:extLst>
              </a:tr>
              <a:tr h="190500">
                <a:tc vMerge="1">
                  <a:txBody>
                    <a:bodyPr/>
                    <a:lstStyle/>
                    <a:p>
                      <a:endParaRPr lang="de-DE"/>
                    </a:p>
                  </a:txBody>
                  <a:tcPr/>
                </a:tc>
                <a:tc>
                  <a:txBody>
                    <a:bodyPr/>
                    <a:lstStyle/>
                    <a:p>
                      <a:pPr algn="just">
                        <a:spcAft>
                          <a:spcPts val="0"/>
                        </a:spcAft>
                      </a:pPr>
                      <a:r>
                        <a:rPr lang="de-DE" sz="1200">
                          <a:effectLst/>
                        </a:rPr>
                        <a:t>1</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200">
                          <a:effectLst/>
                        </a:rPr>
                        <a:t>3</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0.95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1.14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0.10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1.14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0.42 ns</a:t>
                      </a:r>
                      <a:endParaRPr lang="de-DE" sz="16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308537417"/>
                  </a:ext>
                </a:extLst>
              </a:tr>
              <a:tr h="190500">
                <a:tc vMerge="1">
                  <a:txBody>
                    <a:bodyPr/>
                    <a:lstStyle/>
                    <a:p>
                      <a:endParaRPr lang="de-DE"/>
                    </a:p>
                  </a:txBody>
                  <a:tcPr/>
                </a:tc>
                <a:tc>
                  <a:txBody>
                    <a:bodyPr/>
                    <a:lstStyle/>
                    <a:p>
                      <a:pPr algn="just">
                        <a:spcAft>
                          <a:spcPts val="0"/>
                        </a:spcAft>
                      </a:pPr>
                      <a:r>
                        <a:rPr lang="de-DE" sz="1200">
                          <a:effectLst/>
                        </a:rPr>
                        <a:t>1</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200">
                          <a:effectLst/>
                        </a:rPr>
                        <a:t>9</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dirty="0">
                          <a:effectLst/>
                        </a:rPr>
                        <a:t>1.17 </a:t>
                      </a:r>
                      <a:r>
                        <a:rPr lang="de-DE" sz="1200" dirty="0" err="1">
                          <a:effectLst/>
                        </a:rPr>
                        <a:t>ns</a:t>
                      </a:r>
                      <a:endParaRPr lang="de-DE" sz="1600" dirty="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1.27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0.49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1.30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0.74 ns</a:t>
                      </a:r>
                      <a:endParaRPr lang="de-DE" sz="160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772381724"/>
                  </a:ext>
                </a:extLst>
              </a:tr>
              <a:tr h="157480">
                <a:tc>
                  <a:txBody>
                    <a:bodyPr/>
                    <a:lstStyle/>
                    <a:p>
                      <a:pPr algn="just">
                        <a:spcAft>
                          <a:spcPts val="0"/>
                        </a:spcAft>
                      </a:pPr>
                      <a:r>
                        <a:rPr lang="de-DE" sz="1200">
                          <a:effectLst/>
                        </a:rPr>
                        <a:t>Overall</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200">
                          <a:effectLst/>
                        </a:rPr>
                        <a:t> </a:t>
                      </a:r>
                      <a:endParaRPr lang="de-DE" sz="1600">
                        <a:effectLst/>
                        <a:latin typeface="Times New Roman" panose="02020603050405020304" pitchFamily="18" charset="0"/>
                        <a:ea typeface="MS Mincho"/>
                      </a:endParaRPr>
                    </a:p>
                  </a:txBody>
                  <a:tcPr marL="68580" marR="68580" marT="0" marB="0"/>
                </a:tc>
                <a:tc>
                  <a:txBody>
                    <a:bodyPr/>
                    <a:lstStyle/>
                    <a:p>
                      <a:pPr algn="just">
                        <a:spcAft>
                          <a:spcPts val="0"/>
                        </a:spcAft>
                      </a:pPr>
                      <a:r>
                        <a:rPr lang="de-DE" sz="1200">
                          <a:effectLst/>
                        </a:rPr>
                        <a:t> </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1.08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0.01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1.22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0.38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a:effectLst/>
                        </a:rPr>
                        <a:t>1.34 ns</a:t>
                      </a:r>
                      <a:endParaRPr lang="de-DE" sz="1600">
                        <a:effectLst/>
                        <a:latin typeface="Times New Roman" panose="02020603050405020304" pitchFamily="18" charset="0"/>
                        <a:ea typeface="MS Mincho"/>
                      </a:endParaRPr>
                    </a:p>
                  </a:txBody>
                  <a:tcPr marL="68580" marR="68580" marT="0" marB="0"/>
                </a:tc>
                <a:tc>
                  <a:txBody>
                    <a:bodyPr/>
                    <a:lstStyle/>
                    <a:p>
                      <a:pPr algn="ctr">
                        <a:spcAft>
                          <a:spcPts val="0"/>
                        </a:spcAft>
                      </a:pPr>
                      <a:r>
                        <a:rPr lang="de-DE" sz="1200" dirty="0">
                          <a:effectLst/>
                        </a:rPr>
                        <a:t>0.70 </a:t>
                      </a:r>
                      <a:r>
                        <a:rPr lang="de-DE" sz="1200" dirty="0" err="1">
                          <a:effectLst/>
                        </a:rPr>
                        <a:t>ns</a:t>
                      </a:r>
                      <a:endParaRPr lang="de-DE" sz="16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xmlns="" val="1389296705"/>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xmlns="" val="2450098913"/>
              </p:ext>
            </p:extLst>
          </p:nvPr>
        </p:nvGraphicFramePr>
        <p:xfrm>
          <a:off x="683569" y="4398403"/>
          <a:ext cx="8064893" cy="1323340"/>
        </p:xfrm>
        <a:graphic>
          <a:graphicData uri="http://schemas.openxmlformats.org/drawingml/2006/table">
            <a:tbl>
              <a:tblPr firstRow="1" firstCol="1" bandRow="1">
                <a:tableStyleId>{5940675A-B579-460E-94D1-54222C63F5DA}</a:tableStyleId>
              </a:tblPr>
              <a:tblGrid>
                <a:gridCol w="849839">
                  <a:extLst>
                    <a:ext uri="{9D8B030D-6E8A-4147-A177-3AD203B41FA5}">
                      <a16:colId xmlns:a16="http://schemas.microsoft.com/office/drawing/2014/main" xmlns="" val="128689674"/>
                    </a:ext>
                  </a:extLst>
                </a:gridCol>
                <a:gridCol w="368681">
                  <a:extLst>
                    <a:ext uri="{9D8B030D-6E8A-4147-A177-3AD203B41FA5}">
                      <a16:colId xmlns:a16="http://schemas.microsoft.com/office/drawing/2014/main" xmlns="" val="2503331675"/>
                    </a:ext>
                  </a:extLst>
                </a:gridCol>
                <a:gridCol w="866245">
                  <a:extLst>
                    <a:ext uri="{9D8B030D-6E8A-4147-A177-3AD203B41FA5}">
                      <a16:colId xmlns:a16="http://schemas.microsoft.com/office/drawing/2014/main" xmlns="" val="2973388729"/>
                    </a:ext>
                  </a:extLst>
                </a:gridCol>
                <a:gridCol w="996688">
                  <a:extLst>
                    <a:ext uri="{9D8B030D-6E8A-4147-A177-3AD203B41FA5}">
                      <a16:colId xmlns:a16="http://schemas.microsoft.com/office/drawing/2014/main" xmlns="" val="2511132046"/>
                    </a:ext>
                  </a:extLst>
                </a:gridCol>
                <a:gridCol w="996688">
                  <a:extLst>
                    <a:ext uri="{9D8B030D-6E8A-4147-A177-3AD203B41FA5}">
                      <a16:colId xmlns:a16="http://schemas.microsoft.com/office/drawing/2014/main" xmlns="" val="2393924296"/>
                    </a:ext>
                  </a:extLst>
                </a:gridCol>
                <a:gridCol w="996688">
                  <a:extLst>
                    <a:ext uri="{9D8B030D-6E8A-4147-A177-3AD203B41FA5}">
                      <a16:colId xmlns:a16="http://schemas.microsoft.com/office/drawing/2014/main" xmlns="" val="3792924085"/>
                    </a:ext>
                  </a:extLst>
                </a:gridCol>
                <a:gridCol w="996688">
                  <a:extLst>
                    <a:ext uri="{9D8B030D-6E8A-4147-A177-3AD203B41FA5}">
                      <a16:colId xmlns:a16="http://schemas.microsoft.com/office/drawing/2014/main" xmlns="" val="1249493157"/>
                    </a:ext>
                  </a:extLst>
                </a:gridCol>
                <a:gridCol w="996688">
                  <a:extLst>
                    <a:ext uri="{9D8B030D-6E8A-4147-A177-3AD203B41FA5}">
                      <a16:colId xmlns:a16="http://schemas.microsoft.com/office/drawing/2014/main" xmlns="" val="556797385"/>
                    </a:ext>
                  </a:extLst>
                </a:gridCol>
                <a:gridCol w="996688">
                  <a:extLst>
                    <a:ext uri="{9D8B030D-6E8A-4147-A177-3AD203B41FA5}">
                      <a16:colId xmlns:a16="http://schemas.microsoft.com/office/drawing/2014/main" xmlns="" val="3842681355"/>
                    </a:ext>
                  </a:extLst>
                </a:gridCol>
              </a:tblGrid>
              <a:tr h="0">
                <a:tc rowSpan="2">
                  <a:txBody>
                    <a:bodyPr/>
                    <a:lstStyle/>
                    <a:p>
                      <a:pPr algn="just">
                        <a:spcAft>
                          <a:spcPts val="0"/>
                        </a:spcAft>
                      </a:pPr>
                      <a:r>
                        <a:rPr lang="en-US" sz="1200" dirty="0">
                          <a:effectLst/>
                          <a:latin typeface="+mn-lt"/>
                        </a:rPr>
                        <a:t> </a:t>
                      </a:r>
                      <a:endParaRPr lang="de-DE" sz="1600" dirty="0">
                        <a:effectLst/>
                        <a:latin typeface="+mn-lt"/>
                        <a:ea typeface="MS Mincho"/>
                      </a:endParaRPr>
                    </a:p>
                  </a:txBody>
                  <a:tcPr marL="68580" marR="68580" marT="0" marB="0"/>
                </a:tc>
                <a:tc gridSpan="2">
                  <a:txBody>
                    <a:bodyPr/>
                    <a:lstStyle/>
                    <a:p>
                      <a:pPr algn="just">
                        <a:spcAft>
                          <a:spcPts val="0"/>
                        </a:spcAft>
                      </a:pPr>
                      <a:r>
                        <a:rPr lang="en-US" sz="1200">
                          <a:effectLst/>
                          <a:latin typeface="+mn-lt"/>
                        </a:rPr>
                        <a:t> </a:t>
                      </a:r>
                      <a:endParaRPr lang="de-DE" sz="16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latin typeface="+mn-lt"/>
                        </a:rPr>
                        <a:t>LOS</a:t>
                      </a:r>
                      <a:endParaRPr lang="de-DE" sz="16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latin typeface="+mn-lt"/>
                        </a:rPr>
                        <a:t>Strong Rays</a:t>
                      </a:r>
                      <a:endParaRPr lang="de-DE" sz="16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latin typeface="+mn-lt"/>
                        </a:rPr>
                        <a:t>Random Rays</a:t>
                      </a:r>
                      <a:endParaRPr lang="de-DE" sz="1600">
                        <a:effectLst/>
                        <a:latin typeface="+mn-lt"/>
                        <a:ea typeface="MS Mincho"/>
                      </a:endParaRPr>
                    </a:p>
                  </a:txBody>
                  <a:tcPr marL="68580" marR="68580" marT="0" marB="0"/>
                </a:tc>
                <a:tc hMerge="1">
                  <a:txBody>
                    <a:bodyPr/>
                    <a:lstStyle/>
                    <a:p>
                      <a:endParaRPr lang="de-DE"/>
                    </a:p>
                  </a:txBody>
                  <a:tcPr/>
                </a:tc>
                <a:extLst>
                  <a:ext uri="{0D108BD9-81ED-4DB2-BD59-A6C34878D82A}">
                    <a16:rowId xmlns:a16="http://schemas.microsoft.com/office/drawing/2014/main" xmlns="" val="345065200"/>
                  </a:ext>
                </a:extLst>
              </a:tr>
              <a:tr h="0">
                <a:tc vMerge="1">
                  <a:txBody>
                    <a:bodyPr/>
                    <a:lstStyle/>
                    <a:p>
                      <a:endParaRPr lang="de-DE"/>
                    </a:p>
                  </a:txBody>
                  <a:tcPr/>
                </a:tc>
                <a:tc>
                  <a:txBody>
                    <a:bodyPr/>
                    <a:lstStyle/>
                    <a:p>
                      <a:pPr algn="just">
                        <a:spcAft>
                          <a:spcPts val="0"/>
                        </a:spcAft>
                      </a:pPr>
                      <a:r>
                        <a:rPr lang="en-US" sz="1200">
                          <a:effectLst/>
                          <a:latin typeface="+mn-lt"/>
                        </a:rPr>
                        <a:t>Tx</a:t>
                      </a:r>
                      <a:endParaRPr lang="de-DE" sz="1600">
                        <a:effectLst/>
                        <a:latin typeface="+mn-lt"/>
                        <a:ea typeface="MS Mincho"/>
                      </a:endParaRPr>
                    </a:p>
                  </a:txBody>
                  <a:tcPr marL="68580" marR="68580" marT="0" marB="0"/>
                </a:tc>
                <a:tc>
                  <a:txBody>
                    <a:bodyPr/>
                    <a:lstStyle/>
                    <a:p>
                      <a:pPr algn="just">
                        <a:spcAft>
                          <a:spcPts val="0"/>
                        </a:spcAft>
                      </a:pPr>
                      <a:r>
                        <a:rPr lang="en-US" sz="1200">
                          <a:effectLst/>
                          <a:latin typeface="+mn-lt"/>
                        </a:rPr>
                        <a:t>Rx</a:t>
                      </a:r>
                      <a:endParaRPr lang="de-DE" sz="1600">
                        <a:effectLst/>
                        <a:latin typeface="+mn-lt"/>
                        <a:ea typeface="MS Mincho"/>
                      </a:endParaRPr>
                    </a:p>
                  </a:txBody>
                  <a:tcPr marL="68580" marR="68580" marT="0" marB="0"/>
                </a:tc>
                <a:tc>
                  <a:txBody>
                    <a:bodyPr/>
                    <a:lstStyle/>
                    <a:p>
                      <a:pPr algn="l">
                        <a:spcAft>
                          <a:spcPts val="0"/>
                        </a:spcAft>
                      </a:pPr>
                      <a:r>
                        <a:rPr lang="en-US" sz="1200">
                          <a:effectLst/>
                          <a:latin typeface="+mn-lt"/>
                        </a:rPr>
                        <a:t>Mean K-factor [dB]</a:t>
                      </a:r>
                      <a:endParaRPr lang="de-DE" sz="1600">
                        <a:effectLst/>
                        <a:latin typeface="+mn-lt"/>
                        <a:ea typeface="MS Mincho"/>
                      </a:endParaRPr>
                    </a:p>
                  </a:txBody>
                  <a:tcPr marL="68580" marR="68580" marT="0" marB="0"/>
                </a:tc>
                <a:tc>
                  <a:txBody>
                    <a:bodyPr/>
                    <a:lstStyle/>
                    <a:p>
                      <a:pPr algn="just">
                        <a:spcAft>
                          <a:spcPts val="0"/>
                        </a:spcAft>
                      </a:pPr>
                      <a:r>
                        <a:rPr lang="en-US" sz="1200">
                          <a:effectLst/>
                          <a:latin typeface="+mn-lt"/>
                        </a:rPr>
                        <a:t>Std. K-factor [dB]</a:t>
                      </a:r>
                      <a:endParaRPr lang="de-DE" sz="1600">
                        <a:effectLst/>
                        <a:latin typeface="+mn-lt"/>
                        <a:ea typeface="MS Mincho"/>
                      </a:endParaRPr>
                    </a:p>
                  </a:txBody>
                  <a:tcPr marL="68580" marR="68580" marT="0" marB="0"/>
                </a:tc>
                <a:tc>
                  <a:txBody>
                    <a:bodyPr/>
                    <a:lstStyle/>
                    <a:p>
                      <a:pPr algn="l">
                        <a:spcAft>
                          <a:spcPts val="0"/>
                        </a:spcAft>
                      </a:pPr>
                      <a:r>
                        <a:rPr lang="en-US" sz="1200">
                          <a:effectLst/>
                          <a:latin typeface="+mn-lt"/>
                        </a:rPr>
                        <a:t>Mean K-factor [dB]</a:t>
                      </a:r>
                      <a:endParaRPr lang="de-DE" sz="1600">
                        <a:effectLst/>
                        <a:latin typeface="+mn-lt"/>
                        <a:ea typeface="MS Mincho"/>
                      </a:endParaRPr>
                    </a:p>
                  </a:txBody>
                  <a:tcPr marL="68580" marR="68580" marT="0" marB="0"/>
                </a:tc>
                <a:tc>
                  <a:txBody>
                    <a:bodyPr/>
                    <a:lstStyle/>
                    <a:p>
                      <a:pPr algn="just">
                        <a:spcAft>
                          <a:spcPts val="0"/>
                        </a:spcAft>
                      </a:pPr>
                      <a:r>
                        <a:rPr lang="en-US" sz="1200" dirty="0">
                          <a:effectLst/>
                          <a:latin typeface="+mn-lt"/>
                        </a:rPr>
                        <a:t>Std. K-factor [dB]</a:t>
                      </a:r>
                      <a:endParaRPr lang="de-DE" sz="1600" dirty="0">
                        <a:effectLst/>
                        <a:latin typeface="+mn-lt"/>
                        <a:ea typeface="MS Mincho"/>
                      </a:endParaRPr>
                    </a:p>
                  </a:txBody>
                  <a:tcPr marL="68580" marR="68580" marT="0" marB="0"/>
                </a:tc>
                <a:tc>
                  <a:txBody>
                    <a:bodyPr/>
                    <a:lstStyle/>
                    <a:p>
                      <a:pPr algn="l">
                        <a:spcAft>
                          <a:spcPts val="0"/>
                        </a:spcAft>
                      </a:pPr>
                      <a:r>
                        <a:rPr lang="en-US" sz="1200">
                          <a:effectLst/>
                          <a:latin typeface="+mn-lt"/>
                        </a:rPr>
                        <a:t>Mean K-factor [dB]</a:t>
                      </a:r>
                      <a:endParaRPr lang="de-DE" sz="1600">
                        <a:effectLst/>
                        <a:latin typeface="+mn-lt"/>
                        <a:ea typeface="MS Mincho"/>
                      </a:endParaRPr>
                    </a:p>
                  </a:txBody>
                  <a:tcPr marL="68580" marR="68580" marT="0" marB="0"/>
                </a:tc>
                <a:tc>
                  <a:txBody>
                    <a:bodyPr/>
                    <a:lstStyle/>
                    <a:p>
                      <a:pPr algn="just">
                        <a:spcAft>
                          <a:spcPts val="0"/>
                        </a:spcAft>
                      </a:pPr>
                      <a:r>
                        <a:rPr lang="en-US" sz="1200">
                          <a:effectLst/>
                          <a:latin typeface="+mn-lt"/>
                        </a:rPr>
                        <a:t>Std. K-factor [dB]</a:t>
                      </a:r>
                      <a:endParaRPr lang="de-DE" sz="1600">
                        <a:effectLst/>
                        <a:latin typeface="+mn-lt"/>
                        <a:ea typeface="MS Mincho"/>
                      </a:endParaRPr>
                    </a:p>
                  </a:txBody>
                  <a:tcPr marL="68580" marR="68580" marT="0" marB="0"/>
                </a:tc>
                <a:extLst>
                  <a:ext uri="{0D108BD9-81ED-4DB2-BD59-A6C34878D82A}">
                    <a16:rowId xmlns:a16="http://schemas.microsoft.com/office/drawing/2014/main" xmlns="" val="464258101"/>
                  </a:ext>
                </a:extLst>
              </a:tr>
              <a:tr h="0">
                <a:tc rowSpan="3">
                  <a:txBody>
                    <a:bodyPr/>
                    <a:lstStyle/>
                    <a:p>
                      <a:pPr algn="just">
                        <a:spcAft>
                          <a:spcPts val="0"/>
                        </a:spcAft>
                      </a:pPr>
                      <a:r>
                        <a:rPr lang="de-DE" sz="1200">
                          <a:effectLst/>
                          <a:latin typeface="+mn-lt"/>
                        </a:rPr>
                        <a:t>Per position</a:t>
                      </a:r>
                      <a:endParaRPr lang="de-DE" sz="1600">
                        <a:effectLst/>
                        <a:latin typeface="+mn-lt"/>
                        <a:ea typeface="MS Mincho"/>
                      </a:endParaRPr>
                    </a:p>
                  </a:txBody>
                  <a:tcPr marL="68580" marR="68580" marT="0" marB="0"/>
                </a:tc>
                <a:tc>
                  <a:txBody>
                    <a:bodyPr/>
                    <a:lstStyle/>
                    <a:p>
                      <a:pPr algn="just">
                        <a:spcAft>
                          <a:spcPts val="0"/>
                        </a:spcAft>
                      </a:pPr>
                      <a:r>
                        <a:rPr lang="de-DE" sz="1200">
                          <a:effectLst/>
                          <a:latin typeface="+mn-lt"/>
                        </a:rPr>
                        <a:t>1</a:t>
                      </a:r>
                      <a:endParaRPr lang="de-DE" sz="1600">
                        <a:effectLst/>
                        <a:latin typeface="+mn-lt"/>
                        <a:ea typeface="MS Mincho"/>
                      </a:endParaRPr>
                    </a:p>
                  </a:txBody>
                  <a:tcPr marL="68580" marR="68580" marT="0" marB="0"/>
                </a:tc>
                <a:tc>
                  <a:txBody>
                    <a:bodyPr/>
                    <a:lstStyle/>
                    <a:p>
                      <a:pPr algn="just">
                        <a:spcAft>
                          <a:spcPts val="0"/>
                        </a:spcAft>
                      </a:pPr>
                      <a:r>
                        <a:rPr lang="de-DE" sz="1200">
                          <a:effectLst/>
                          <a:latin typeface="+mn-lt"/>
                        </a:rPr>
                        <a:t>1</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2.0</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4.5</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5.0</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4.1</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5.8</a:t>
                      </a:r>
                      <a:endParaRPr lang="de-DE" sz="1600">
                        <a:effectLst/>
                        <a:latin typeface="+mn-lt"/>
                        <a:ea typeface="MS Mincho"/>
                      </a:endParaRPr>
                    </a:p>
                  </a:txBody>
                  <a:tcPr marL="68580" marR="68580" marT="0" marB="0"/>
                </a:tc>
                <a:extLst>
                  <a:ext uri="{0D108BD9-81ED-4DB2-BD59-A6C34878D82A}">
                    <a16:rowId xmlns:a16="http://schemas.microsoft.com/office/drawing/2014/main" xmlns="" val="1706970475"/>
                  </a:ext>
                </a:extLst>
              </a:tr>
              <a:tr h="0">
                <a:tc vMerge="1">
                  <a:txBody>
                    <a:bodyPr/>
                    <a:lstStyle/>
                    <a:p>
                      <a:endParaRPr lang="de-DE"/>
                    </a:p>
                  </a:txBody>
                  <a:tcPr/>
                </a:tc>
                <a:tc>
                  <a:txBody>
                    <a:bodyPr/>
                    <a:lstStyle/>
                    <a:p>
                      <a:pPr algn="just">
                        <a:spcAft>
                          <a:spcPts val="0"/>
                        </a:spcAft>
                      </a:pPr>
                      <a:r>
                        <a:rPr lang="de-DE" sz="1200">
                          <a:effectLst/>
                          <a:latin typeface="+mn-lt"/>
                        </a:rPr>
                        <a:t>1</a:t>
                      </a:r>
                      <a:endParaRPr lang="de-DE" sz="1600">
                        <a:effectLst/>
                        <a:latin typeface="+mn-lt"/>
                        <a:ea typeface="MS Mincho"/>
                      </a:endParaRPr>
                    </a:p>
                  </a:txBody>
                  <a:tcPr marL="68580" marR="68580" marT="0" marB="0"/>
                </a:tc>
                <a:tc>
                  <a:txBody>
                    <a:bodyPr/>
                    <a:lstStyle/>
                    <a:p>
                      <a:pPr algn="just">
                        <a:spcAft>
                          <a:spcPts val="0"/>
                        </a:spcAft>
                      </a:pPr>
                      <a:r>
                        <a:rPr lang="de-DE" sz="1200">
                          <a:effectLst/>
                          <a:latin typeface="+mn-lt"/>
                        </a:rPr>
                        <a:t>3</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4.8</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5.1</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4.9</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5.6</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6.8</a:t>
                      </a:r>
                      <a:endParaRPr lang="de-DE" sz="1600">
                        <a:effectLst/>
                        <a:latin typeface="+mn-lt"/>
                        <a:ea typeface="MS Mincho"/>
                      </a:endParaRPr>
                    </a:p>
                  </a:txBody>
                  <a:tcPr marL="68580" marR="68580" marT="0" marB="0"/>
                </a:tc>
                <a:extLst>
                  <a:ext uri="{0D108BD9-81ED-4DB2-BD59-A6C34878D82A}">
                    <a16:rowId xmlns:a16="http://schemas.microsoft.com/office/drawing/2014/main" xmlns="" val="4172037991"/>
                  </a:ext>
                </a:extLst>
              </a:tr>
              <a:tr h="146050">
                <a:tc vMerge="1">
                  <a:txBody>
                    <a:bodyPr/>
                    <a:lstStyle/>
                    <a:p>
                      <a:endParaRPr lang="de-DE"/>
                    </a:p>
                  </a:txBody>
                  <a:tcPr/>
                </a:tc>
                <a:tc>
                  <a:txBody>
                    <a:bodyPr/>
                    <a:lstStyle/>
                    <a:p>
                      <a:pPr algn="just">
                        <a:spcAft>
                          <a:spcPts val="0"/>
                        </a:spcAft>
                      </a:pPr>
                      <a:r>
                        <a:rPr lang="de-DE" sz="1200">
                          <a:effectLst/>
                          <a:latin typeface="+mn-lt"/>
                        </a:rPr>
                        <a:t>1</a:t>
                      </a:r>
                      <a:endParaRPr lang="de-DE" sz="1600">
                        <a:effectLst/>
                        <a:latin typeface="+mn-lt"/>
                        <a:ea typeface="MS Mincho"/>
                      </a:endParaRPr>
                    </a:p>
                  </a:txBody>
                  <a:tcPr marL="68580" marR="68580" marT="0" marB="0"/>
                </a:tc>
                <a:tc>
                  <a:txBody>
                    <a:bodyPr/>
                    <a:lstStyle/>
                    <a:p>
                      <a:pPr algn="just">
                        <a:spcAft>
                          <a:spcPts val="0"/>
                        </a:spcAft>
                      </a:pPr>
                      <a:r>
                        <a:rPr lang="de-DE" sz="1200">
                          <a:effectLst/>
                          <a:latin typeface="+mn-lt"/>
                        </a:rPr>
                        <a:t>9</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1.44</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6.3</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10.0</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5.9</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8.4</a:t>
                      </a:r>
                      <a:endParaRPr lang="de-DE" sz="1600">
                        <a:effectLst/>
                        <a:latin typeface="+mn-lt"/>
                        <a:ea typeface="MS Mincho"/>
                      </a:endParaRPr>
                    </a:p>
                  </a:txBody>
                  <a:tcPr marL="68580" marR="68580" marT="0" marB="0"/>
                </a:tc>
                <a:extLst>
                  <a:ext uri="{0D108BD9-81ED-4DB2-BD59-A6C34878D82A}">
                    <a16:rowId xmlns:a16="http://schemas.microsoft.com/office/drawing/2014/main" xmlns="" val="3232847397"/>
                  </a:ext>
                </a:extLst>
              </a:tr>
              <a:tr h="226060">
                <a:tc>
                  <a:txBody>
                    <a:bodyPr/>
                    <a:lstStyle/>
                    <a:p>
                      <a:pPr algn="just">
                        <a:spcAft>
                          <a:spcPts val="0"/>
                        </a:spcAft>
                      </a:pPr>
                      <a:r>
                        <a:rPr lang="de-DE" sz="1200" dirty="0">
                          <a:effectLst/>
                          <a:latin typeface="+mn-lt"/>
                        </a:rPr>
                        <a:t>Overall</a:t>
                      </a:r>
                      <a:endParaRPr lang="de-DE" sz="1600" dirty="0">
                        <a:effectLst/>
                        <a:latin typeface="+mn-lt"/>
                        <a:ea typeface="MS Mincho"/>
                      </a:endParaRPr>
                    </a:p>
                  </a:txBody>
                  <a:tcPr marL="68580" marR="68580" marT="0" marB="0"/>
                </a:tc>
                <a:tc>
                  <a:txBody>
                    <a:bodyPr/>
                    <a:lstStyle/>
                    <a:p>
                      <a:endParaRPr lang="de-DE" sz="1200">
                        <a:effectLst/>
                        <a:latin typeface="+mn-lt"/>
                        <a:ea typeface="DengXian"/>
                      </a:endParaRPr>
                    </a:p>
                  </a:txBody>
                  <a:tcPr marL="68580" marR="68580" marT="0" marB="0"/>
                </a:tc>
                <a:tc>
                  <a:txBody>
                    <a:bodyPr/>
                    <a:lstStyle/>
                    <a:p>
                      <a:endParaRPr lang="de-DE" sz="1200">
                        <a:effectLst/>
                        <a:latin typeface="+mn-lt"/>
                        <a:ea typeface="DengXian"/>
                      </a:endParaRPr>
                    </a:p>
                  </a:txBody>
                  <a:tcPr marL="68580" marR="68580" marT="0" marB="0"/>
                </a:tc>
                <a:tc>
                  <a:txBody>
                    <a:bodyPr/>
                    <a:lstStyle/>
                    <a:p>
                      <a:pPr algn="ctr">
                        <a:spcAft>
                          <a:spcPts val="0"/>
                        </a:spcAft>
                      </a:pPr>
                      <a:r>
                        <a:rPr lang="de-DE" sz="1200">
                          <a:effectLst/>
                          <a:latin typeface="+mn-lt"/>
                        </a:rPr>
                        <a:t>2.74</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1.8</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5.3</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6.7</a:t>
                      </a:r>
                      <a:endParaRPr lang="de-DE" sz="1600">
                        <a:effectLst/>
                        <a:latin typeface="+mn-lt"/>
                        <a:ea typeface="MS Mincho"/>
                      </a:endParaRPr>
                    </a:p>
                  </a:txBody>
                  <a:tcPr marL="68580" marR="68580" marT="0" marB="0"/>
                </a:tc>
                <a:tc>
                  <a:txBody>
                    <a:bodyPr/>
                    <a:lstStyle/>
                    <a:p>
                      <a:pPr algn="ctr">
                        <a:spcAft>
                          <a:spcPts val="0"/>
                        </a:spcAft>
                      </a:pPr>
                      <a:r>
                        <a:rPr lang="de-DE" sz="1200">
                          <a:effectLst/>
                          <a:latin typeface="+mn-lt"/>
                        </a:rPr>
                        <a:t>5.2</a:t>
                      </a:r>
                      <a:endParaRPr lang="de-DE" sz="1600">
                        <a:effectLst/>
                        <a:latin typeface="+mn-lt"/>
                        <a:ea typeface="MS Mincho"/>
                      </a:endParaRPr>
                    </a:p>
                  </a:txBody>
                  <a:tcPr marL="68580" marR="68580" marT="0" marB="0"/>
                </a:tc>
                <a:tc>
                  <a:txBody>
                    <a:bodyPr/>
                    <a:lstStyle/>
                    <a:p>
                      <a:pPr algn="ctr">
                        <a:spcAft>
                          <a:spcPts val="0"/>
                        </a:spcAft>
                      </a:pPr>
                      <a:r>
                        <a:rPr lang="de-DE" sz="1200" dirty="0">
                          <a:effectLst/>
                          <a:latin typeface="+mn-lt"/>
                        </a:rPr>
                        <a:t>7.0</a:t>
                      </a:r>
                      <a:endParaRPr lang="de-DE" sz="1600" dirty="0">
                        <a:effectLst/>
                        <a:latin typeface="+mn-lt"/>
                        <a:ea typeface="MS Mincho"/>
                      </a:endParaRPr>
                    </a:p>
                  </a:txBody>
                  <a:tcPr marL="68580" marR="68580" marT="0" marB="0"/>
                </a:tc>
                <a:extLst>
                  <a:ext uri="{0D108BD9-81ED-4DB2-BD59-A6C34878D82A}">
                    <a16:rowId xmlns:a16="http://schemas.microsoft.com/office/drawing/2014/main" xmlns="" val="3540284135"/>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xmlns="" val="2414876140"/>
              </p:ext>
            </p:extLst>
          </p:nvPr>
        </p:nvGraphicFramePr>
        <p:xfrm>
          <a:off x="683567" y="1529003"/>
          <a:ext cx="8064895" cy="1280160"/>
        </p:xfrm>
        <a:graphic>
          <a:graphicData uri="http://schemas.openxmlformats.org/drawingml/2006/table">
            <a:tbl>
              <a:tblPr firstRow="1" firstCol="1" bandRow="1">
                <a:tableStyleId>{5940675A-B579-460E-94D1-54222C63F5DA}</a:tableStyleId>
              </a:tblPr>
              <a:tblGrid>
                <a:gridCol w="883579">
                  <a:extLst>
                    <a:ext uri="{9D8B030D-6E8A-4147-A177-3AD203B41FA5}">
                      <a16:colId xmlns:a16="http://schemas.microsoft.com/office/drawing/2014/main" xmlns="" val="1399140632"/>
                    </a:ext>
                  </a:extLst>
                </a:gridCol>
                <a:gridCol w="461746">
                  <a:extLst>
                    <a:ext uri="{9D8B030D-6E8A-4147-A177-3AD203B41FA5}">
                      <a16:colId xmlns:a16="http://schemas.microsoft.com/office/drawing/2014/main" xmlns="" val="3570753324"/>
                    </a:ext>
                  </a:extLst>
                </a:gridCol>
                <a:gridCol w="863230">
                  <a:extLst>
                    <a:ext uri="{9D8B030D-6E8A-4147-A177-3AD203B41FA5}">
                      <a16:colId xmlns:a16="http://schemas.microsoft.com/office/drawing/2014/main" xmlns="" val="3893507157"/>
                    </a:ext>
                  </a:extLst>
                </a:gridCol>
                <a:gridCol w="863230">
                  <a:extLst>
                    <a:ext uri="{9D8B030D-6E8A-4147-A177-3AD203B41FA5}">
                      <a16:colId xmlns:a16="http://schemas.microsoft.com/office/drawing/2014/main" xmlns="" val="296865394"/>
                    </a:ext>
                  </a:extLst>
                </a:gridCol>
                <a:gridCol w="998622">
                  <a:extLst>
                    <a:ext uri="{9D8B030D-6E8A-4147-A177-3AD203B41FA5}">
                      <a16:colId xmlns:a16="http://schemas.microsoft.com/office/drawing/2014/main" xmlns="" val="4277449110"/>
                    </a:ext>
                  </a:extLst>
                </a:gridCol>
                <a:gridCol w="998622">
                  <a:extLst>
                    <a:ext uri="{9D8B030D-6E8A-4147-A177-3AD203B41FA5}">
                      <a16:colId xmlns:a16="http://schemas.microsoft.com/office/drawing/2014/main" xmlns="" val="3937844643"/>
                    </a:ext>
                  </a:extLst>
                </a:gridCol>
                <a:gridCol w="998622">
                  <a:extLst>
                    <a:ext uri="{9D8B030D-6E8A-4147-A177-3AD203B41FA5}">
                      <a16:colId xmlns:a16="http://schemas.microsoft.com/office/drawing/2014/main" xmlns="" val="3799940695"/>
                    </a:ext>
                  </a:extLst>
                </a:gridCol>
                <a:gridCol w="998622">
                  <a:extLst>
                    <a:ext uri="{9D8B030D-6E8A-4147-A177-3AD203B41FA5}">
                      <a16:colId xmlns:a16="http://schemas.microsoft.com/office/drawing/2014/main" xmlns="" val="3578707056"/>
                    </a:ext>
                  </a:extLst>
                </a:gridCol>
                <a:gridCol w="998622">
                  <a:extLst>
                    <a:ext uri="{9D8B030D-6E8A-4147-A177-3AD203B41FA5}">
                      <a16:colId xmlns:a16="http://schemas.microsoft.com/office/drawing/2014/main" xmlns="" val="916486444"/>
                    </a:ext>
                  </a:extLst>
                </a:gridCol>
              </a:tblGrid>
              <a:tr h="0">
                <a:tc rowSpan="2">
                  <a:txBody>
                    <a:bodyPr/>
                    <a:lstStyle/>
                    <a:p>
                      <a:pPr algn="just">
                        <a:spcAft>
                          <a:spcPts val="0"/>
                        </a:spcAft>
                      </a:pPr>
                      <a:r>
                        <a:rPr lang="en-US" sz="1200">
                          <a:effectLst/>
                          <a:latin typeface="+mn-lt"/>
                        </a:rPr>
                        <a:t> </a:t>
                      </a:r>
                      <a:endParaRPr lang="de-DE" sz="1200">
                        <a:effectLst/>
                        <a:latin typeface="+mn-lt"/>
                        <a:ea typeface="MS Mincho"/>
                      </a:endParaRPr>
                    </a:p>
                  </a:txBody>
                  <a:tcPr marL="68580" marR="68580" marT="0" marB="0"/>
                </a:tc>
                <a:tc gridSpan="2">
                  <a:txBody>
                    <a:bodyPr/>
                    <a:lstStyle/>
                    <a:p>
                      <a:pPr algn="just">
                        <a:spcAft>
                          <a:spcPts val="0"/>
                        </a:spcAft>
                      </a:pPr>
                      <a:r>
                        <a:rPr lang="en-US" sz="1200">
                          <a:effectLst/>
                          <a:latin typeface="+mn-lt"/>
                        </a:rPr>
                        <a:t> </a:t>
                      </a:r>
                      <a:endParaRPr lang="de-DE" sz="12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latin typeface="+mn-lt"/>
                        </a:rPr>
                        <a:t>LOS</a:t>
                      </a:r>
                      <a:endParaRPr lang="de-DE" sz="12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latin typeface="+mn-lt"/>
                        </a:rPr>
                        <a:t>Strong Rays</a:t>
                      </a:r>
                      <a:endParaRPr lang="de-DE" sz="1200">
                        <a:effectLst/>
                        <a:latin typeface="+mn-lt"/>
                        <a:ea typeface="MS Mincho"/>
                      </a:endParaRPr>
                    </a:p>
                  </a:txBody>
                  <a:tcPr marL="68580" marR="68580" marT="0" marB="0"/>
                </a:tc>
                <a:tc hMerge="1">
                  <a:txBody>
                    <a:bodyPr/>
                    <a:lstStyle/>
                    <a:p>
                      <a:endParaRPr lang="de-DE"/>
                    </a:p>
                  </a:txBody>
                  <a:tcPr/>
                </a:tc>
                <a:tc gridSpan="2">
                  <a:txBody>
                    <a:bodyPr/>
                    <a:lstStyle/>
                    <a:p>
                      <a:pPr algn="ctr">
                        <a:spcAft>
                          <a:spcPts val="0"/>
                        </a:spcAft>
                      </a:pPr>
                      <a:r>
                        <a:rPr lang="en-US" sz="1200">
                          <a:effectLst/>
                          <a:latin typeface="+mn-lt"/>
                        </a:rPr>
                        <a:t>Random Rays</a:t>
                      </a:r>
                      <a:endParaRPr lang="de-DE" sz="1200">
                        <a:effectLst/>
                        <a:latin typeface="+mn-lt"/>
                        <a:ea typeface="MS Mincho"/>
                      </a:endParaRPr>
                    </a:p>
                  </a:txBody>
                  <a:tcPr marL="68580" marR="68580" marT="0" marB="0"/>
                </a:tc>
                <a:tc hMerge="1">
                  <a:txBody>
                    <a:bodyPr/>
                    <a:lstStyle/>
                    <a:p>
                      <a:endParaRPr lang="de-DE"/>
                    </a:p>
                  </a:txBody>
                  <a:tcPr/>
                </a:tc>
                <a:extLst>
                  <a:ext uri="{0D108BD9-81ED-4DB2-BD59-A6C34878D82A}">
                    <a16:rowId xmlns:a16="http://schemas.microsoft.com/office/drawing/2014/main" xmlns="" val="2970718933"/>
                  </a:ext>
                </a:extLst>
              </a:tr>
              <a:tr h="0">
                <a:tc vMerge="1">
                  <a:txBody>
                    <a:bodyPr/>
                    <a:lstStyle/>
                    <a:p>
                      <a:endParaRPr lang="de-DE"/>
                    </a:p>
                  </a:txBody>
                  <a:tcPr/>
                </a:tc>
                <a:tc>
                  <a:txBody>
                    <a:bodyPr/>
                    <a:lstStyle/>
                    <a:p>
                      <a:pPr algn="just">
                        <a:spcAft>
                          <a:spcPts val="0"/>
                        </a:spcAft>
                      </a:pPr>
                      <a:r>
                        <a:rPr lang="en-US" sz="1200">
                          <a:effectLst/>
                          <a:latin typeface="+mn-lt"/>
                        </a:rPr>
                        <a:t>Tx</a:t>
                      </a:r>
                      <a:endParaRPr lang="de-DE" sz="1200">
                        <a:effectLst/>
                        <a:latin typeface="+mn-lt"/>
                        <a:ea typeface="MS Mincho"/>
                      </a:endParaRPr>
                    </a:p>
                  </a:txBody>
                  <a:tcPr marL="68580" marR="68580" marT="0" marB="0"/>
                </a:tc>
                <a:tc>
                  <a:txBody>
                    <a:bodyPr/>
                    <a:lstStyle/>
                    <a:p>
                      <a:pPr algn="just">
                        <a:spcAft>
                          <a:spcPts val="0"/>
                        </a:spcAft>
                      </a:pPr>
                      <a:r>
                        <a:rPr lang="en-US" sz="1200">
                          <a:effectLst/>
                          <a:latin typeface="+mn-lt"/>
                        </a:rPr>
                        <a:t>Rx</a:t>
                      </a:r>
                      <a:endParaRPr lang="de-DE" sz="1200">
                        <a:effectLst/>
                        <a:latin typeface="+mn-lt"/>
                        <a:ea typeface="MS Mincho"/>
                      </a:endParaRPr>
                    </a:p>
                  </a:txBody>
                  <a:tcPr marL="68580" marR="68580" marT="0" marB="0"/>
                </a:tc>
                <a:tc>
                  <a:txBody>
                    <a:bodyPr/>
                    <a:lstStyle/>
                    <a:p>
                      <a:pPr algn="l">
                        <a:spcAft>
                          <a:spcPts val="0"/>
                        </a:spcAft>
                      </a:pPr>
                      <a:r>
                        <a:rPr lang="en-US" sz="1200">
                          <a:effectLst/>
                          <a:latin typeface="+mn-lt"/>
                        </a:rPr>
                        <a:t>Mean </a:t>
                      </a:r>
                      <a:endParaRPr lang="de-DE" sz="1200">
                        <a:effectLst/>
                        <a:latin typeface="+mn-lt"/>
                      </a:endParaRPr>
                    </a:p>
                    <a:p>
                      <a:pPr algn="l">
                        <a:spcAft>
                          <a:spcPts val="0"/>
                        </a:spcAft>
                      </a:pPr>
                      <a:r>
                        <a:rPr lang="en-US" sz="1200">
                          <a:effectLst/>
                          <a:latin typeface="+mn-lt"/>
                        </a:rPr>
                        <a:t>γ-factor </a:t>
                      </a:r>
                      <a:endParaRPr lang="de-DE" sz="1200">
                        <a:effectLst/>
                        <a:latin typeface="+mn-lt"/>
                        <a:ea typeface="MS Mincho"/>
                      </a:endParaRPr>
                    </a:p>
                  </a:txBody>
                  <a:tcPr marL="68580" marR="68580" marT="0" marB="0"/>
                </a:tc>
                <a:tc>
                  <a:txBody>
                    <a:bodyPr/>
                    <a:lstStyle/>
                    <a:p>
                      <a:pPr algn="just">
                        <a:spcAft>
                          <a:spcPts val="0"/>
                        </a:spcAft>
                      </a:pPr>
                      <a:r>
                        <a:rPr lang="en-US" sz="1200">
                          <a:effectLst/>
                          <a:latin typeface="+mn-lt"/>
                        </a:rPr>
                        <a:t>Std. </a:t>
                      </a:r>
                      <a:endParaRPr lang="de-DE" sz="1200">
                        <a:effectLst/>
                        <a:latin typeface="+mn-lt"/>
                      </a:endParaRPr>
                    </a:p>
                    <a:p>
                      <a:pPr algn="just">
                        <a:spcAft>
                          <a:spcPts val="0"/>
                        </a:spcAft>
                      </a:pPr>
                      <a:r>
                        <a:rPr lang="en-US" sz="1200">
                          <a:effectLst/>
                          <a:latin typeface="+mn-lt"/>
                        </a:rPr>
                        <a:t>γ-factor </a:t>
                      </a:r>
                      <a:endParaRPr lang="de-DE" sz="1200">
                        <a:effectLst/>
                        <a:latin typeface="+mn-lt"/>
                        <a:ea typeface="MS Mincho"/>
                      </a:endParaRPr>
                    </a:p>
                  </a:txBody>
                  <a:tcPr marL="68580" marR="68580" marT="0" marB="0"/>
                </a:tc>
                <a:tc>
                  <a:txBody>
                    <a:bodyPr/>
                    <a:lstStyle/>
                    <a:p>
                      <a:pPr algn="l">
                        <a:spcAft>
                          <a:spcPts val="0"/>
                        </a:spcAft>
                      </a:pPr>
                      <a:r>
                        <a:rPr lang="en-US" sz="1200">
                          <a:effectLst/>
                          <a:latin typeface="+mn-lt"/>
                        </a:rPr>
                        <a:t>Mean </a:t>
                      </a:r>
                      <a:endParaRPr lang="de-DE" sz="1200">
                        <a:effectLst/>
                        <a:latin typeface="+mn-lt"/>
                      </a:endParaRPr>
                    </a:p>
                    <a:p>
                      <a:pPr algn="l">
                        <a:spcAft>
                          <a:spcPts val="0"/>
                        </a:spcAft>
                      </a:pPr>
                      <a:r>
                        <a:rPr lang="en-US" sz="1200">
                          <a:effectLst/>
                          <a:latin typeface="+mn-lt"/>
                        </a:rPr>
                        <a:t>γ-factor </a:t>
                      </a:r>
                      <a:endParaRPr lang="de-DE" sz="1200">
                        <a:effectLst/>
                        <a:latin typeface="+mn-lt"/>
                        <a:ea typeface="MS Mincho"/>
                      </a:endParaRPr>
                    </a:p>
                  </a:txBody>
                  <a:tcPr marL="68580" marR="68580" marT="0" marB="0"/>
                </a:tc>
                <a:tc>
                  <a:txBody>
                    <a:bodyPr/>
                    <a:lstStyle/>
                    <a:p>
                      <a:pPr algn="just">
                        <a:spcAft>
                          <a:spcPts val="0"/>
                        </a:spcAft>
                      </a:pPr>
                      <a:r>
                        <a:rPr lang="en-US" sz="1200">
                          <a:effectLst/>
                          <a:latin typeface="+mn-lt"/>
                        </a:rPr>
                        <a:t>Std.    </a:t>
                      </a:r>
                      <a:endParaRPr lang="de-DE" sz="1200">
                        <a:effectLst/>
                        <a:latin typeface="+mn-lt"/>
                      </a:endParaRPr>
                    </a:p>
                    <a:p>
                      <a:pPr algn="just">
                        <a:spcAft>
                          <a:spcPts val="0"/>
                        </a:spcAft>
                      </a:pPr>
                      <a:r>
                        <a:rPr lang="en-US" sz="1200">
                          <a:effectLst/>
                          <a:latin typeface="+mn-lt"/>
                        </a:rPr>
                        <a:t>γ-factor </a:t>
                      </a:r>
                      <a:endParaRPr lang="de-DE" sz="1200">
                        <a:effectLst/>
                        <a:latin typeface="+mn-lt"/>
                        <a:ea typeface="MS Mincho"/>
                      </a:endParaRPr>
                    </a:p>
                  </a:txBody>
                  <a:tcPr marL="68580" marR="68580" marT="0" marB="0"/>
                </a:tc>
                <a:tc>
                  <a:txBody>
                    <a:bodyPr/>
                    <a:lstStyle/>
                    <a:p>
                      <a:pPr algn="l">
                        <a:spcAft>
                          <a:spcPts val="0"/>
                        </a:spcAft>
                      </a:pPr>
                      <a:r>
                        <a:rPr lang="en-US" sz="1200" dirty="0">
                          <a:effectLst/>
                          <a:latin typeface="+mn-lt"/>
                        </a:rPr>
                        <a:t>Mean γ-factor </a:t>
                      </a:r>
                      <a:endParaRPr lang="de-DE" sz="1200" dirty="0">
                        <a:effectLst/>
                        <a:latin typeface="+mn-lt"/>
                        <a:ea typeface="MS Mincho"/>
                      </a:endParaRPr>
                    </a:p>
                  </a:txBody>
                  <a:tcPr marL="68580" marR="68580" marT="0" marB="0"/>
                </a:tc>
                <a:tc>
                  <a:txBody>
                    <a:bodyPr/>
                    <a:lstStyle/>
                    <a:p>
                      <a:pPr algn="just">
                        <a:spcAft>
                          <a:spcPts val="0"/>
                        </a:spcAft>
                      </a:pPr>
                      <a:r>
                        <a:rPr lang="en-US" sz="1200">
                          <a:effectLst/>
                          <a:latin typeface="+mn-lt"/>
                        </a:rPr>
                        <a:t>Std. </a:t>
                      </a:r>
                      <a:endParaRPr lang="de-DE" sz="1200">
                        <a:effectLst/>
                        <a:latin typeface="+mn-lt"/>
                      </a:endParaRPr>
                    </a:p>
                    <a:p>
                      <a:pPr algn="just">
                        <a:spcAft>
                          <a:spcPts val="0"/>
                        </a:spcAft>
                      </a:pPr>
                      <a:r>
                        <a:rPr lang="en-US" sz="1200">
                          <a:effectLst/>
                          <a:latin typeface="+mn-lt"/>
                        </a:rPr>
                        <a:t>γ-factor </a:t>
                      </a:r>
                      <a:endParaRPr lang="de-DE" sz="1200">
                        <a:effectLst/>
                        <a:latin typeface="+mn-lt"/>
                        <a:ea typeface="MS Mincho"/>
                      </a:endParaRPr>
                    </a:p>
                  </a:txBody>
                  <a:tcPr marL="68580" marR="68580" marT="0" marB="0"/>
                </a:tc>
                <a:extLst>
                  <a:ext uri="{0D108BD9-81ED-4DB2-BD59-A6C34878D82A}">
                    <a16:rowId xmlns:a16="http://schemas.microsoft.com/office/drawing/2014/main" xmlns="" val="1143350992"/>
                  </a:ext>
                </a:extLst>
              </a:tr>
              <a:tr h="0">
                <a:tc rowSpan="3">
                  <a:txBody>
                    <a:bodyPr/>
                    <a:lstStyle/>
                    <a:p>
                      <a:pPr algn="just">
                        <a:spcAft>
                          <a:spcPts val="0"/>
                        </a:spcAft>
                      </a:pPr>
                      <a:r>
                        <a:rPr lang="en-GB" sz="1200" dirty="0">
                          <a:effectLst/>
                          <a:latin typeface="+mn-lt"/>
                        </a:rPr>
                        <a:t>Per position</a:t>
                      </a:r>
                      <a:endParaRPr lang="de-DE" sz="1200" dirty="0">
                        <a:effectLst/>
                        <a:latin typeface="+mn-lt"/>
                        <a:ea typeface="MS Mincho"/>
                      </a:endParaRPr>
                    </a:p>
                  </a:txBody>
                  <a:tcPr marL="68580" marR="68580" marT="0" marB="0"/>
                </a:tc>
                <a:tc>
                  <a:txBody>
                    <a:bodyPr/>
                    <a:lstStyle/>
                    <a:p>
                      <a:pPr algn="just">
                        <a:spcAft>
                          <a:spcPts val="0"/>
                        </a:spcAft>
                      </a:pPr>
                      <a:r>
                        <a:rPr lang="en-GB" sz="1200">
                          <a:effectLst/>
                          <a:latin typeface="+mn-lt"/>
                        </a:rPr>
                        <a:t>1</a:t>
                      </a:r>
                      <a:endParaRPr lang="de-DE" sz="1200">
                        <a:effectLst/>
                        <a:latin typeface="+mn-lt"/>
                        <a:ea typeface="MS Mincho"/>
                      </a:endParaRPr>
                    </a:p>
                  </a:txBody>
                  <a:tcPr marL="68580" marR="68580" marT="0" marB="0"/>
                </a:tc>
                <a:tc>
                  <a:txBody>
                    <a:bodyPr/>
                    <a:lstStyle/>
                    <a:p>
                      <a:pPr algn="just">
                        <a:spcAft>
                          <a:spcPts val="0"/>
                        </a:spcAft>
                      </a:pPr>
                      <a:r>
                        <a:rPr lang="en-GB" sz="1200">
                          <a:effectLst/>
                          <a:latin typeface="+mn-lt"/>
                        </a:rPr>
                        <a:t>1</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1.4</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1.1</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0.55</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3.0</a:t>
                      </a:r>
                      <a:endParaRPr lang="de-DE" sz="1200">
                        <a:effectLst/>
                        <a:latin typeface="+mn-lt"/>
                        <a:ea typeface="MS Mincho"/>
                      </a:endParaRPr>
                    </a:p>
                  </a:txBody>
                  <a:tcPr marL="68580" marR="68580" marT="0" marB="0"/>
                </a:tc>
                <a:tc>
                  <a:txBody>
                    <a:bodyPr/>
                    <a:lstStyle/>
                    <a:p>
                      <a:pPr algn="ctr">
                        <a:spcAft>
                          <a:spcPts val="0"/>
                        </a:spcAft>
                      </a:pPr>
                      <a:r>
                        <a:rPr lang="en-GB" sz="1200" dirty="0">
                          <a:effectLst/>
                          <a:latin typeface="+mn-lt"/>
                        </a:rPr>
                        <a:t>4.8</a:t>
                      </a:r>
                      <a:endParaRPr lang="de-DE" sz="1200" dirty="0">
                        <a:effectLst/>
                        <a:latin typeface="+mn-lt"/>
                        <a:ea typeface="MS Mincho"/>
                      </a:endParaRPr>
                    </a:p>
                  </a:txBody>
                  <a:tcPr marL="68580" marR="68580" marT="0" marB="0"/>
                </a:tc>
                <a:extLst>
                  <a:ext uri="{0D108BD9-81ED-4DB2-BD59-A6C34878D82A}">
                    <a16:rowId xmlns:a16="http://schemas.microsoft.com/office/drawing/2014/main" xmlns="" val="1870162924"/>
                  </a:ext>
                </a:extLst>
              </a:tr>
              <a:tr h="0">
                <a:tc vMerge="1">
                  <a:txBody>
                    <a:bodyPr/>
                    <a:lstStyle/>
                    <a:p>
                      <a:endParaRPr lang="de-DE"/>
                    </a:p>
                  </a:txBody>
                  <a:tcPr/>
                </a:tc>
                <a:tc>
                  <a:txBody>
                    <a:bodyPr/>
                    <a:lstStyle/>
                    <a:p>
                      <a:pPr algn="just">
                        <a:spcAft>
                          <a:spcPts val="0"/>
                        </a:spcAft>
                      </a:pPr>
                      <a:r>
                        <a:rPr lang="en-GB" sz="1200">
                          <a:effectLst/>
                          <a:latin typeface="+mn-lt"/>
                        </a:rPr>
                        <a:t>1</a:t>
                      </a:r>
                      <a:endParaRPr lang="de-DE" sz="1200">
                        <a:effectLst/>
                        <a:latin typeface="+mn-lt"/>
                        <a:ea typeface="MS Mincho"/>
                      </a:endParaRPr>
                    </a:p>
                  </a:txBody>
                  <a:tcPr marL="68580" marR="68580" marT="0" marB="0"/>
                </a:tc>
                <a:tc>
                  <a:txBody>
                    <a:bodyPr/>
                    <a:lstStyle/>
                    <a:p>
                      <a:pPr algn="just">
                        <a:spcAft>
                          <a:spcPts val="0"/>
                        </a:spcAft>
                      </a:pPr>
                      <a:r>
                        <a:rPr lang="en-GB" sz="1200">
                          <a:effectLst/>
                          <a:latin typeface="+mn-lt"/>
                        </a:rPr>
                        <a:t>3</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0.8</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2.9</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4.9</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2.5</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3.6</a:t>
                      </a:r>
                      <a:endParaRPr lang="de-DE" sz="1200">
                        <a:effectLst/>
                        <a:latin typeface="+mn-lt"/>
                        <a:ea typeface="MS Mincho"/>
                      </a:endParaRPr>
                    </a:p>
                  </a:txBody>
                  <a:tcPr marL="68580" marR="68580" marT="0" marB="0"/>
                </a:tc>
                <a:extLst>
                  <a:ext uri="{0D108BD9-81ED-4DB2-BD59-A6C34878D82A}">
                    <a16:rowId xmlns:a16="http://schemas.microsoft.com/office/drawing/2014/main" xmlns="" val="1269920052"/>
                  </a:ext>
                </a:extLst>
              </a:tr>
              <a:tr h="170815">
                <a:tc vMerge="1">
                  <a:txBody>
                    <a:bodyPr/>
                    <a:lstStyle/>
                    <a:p>
                      <a:endParaRPr lang="de-DE"/>
                    </a:p>
                  </a:txBody>
                  <a:tcPr/>
                </a:tc>
                <a:tc>
                  <a:txBody>
                    <a:bodyPr/>
                    <a:lstStyle/>
                    <a:p>
                      <a:pPr algn="just">
                        <a:spcAft>
                          <a:spcPts val="0"/>
                        </a:spcAft>
                      </a:pPr>
                      <a:r>
                        <a:rPr lang="en-GB" sz="1200">
                          <a:effectLst/>
                          <a:latin typeface="+mn-lt"/>
                        </a:rPr>
                        <a:t>1</a:t>
                      </a:r>
                      <a:endParaRPr lang="de-DE" sz="1200">
                        <a:effectLst/>
                        <a:latin typeface="+mn-lt"/>
                        <a:ea typeface="MS Mincho"/>
                      </a:endParaRPr>
                    </a:p>
                  </a:txBody>
                  <a:tcPr marL="68580" marR="68580" marT="0" marB="0"/>
                </a:tc>
                <a:tc>
                  <a:txBody>
                    <a:bodyPr/>
                    <a:lstStyle/>
                    <a:p>
                      <a:pPr algn="just">
                        <a:spcAft>
                          <a:spcPts val="0"/>
                        </a:spcAft>
                      </a:pPr>
                      <a:r>
                        <a:rPr lang="en-GB" sz="1200">
                          <a:effectLst/>
                          <a:latin typeface="+mn-lt"/>
                        </a:rPr>
                        <a:t>9</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1.4</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2.6</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4.2</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3.8</a:t>
                      </a:r>
                      <a:endParaRPr lang="de-DE" sz="1200">
                        <a:effectLst/>
                        <a:latin typeface="+mn-lt"/>
                        <a:ea typeface="MS Mincho"/>
                      </a:endParaRPr>
                    </a:p>
                  </a:txBody>
                  <a:tcPr marL="68580" marR="68580" marT="0" marB="0"/>
                </a:tc>
                <a:tc>
                  <a:txBody>
                    <a:bodyPr/>
                    <a:lstStyle/>
                    <a:p>
                      <a:pPr algn="ctr">
                        <a:spcAft>
                          <a:spcPts val="0"/>
                        </a:spcAft>
                      </a:pPr>
                      <a:r>
                        <a:rPr lang="en-GB" sz="1200">
                          <a:effectLst/>
                          <a:latin typeface="+mn-lt"/>
                        </a:rPr>
                        <a:t>10.</a:t>
                      </a:r>
                      <a:r>
                        <a:rPr lang="de-DE" sz="1200">
                          <a:effectLst/>
                          <a:latin typeface="+mn-lt"/>
                        </a:rPr>
                        <a:t>1</a:t>
                      </a:r>
                      <a:endParaRPr lang="de-DE" sz="1200">
                        <a:effectLst/>
                        <a:latin typeface="+mn-lt"/>
                        <a:ea typeface="MS Mincho"/>
                      </a:endParaRPr>
                    </a:p>
                  </a:txBody>
                  <a:tcPr marL="68580" marR="68580" marT="0" marB="0"/>
                </a:tc>
                <a:extLst>
                  <a:ext uri="{0D108BD9-81ED-4DB2-BD59-A6C34878D82A}">
                    <a16:rowId xmlns:a16="http://schemas.microsoft.com/office/drawing/2014/main" xmlns="" val="2732081410"/>
                  </a:ext>
                </a:extLst>
              </a:tr>
              <a:tr h="170815">
                <a:tc>
                  <a:txBody>
                    <a:bodyPr/>
                    <a:lstStyle/>
                    <a:p>
                      <a:pPr algn="just">
                        <a:spcAft>
                          <a:spcPts val="0"/>
                        </a:spcAft>
                      </a:pPr>
                      <a:r>
                        <a:rPr lang="de-DE" sz="1200">
                          <a:effectLst/>
                          <a:latin typeface="+mn-lt"/>
                        </a:rPr>
                        <a:t>Overall</a:t>
                      </a:r>
                      <a:endParaRPr lang="de-DE" sz="1200">
                        <a:effectLst/>
                        <a:latin typeface="+mn-lt"/>
                        <a:ea typeface="MS Mincho"/>
                      </a:endParaRPr>
                    </a:p>
                  </a:txBody>
                  <a:tcPr marL="68580" marR="68580" marT="0" marB="0"/>
                </a:tc>
                <a:tc>
                  <a:txBody>
                    <a:bodyPr/>
                    <a:lstStyle/>
                    <a:p>
                      <a:endParaRPr lang="de-DE" sz="1200">
                        <a:effectLst/>
                        <a:latin typeface="+mn-lt"/>
                        <a:ea typeface="DengXian"/>
                      </a:endParaRPr>
                    </a:p>
                  </a:txBody>
                  <a:tcPr marL="68580" marR="68580" marT="0" marB="0"/>
                </a:tc>
                <a:tc>
                  <a:txBody>
                    <a:bodyPr/>
                    <a:lstStyle/>
                    <a:p>
                      <a:endParaRPr lang="de-DE" sz="1200">
                        <a:effectLst/>
                        <a:latin typeface="+mn-lt"/>
                        <a:ea typeface="DengXian"/>
                      </a:endParaRPr>
                    </a:p>
                  </a:txBody>
                  <a:tcPr marL="68580" marR="68580" marT="0" marB="0"/>
                </a:tc>
                <a:tc>
                  <a:txBody>
                    <a:bodyPr/>
                    <a:lstStyle/>
                    <a:p>
                      <a:pPr algn="ctr">
                        <a:spcAft>
                          <a:spcPts val="0"/>
                        </a:spcAft>
                      </a:pPr>
                      <a:r>
                        <a:rPr lang="de-DE" sz="1200">
                          <a:effectLst/>
                          <a:latin typeface="+mn-lt"/>
                        </a:rPr>
                        <a:t>1.2</a:t>
                      </a:r>
                      <a:endParaRPr lang="de-DE" sz="1200">
                        <a:effectLst/>
                        <a:latin typeface="+mn-lt"/>
                        <a:ea typeface="MS Mincho"/>
                      </a:endParaRPr>
                    </a:p>
                  </a:txBody>
                  <a:tcPr marL="68580" marR="68580" marT="0" marB="0"/>
                </a:tc>
                <a:tc>
                  <a:txBody>
                    <a:bodyPr/>
                    <a:lstStyle/>
                    <a:p>
                      <a:pPr algn="ctr">
                        <a:spcAft>
                          <a:spcPts val="0"/>
                        </a:spcAft>
                      </a:pPr>
                      <a:r>
                        <a:rPr lang="de-DE" sz="1200" dirty="0">
                          <a:effectLst/>
                          <a:latin typeface="+mn-lt"/>
                        </a:rPr>
                        <a:t>0.35</a:t>
                      </a:r>
                      <a:endParaRPr lang="de-DE" sz="1200" dirty="0">
                        <a:effectLst/>
                        <a:latin typeface="+mn-lt"/>
                        <a:ea typeface="MS Mincho"/>
                      </a:endParaRPr>
                    </a:p>
                  </a:txBody>
                  <a:tcPr marL="68580" marR="68580" marT="0" marB="0"/>
                </a:tc>
                <a:tc>
                  <a:txBody>
                    <a:bodyPr/>
                    <a:lstStyle/>
                    <a:p>
                      <a:pPr algn="ctr">
                        <a:spcAft>
                          <a:spcPts val="0"/>
                        </a:spcAft>
                      </a:pPr>
                      <a:r>
                        <a:rPr lang="de-DE" sz="1200">
                          <a:effectLst/>
                          <a:latin typeface="+mn-lt"/>
                        </a:rPr>
                        <a:t>2.2</a:t>
                      </a:r>
                      <a:endParaRPr lang="de-DE" sz="1200">
                        <a:effectLst/>
                        <a:latin typeface="+mn-lt"/>
                        <a:ea typeface="MS Mincho"/>
                      </a:endParaRPr>
                    </a:p>
                  </a:txBody>
                  <a:tcPr marL="68580" marR="68580" marT="0" marB="0"/>
                </a:tc>
                <a:tc>
                  <a:txBody>
                    <a:bodyPr/>
                    <a:lstStyle/>
                    <a:p>
                      <a:pPr algn="ctr">
                        <a:spcAft>
                          <a:spcPts val="0"/>
                        </a:spcAft>
                      </a:pPr>
                      <a:r>
                        <a:rPr lang="de-DE" sz="1200">
                          <a:effectLst/>
                          <a:latin typeface="+mn-lt"/>
                        </a:rPr>
                        <a:t>3.2</a:t>
                      </a:r>
                      <a:endParaRPr lang="de-DE" sz="1200">
                        <a:effectLst/>
                        <a:latin typeface="+mn-lt"/>
                        <a:ea typeface="MS Mincho"/>
                      </a:endParaRPr>
                    </a:p>
                  </a:txBody>
                  <a:tcPr marL="68580" marR="68580" marT="0" marB="0"/>
                </a:tc>
                <a:tc>
                  <a:txBody>
                    <a:bodyPr/>
                    <a:lstStyle/>
                    <a:p>
                      <a:pPr algn="ctr">
                        <a:spcAft>
                          <a:spcPts val="0"/>
                        </a:spcAft>
                      </a:pPr>
                      <a:r>
                        <a:rPr lang="de-DE" sz="1200">
                          <a:effectLst/>
                          <a:latin typeface="+mn-lt"/>
                        </a:rPr>
                        <a:t>3.1</a:t>
                      </a:r>
                      <a:endParaRPr lang="de-DE" sz="1200">
                        <a:effectLst/>
                        <a:latin typeface="+mn-lt"/>
                        <a:ea typeface="MS Mincho"/>
                      </a:endParaRPr>
                    </a:p>
                  </a:txBody>
                  <a:tcPr marL="68580" marR="68580" marT="0" marB="0"/>
                </a:tc>
                <a:tc>
                  <a:txBody>
                    <a:bodyPr/>
                    <a:lstStyle/>
                    <a:p>
                      <a:pPr algn="ctr">
                        <a:spcAft>
                          <a:spcPts val="0"/>
                        </a:spcAft>
                      </a:pPr>
                      <a:r>
                        <a:rPr lang="de-DE" sz="1200" dirty="0">
                          <a:effectLst/>
                          <a:latin typeface="+mn-lt"/>
                        </a:rPr>
                        <a:t>6.2</a:t>
                      </a:r>
                      <a:endParaRPr lang="de-DE" sz="1200" dirty="0">
                        <a:effectLst/>
                        <a:latin typeface="+mn-lt"/>
                        <a:ea typeface="MS Mincho"/>
                      </a:endParaRPr>
                    </a:p>
                  </a:txBody>
                  <a:tcPr marL="68580" marR="68580" marT="0" marB="0"/>
                </a:tc>
                <a:extLst>
                  <a:ext uri="{0D108BD9-81ED-4DB2-BD59-A6C34878D82A}">
                    <a16:rowId xmlns:a16="http://schemas.microsoft.com/office/drawing/2014/main" xmlns="" val="2827901104"/>
                  </a:ext>
                </a:extLst>
              </a:tr>
            </a:tbl>
          </a:graphicData>
        </a:graphic>
      </p:graphicFrame>
      <p:sp>
        <p:nvSpPr>
          <p:cNvPr id="9" name="Title 8"/>
          <p:cNvSpPr>
            <a:spLocks noGrp="1" noChangeArrowheads="1"/>
          </p:cNvSpPr>
          <p:nvPr>
            <p:ph type="title"/>
          </p:nvPr>
        </p:nvSpPr>
        <p:spPr bwMode="auto">
          <a:xfrm>
            <a:off x="615088" y="597849"/>
            <a:ext cx="8229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Autofit/>
          </a:bodyPr>
          <a:lstStyle/>
          <a:p>
            <a:pPr algn="l"/>
            <a:r>
              <a:rPr lang="de-DE" sz="2800" b="1" dirty="0">
                <a:solidFill>
                  <a:schemeClr val="tx1"/>
                </a:solidFill>
              </a:rPr>
              <a:t>Outdoor Measurements</a:t>
            </a:r>
          </a:p>
        </p:txBody>
      </p:sp>
      <p:sp>
        <p:nvSpPr>
          <p:cNvPr id="10" name="Content Placeholder 2"/>
          <p:cNvSpPr>
            <a:spLocks noGrp="1"/>
          </p:cNvSpPr>
          <p:nvPr>
            <p:ph idx="1"/>
          </p:nvPr>
        </p:nvSpPr>
        <p:spPr>
          <a:xfrm>
            <a:off x="518337" y="1124744"/>
            <a:ext cx="8107326" cy="576064"/>
          </a:xfrm>
        </p:spPr>
        <p:txBody>
          <a:bodyPr/>
          <a:lstStyle/>
          <a:p>
            <a:pPr marL="0" indent="0">
              <a:buNone/>
            </a:pPr>
            <a:r>
              <a:rPr lang="en-GB" sz="1800" dirty="0"/>
              <a:t>Intra-Cluster Parameters</a:t>
            </a:r>
            <a:endParaRPr lang="en-GB" sz="1800" b="1" dirty="0"/>
          </a:p>
        </p:txBody>
      </p:sp>
    </p:spTree>
    <p:extLst>
      <p:ext uri="{BB962C8B-B14F-4D97-AF65-F5344CB8AC3E}">
        <p14:creationId xmlns:p14="http://schemas.microsoft.com/office/powerpoint/2010/main" xmlns="" val="401077012"/>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151</TotalTime>
  <Words>1764</Words>
  <Application>Microsoft Office PowerPoint</Application>
  <PresentationFormat>On-screen Show (4:3)</PresentationFormat>
  <Paragraphs>918</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802-11-Submission</vt:lpstr>
      <vt:lpstr>Summery of Channel Measurement for the 802.11ay Channel Model Document</vt:lpstr>
      <vt:lpstr>Abstract</vt:lpstr>
      <vt:lpstr>Outline</vt:lpstr>
      <vt:lpstr>Slide 4</vt:lpstr>
      <vt:lpstr>Outdoor Measurements</vt:lpstr>
      <vt:lpstr>Slide 6</vt:lpstr>
      <vt:lpstr>Slide 7</vt:lpstr>
      <vt:lpstr>Outdoor Measurements</vt:lpstr>
      <vt:lpstr>Outdoor Measurements</vt:lpstr>
      <vt:lpstr>Slide 10</vt:lpstr>
      <vt:lpstr>Indoor Measurements</vt:lpstr>
      <vt:lpstr>Slide 12</vt:lpstr>
      <vt:lpstr>Indoor Measurements</vt:lpstr>
      <vt:lpstr>Indoor Measurements</vt:lpstr>
      <vt:lpstr>Slide 15</vt:lpstr>
      <vt:lpstr>Slide 16</vt:lpstr>
      <vt:lpstr>Slide 17</vt:lpstr>
      <vt:lpstr>Slide 18</vt:lpstr>
      <vt:lpstr>Slide 19</vt:lpstr>
      <vt:lpstr>Slide 20</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Robert Müller, Stephan H;Diego Dupleich, Reiner Thomä</dc:creator>
  <cp:lastModifiedBy>yx</cp:lastModifiedBy>
  <cp:revision>1419</cp:revision>
  <cp:lastPrinted>2016-11-04T01:11:31Z</cp:lastPrinted>
  <dcterms:created xsi:type="dcterms:W3CDTF">2014-10-16T10:58:26Z</dcterms:created>
  <dcterms:modified xsi:type="dcterms:W3CDTF">2017-03-14T21:03:31Z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1489437413</vt:lpwstr>
  </property>
</Properties>
</file>