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
  </p:notesMasterIdLst>
  <p:handoutMasterIdLst>
    <p:handoutMasterId r:id="rId8"/>
  </p:handoutMasterIdLst>
  <p:sldIdLst>
    <p:sldId id="270" r:id="rId2"/>
    <p:sldId id="287" r:id="rId3"/>
    <p:sldId id="288" r:id="rId4"/>
    <p:sldId id="289" r:id="rId5"/>
    <p:sldId id="290"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802.11-17/0440r0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MAC and Wakeup Frame</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dirty="0" smtClean="0"/>
              <a:t>Analysis of Management Frames</a:t>
            </a:r>
            <a:endParaRPr lang="en-US" sz="2800" dirty="0"/>
          </a:p>
        </p:txBody>
      </p:sp>
      <p:sp>
        <p:nvSpPr>
          <p:cNvPr id="121" name="Content Placeholder 2"/>
          <p:cNvSpPr txBox="1">
            <a:spLocks/>
          </p:cNvSpPr>
          <p:nvPr/>
        </p:nvSpPr>
        <p:spPr bwMode="auto">
          <a:xfrm>
            <a:off x="0" y="1143000"/>
            <a:ext cx="91440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600" kern="0" dirty="0" smtClean="0">
                <a:latin typeface="+mn-lt"/>
              </a:rPr>
              <a:t>Some management frames are used for inter-BSS communication, e.g. public action frame.</a:t>
            </a:r>
          </a:p>
          <a:p>
            <a:pPr marL="342900" lvl="0" indent="-342900">
              <a:spcBef>
                <a:spcPct val="20000"/>
              </a:spcBef>
              <a:buClr>
                <a:srgbClr val="D7381B"/>
              </a:buClr>
              <a:buFontTx/>
              <a:buChar char="•"/>
              <a:defRPr/>
            </a:pPr>
            <a:r>
              <a:rPr lang="en-US" sz="1600" kern="0" dirty="0" smtClean="0">
                <a:latin typeface="+mn-lt"/>
              </a:rPr>
              <a:t>Public action should be forwarded by non WUR STAs in the BSS if a BSS includes non WUR STAs.</a:t>
            </a:r>
          </a:p>
          <a:p>
            <a:pPr marL="342900" lvl="0" indent="-342900">
              <a:spcBef>
                <a:spcPct val="20000"/>
              </a:spcBef>
              <a:buClr>
                <a:srgbClr val="D7381B"/>
              </a:buClr>
              <a:buFontTx/>
              <a:buChar char="•"/>
              <a:defRPr/>
            </a:pPr>
            <a:r>
              <a:rPr lang="en-US" sz="1600" kern="0" dirty="0" smtClean="0">
                <a:latin typeface="+mn-lt"/>
              </a:rPr>
              <a:t>If a BSS only has WUR STAs, WUR STAs should be able to forward public action frames.</a:t>
            </a:r>
          </a:p>
          <a:p>
            <a:pPr marL="342900" lvl="0" indent="-342900">
              <a:spcBef>
                <a:spcPct val="20000"/>
              </a:spcBef>
              <a:buClr>
                <a:srgbClr val="D7381B"/>
              </a:buClr>
              <a:buFontTx/>
              <a:buChar char="•"/>
              <a:defRPr/>
            </a:pPr>
            <a:r>
              <a:rPr lang="en-US" sz="1600" kern="0" dirty="0" smtClean="0">
                <a:latin typeface="+mn-lt"/>
              </a:rPr>
              <a:t>Public action frames include: broadcast public action frames and unicast action frames.</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2</a:t>
            </a:fld>
            <a:endParaRPr lang="en-US" sz="900" dirty="0"/>
          </a:p>
        </p:txBody>
      </p:sp>
      <p:pic>
        <p:nvPicPr>
          <p:cNvPr id="1026" name="Picture 2"/>
          <p:cNvPicPr>
            <a:picLocks noChangeAspect="1" noChangeArrowheads="1"/>
          </p:cNvPicPr>
          <p:nvPr/>
        </p:nvPicPr>
        <p:blipFill>
          <a:blip r:embed="rId2" cstate="print"/>
          <a:srcRect/>
          <a:stretch>
            <a:fillRect/>
          </a:stretch>
        </p:blipFill>
        <p:spPr bwMode="auto">
          <a:xfrm>
            <a:off x="3718519" y="3200400"/>
            <a:ext cx="5349281" cy="314181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296400" cy="914400"/>
          </a:xfrm>
        </p:spPr>
        <p:txBody>
          <a:bodyPr/>
          <a:lstStyle/>
          <a:p>
            <a:r>
              <a:rPr lang="en-US" dirty="0" smtClean="0"/>
              <a:t>LP Announcement for Broadcast Public Action</a:t>
            </a:r>
            <a:endParaRPr lang="en-US" sz="2800" dirty="0"/>
          </a:p>
        </p:txBody>
      </p:sp>
      <p:sp>
        <p:nvSpPr>
          <p:cNvPr id="121" name="Content Placeholder 2"/>
          <p:cNvSpPr txBox="1">
            <a:spLocks/>
          </p:cNvSpPr>
          <p:nvPr/>
        </p:nvSpPr>
        <p:spPr bwMode="auto">
          <a:xfrm>
            <a:off x="0" y="1143000"/>
            <a:ext cx="9144000" cy="198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A low power STA (STA with .11 radio and low power radio) may need to receive public action frame, e.g. when  an ESS whose BSSs only have low power STAs.</a:t>
            </a:r>
          </a:p>
          <a:p>
            <a:pPr marL="342900" indent="-342900">
              <a:spcBef>
                <a:spcPct val="20000"/>
              </a:spcBef>
              <a:buClr>
                <a:srgbClr val="D7381B"/>
              </a:buClr>
              <a:buFontTx/>
              <a:buChar char="•"/>
              <a:defRPr/>
            </a:pPr>
            <a:r>
              <a:rPr lang="en-US" sz="1800" kern="0" dirty="0" smtClean="0">
                <a:latin typeface="+mn-lt"/>
              </a:rPr>
              <a:t>A specific BSS identifier, e.g. all “1” BSS identifier or all “0” BSS identifier can be defined to announce broadcast Public Action frame.</a:t>
            </a:r>
          </a:p>
          <a:p>
            <a:pPr marL="800100" lvl="1" indent="-342900">
              <a:spcBef>
                <a:spcPct val="20000"/>
              </a:spcBef>
              <a:buClr>
                <a:srgbClr val="D7381B"/>
              </a:buClr>
              <a:buFont typeface="Arial" pitchFamily="34" charset="0"/>
              <a:buChar char="‒"/>
              <a:defRPr/>
            </a:pPr>
            <a:r>
              <a:rPr lang="en-US" sz="1800" kern="0" dirty="0" smtClean="0">
                <a:latin typeface="+mn-lt"/>
              </a:rPr>
              <a:t>When a LP STA receives a LP WUR with the specific BSS identifier will try to receive the following Public Action frame.</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3</a:t>
            </a:fld>
            <a:endParaRPr 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762000"/>
          </a:xfrm>
        </p:spPr>
        <p:txBody>
          <a:bodyPr/>
          <a:lstStyle/>
          <a:p>
            <a:r>
              <a:rPr lang="en-US" dirty="0" smtClean="0"/>
              <a:t>LP Announcement for Unicast Public Action</a:t>
            </a:r>
            <a:endParaRPr lang="en-US" sz="2800" dirty="0"/>
          </a:p>
        </p:txBody>
      </p:sp>
      <p:sp>
        <p:nvSpPr>
          <p:cNvPr id="121" name="Content Placeholder 2"/>
          <p:cNvSpPr txBox="1">
            <a:spLocks/>
          </p:cNvSpPr>
          <p:nvPr/>
        </p:nvSpPr>
        <p:spPr bwMode="auto">
          <a:xfrm>
            <a:off x="0" y="1143000"/>
            <a:ext cx="9144000" cy="3505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As other unicast management frame,  an unicast public Action frame has unique destination.</a:t>
            </a:r>
          </a:p>
          <a:p>
            <a:pPr marL="800100" lvl="1" indent="-342900">
              <a:spcBef>
                <a:spcPct val="20000"/>
              </a:spcBef>
              <a:buClr>
                <a:srgbClr val="D7381B"/>
              </a:buClr>
              <a:buFont typeface="Arial" pitchFamily="34" charset="0"/>
              <a:buChar char="‒"/>
              <a:defRPr/>
            </a:pPr>
            <a:r>
              <a:rPr lang="en-US" sz="1600" kern="0" dirty="0" smtClean="0">
                <a:latin typeface="+mn-lt"/>
              </a:rPr>
              <a:t>When the transmitter and the receiver of unicast Public Action frame is not in same BSS, the transmitter may not know the receiver’s AID. In this case AID can be specific defined value, e.g. related to the receiver’s partial MAC address.</a:t>
            </a:r>
          </a:p>
          <a:p>
            <a:pPr marL="342900" indent="-342900">
              <a:spcBef>
                <a:spcPct val="20000"/>
              </a:spcBef>
              <a:buClr>
                <a:srgbClr val="D7381B"/>
              </a:buClr>
              <a:buFontTx/>
              <a:buChar char="•"/>
              <a:defRPr/>
            </a:pPr>
            <a:r>
              <a:rPr lang="en-US" sz="1600" kern="0" dirty="0" smtClean="0">
                <a:latin typeface="+mn-lt"/>
              </a:rPr>
              <a:t>AID or Partial </a:t>
            </a:r>
            <a:r>
              <a:rPr lang="en-US" sz="1600" kern="0" dirty="0" err="1" smtClean="0">
                <a:latin typeface="+mn-lt"/>
              </a:rPr>
              <a:t>Addr</a:t>
            </a:r>
            <a:r>
              <a:rPr lang="en-US" sz="1600" kern="0" dirty="0" smtClean="0">
                <a:latin typeface="+mn-lt"/>
              </a:rPr>
              <a:t> definition can be </a:t>
            </a:r>
            <a:r>
              <a:rPr lang="en-US" sz="1600" kern="0" dirty="0" smtClean="0">
                <a:latin typeface="+mn-lt"/>
              </a:rPr>
              <a:t>identified by</a:t>
            </a:r>
            <a:endParaRPr lang="en-US" sz="1600" kern="0" dirty="0" smtClean="0">
              <a:latin typeface="+mn-lt"/>
            </a:endParaRPr>
          </a:p>
          <a:p>
            <a:pPr marL="800100" lvl="1" indent="-342900">
              <a:spcBef>
                <a:spcPct val="20000"/>
              </a:spcBef>
              <a:buClr>
                <a:srgbClr val="D7381B"/>
              </a:buClr>
              <a:buFont typeface="Arial" pitchFamily="34" charset="0"/>
              <a:buChar char="‒"/>
              <a:defRPr/>
            </a:pPr>
            <a:r>
              <a:rPr lang="en-US" sz="1600" kern="0" dirty="0" smtClean="0">
                <a:latin typeface="+mn-lt"/>
              </a:rPr>
              <a:t>option 1: Type or other field (, e.g. Token) indicate whether AID or Partial </a:t>
            </a:r>
            <a:r>
              <a:rPr lang="en-US" sz="1600" kern="0" dirty="0" err="1" smtClean="0">
                <a:latin typeface="+mn-lt"/>
              </a:rPr>
              <a:t>Addr</a:t>
            </a:r>
            <a:r>
              <a:rPr lang="en-US" sz="1600" kern="0" dirty="0" smtClean="0">
                <a:latin typeface="+mn-lt"/>
              </a:rPr>
              <a:t> carries 11-bit AID or 11-bit partial MAC address.</a:t>
            </a:r>
          </a:p>
          <a:p>
            <a:pPr marL="800100" lvl="1" indent="-342900">
              <a:spcBef>
                <a:spcPct val="20000"/>
              </a:spcBef>
              <a:buClr>
                <a:srgbClr val="D7381B"/>
              </a:buClr>
              <a:buFont typeface="Arial" pitchFamily="34" charset="0"/>
              <a:buChar char="‒"/>
              <a:defRPr/>
            </a:pPr>
            <a:r>
              <a:rPr lang="en-US" sz="1600" kern="0" dirty="0" smtClean="0">
                <a:latin typeface="+mn-lt"/>
              </a:rPr>
              <a:t>option 2: one bit of AID or Partial </a:t>
            </a:r>
            <a:r>
              <a:rPr lang="en-US" sz="1600" kern="0" dirty="0" err="1" smtClean="0">
                <a:latin typeface="+mn-lt"/>
              </a:rPr>
              <a:t>Addr</a:t>
            </a:r>
            <a:r>
              <a:rPr lang="en-US" sz="1600" kern="0" dirty="0" smtClean="0">
                <a:latin typeface="+mn-lt"/>
              </a:rPr>
              <a:t> field, e.g. Partial </a:t>
            </a:r>
            <a:r>
              <a:rPr lang="en-US" sz="1600" kern="0" dirty="0" err="1" smtClean="0">
                <a:latin typeface="+mn-lt"/>
              </a:rPr>
              <a:t>Addr</a:t>
            </a:r>
            <a:r>
              <a:rPr lang="en-US" sz="1600" kern="0" dirty="0" smtClean="0">
                <a:latin typeface="+mn-lt"/>
              </a:rPr>
              <a:t> Indication subfield being set to 1 indicates the AID or Partial </a:t>
            </a:r>
            <a:r>
              <a:rPr lang="en-US" sz="1600" kern="0" dirty="0" err="1" smtClean="0">
                <a:latin typeface="+mn-lt"/>
              </a:rPr>
              <a:t>Addr</a:t>
            </a:r>
            <a:r>
              <a:rPr lang="en-US" sz="1600" kern="0" dirty="0" smtClean="0">
                <a:latin typeface="+mn-lt"/>
              </a:rPr>
              <a:t> field include 11-bit partial address of the receiver’s MAC address. </a:t>
            </a:r>
            <a:r>
              <a:rPr lang="en-US" sz="1400" kern="0" dirty="0" smtClean="0">
                <a:latin typeface="+mn-lt"/>
              </a:rPr>
              <a:t>Partial </a:t>
            </a:r>
            <a:r>
              <a:rPr lang="en-US" sz="1400" kern="0" dirty="0" err="1" smtClean="0">
                <a:latin typeface="+mn-lt"/>
              </a:rPr>
              <a:t>Addr</a:t>
            </a:r>
            <a:r>
              <a:rPr lang="en-US" sz="1400" kern="0" dirty="0" smtClean="0">
                <a:latin typeface="+mn-lt"/>
              </a:rPr>
              <a:t> Indication being set to 0 indicates the AID or Partial </a:t>
            </a:r>
            <a:r>
              <a:rPr lang="en-US" sz="1400" kern="0" dirty="0" err="1" smtClean="0">
                <a:latin typeface="+mn-lt"/>
              </a:rPr>
              <a:t>Addr</a:t>
            </a:r>
            <a:r>
              <a:rPr lang="en-US" sz="1400" kern="0" dirty="0" smtClean="0">
                <a:latin typeface="+mn-lt"/>
              </a:rPr>
              <a:t> field include the AID 11-bit LSB of the receiver</a:t>
            </a:r>
            <a:r>
              <a:rPr lang="en-US" sz="1600" kern="0" dirty="0" smtClean="0">
                <a:latin typeface="+mn-lt"/>
              </a:rPr>
              <a:t>.</a:t>
            </a:r>
          </a:p>
          <a:p>
            <a:pPr marL="800100" lvl="1" indent="-342900">
              <a:spcBef>
                <a:spcPct val="20000"/>
              </a:spcBef>
              <a:buClr>
                <a:srgbClr val="D7381B"/>
              </a:buClr>
              <a:buFont typeface="Arial" pitchFamily="34" charset="0"/>
              <a:buChar char="‒"/>
              <a:defRPr/>
            </a:pPr>
            <a:r>
              <a:rPr lang="en-US" sz="1600" kern="0" dirty="0" smtClean="0">
                <a:latin typeface="+mn-lt"/>
              </a:rPr>
              <a:t>If WUR announces unicast public action, partial MAC address indicates partial receiver’s address. If WUR announces the BSS starting, partial MAC address indicates partial AP’s Address .</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4</a:t>
            </a:fld>
            <a:endParaRPr lang="en-US" sz="900" dirty="0"/>
          </a:p>
        </p:txBody>
      </p:sp>
      <p:sp>
        <p:nvSpPr>
          <p:cNvPr id="23" name="TextBox 22"/>
          <p:cNvSpPr txBox="1"/>
          <p:nvPr/>
        </p:nvSpPr>
        <p:spPr>
          <a:xfrm>
            <a:off x="5592198" y="6197768"/>
            <a:ext cx="319318" cy="253916"/>
          </a:xfrm>
          <a:prstGeom prst="rect">
            <a:avLst/>
          </a:prstGeom>
          <a:noFill/>
        </p:spPr>
        <p:txBody>
          <a:bodyPr wrap="none" rtlCol="0">
            <a:spAutoFit/>
          </a:bodyPr>
          <a:lstStyle/>
          <a:p>
            <a:r>
              <a:rPr lang="en-US" sz="1050" dirty="0" smtClean="0"/>
              <a:t>11</a:t>
            </a:r>
            <a:endParaRPr lang="en-US" sz="1050" dirty="0"/>
          </a:p>
        </p:txBody>
      </p:sp>
      <p:sp>
        <p:nvSpPr>
          <p:cNvPr id="27" name="TextBox 26"/>
          <p:cNvSpPr txBox="1"/>
          <p:nvPr/>
        </p:nvSpPr>
        <p:spPr>
          <a:xfrm>
            <a:off x="3311098" y="6223084"/>
            <a:ext cx="415498" cy="253916"/>
          </a:xfrm>
          <a:prstGeom prst="rect">
            <a:avLst/>
          </a:prstGeom>
          <a:noFill/>
        </p:spPr>
        <p:txBody>
          <a:bodyPr wrap="none" rtlCol="0">
            <a:spAutoFit/>
          </a:bodyPr>
          <a:lstStyle/>
          <a:p>
            <a:r>
              <a:rPr lang="en-US" sz="1050" dirty="0" smtClean="0"/>
              <a:t>Bits:</a:t>
            </a:r>
            <a:endParaRPr lang="en-US" sz="1050" dirty="0"/>
          </a:p>
        </p:txBody>
      </p:sp>
      <p:sp>
        <p:nvSpPr>
          <p:cNvPr id="28" name="TextBox 27"/>
          <p:cNvSpPr txBox="1"/>
          <p:nvPr/>
        </p:nvSpPr>
        <p:spPr>
          <a:xfrm>
            <a:off x="4301698" y="6223084"/>
            <a:ext cx="228600" cy="253916"/>
          </a:xfrm>
          <a:prstGeom prst="rect">
            <a:avLst/>
          </a:prstGeom>
          <a:noFill/>
        </p:spPr>
        <p:txBody>
          <a:bodyPr wrap="square" rtlCol="0">
            <a:spAutoFit/>
          </a:bodyPr>
          <a:lstStyle/>
          <a:p>
            <a:r>
              <a:rPr lang="en-US" sz="1050" dirty="0" smtClean="0"/>
              <a:t>1</a:t>
            </a:r>
            <a:endParaRPr lang="en-US" sz="1050" dirty="0"/>
          </a:p>
        </p:txBody>
      </p:sp>
      <p:grpSp>
        <p:nvGrpSpPr>
          <p:cNvPr id="3" name="Group 34"/>
          <p:cNvGrpSpPr/>
          <p:nvPr/>
        </p:nvGrpSpPr>
        <p:grpSpPr>
          <a:xfrm>
            <a:off x="1600200" y="5003884"/>
            <a:ext cx="5978098" cy="1219200"/>
            <a:chOff x="1600200" y="5003884"/>
            <a:chExt cx="5978098" cy="1219200"/>
          </a:xfrm>
        </p:grpSpPr>
        <p:sp>
          <p:nvSpPr>
            <p:cNvPr id="5" name="Rectangle 4"/>
            <p:cNvSpPr/>
            <p:nvPr/>
          </p:nvSpPr>
          <p:spPr bwMode="auto">
            <a:xfrm>
              <a:off x="2015698" y="5003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2701498" y="50038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4225498" y="50038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6892498" y="5003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091898" y="5080084"/>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006298" y="5080084"/>
              <a:ext cx="957313" cy="253916"/>
            </a:xfrm>
            <a:prstGeom prst="rect">
              <a:avLst/>
            </a:prstGeom>
            <a:noFill/>
          </p:spPr>
          <p:txBody>
            <a:bodyPr wrap="none" rtlCol="0">
              <a:spAutoFit/>
            </a:bodyPr>
            <a:lstStyle/>
            <a:p>
              <a:r>
                <a:rPr lang="en-US" sz="1050" dirty="0" smtClean="0"/>
                <a:t>BSS Identifier</a:t>
              </a:r>
              <a:endParaRPr lang="en-US" sz="1050" dirty="0"/>
            </a:p>
          </p:txBody>
        </p:sp>
        <p:sp>
          <p:nvSpPr>
            <p:cNvPr id="11" name="TextBox 10"/>
            <p:cNvSpPr txBox="1"/>
            <p:nvPr/>
          </p:nvSpPr>
          <p:spPr>
            <a:xfrm>
              <a:off x="4343400" y="5080084"/>
              <a:ext cx="1265090" cy="253916"/>
            </a:xfrm>
            <a:prstGeom prst="rect">
              <a:avLst/>
            </a:prstGeom>
            <a:noFill/>
          </p:spPr>
          <p:txBody>
            <a:bodyPr wrap="none" rtlCol="0">
              <a:spAutoFit/>
            </a:bodyPr>
            <a:lstStyle/>
            <a:p>
              <a:r>
                <a:rPr lang="en-US" sz="1050" dirty="0" smtClean="0"/>
                <a:t>AID or Partial </a:t>
              </a:r>
              <a:r>
                <a:rPr lang="en-US" sz="1050" dirty="0" err="1" smtClean="0"/>
                <a:t>Addr</a:t>
              </a:r>
              <a:endParaRPr lang="en-US" sz="1050" dirty="0"/>
            </a:p>
          </p:txBody>
        </p:sp>
        <p:sp>
          <p:nvSpPr>
            <p:cNvPr id="12" name="TextBox 11"/>
            <p:cNvSpPr txBox="1"/>
            <p:nvPr/>
          </p:nvSpPr>
          <p:spPr>
            <a:xfrm>
              <a:off x="7016812" y="5080084"/>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1600200" y="5384884"/>
              <a:ext cx="415498" cy="253916"/>
            </a:xfrm>
            <a:prstGeom prst="rect">
              <a:avLst/>
            </a:prstGeom>
            <a:noFill/>
          </p:spPr>
          <p:txBody>
            <a:bodyPr wrap="none" rtlCol="0">
              <a:spAutoFit/>
            </a:bodyPr>
            <a:lstStyle/>
            <a:p>
              <a:r>
                <a:rPr lang="en-US" sz="1050" dirty="0" smtClean="0"/>
                <a:t>Bits:</a:t>
              </a:r>
              <a:endParaRPr lang="en-US" sz="1050" dirty="0"/>
            </a:p>
          </p:txBody>
        </p:sp>
        <p:sp>
          <p:nvSpPr>
            <p:cNvPr id="14" name="TextBox 13"/>
            <p:cNvSpPr txBox="1"/>
            <p:nvPr/>
          </p:nvSpPr>
          <p:spPr>
            <a:xfrm>
              <a:off x="2133600" y="5384884"/>
              <a:ext cx="251992" cy="253916"/>
            </a:xfrm>
            <a:prstGeom prst="rect">
              <a:avLst/>
            </a:prstGeom>
            <a:noFill/>
          </p:spPr>
          <p:txBody>
            <a:bodyPr wrap="none" rtlCol="0">
              <a:spAutoFit/>
            </a:bodyPr>
            <a:lstStyle/>
            <a:p>
              <a:r>
                <a:rPr lang="en-US" sz="1050" dirty="0" smtClean="0"/>
                <a:t>4</a:t>
              </a:r>
              <a:endParaRPr lang="en-US" sz="1050" dirty="0"/>
            </a:p>
          </p:txBody>
        </p:sp>
        <p:sp>
          <p:nvSpPr>
            <p:cNvPr id="15" name="TextBox 14"/>
            <p:cNvSpPr txBox="1"/>
            <p:nvPr/>
          </p:nvSpPr>
          <p:spPr>
            <a:xfrm>
              <a:off x="3200400" y="5384884"/>
              <a:ext cx="319318" cy="253916"/>
            </a:xfrm>
            <a:prstGeom prst="rect">
              <a:avLst/>
            </a:prstGeom>
            <a:noFill/>
          </p:spPr>
          <p:txBody>
            <a:bodyPr wrap="none" rtlCol="0">
              <a:spAutoFit/>
            </a:bodyPr>
            <a:lstStyle/>
            <a:p>
              <a:r>
                <a:rPr lang="en-US" sz="1050" dirty="0" smtClean="0"/>
                <a:t>12</a:t>
              </a:r>
              <a:endParaRPr lang="en-US" sz="1050" dirty="0"/>
            </a:p>
          </p:txBody>
        </p:sp>
        <p:sp>
          <p:nvSpPr>
            <p:cNvPr id="16" name="TextBox 15"/>
            <p:cNvSpPr txBox="1"/>
            <p:nvPr/>
          </p:nvSpPr>
          <p:spPr>
            <a:xfrm>
              <a:off x="4753998" y="5384884"/>
              <a:ext cx="319318" cy="253916"/>
            </a:xfrm>
            <a:prstGeom prst="rect">
              <a:avLst/>
            </a:prstGeom>
            <a:noFill/>
          </p:spPr>
          <p:txBody>
            <a:bodyPr wrap="none" rtlCol="0">
              <a:spAutoFit/>
            </a:bodyPr>
            <a:lstStyle/>
            <a:p>
              <a:r>
                <a:rPr lang="en-US" sz="1050" dirty="0" smtClean="0"/>
                <a:t>12</a:t>
              </a:r>
              <a:endParaRPr lang="en-US" sz="1050" dirty="0"/>
            </a:p>
          </p:txBody>
        </p:sp>
        <p:sp>
          <p:nvSpPr>
            <p:cNvPr id="17" name="TextBox 16"/>
            <p:cNvSpPr txBox="1"/>
            <p:nvPr/>
          </p:nvSpPr>
          <p:spPr>
            <a:xfrm>
              <a:off x="7116198" y="5384884"/>
              <a:ext cx="247184" cy="253916"/>
            </a:xfrm>
            <a:prstGeom prst="rect">
              <a:avLst/>
            </a:prstGeom>
            <a:noFill/>
          </p:spPr>
          <p:txBody>
            <a:bodyPr wrap="none" rtlCol="0">
              <a:spAutoFit/>
            </a:bodyPr>
            <a:lstStyle/>
            <a:p>
              <a:r>
                <a:rPr lang="en-US" sz="1050" dirty="0" smtClean="0"/>
                <a:t>4</a:t>
              </a:r>
              <a:endParaRPr lang="en-US" sz="1050" dirty="0"/>
            </a:p>
          </p:txBody>
        </p:sp>
        <p:sp>
          <p:nvSpPr>
            <p:cNvPr id="18" name="Rectangle 17"/>
            <p:cNvSpPr/>
            <p:nvPr/>
          </p:nvSpPr>
          <p:spPr bwMode="auto">
            <a:xfrm>
              <a:off x="5749498" y="5003884"/>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5978098" y="5384884"/>
              <a:ext cx="453970" cy="253916"/>
            </a:xfrm>
            <a:prstGeom prst="rect">
              <a:avLst/>
            </a:prstGeom>
            <a:noFill/>
          </p:spPr>
          <p:txBody>
            <a:bodyPr wrap="none" rtlCol="0">
              <a:spAutoFit/>
            </a:bodyPr>
            <a:lstStyle/>
            <a:p>
              <a:r>
                <a:rPr lang="en-US" sz="1050" dirty="0" smtClean="0"/>
                <a:t>TBD</a:t>
              </a:r>
              <a:endParaRPr lang="en-US" sz="1050" dirty="0"/>
            </a:p>
          </p:txBody>
        </p:sp>
        <p:sp>
          <p:nvSpPr>
            <p:cNvPr id="20" name="TextBox 19"/>
            <p:cNvSpPr txBox="1"/>
            <p:nvPr/>
          </p:nvSpPr>
          <p:spPr>
            <a:xfrm>
              <a:off x="5749498" y="5080084"/>
              <a:ext cx="1210588" cy="253916"/>
            </a:xfrm>
            <a:prstGeom prst="rect">
              <a:avLst/>
            </a:prstGeom>
            <a:noFill/>
          </p:spPr>
          <p:txBody>
            <a:bodyPr wrap="none" rtlCol="0">
              <a:spAutoFit/>
            </a:bodyPr>
            <a:lstStyle/>
            <a:p>
              <a:r>
                <a:rPr lang="en-US" sz="1050" dirty="0" smtClean="0"/>
                <a:t>Payload (Optional)</a:t>
              </a:r>
              <a:endParaRPr lang="en-US" sz="1050" dirty="0"/>
            </a:p>
          </p:txBody>
        </p:sp>
        <p:sp>
          <p:nvSpPr>
            <p:cNvPr id="21" name="Rectangle 20"/>
            <p:cNvSpPr/>
            <p:nvPr/>
          </p:nvSpPr>
          <p:spPr bwMode="auto">
            <a:xfrm>
              <a:off x="5063698" y="58420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2" name="TextBox 21"/>
            <p:cNvSpPr txBox="1"/>
            <p:nvPr/>
          </p:nvSpPr>
          <p:spPr>
            <a:xfrm>
              <a:off x="5625976" y="5892968"/>
              <a:ext cx="428322" cy="253916"/>
            </a:xfrm>
            <a:prstGeom prst="rect">
              <a:avLst/>
            </a:prstGeom>
            <a:noFill/>
          </p:spPr>
          <p:txBody>
            <a:bodyPr wrap="none" rtlCol="0">
              <a:spAutoFit/>
            </a:bodyPr>
            <a:lstStyle/>
            <a:p>
              <a:r>
                <a:rPr lang="en-US" sz="1050" dirty="0" smtClean="0"/>
                <a:t>AID</a:t>
              </a:r>
              <a:endParaRPr lang="en-US" sz="1050" dirty="0"/>
            </a:p>
          </p:txBody>
        </p:sp>
        <p:sp>
          <p:nvSpPr>
            <p:cNvPr id="24" name="Rectangle 23"/>
            <p:cNvSpPr/>
            <p:nvPr/>
          </p:nvSpPr>
          <p:spPr bwMode="auto">
            <a:xfrm>
              <a:off x="3539698" y="58420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5" name="TextBox 24"/>
            <p:cNvSpPr txBox="1"/>
            <p:nvPr/>
          </p:nvSpPr>
          <p:spPr>
            <a:xfrm>
              <a:off x="3539698" y="5918284"/>
              <a:ext cx="1523174" cy="253916"/>
            </a:xfrm>
            <a:prstGeom prst="rect">
              <a:avLst/>
            </a:prstGeom>
            <a:noFill/>
          </p:spPr>
          <p:txBody>
            <a:bodyPr wrap="none" rtlCol="0">
              <a:spAutoFit/>
            </a:bodyPr>
            <a:lstStyle/>
            <a:p>
              <a:r>
                <a:rPr lang="en-US" sz="1050" dirty="0" err="1" smtClean="0"/>
                <a:t>Unassociation</a:t>
              </a:r>
              <a:r>
                <a:rPr lang="en-US" sz="1050" dirty="0" smtClean="0"/>
                <a:t> Indication</a:t>
              </a:r>
              <a:endParaRPr lang="en-US" sz="1050" dirty="0"/>
            </a:p>
          </p:txBody>
        </p:sp>
        <p:cxnSp>
          <p:nvCxnSpPr>
            <p:cNvPr id="30" name="Straight Connector 29"/>
            <p:cNvCxnSpPr/>
            <p:nvPr/>
          </p:nvCxnSpPr>
          <p:spPr bwMode="auto">
            <a:xfrm flipH="1">
              <a:off x="3615898" y="5334000"/>
              <a:ext cx="651302" cy="5080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a:off x="5715000" y="5410200"/>
              <a:ext cx="872698" cy="431884"/>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762000"/>
          </a:xfrm>
        </p:spPr>
        <p:txBody>
          <a:bodyPr/>
          <a:lstStyle/>
          <a:p>
            <a:r>
              <a:rPr lang="en-US" sz="2800" dirty="0" smtClean="0"/>
              <a:t>AID in LP WUR for Broadcast Announcement </a:t>
            </a:r>
            <a:endParaRPr lang="en-US" sz="2400" dirty="0"/>
          </a:p>
        </p:txBody>
      </p:sp>
      <p:sp>
        <p:nvSpPr>
          <p:cNvPr id="121" name="Content Placeholder 2"/>
          <p:cNvSpPr txBox="1">
            <a:spLocks/>
          </p:cNvSpPr>
          <p:nvPr/>
        </p:nvSpPr>
        <p:spPr bwMode="auto">
          <a:xfrm>
            <a:off x="0" y="1143000"/>
            <a:ext cx="9144000" cy="1828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 typeface="Arial" pitchFamily="34" charset="0"/>
              <a:buChar char="•"/>
              <a:defRPr/>
            </a:pPr>
            <a:r>
              <a:rPr lang="en-US" sz="1600" kern="0" dirty="0" smtClean="0">
                <a:latin typeface="+mn-lt"/>
              </a:rPr>
              <a:t>AID field may not be needed if each VAP (virtual AP) has its own BSS identifier.</a:t>
            </a:r>
          </a:p>
          <a:p>
            <a:pPr marL="800100" lvl="1" indent="-342900">
              <a:spcBef>
                <a:spcPct val="20000"/>
              </a:spcBef>
              <a:buClr>
                <a:srgbClr val="D7381B"/>
              </a:buClr>
              <a:buFont typeface="Arial" pitchFamily="34" charset="0"/>
              <a:buChar char="‒"/>
              <a:defRPr/>
            </a:pPr>
            <a:r>
              <a:rPr lang="en-US" sz="1600" kern="0" dirty="0" smtClean="0">
                <a:latin typeface="+mn-lt"/>
              </a:rPr>
              <a:t>With this, a transmitted BSS identifier should be defined. When transmitted  BSS identifier is in BSS Identifier field, STAs associated with all VAPs of an AP device wakes up to receive the following 802.11 broadcast frames. When the BSS Identifier of a STA’s associated VAP is in BSS Identifier field, STAs associated with all VAPs of an AP device wakes up to receive the following 802.11 broadcast frames.</a:t>
            </a:r>
          </a:p>
          <a:p>
            <a:pPr marL="800100" lvl="1" indent="-342900">
              <a:spcBef>
                <a:spcPct val="20000"/>
              </a:spcBef>
              <a:buClr>
                <a:srgbClr val="D7381B"/>
              </a:buClr>
              <a:buFont typeface="Arial" pitchFamily="34" charset="0"/>
              <a:buChar char="‒"/>
              <a:defRPr/>
            </a:pPr>
            <a:r>
              <a:rPr lang="en-US" sz="1600" kern="0" dirty="0" smtClean="0">
                <a:latin typeface="+mn-lt"/>
              </a:rPr>
              <a:t>The VAPs announce the transmitted BSS Identifier in Beacon, Probe Response, (Re-)Association Response.</a:t>
            </a:r>
          </a:p>
        </p:txBody>
      </p:sp>
      <p:sp>
        <p:nvSpPr>
          <p:cNvPr id="5" name="Rectangle 4"/>
          <p:cNvSpPr/>
          <p:nvPr/>
        </p:nvSpPr>
        <p:spPr bwMode="auto">
          <a:xfrm>
            <a:off x="2362200" y="3327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3048000" y="3327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5715000" y="3327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438400" y="3403684"/>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352800" y="3403684"/>
            <a:ext cx="957313" cy="253916"/>
          </a:xfrm>
          <a:prstGeom prst="rect">
            <a:avLst/>
          </a:prstGeom>
          <a:noFill/>
        </p:spPr>
        <p:txBody>
          <a:bodyPr wrap="none" rtlCol="0">
            <a:spAutoFit/>
          </a:bodyPr>
          <a:lstStyle/>
          <a:p>
            <a:r>
              <a:rPr lang="en-US" sz="1050" dirty="0" smtClean="0"/>
              <a:t>BSS Identifier</a:t>
            </a:r>
            <a:endParaRPr lang="en-US" sz="1050" dirty="0"/>
          </a:p>
        </p:txBody>
      </p:sp>
      <p:sp>
        <p:nvSpPr>
          <p:cNvPr id="12" name="TextBox 11"/>
          <p:cNvSpPr txBox="1"/>
          <p:nvPr/>
        </p:nvSpPr>
        <p:spPr>
          <a:xfrm>
            <a:off x="5839314" y="3403684"/>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1946702" y="3708484"/>
            <a:ext cx="415498" cy="253916"/>
          </a:xfrm>
          <a:prstGeom prst="rect">
            <a:avLst/>
          </a:prstGeom>
          <a:noFill/>
        </p:spPr>
        <p:txBody>
          <a:bodyPr wrap="none" rtlCol="0">
            <a:spAutoFit/>
          </a:bodyPr>
          <a:lstStyle/>
          <a:p>
            <a:r>
              <a:rPr lang="en-US" sz="1050" dirty="0" smtClean="0"/>
              <a:t>Bits:</a:t>
            </a:r>
            <a:endParaRPr lang="en-US" sz="1050" dirty="0"/>
          </a:p>
        </p:txBody>
      </p:sp>
      <p:sp>
        <p:nvSpPr>
          <p:cNvPr id="14" name="TextBox 13"/>
          <p:cNvSpPr txBox="1"/>
          <p:nvPr/>
        </p:nvSpPr>
        <p:spPr>
          <a:xfrm>
            <a:off x="2480102" y="3708484"/>
            <a:ext cx="251992" cy="253916"/>
          </a:xfrm>
          <a:prstGeom prst="rect">
            <a:avLst/>
          </a:prstGeom>
          <a:noFill/>
        </p:spPr>
        <p:txBody>
          <a:bodyPr wrap="none" rtlCol="0">
            <a:spAutoFit/>
          </a:bodyPr>
          <a:lstStyle/>
          <a:p>
            <a:r>
              <a:rPr lang="en-US" sz="1050" dirty="0" smtClean="0"/>
              <a:t>4</a:t>
            </a:r>
            <a:endParaRPr lang="en-US" sz="1050" dirty="0"/>
          </a:p>
        </p:txBody>
      </p:sp>
      <p:sp>
        <p:nvSpPr>
          <p:cNvPr id="15" name="TextBox 14"/>
          <p:cNvSpPr txBox="1"/>
          <p:nvPr/>
        </p:nvSpPr>
        <p:spPr>
          <a:xfrm>
            <a:off x="3546902" y="3708484"/>
            <a:ext cx="319318" cy="253916"/>
          </a:xfrm>
          <a:prstGeom prst="rect">
            <a:avLst/>
          </a:prstGeom>
          <a:noFill/>
        </p:spPr>
        <p:txBody>
          <a:bodyPr wrap="none" rtlCol="0">
            <a:spAutoFit/>
          </a:bodyPr>
          <a:lstStyle/>
          <a:p>
            <a:r>
              <a:rPr lang="en-US" sz="1050" dirty="0" smtClean="0"/>
              <a:t>12</a:t>
            </a:r>
            <a:endParaRPr lang="en-US" sz="1050" dirty="0"/>
          </a:p>
        </p:txBody>
      </p:sp>
      <p:sp>
        <p:nvSpPr>
          <p:cNvPr id="17" name="TextBox 16"/>
          <p:cNvSpPr txBox="1"/>
          <p:nvPr/>
        </p:nvSpPr>
        <p:spPr>
          <a:xfrm>
            <a:off x="5938700" y="3708484"/>
            <a:ext cx="247184" cy="253916"/>
          </a:xfrm>
          <a:prstGeom prst="rect">
            <a:avLst/>
          </a:prstGeom>
          <a:noFill/>
        </p:spPr>
        <p:txBody>
          <a:bodyPr wrap="none" rtlCol="0">
            <a:spAutoFit/>
          </a:bodyPr>
          <a:lstStyle/>
          <a:p>
            <a:r>
              <a:rPr lang="en-US" sz="1050" dirty="0" smtClean="0"/>
              <a:t>4</a:t>
            </a:r>
            <a:endParaRPr lang="en-US" sz="1050" dirty="0"/>
          </a:p>
        </p:txBody>
      </p:sp>
      <p:sp>
        <p:nvSpPr>
          <p:cNvPr id="18" name="Rectangle 17"/>
          <p:cNvSpPr/>
          <p:nvPr/>
        </p:nvSpPr>
        <p:spPr bwMode="auto">
          <a:xfrm>
            <a:off x="4572000" y="3327484"/>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4800600" y="3708484"/>
            <a:ext cx="453970" cy="253916"/>
          </a:xfrm>
          <a:prstGeom prst="rect">
            <a:avLst/>
          </a:prstGeom>
          <a:noFill/>
        </p:spPr>
        <p:txBody>
          <a:bodyPr wrap="none" rtlCol="0">
            <a:spAutoFit/>
          </a:bodyPr>
          <a:lstStyle/>
          <a:p>
            <a:r>
              <a:rPr lang="en-US" sz="1050" dirty="0" smtClean="0"/>
              <a:t>TBD</a:t>
            </a:r>
            <a:endParaRPr lang="en-US" sz="1050" dirty="0"/>
          </a:p>
        </p:txBody>
      </p:sp>
      <p:sp>
        <p:nvSpPr>
          <p:cNvPr id="20" name="TextBox 19"/>
          <p:cNvSpPr txBox="1"/>
          <p:nvPr/>
        </p:nvSpPr>
        <p:spPr>
          <a:xfrm>
            <a:off x="4572000" y="3403684"/>
            <a:ext cx="1210588" cy="253916"/>
          </a:xfrm>
          <a:prstGeom prst="rect">
            <a:avLst/>
          </a:prstGeom>
          <a:noFill/>
        </p:spPr>
        <p:txBody>
          <a:bodyPr wrap="none" rtlCol="0">
            <a:spAutoFit/>
          </a:bodyPr>
          <a:lstStyle/>
          <a:p>
            <a:r>
              <a:rPr lang="en-US" sz="1050" dirty="0" smtClean="0"/>
              <a:t>Payload (Optional)</a:t>
            </a:r>
            <a:endParaRPr lang="en-US" sz="1050" dirty="0"/>
          </a:p>
        </p:txBody>
      </p:sp>
      <p:sp>
        <p:nvSpPr>
          <p:cNvPr id="21" name="Content Placeholder 2"/>
          <p:cNvSpPr txBox="1">
            <a:spLocks/>
          </p:cNvSpPr>
          <p:nvPr/>
        </p:nvSpPr>
        <p:spPr bwMode="auto">
          <a:xfrm>
            <a:off x="0" y="3962400"/>
            <a:ext cx="9144000" cy="144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 typeface="Arial" pitchFamily="34" charset="0"/>
              <a:buChar char="•"/>
              <a:defRPr/>
            </a:pPr>
            <a:r>
              <a:rPr lang="en-US" sz="1600" kern="0" dirty="0" smtClean="0">
                <a:latin typeface="+mn-lt"/>
              </a:rPr>
              <a:t>AID field is needed if all VAPs of an AP device have same BSS identifier.</a:t>
            </a:r>
          </a:p>
          <a:p>
            <a:pPr marL="800100" lvl="1" indent="-342900">
              <a:spcBef>
                <a:spcPct val="20000"/>
              </a:spcBef>
              <a:buClr>
                <a:srgbClr val="D7381B"/>
              </a:buClr>
              <a:buFont typeface="Arial" pitchFamily="34" charset="0"/>
              <a:buChar char="‒"/>
              <a:defRPr/>
            </a:pPr>
            <a:r>
              <a:rPr lang="en-US" sz="1600" kern="0" dirty="0" smtClean="0">
                <a:latin typeface="+mn-lt"/>
              </a:rPr>
              <a:t>AID with specific value, e.g. 2047 announces broadcast frame for STAs associated with multiple VAPs.</a:t>
            </a:r>
          </a:p>
          <a:p>
            <a:pPr marL="800100" lvl="1" indent="-342900">
              <a:spcBef>
                <a:spcPct val="20000"/>
              </a:spcBef>
              <a:buClr>
                <a:srgbClr val="D7381B"/>
              </a:buClr>
              <a:buFont typeface="Arial" pitchFamily="34" charset="0"/>
              <a:buChar char="‒"/>
              <a:defRPr/>
            </a:pPr>
            <a:r>
              <a:rPr lang="en-US" sz="1600" kern="0" dirty="0" smtClean="0">
                <a:latin typeface="+mn-lt"/>
              </a:rPr>
              <a:t>AID with value of 0 to 2</a:t>
            </a:r>
            <a:r>
              <a:rPr lang="en-US" sz="1600" kern="0" baseline="30000" dirty="0" smtClean="0">
                <a:latin typeface="+mn-lt"/>
              </a:rPr>
              <a:t>n</a:t>
            </a:r>
            <a:r>
              <a:rPr lang="en-US" sz="1600" kern="0" dirty="0" smtClean="0">
                <a:latin typeface="+mn-lt"/>
              </a:rPr>
              <a:t>-1 (n is the value in Max BSSID Indicator field) announces broadcast frame for STAs associated with VAP with related AID.</a:t>
            </a:r>
          </a:p>
        </p:txBody>
      </p:sp>
      <p:sp>
        <p:nvSpPr>
          <p:cNvPr id="35" name="Rectangle 34"/>
          <p:cNvSpPr/>
          <p:nvPr/>
        </p:nvSpPr>
        <p:spPr bwMode="auto">
          <a:xfrm>
            <a:off x="23622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6" name="Rectangle 35"/>
          <p:cNvSpPr/>
          <p:nvPr/>
        </p:nvSpPr>
        <p:spPr bwMode="auto">
          <a:xfrm>
            <a:off x="3048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7" name="Rectangle 36"/>
          <p:cNvSpPr/>
          <p:nvPr/>
        </p:nvSpPr>
        <p:spPr bwMode="auto">
          <a:xfrm>
            <a:off x="4572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8" name="Rectangle 37"/>
          <p:cNvSpPr/>
          <p:nvPr/>
        </p:nvSpPr>
        <p:spPr bwMode="auto">
          <a:xfrm>
            <a:off x="72390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9" name="TextBox 38"/>
          <p:cNvSpPr txBox="1"/>
          <p:nvPr/>
        </p:nvSpPr>
        <p:spPr>
          <a:xfrm>
            <a:off x="2438400" y="5689684"/>
            <a:ext cx="461986" cy="261610"/>
          </a:xfrm>
          <a:prstGeom prst="rect">
            <a:avLst/>
          </a:prstGeom>
          <a:noFill/>
        </p:spPr>
        <p:txBody>
          <a:bodyPr wrap="none" rtlCol="0">
            <a:spAutoFit/>
          </a:bodyPr>
          <a:lstStyle/>
          <a:p>
            <a:r>
              <a:rPr lang="en-US" sz="1050" dirty="0" smtClean="0"/>
              <a:t>Type</a:t>
            </a:r>
            <a:endParaRPr lang="en-US" sz="1050" dirty="0"/>
          </a:p>
        </p:txBody>
      </p:sp>
      <p:sp>
        <p:nvSpPr>
          <p:cNvPr id="40" name="TextBox 39"/>
          <p:cNvSpPr txBox="1"/>
          <p:nvPr/>
        </p:nvSpPr>
        <p:spPr>
          <a:xfrm>
            <a:off x="3352800" y="5689684"/>
            <a:ext cx="957313" cy="253916"/>
          </a:xfrm>
          <a:prstGeom prst="rect">
            <a:avLst/>
          </a:prstGeom>
          <a:noFill/>
        </p:spPr>
        <p:txBody>
          <a:bodyPr wrap="none" rtlCol="0">
            <a:spAutoFit/>
          </a:bodyPr>
          <a:lstStyle/>
          <a:p>
            <a:r>
              <a:rPr lang="en-US" sz="1050" dirty="0" smtClean="0"/>
              <a:t>BSS Identifier</a:t>
            </a:r>
            <a:endParaRPr lang="en-US" sz="1050" dirty="0"/>
          </a:p>
        </p:txBody>
      </p:sp>
      <p:sp>
        <p:nvSpPr>
          <p:cNvPr id="41" name="TextBox 40"/>
          <p:cNvSpPr txBox="1"/>
          <p:nvPr/>
        </p:nvSpPr>
        <p:spPr>
          <a:xfrm>
            <a:off x="5134278" y="5689684"/>
            <a:ext cx="428322" cy="253916"/>
          </a:xfrm>
          <a:prstGeom prst="rect">
            <a:avLst/>
          </a:prstGeom>
          <a:noFill/>
        </p:spPr>
        <p:txBody>
          <a:bodyPr wrap="none" rtlCol="0">
            <a:spAutoFit/>
          </a:bodyPr>
          <a:lstStyle/>
          <a:p>
            <a:r>
              <a:rPr lang="en-US" sz="1050" dirty="0" smtClean="0"/>
              <a:t>AID</a:t>
            </a:r>
            <a:endParaRPr lang="en-US" sz="1050" dirty="0"/>
          </a:p>
        </p:txBody>
      </p:sp>
      <p:sp>
        <p:nvSpPr>
          <p:cNvPr id="42" name="TextBox 41"/>
          <p:cNvSpPr txBox="1"/>
          <p:nvPr/>
        </p:nvSpPr>
        <p:spPr>
          <a:xfrm>
            <a:off x="7363314" y="5689684"/>
            <a:ext cx="409086" cy="253916"/>
          </a:xfrm>
          <a:prstGeom prst="rect">
            <a:avLst/>
          </a:prstGeom>
          <a:noFill/>
        </p:spPr>
        <p:txBody>
          <a:bodyPr wrap="none" rtlCol="0">
            <a:spAutoFit/>
          </a:bodyPr>
          <a:lstStyle/>
          <a:p>
            <a:r>
              <a:rPr lang="en-US" sz="1050" dirty="0" smtClean="0"/>
              <a:t>FCS</a:t>
            </a:r>
            <a:endParaRPr lang="en-US" sz="1050" dirty="0"/>
          </a:p>
        </p:txBody>
      </p:sp>
      <p:sp>
        <p:nvSpPr>
          <p:cNvPr id="43" name="TextBox 42"/>
          <p:cNvSpPr txBox="1"/>
          <p:nvPr/>
        </p:nvSpPr>
        <p:spPr>
          <a:xfrm>
            <a:off x="1946702" y="5994484"/>
            <a:ext cx="415498" cy="253916"/>
          </a:xfrm>
          <a:prstGeom prst="rect">
            <a:avLst/>
          </a:prstGeom>
          <a:noFill/>
        </p:spPr>
        <p:txBody>
          <a:bodyPr wrap="none" rtlCol="0">
            <a:spAutoFit/>
          </a:bodyPr>
          <a:lstStyle/>
          <a:p>
            <a:r>
              <a:rPr lang="en-US" sz="1050" dirty="0" smtClean="0"/>
              <a:t>Bits:</a:t>
            </a:r>
            <a:endParaRPr lang="en-US" sz="1050" dirty="0"/>
          </a:p>
        </p:txBody>
      </p:sp>
      <p:sp>
        <p:nvSpPr>
          <p:cNvPr id="44" name="TextBox 43"/>
          <p:cNvSpPr txBox="1"/>
          <p:nvPr/>
        </p:nvSpPr>
        <p:spPr>
          <a:xfrm>
            <a:off x="2480102" y="5994484"/>
            <a:ext cx="251992" cy="253916"/>
          </a:xfrm>
          <a:prstGeom prst="rect">
            <a:avLst/>
          </a:prstGeom>
          <a:noFill/>
        </p:spPr>
        <p:txBody>
          <a:bodyPr wrap="none" rtlCol="0">
            <a:spAutoFit/>
          </a:bodyPr>
          <a:lstStyle/>
          <a:p>
            <a:r>
              <a:rPr lang="en-US" sz="1050" dirty="0" smtClean="0"/>
              <a:t>4</a:t>
            </a:r>
            <a:endParaRPr lang="en-US" sz="1050" dirty="0"/>
          </a:p>
        </p:txBody>
      </p:sp>
      <p:sp>
        <p:nvSpPr>
          <p:cNvPr id="45" name="TextBox 44"/>
          <p:cNvSpPr txBox="1"/>
          <p:nvPr/>
        </p:nvSpPr>
        <p:spPr>
          <a:xfrm>
            <a:off x="3546902" y="5994484"/>
            <a:ext cx="319318" cy="253916"/>
          </a:xfrm>
          <a:prstGeom prst="rect">
            <a:avLst/>
          </a:prstGeom>
          <a:noFill/>
        </p:spPr>
        <p:txBody>
          <a:bodyPr wrap="none" rtlCol="0">
            <a:spAutoFit/>
          </a:bodyPr>
          <a:lstStyle/>
          <a:p>
            <a:r>
              <a:rPr lang="en-US" sz="1050" dirty="0" smtClean="0"/>
              <a:t>12</a:t>
            </a:r>
            <a:endParaRPr lang="en-US" sz="1050" dirty="0"/>
          </a:p>
        </p:txBody>
      </p:sp>
      <p:sp>
        <p:nvSpPr>
          <p:cNvPr id="46" name="TextBox 45"/>
          <p:cNvSpPr txBox="1"/>
          <p:nvPr/>
        </p:nvSpPr>
        <p:spPr>
          <a:xfrm>
            <a:off x="5100500" y="5994484"/>
            <a:ext cx="309700" cy="253916"/>
          </a:xfrm>
          <a:prstGeom prst="rect">
            <a:avLst/>
          </a:prstGeom>
          <a:noFill/>
        </p:spPr>
        <p:txBody>
          <a:bodyPr wrap="none" rtlCol="0">
            <a:spAutoFit/>
          </a:bodyPr>
          <a:lstStyle/>
          <a:p>
            <a:r>
              <a:rPr lang="en-US" sz="1050" dirty="0" smtClean="0"/>
              <a:t>11</a:t>
            </a:r>
            <a:endParaRPr lang="en-US" sz="1050" dirty="0"/>
          </a:p>
        </p:txBody>
      </p:sp>
      <p:sp>
        <p:nvSpPr>
          <p:cNvPr id="47" name="TextBox 46"/>
          <p:cNvSpPr txBox="1"/>
          <p:nvPr/>
        </p:nvSpPr>
        <p:spPr>
          <a:xfrm>
            <a:off x="7462700" y="5994484"/>
            <a:ext cx="247184" cy="253916"/>
          </a:xfrm>
          <a:prstGeom prst="rect">
            <a:avLst/>
          </a:prstGeom>
          <a:noFill/>
        </p:spPr>
        <p:txBody>
          <a:bodyPr wrap="none" rtlCol="0">
            <a:spAutoFit/>
          </a:bodyPr>
          <a:lstStyle/>
          <a:p>
            <a:r>
              <a:rPr lang="en-US" sz="1050" dirty="0" smtClean="0"/>
              <a:t>4</a:t>
            </a:r>
            <a:endParaRPr lang="en-US" sz="1050" dirty="0"/>
          </a:p>
        </p:txBody>
      </p:sp>
      <p:sp>
        <p:nvSpPr>
          <p:cNvPr id="48" name="Rectangle 47"/>
          <p:cNvSpPr/>
          <p:nvPr/>
        </p:nvSpPr>
        <p:spPr bwMode="auto">
          <a:xfrm>
            <a:off x="6096000" y="5613484"/>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9" name="TextBox 48"/>
          <p:cNvSpPr txBox="1"/>
          <p:nvPr/>
        </p:nvSpPr>
        <p:spPr>
          <a:xfrm>
            <a:off x="6324600" y="5994484"/>
            <a:ext cx="453970" cy="253916"/>
          </a:xfrm>
          <a:prstGeom prst="rect">
            <a:avLst/>
          </a:prstGeom>
          <a:noFill/>
        </p:spPr>
        <p:txBody>
          <a:bodyPr wrap="none" rtlCol="0">
            <a:spAutoFit/>
          </a:bodyPr>
          <a:lstStyle/>
          <a:p>
            <a:r>
              <a:rPr lang="en-US" sz="1050" dirty="0" smtClean="0"/>
              <a:t>TBD</a:t>
            </a:r>
            <a:endParaRPr lang="en-US" sz="1050" dirty="0"/>
          </a:p>
        </p:txBody>
      </p:sp>
      <p:sp>
        <p:nvSpPr>
          <p:cNvPr id="50" name="TextBox 49"/>
          <p:cNvSpPr txBox="1"/>
          <p:nvPr/>
        </p:nvSpPr>
        <p:spPr>
          <a:xfrm>
            <a:off x="6096000" y="5689684"/>
            <a:ext cx="1210588" cy="253916"/>
          </a:xfrm>
          <a:prstGeom prst="rect">
            <a:avLst/>
          </a:prstGeom>
          <a:noFill/>
        </p:spPr>
        <p:txBody>
          <a:bodyPr wrap="none" rtlCol="0">
            <a:spAutoFit/>
          </a:bodyPr>
          <a:lstStyle/>
          <a:p>
            <a:r>
              <a:rPr lang="en-US" sz="1050" dirty="0" smtClean="0"/>
              <a:t>Payload (Optional)</a:t>
            </a:r>
            <a:endParaRPr lang="en-US" sz="105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114369</TotalTime>
  <Words>644</Words>
  <Application>Microsoft Office PowerPoint</Application>
  <PresentationFormat>On-screen Show (4:3)</PresentationFormat>
  <Paragraphs>79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802-11-Submission</vt:lpstr>
      <vt:lpstr>WUR MAC and Wakeup Frame</vt:lpstr>
      <vt:lpstr>Analysis of Management Frames</vt:lpstr>
      <vt:lpstr>LP Announcement for Broadcast Public Action</vt:lpstr>
      <vt:lpstr>LP Announcement for Unicast Public Action</vt:lpstr>
      <vt:lpstr>AID in LP WUR for Broadcast Announcement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1926</cp:revision>
  <cp:lastPrinted>1998-02-10T13:28:06Z</cp:lastPrinted>
  <dcterms:created xsi:type="dcterms:W3CDTF">2007-05-21T21:00:37Z</dcterms:created>
  <dcterms:modified xsi:type="dcterms:W3CDTF">2017-04-17T20:14:25Z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