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3"/>
  </p:notesMasterIdLst>
  <p:handoutMasterIdLst>
    <p:handoutMasterId r:id="rId14"/>
  </p:handoutMasterIdLst>
  <p:sldIdLst>
    <p:sldId id="270" r:id="rId2"/>
    <p:sldId id="287" r:id="rId3"/>
    <p:sldId id="288" r:id="rId4"/>
    <p:sldId id="289" r:id="rId5"/>
    <p:sldId id="295" r:id="rId6"/>
    <p:sldId id="294" r:id="rId7"/>
    <p:sldId id="291" r:id="rId8"/>
    <p:sldId id="296" r:id="rId9"/>
    <p:sldId id="286" r:id="rId10"/>
    <p:sldId id="298" r:id="rId11"/>
    <p:sldId id="29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65" autoAdjust="0"/>
    <p:restoredTop sz="92101" autoAdjust="0"/>
  </p:normalViewPr>
  <p:slideViewPr>
    <p:cSldViewPr>
      <p:cViewPr varScale="1">
        <p:scale>
          <a:sx n="73" d="100"/>
          <a:sy n="73" d="100"/>
        </p:scale>
        <p:origin x="-1296" y="-10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802.11-17/0437r1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2017</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BSS Management through WUR </a:t>
            </a:r>
            <a:r>
              <a:rPr lang="en-US" dirty="0" smtClean="0"/>
              <a:t>Wakeup Frame</a:t>
            </a:r>
            <a:endParaRPr lang="en-US" dirty="0"/>
          </a:p>
        </p:txBody>
      </p:sp>
      <p:sp>
        <p:nvSpPr>
          <p:cNvPr id="4" name="Date Placeholder 3"/>
          <p:cNvSpPr>
            <a:spLocks noGrp="1"/>
          </p:cNvSpPr>
          <p:nvPr>
            <p:ph type="dt" sz="half" idx="10"/>
          </p:nvPr>
        </p:nvSpPr>
        <p:spPr>
          <a:xfrm>
            <a:off x="696913" y="55602"/>
            <a:ext cx="878446" cy="553998"/>
          </a:xfrm>
        </p:spPr>
        <p:txBody>
          <a:bodyPr/>
          <a:lstStyle/>
          <a:p>
            <a:endParaRPr lang="en-US" dirty="0" smtClean="0"/>
          </a:p>
          <a:p>
            <a:r>
              <a:rPr lang="en-US" dirty="0" smtClean="0"/>
              <a:t>Jan 2017</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2017-01-16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b="0" dirty="0" smtClean="0"/>
              <a:t>Backup Slides</a:t>
            </a:r>
            <a:endParaRPr lang="en-US" sz="2800" dirty="0"/>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10</a:t>
            </a:fld>
            <a:endParaRPr lang="en-US" sz="900"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296400" cy="762000"/>
          </a:xfrm>
        </p:spPr>
        <p:txBody>
          <a:bodyPr/>
          <a:lstStyle/>
          <a:p>
            <a:r>
              <a:rPr lang="en-US" sz="2800" dirty="0" smtClean="0"/>
              <a:t>BSS Operation Info Token in LP Announcement </a:t>
            </a:r>
            <a:endParaRPr lang="en-US" sz="2400" dirty="0"/>
          </a:p>
        </p:txBody>
      </p:sp>
      <p:sp>
        <p:nvSpPr>
          <p:cNvPr id="121" name="Content Placeholder 2"/>
          <p:cNvSpPr txBox="1">
            <a:spLocks/>
          </p:cNvSpPr>
          <p:nvPr/>
        </p:nvSpPr>
        <p:spPr bwMode="auto">
          <a:xfrm>
            <a:off x="0" y="1219200"/>
            <a:ext cx="91440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400" kern="0" dirty="0" smtClean="0">
                <a:latin typeface="+mn-lt"/>
              </a:rPr>
              <a:t>In order for all associated STAs to receive the updated BSS operation parameters, a management frames with same BSS operation  info will be transmitted multiple times. Decoding one of them is enough. </a:t>
            </a:r>
          </a:p>
          <a:p>
            <a:pPr marL="800100" lvl="1" indent="-342900">
              <a:spcBef>
                <a:spcPct val="20000"/>
              </a:spcBef>
              <a:buClr>
                <a:srgbClr val="D7381B"/>
              </a:buClr>
              <a:buFont typeface="Arial" pitchFamily="34" charset="0"/>
              <a:buChar char="‒"/>
              <a:defRPr/>
            </a:pPr>
            <a:r>
              <a:rPr lang="en-US" sz="1400" kern="0" dirty="0" smtClean="0">
                <a:latin typeface="+mn-lt"/>
              </a:rPr>
              <a:t>LP WUR frame include BSS Operation Info Token (BSI Token), </a:t>
            </a:r>
            <a:r>
              <a:rPr lang="en-US" sz="1400" dirty="0" smtClean="0">
                <a:latin typeface="+mn-lt"/>
              </a:rPr>
              <a:t>e.g. 4-bit field can be added to LP Wakeup Request.</a:t>
            </a:r>
            <a:endParaRPr lang="en-US" sz="1400" kern="0" dirty="0" smtClean="0">
              <a:latin typeface="+mn-lt"/>
            </a:endParaRPr>
          </a:p>
          <a:p>
            <a:pPr marL="1257300" lvl="2" indent="-342900">
              <a:spcBef>
                <a:spcPct val="20000"/>
              </a:spcBef>
              <a:buClr>
                <a:srgbClr val="D7381B"/>
              </a:buClr>
              <a:buFont typeface="Arial" pitchFamily="34" charset="0"/>
              <a:buChar char="•"/>
              <a:defRPr/>
            </a:pPr>
            <a:r>
              <a:rPr lang="en-US" sz="1200" dirty="0" smtClean="0">
                <a:latin typeface="+mn-lt"/>
              </a:rPr>
              <a:t>The value in Dialog Token is start from 0 and each time the BSS operation parameters change, the Dialog Token is increased by 1. If the value in Dialog Token is 16, it becomes 0 </a:t>
            </a:r>
          </a:p>
          <a:p>
            <a:pPr marL="1257300" lvl="2" indent="-342900">
              <a:spcBef>
                <a:spcPct val="20000"/>
              </a:spcBef>
              <a:buClr>
                <a:srgbClr val="D7381B"/>
              </a:buClr>
              <a:buFont typeface="Arial" pitchFamily="34" charset="0"/>
              <a:buChar char="•"/>
              <a:defRPr/>
            </a:pPr>
            <a:r>
              <a:rPr lang="en-US" sz="1200" dirty="0" smtClean="0">
                <a:latin typeface="+mn-lt"/>
              </a:rPr>
              <a:t>Each time a LP STA receives a LP Wakeup Request that announces the management frames which carry the updated BSS operation parameters and the STA correctly receives the following management frame, the STA records the dialog token value. If the STA receives LP Wakeup Request with same token value as STA’s record, the STA can ignore the LP Wakeup Request. If the STA receives LP Wakeup Request whose token value is different from  the STA’s token record, the STA shall receive the following management frame.</a:t>
            </a:r>
          </a:p>
          <a:p>
            <a:pPr marL="1257300" lvl="2" indent="-342900">
              <a:spcBef>
                <a:spcPct val="20000"/>
              </a:spcBef>
              <a:buClr>
                <a:srgbClr val="D7381B"/>
              </a:buClr>
              <a:buFont typeface="Arial" pitchFamily="34" charset="0"/>
              <a:buChar char="•"/>
              <a:defRPr/>
            </a:pPr>
            <a:r>
              <a:rPr lang="en-US" sz="1200" dirty="0" smtClean="0">
                <a:latin typeface="+mn-lt"/>
              </a:rPr>
              <a:t>Option 1: A specific dialog token value, e.g. 0, can be used </a:t>
            </a:r>
            <a:r>
              <a:rPr lang="en-US" sz="1200" kern="0" dirty="0" smtClean="0">
                <a:latin typeface="+mn-lt"/>
              </a:rPr>
              <a:t>to indicate that an AP </a:t>
            </a:r>
            <a:r>
              <a:rPr lang="en-US" sz="1200" dirty="0" smtClean="0">
                <a:latin typeface="+mn-lt"/>
              </a:rPr>
              <a:t>starts/recovers a BSS.</a:t>
            </a:r>
          </a:p>
          <a:p>
            <a:pPr marL="1714500" lvl="3" indent="-342900">
              <a:spcBef>
                <a:spcPct val="20000"/>
              </a:spcBef>
              <a:buClr>
                <a:srgbClr val="D7381B"/>
              </a:buClr>
              <a:buFont typeface="Arial" pitchFamily="34" charset="0"/>
              <a:buChar char="‒"/>
              <a:defRPr/>
            </a:pPr>
            <a:r>
              <a:rPr lang="en-US" sz="1200" dirty="0" smtClean="0">
                <a:latin typeface="+mn-lt"/>
              </a:rPr>
              <a:t>The value in Dialog Token is start from 0 and each time the BSS operation parameters change, the Dialog Token is increased by 1. If the value in Dialog Token is 16, it becomes 1.</a:t>
            </a:r>
          </a:p>
          <a:p>
            <a:pPr marL="1257300" lvl="2" indent="-342900">
              <a:spcBef>
                <a:spcPct val="20000"/>
              </a:spcBef>
              <a:buClr>
                <a:srgbClr val="D7381B"/>
              </a:buClr>
              <a:buFont typeface="Arial" pitchFamily="34" charset="0"/>
              <a:buChar char="•"/>
              <a:defRPr/>
            </a:pPr>
            <a:r>
              <a:rPr lang="en-US" sz="1200" kern="0" dirty="0" smtClean="0">
                <a:latin typeface="+mn-lt"/>
              </a:rPr>
              <a:t>Option 2: A specific Type can be used to indicate that an AP </a:t>
            </a:r>
            <a:r>
              <a:rPr lang="en-US" sz="1200" dirty="0" smtClean="0">
                <a:latin typeface="+mn-lt"/>
              </a:rPr>
              <a:t>starts/recovers a BSS. Token is not needed.</a:t>
            </a:r>
            <a:endParaRPr lang="en-US" sz="12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11</a:t>
            </a:fld>
            <a:endParaRPr lang="en-US" sz="900" dirty="0"/>
          </a:p>
        </p:txBody>
      </p:sp>
      <p:sp>
        <p:nvSpPr>
          <p:cNvPr id="5" name="Rectangle 4"/>
          <p:cNvSpPr/>
          <p:nvPr/>
        </p:nvSpPr>
        <p:spPr bwMode="auto">
          <a:xfrm>
            <a:off x="2895600" y="5105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6" name="Rectangle 5"/>
          <p:cNvSpPr/>
          <p:nvPr/>
        </p:nvSpPr>
        <p:spPr bwMode="auto">
          <a:xfrm>
            <a:off x="3581400" y="51054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7" name="Rectangle 6"/>
          <p:cNvSpPr/>
          <p:nvPr/>
        </p:nvSpPr>
        <p:spPr bwMode="auto">
          <a:xfrm>
            <a:off x="5105400" y="51054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7315200" y="5105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TextBox 8"/>
          <p:cNvSpPr txBox="1"/>
          <p:nvPr/>
        </p:nvSpPr>
        <p:spPr>
          <a:xfrm>
            <a:off x="2971800" y="5181600"/>
            <a:ext cx="461986" cy="261610"/>
          </a:xfrm>
          <a:prstGeom prst="rect">
            <a:avLst/>
          </a:prstGeom>
          <a:noFill/>
        </p:spPr>
        <p:txBody>
          <a:bodyPr wrap="none" rtlCol="0">
            <a:spAutoFit/>
          </a:bodyPr>
          <a:lstStyle/>
          <a:p>
            <a:r>
              <a:rPr lang="en-US" sz="1050" dirty="0" smtClean="0"/>
              <a:t>Type</a:t>
            </a:r>
            <a:endParaRPr lang="en-US" sz="1050" dirty="0"/>
          </a:p>
        </p:txBody>
      </p:sp>
      <p:sp>
        <p:nvSpPr>
          <p:cNvPr id="10" name="TextBox 9"/>
          <p:cNvSpPr txBox="1"/>
          <p:nvPr/>
        </p:nvSpPr>
        <p:spPr>
          <a:xfrm>
            <a:off x="3886200" y="5181600"/>
            <a:ext cx="728084" cy="253916"/>
          </a:xfrm>
          <a:prstGeom prst="rect">
            <a:avLst/>
          </a:prstGeom>
          <a:noFill/>
        </p:spPr>
        <p:txBody>
          <a:bodyPr wrap="none" rtlCol="0">
            <a:spAutoFit/>
          </a:bodyPr>
          <a:lstStyle/>
          <a:p>
            <a:r>
              <a:rPr lang="en-US" sz="1050" dirty="0" smtClean="0"/>
              <a:t>BSS Color</a:t>
            </a:r>
            <a:endParaRPr lang="en-US" sz="1050" dirty="0"/>
          </a:p>
        </p:txBody>
      </p:sp>
      <p:sp>
        <p:nvSpPr>
          <p:cNvPr id="11" name="TextBox 10"/>
          <p:cNvSpPr txBox="1"/>
          <p:nvPr/>
        </p:nvSpPr>
        <p:spPr>
          <a:xfrm>
            <a:off x="5667678" y="5181600"/>
            <a:ext cx="428322" cy="253916"/>
          </a:xfrm>
          <a:prstGeom prst="rect">
            <a:avLst/>
          </a:prstGeom>
          <a:noFill/>
        </p:spPr>
        <p:txBody>
          <a:bodyPr wrap="none" rtlCol="0">
            <a:spAutoFit/>
          </a:bodyPr>
          <a:lstStyle/>
          <a:p>
            <a:r>
              <a:rPr lang="en-US" sz="1050" dirty="0" smtClean="0"/>
              <a:t>AID</a:t>
            </a:r>
            <a:endParaRPr lang="en-US" sz="1050" dirty="0"/>
          </a:p>
        </p:txBody>
      </p:sp>
      <p:sp>
        <p:nvSpPr>
          <p:cNvPr id="12" name="TextBox 11"/>
          <p:cNvSpPr txBox="1"/>
          <p:nvPr/>
        </p:nvSpPr>
        <p:spPr>
          <a:xfrm>
            <a:off x="7439514" y="5181600"/>
            <a:ext cx="409086" cy="253916"/>
          </a:xfrm>
          <a:prstGeom prst="rect">
            <a:avLst/>
          </a:prstGeom>
          <a:noFill/>
        </p:spPr>
        <p:txBody>
          <a:bodyPr wrap="none" rtlCol="0">
            <a:spAutoFit/>
          </a:bodyPr>
          <a:lstStyle/>
          <a:p>
            <a:r>
              <a:rPr lang="en-US" sz="1050" dirty="0" smtClean="0"/>
              <a:t>FCS</a:t>
            </a:r>
            <a:endParaRPr lang="en-US" sz="1050" dirty="0"/>
          </a:p>
        </p:txBody>
      </p:sp>
      <p:sp>
        <p:nvSpPr>
          <p:cNvPr id="13" name="TextBox 12"/>
          <p:cNvSpPr txBox="1"/>
          <p:nvPr/>
        </p:nvSpPr>
        <p:spPr>
          <a:xfrm>
            <a:off x="498902" y="5206916"/>
            <a:ext cx="1766830" cy="253916"/>
          </a:xfrm>
          <a:prstGeom prst="rect">
            <a:avLst/>
          </a:prstGeom>
          <a:noFill/>
        </p:spPr>
        <p:txBody>
          <a:bodyPr wrap="none" rtlCol="0">
            <a:spAutoFit/>
          </a:bodyPr>
          <a:lstStyle/>
          <a:p>
            <a:r>
              <a:rPr lang="en-US" sz="1050" dirty="0" smtClean="0"/>
              <a:t>LP Wakeup Request option 1</a:t>
            </a:r>
            <a:endParaRPr lang="en-US" sz="1050" dirty="0"/>
          </a:p>
        </p:txBody>
      </p:sp>
      <p:sp>
        <p:nvSpPr>
          <p:cNvPr id="14" name="TextBox 13"/>
          <p:cNvSpPr txBox="1"/>
          <p:nvPr/>
        </p:nvSpPr>
        <p:spPr>
          <a:xfrm>
            <a:off x="2480102" y="5486400"/>
            <a:ext cx="415498" cy="253916"/>
          </a:xfrm>
          <a:prstGeom prst="rect">
            <a:avLst/>
          </a:prstGeom>
          <a:noFill/>
        </p:spPr>
        <p:txBody>
          <a:bodyPr wrap="none" rtlCol="0">
            <a:spAutoFit/>
          </a:bodyPr>
          <a:lstStyle/>
          <a:p>
            <a:r>
              <a:rPr lang="en-US" sz="1050" dirty="0" smtClean="0"/>
              <a:t>Bits:</a:t>
            </a:r>
            <a:endParaRPr lang="en-US" sz="1050" dirty="0"/>
          </a:p>
        </p:txBody>
      </p:sp>
      <p:sp>
        <p:nvSpPr>
          <p:cNvPr id="15" name="TextBox 14"/>
          <p:cNvSpPr txBox="1"/>
          <p:nvPr/>
        </p:nvSpPr>
        <p:spPr>
          <a:xfrm>
            <a:off x="3013502" y="5486400"/>
            <a:ext cx="251992" cy="253916"/>
          </a:xfrm>
          <a:prstGeom prst="rect">
            <a:avLst/>
          </a:prstGeom>
          <a:noFill/>
        </p:spPr>
        <p:txBody>
          <a:bodyPr wrap="none" rtlCol="0">
            <a:spAutoFit/>
          </a:bodyPr>
          <a:lstStyle/>
          <a:p>
            <a:r>
              <a:rPr lang="en-US" sz="1050" dirty="0" smtClean="0"/>
              <a:t>4</a:t>
            </a:r>
            <a:endParaRPr lang="en-US" sz="1050" dirty="0"/>
          </a:p>
        </p:txBody>
      </p:sp>
      <p:sp>
        <p:nvSpPr>
          <p:cNvPr id="16" name="TextBox 15"/>
          <p:cNvSpPr txBox="1"/>
          <p:nvPr/>
        </p:nvSpPr>
        <p:spPr>
          <a:xfrm>
            <a:off x="4080302" y="5486400"/>
            <a:ext cx="319318" cy="253916"/>
          </a:xfrm>
          <a:prstGeom prst="rect">
            <a:avLst/>
          </a:prstGeom>
          <a:noFill/>
        </p:spPr>
        <p:txBody>
          <a:bodyPr wrap="none" rtlCol="0">
            <a:spAutoFit/>
          </a:bodyPr>
          <a:lstStyle/>
          <a:p>
            <a:r>
              <a:rPr lang="en-US" sz="1050" dirty="0" smtClean="0"/>
              <a:t>12</a:t>
            </a:r>
            <a:endParaRPr lang="en-US" sz="1050" dirty="0"/>
          </a:p>
        </p:txBody>
      </p:sp>
      <p:sp>
        <p:nvSpPr>
          <p:cNvPr id="17" name="TextBox 16"/>
          <p:cNvSpPr txBox="1"/>
          <p:nvPr/>
        </p:nvSpPr>
        <p:spPr>
          <a:xfrm>
            <a:off x="5633900" y="5486400"/>
            <a:ext cx="309700" cy="253916"/>
          </a:xfrm>
          <a:prstGeom prst="rect">
            <a:avLst/>
          </a:prstGeom>
          <a:noFill/>
        </p:spPr>
        <p:txBody>
          <a:bodyPr wrap="none" rtlCol="0">
            <a:spAutoFit/>
          </a:bodyPr>
          <a:lstStyle/>
          <a:p>
            <a:r>
              <a:rPr lang="en-US" sz="1050" dirty="0" smtClean="0"/>
              <a:t>11</a:t>
            </a:r>
            <a:endParaRPr lang="en-US" sz="1050" dirty="0"/>
          </a:p>
        </p:txBody>
      </p:sp>
      <p:sp>
        <p:nvSpPr>
          <p:cNvPr id="18" name="TextBox 17"/>
          <p:cNvSpPr txBox="1"/>
          <p:nvPr/>
        </p:nvSpPr>
        <p:spPr>
          <a:xfrm>
            <a:off x="7538900" y="5486400"/>
            <a:ext cx="247184" cy="253916"/>
          </a:xfrm>
          <a:prstGeom prst="rect">
            <a:avLst/>
          </a:prstGeom>
          <a:noFill/>
        </p:spPr>
        <p:txBody>
          <a:bodyPr wrap="none" rtlCol="0">
            <a:spAutoFit/>
          </a:bodyPr>
          <a:lstStyle/>
          <a:p>
            <a:r>
              <a:rPr lang="en-US" sz="1050" dirty="0" smtClean="0"/>
              <a:t>4</a:t>
            </a:r>
            <a:endParaRPr lang="en-US" sz="1050" dirty="0"/>
          </a:p>
        </p:txBody>
      </p:sp>
      <p:sp>
        <p:nvSpPr>
          <p:cNvPr id="19" name="Rectangle 18"/>
          <p:cNvSpPr/>
          <p:nvPr/>
        </p:nvSpPr>
        <p:spPr bwMode="auto">
          <a:xfrm>
            <a:off x="6629400" y="5105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0" name="TextBox 19"/>
          <p:cNvSpPr txBox="1"/>
          <p:nvPr/>
        </p:nvSpPr>
        <p:spPr>
          <a:xfrm>
            <a:off x="6858000" y="5486400"/>
            <a:ext cx="247184" cy="253916"/>
          </a:xfrm>
          <a:prstGeom prst="rect">
            <a:avLst/>
          </a:prstGeom>
          <a:noFill/>
        </p:spPr>
        <p:txBody>
          <a:bodyPr wrap="none" rtlCol="0">
            <a:spAutoFit/>
          </a:bodyPr>
          <a:lstStyle/>
          <a:p>
            <a:r>
              <a:rPr lang="en-US" sz="1050" dirty="0" smtClean="0"/>
              <a:t>4</a:t>
            </a:r>
            <a:endParaRPr lang="en-US" sz="1050" dirty="0"/>
          </a:p>
        </p:txBody>
      </p:sp>
      <p:sp>
        <p:nvSpPr>
          <p:cNvPr id="21" name="TextBox 20"/>
          <p:cNvSpPr txBox="1"/>
          <p:nvPr/>
        </p:nvSpPr>
        <p:spPr>
          <a:xfrm>
            <a:off x="6629400" y="5130716"/>
            <a:ext cx="771365" cy="415498"/>
          </a:xfrm>
          <a:prstGeom prst="rect">
            <a:avLst/>
          </a:prstGeom>
          <a:noFill/>
        </p:spPr>
        <p:txBody>
          <a:bodyPr wrap="none" rtlCol="0">
            <a:spAutoFit/>
          </a:bodyPr>
          <a:lstStyle/>
          <a:p>
            <a:r>
              <a:rPr lang="en-US" sz="1050" dirty="0" smtClean="0"/>
              <a:t>BSI Token</a:t>
            </a:r>
          </a:p>
          <a:p>
            <a:r>
              <a:rPr lang="en-US" sz="1050" dirty="0" smtClean="0"/>
              <a:t>=0</a:t>
            </a:r>
            <a:endParaRPr lang="en-US" sz="1050" dirty="0"/>
          </a:p>
        </p:txBody>
      </p:sp>
      <p:sp>
        <p:nvSpPr>
          <p:cNvPr id="26" name="Rectangle 25"/>
          <p:cNvSpPr/>
          <p:nvPr/>
        </p:nvSpPr>
        <p:spPr bwMode="auto">
          <a:xfrm>
            <a:off x="2930098" y="59182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7" name="Rectangle 26"/>
          <p:cNvSpPr/>
          <p:nvPr/>
        </p:nvSpPr>
        <p:spPr bwMode="auto">
          <a:xfrm>
            <a:off x="3615898" y="59182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8" name="Rectangle 27"/>
          <p:cNvSpPr/>
          <p:nvPr/>
        </p:nvSpPr>
        <p:spPr bwMode="auto">
          <a:xfrm>
            <a:off x="5139898" y="59182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9" name="Rectangle 28"/>
          <p:cNvSpPr/>
          <p:nvPr/>
        </p:nvSpPr>
        <p:spPr bwMode="auto">
          <a:xfrm>
            <a:off x="6629400" y="59182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0" name="TextBox 29"/>
          <p:cNvSpPr txBox="1"/>
          <p:nvPr/>
        </p:nvSpPr>
        <p:spPr>
          <a:xfrm>
            <a:off x="3006298" y="5994484"/>
            <a:ext cx="461986" cy="261610"/>
          </a:xfrm>
          <a:prstGeom prst="rect">
            <a:avLst/>
          </a:prstGeom>
          <a:noFill/>
        </p:spPr>
        <p:txBody>
          <a:bodyPr wrap="none" rtlCol="0">
            <a:spAutoFit/>
          </a:bodyPr>
          <a:lstStyle/>
          <a:p>
            <a:r>
              <a:rPr lang="en-US" sz="1050" dirty="0" smtClean="0"/>
              <a:t>Type</a:t>
            </a:r>
            <a:endParaRPr lang="en-US" sz="1050" dirty="0"/>
          </a:p>
        </p:txBody>
      </p:sp>
      <p:sp>
        <p:nvSpPr>
          <p:cNvPr id="31" name="TextBox 30"/>
          <p:cNvSpPr txBox="1"/>
          <p:nvPr/>
        </p:nvSpPr>
        <p:spPr>
          <a:xfrm>
            <a:off x="3920698" y="5994484"/>
            <a:ext cx="728084" cy="253916"/>
          </a:xfrm>
          <a:prstGeom prst="rect">
            <a:avLst/>
          </a:prstGeom>
          <a:noFill/>
        </p:spPr>
        <p:txBody>
          <a:bodyPr wrap="none" rtlCol="0">
            <a:spAutoFit/>
          </a:bodyPr>
          <a:lstStyle/>
          <a:p>
            <a:r>
              <a:rPr lang="en-US" sz="1050" dirty="0" smtClean="0"/>
              <a:t>BSS Color</a:t>
            </a:r>
            <a:endParaRPr lang="en-US" sz="1050" dirty="0"/>
          </a:p>
        </p:txBody>
      </p:sp>
      <p:sp>
        <p:nvSpPr>
          <p:cNvPr id="32" name="TextBox 31"/>
          <p:cNvSpPr txBox="1"/>
          <p:nvPr/>
        </p:nvSpPr>
        <p:spPr>
          <a:xfrm>
            <a:off x="5702176" y="5994484"/>
            <a:ext cx="428322" cy="253916"/>
          </a:xfrm>
          <a:prstGeom prst="rect">
            <a:avLst/>
          </a:prstGeom>
          <a:noFill/>
        </p:spPr>
        <p:txBody>
          <a:bodyPr wrap="none" rtlCol="0">
            <a:spAutoFit/>
          </a:bodyPr>
          <a:lstStyle/>
          <a:p>
            <a:r>
              <a:rPr lang="en-US" sz="1050" dirty="0" smtClean="0"/>
              <a:t>AID</a:t>
            </a:r>
            <a:endParaRPr lang="en-US" sz="1050" dirty="0"/>
          </a:p>
        </p:txBody>
      </p:sp>
      <p:sp>
        <p:nvSpPr>
          <p:cNvPr id="33" name="TextBox 32"/>
          <p:cNvSpPr txBox="1"/>
          <p:nvPr/>
        </p:nvSpPr>
        <p:spPr>
          <a:xfrm>
            <a:off x="6753714" y="5994484"/>
            <a:ext cx="409086" cy="253916"/>
          </a:xfrm>
          <a:prstGeom prst="rect">
            <a:avLst/>
          </a:prstGeom>
          <a:noFill/>
        </p:spPr>
        <p:txBody>
          <a:bodyPr wrap="none" rtlCol="0">
            <a:spAutoFit/>
          </a:bodyPr>
          <a:lstStyle/>
          <a:p>
            <a:r>
              <a:rPr lang="en-US" sz="1050" dirty="0" smtClean="0"/>
              <a:t>FCS</a:t>
            </a:r>
            <a:endParaRPr lang="en-US" sz="1050" dirty="0"/>
          </a:p>
        </p:txBody>
      </p:sp>
      <p:sp>
        <p:nvSpPr>
          <p:cNvPr id="34" name="TextBox 33"/>
          <p:cNvSpPr txBox="1"/>
          <p:nvPr/>
        </p:nvSpPr>
        <p:spPr>
          <a:xfrm>
            <a:off x="533400" y="6019800"/>
            <a:ext cx="1834156" cy="253916"/>
          </a:xfrm>
          <a:prstGeom prst="rect">
            <a:avLst/>
          </a:prstGeom>
          <a:noFill/>
        </p:spPr>
        <p:txBody>
          <a:bodyPr wrap="none" rtlCol="0">
            <a:spAutoFit/>
          </a:bodyPr>
          <a:lstStyle/>
          <a:p>
            <a:r>
              <a:rPr lang="en-US" sz="1050" dirty="0" smtClean="0"/>
              <a:t>LP Wakeup Request option 2</a:t>
            </a:r>
            <a:endParaRPr lang="en-US" sz="1050" dirty="0"/>
          </a:p>
        </p:txBody>
      </p:sp>
      <p:sp>
        <p:nvSpPr>
          <p:cNvPr id="35" name="TextBox 34"/>
          <p:cNvSpPr txBox="1"/>
          <p:nvPr/>
        </p:nvSpPr>
        <p:spPr>
          <a:xfrm>
            <a:off x="2514600" y="6299284"/>
            <a:ext cx="415498" cy="253916"/>
          </a:xfrm>
          <a:prstGeom prst="rect">
            <a:avLst/>
          </a:prstGeom>
          <a:noFill/>
        </p:spPr>
        <p:txBody>
          <a:bodyPr wrap="none" rtlCol="0">
            <a:spAutoFit/>
          </a:bodyPr>
          <a:lstStyle/>
          <a:p>
            <a:r>
              <a:rPr lang="en-US" sz="1050" dirty="0" smtClean="0"/>
              <a:t>Bits:</a:t>
            </a:r>
            <a:endParaRPr lang="en-US" sz="1050" dirty="0"/>
          </a:p>
        </p:txBody>
      </p:sp>
      <p:sp>
        <p:nvSpPr>
          <p:cNvPr id="36" name="TextBox 35"/>
          <p:cNvSpPr txBox="1"/>
          <p:nvPr/>
        </p:nvSpPr>
        <p:spPr>
          <a:xfrm>
            <a:off x="3048000" y="6299284"/>
            <a:ext cx="251992" cy="253916"/>
          </a:xfrm>
          <a:prstGeom prst="rect">
            <a:avLst/>
          </a:prstGeom>
          <a:noFill/>
        </p:spPr>
        <p:txBody>
          <a:bodyPr wrap="none" rtlCol="0">
            <a:spAutoFit/>
          </a:bodyPr>
          <a:lstStyle/>
          <a:p>
            <a:r>
              <a:rPr lang="en-US" sz="1050" dirty="0" smtClean="0"/>
              <a:t>4</a:t>
            </a:r>
            <a:endParaRPr lang="en-US" sz="1050" dirty="0"/>
          </a:p>
        </p:txBody>
      </p:sp>
      <p:sp>
        <p:nvSpPr>
          <p:cNvPr id="37" name="TextBox 36"/>
          <p:cNvSpPr txBox="1"/>
          <p:nvPr/>
        </p:nvSpPr>
        <p:spPr>
          <a:xfrm>
            <a:off x="4114800" y="6299284"/>
            <a:ext cx="319318" cy="253916"/>
          </a:xfrm>
          <a:prstGeom prst="rect">
            <a:avLst/>
          </a:prstGeom>
          <a:noFill/>
        </p:spPr>
        <p:txBody>
          <a:bodyPr wrap="none" rtlCol="0">
            <a:spAutoFit/>
          </a:bodyPr>
          <a:lstStyle/>
          <a:p>
            <a:r>
              <a:rPr lang="en-US" sz="1050" dirty="0" smtClean="0"/>
              <a:t>12</a:t>
            </a:r>
            <a:endParaRPr lang="en-US" sz="1050" dirty="0"/>
          </a:p>
        </p:txBody>
      </p:sp>
      <p:sp>
        <p:nvSpPr>
          <p:cNvPr id="38" name="TextBox 37"/>
          <p:cNvSpPr txBox="1"/>
          <p:nvPr/>
        </p:nvSpPr>
        <p:spPr>
          <a:xfrm>
            <a:off x="5668398" y="6299284"/>
            <a:ext cx="309700" cy="253916"/>
          </a:xfrm>
          <a:prstGeom prst="rect">
            <a:avLst/>
          </a:prstGeom>
          <a:noFill/>
        </p:spPr>
        <p:txBody>
          <a:bodyPr wrap="none" rtlCol="0">
            <a:spAutoFit/>
          </a:bodyPr>
          <a:lstStyle/>
          <a:p>
            <a:r>
              <a:rPr lang="en-US" sz="1050" dirty="0" smtClean="0"/>
              <a:t>11</a:t>
            </a:r>
            <a:endParaRPr lang="en-US" sz="1050" dirty="0"/>
          </a:p>
        </p:txBody>
      </p:sp>
      <p:sp>
        <p:nvSpPr>
          <p:cNvPr id="39" name="TextBox 38"/>
          <p:cNvSpPr txBox="1"/>
          <p:nvPr/>
        </p:nvSpPr>
        <p:spPr>
          <a:xfrm>
            <a:off x="6853100" y="6299284"/>
            <a:ext cx="247184" cy="253916"/>
          </a:xfrm>
          <a:prstGeom prst="rect">
            <a:avLst/>
          </a:prstGeom>
          <a:noFill/>
        </p:spPr>
        <p:txBody>
          <a:bodyPr wrap="none" rtlCol="0">
            <a:spAutoFit/>
          </a:bodyPr>
          <a:lstStyle/>
          <a:p>
            <a:r>
              <a:rPr lang="en-US" sz="1050" dirty="0" smtClean="0"/>
              <a:t>4</a:t>
            </a:r>
            <a:endParaRPr lang="en-US" sz="105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dirty="0" smtClean="0"/>
              <a:t>Analysis of Management Frames</a:t>
            </a:r>
            <a:endParaRPr lang="en-US" sz="2800" dirty="0"/>
          </a:p>
        </p:txBody>
      </p:sp>
      <p:sp>
        <p:nvSpPr>
          <p:cNvPr id="121" name="Content Placeholder 2"/>
          <p:cNvSpPr txBox="1">
            <a:spLocks/>
          </p:cNvSpPr>
          <p:nvPr/>
        </p:nvSpPr>
        <p:spPr bwMode="auto">
          <a:xfrm>
            <a:off x="0" y="1143000"/>
            <a:ext cx="91440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600" kern="0" dirty="0" smtClean="0">
                <a:latin typeface="+mn-lt"/>
              </a:rPr>
              <a:t>Some management frames are used for announcing new BSS operation parameters.</a:t>
            </a:r>
          </a:p>
          <a:p>
            <a:pPr marL="800100" lvl="1" indent="-342900">
              <a:spcBef>
                <a:spcPct val="20000"/>
              </a:spcBef>
              <a:buClr>
                <a:srgbClr val="D7381B"/>
              </a:buClr>
              <a:buFont typeface="Arial" pitchFamily="34" charset="0"/>
              <a:buChar char="‒"/>
              <a:defRPr/>
            </a:pPr>
            <a:r>
              <a:rPr lang="en-US" sz="1600" kern="0" dirty="0" smtClean="0">
                <a:latin typeface="+mn-lt"/>
              </a:rPr>
              <a:t>Such frames include Channel Switch Announcement, Operation Mode Notification etc. A low power needs to wake up to receive such frames.</a:t>
            </a:r>
          </a:p>
          <a:p>
            <a:pPr marL="342900" lvl="0" indent="-342900">
              <a:spcBef>
                <a:spcPct val="20000"/>
              </a:spcBef>
              <a:buClr>
                <a:srgbClr val="D7381B"/>
              </a:buClr>
              <a:buFontTx/>
              <a:buChar char="•"/>
              <a:defRPr/>
            </a:pPr>
            <a:r>
              <a:rPr lang="en-US" sz="1600" kern="0" dirty="0" smtClean="0">
                <a:latin typeface="+mn-lt"/>
              </a:rPr>
              <a:t>Some management frames may be used announcing new BSS operation parameters.</a:t>
            </a:r>
          </a:p>
          <a:p>
            <a:pPr marL="800100" lvl="1" indent="-342900">
              <a:spcBef>
                <a:spcPct val="20000"/>
              </a:spcBef>
              <a:buClr>
                <a:srgbClr val="D7381B"/>
              </a:buClr>
              <a:buFont typeface="Arial" pitchFamily="34" charset="0"/>
              <a:buChar char="‒"/>
              <a:defRPr/>
            </a:pPr>
            <a:r>
              <a:rPr lang="en-US" sz="1600" kern="0" dirty="0" smtClean="0">
                <a:latin typeface="+mn-lt"/>
              </a:rPr>
              <a:t>Such frames include Beacon, Probe Response etc. A low power needs to wake up to receive such frames when the frames announce the new BSS operation parameter.</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2</a:t>
            </a:fld>
            <a:endParaRPr lang="en-US" sz="900" dirty="0"/>
          </a:p>
        </p:txBody>
      </p:sp>
      <p:pic>
        <p:nvPicPr>
          <p:cNvPr id="1026" name="Picture 2"/>
          <p:cNvPicPr>
            <a:picLocks noChangeAspect="1" noChangeArrowheads="1"/>
          </p:cNvPicPr>
          <p:nvPr/>
        </p:nvPicPr>
        <p:blipFill>
          <a:blip r:embed="rId2" cstate="print"/>
          <a:srcRect/>
          <a:stretch>
            <a:fillRect/>
          </a:stretch>
        </p:blipFill>
        <p:spPr bwMode="auto">
          <a:xfrm>
            <a:off x="3718519" y="3200400"/>
            <a:ext cx="5349281" cy="314181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dirty="0" smtClean="0"/>
              <a:t>Analysis of Management Frames</a:t>
            </a:r>
            <a:endParaRPr lang="en-US" sz="2800" dirty="0"/>
          </a:p>
        </p:txBody>
      </p:sp>
      <p:sp>
        <p:nvSpPr>
          <p:cNvPr id="121" name="Content Placeholder 2"/>
          <p:cNvSpPr txBox="1">
            <a:spLocks/>
          </p:cNvSpPr>
          <p:nvPr/>
        </p:nvSpPr>
        <p:spPr bwMode="auto">
          <a:xfrm>
            <a:off x="0" y="1143000"/>
            <a:ext cx="91440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2000" kern="0" dirty="0" smtClean="0">
                <a:latin typeface="+mn-lt"/>
              </a:rPr>
              <a:t>When a broadcast management frame is not used for announcing new BSS operation parameters, a power save STA doesn’t need to wake up for the frame reception.</a:t>
            </a:r>
          </a:p>
          <a:p>
            <a:pPr marL="800100" lvl="1" indent="-342900">
              <a:spcBef>
                <a:spcPct val="20000"/>
              </a:spcBef>
              <a:buClr>
                <a:srgbClr val="D7381B"/>
              </a:buClr>
              <a:buFont typeface="Arial" pitchFamily="34" charset="0"/>
              <a:buChar char="‒"/>
              <a:defRPr/>
            </a:pPr>
            <a:r>
              <a:rPr lang="en-US" sz="2000" kern="0" dirty="0" smtClean="0">
                <a:latin typeface="+mn-lt"/>
              </a:rPr>
              <a:t>Such frames include Beacon, Probe Response etc. </a:t>
            </a:r>
          </a:p>
          <a:p>
            <a:pPr marL="342900" lvl="0" indent="-342900">
              <a:spcBef>
                <a:spcPct val="20000"/>
              </a:spcBef>
              <a:buClr>
                <a:srgbClr val="D7381B"/>
              </a:buClr>
              <a:buFontTx/>
              <a:buChar char="•"/>
              <a:defRPr/>
            </a:pPr>
            <a:r>
              <a:rPr lang="en-US" sz="2000" kern="0" dirty="0" smtClean="0">
                <a:latin typeface="+mn-lt"/>
              </a:rPr>
              <a:t>Some management frames are transmitted for inter-BSS communication.</a:t>
            </a:r>
          </a:p>
          <a:p>
            <a:pPr marL="800100" lvl="1" indent="-342900">
              <a:spcBef>
                <a:spcPct val="20000"/>
              </a:spcBef>
              <a:buClr>
                <a:srgbClr val="D7381B"/>
              </a:buClr>
              <a:buFont typeface="Arial" pitchFamily="34" charset="0"/>
              <a:buChar char="‒"/>
              <a:defRPr/>
            </a:pPr>
            <a:r>
              <a:rPr lang="en-US" sz="2000" kern="0" dirty="0" smtClean="0">
                <a:latin typeface="+mn-lt"/>
              </a:rPr>
              <a:t>For unicast public Action whose destination is outside the BSS of the transmitter, no AID exists.</a:t>
            </a:r>
          </a:p>
          <a:p>
            <a:pPr marL="342900" lvl="0" indent="-342900">
              <a:spcBef>
                <a:spcPct val="20000"/>
              </a:spcBef>
              <a:buClr>
                <a:srgbClr val="D7381B"/>
              </a:buClr>
              <a:buFontTx/>
              <a:buChar char="•"/>
              <a:defRPr/>
            </a:pPr>
            <a:r>
              <a:rPr lang="en-US" sz="1800" kern="0" dirty="0" smtClean="0">
                <a:latin typeface="+mn-lt"/>
              </a:rPr>
              <a:t>Some management frames are transmitted to unassociated STAs for association.</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3</a:t>
            </a:fld>
            <a:endParaRPr 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10600" cy="762000"/>
          </a:xfrm>
        </p:spPr>
        <p:txBody>
          <a:bodyPr/>
          <a:lstStyle/>
          <a:p>
            <a:r>
              <a:rPr lang="en-US" sz="2800" dirty="0" smtClean="0"/>
              <a:t>LP Announcement for Broadcast Management</a:t>
            </a:r>
            <a:endParaRPr lang="en-US" sz="2400" dirty="0"/>
          </a:p>
        </p:txBody>
      </p:sp>
      <p:sp>
        <p:nvSpPr>
          <p:cNvPr id="121" name="Content Placeholder 2"/>
          <p:cNvSpPr txBox="1">
            <a:spLocks/>
          </p:cNvSpPr>
          <p:nvPr/>
        </p:nvSpPr>
        <p:spPr bwMode="auto">
          <a:xfrm>
            <a:off x="0" y="1143000"/>
            <a:ext cx="91440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kern="0" dirty="0" smtClean="0">
                <a:latin typeface="+mn-lt"/>
              </a:rPr>
              <a:t>For the management frame which includes no new BSS operation information and is not public action frame, there are two options:</a:t>
            </a:r>
          </a:p>
          <a:p>
            <a:pPr marL="800100" lvl="1" indent="-342900">
              <a:spcBef>
                <a:spcPct val="20000"/>
              </a:spcBef>
              <a:buClr>
                <a:srgbClr val="D7381B"/>
              </a:buClr>
              <a:buFont typeface="Arial" pitchFamily="34" charset="0"/>
              <a:buChar char="‒"/>
              <a:defRPr/>
            </a:pPr>
            <a:r>
              <a:rPr lang="en-US" sz="1600" kern="0" dirty="0" smtClean="0">
                <a:latin typeface="+mn-lt"/>
              </a:rPr>
              <a:t>Option 1: no low power (LP) Wakeup Request (WUR) announces the transmission of the management frame whose content includes no new BSS operation information.</a:t>
            </a:r>
          </a:p>
          <a:p>
            <a:pPr marL="1257300" lvl="2" indent="-342900">
              <a:spcBef>
                <a:spcPct val="20000"/>
              </a:spcBef>
              <a:buClr>
                <a:srgbClr val="D7381B"/>
              </a:buClr>
              <a:buFont typeface="Arial" pitchFamily="34" charset="0"/>
              <a:buChar char="•"/>
              <a:defRPr/>
            </a:pPr>
            <a:r>
              <a:rPr lang="en-US" sz="1600" kern="0" dirty="0" smtClean="0">
                <a:latin typeface="+mn-lt"/>
              </a:rPr>
              <a:t>A STA which wants to associate with an AP needs to do normal operation (passive scanning, active scanning).</a:t>
            </a:r>
          </a:p>
          <a:p>
            <a:pPr marL="800100" lvl="1" indent="-342900">
              <a:spcBef>
                <a:spcPct val="20000"/>
              </a:spcBef>
              <a:buClr>
                <a:srgbClr val="D7381B"/>
              </a:buClr>
              <a:buFont typeface="Arial" pitchFamily="34" charset="0"/>
              <a:buChar char="‒"/>
              <a:defRPr/>
            </a:pPr>
            <a:r>
              <a:rPr lang="en-US" sz="1600" kern="0" dirty="0" smtClean="0">
                <a:latin typeface="+mn-lt"/>
              </a:rPr>
              <a:t>Option 2: a low power (LP) Wakeup Request (WUR) announces the transmission of the management frame whose content includes no new BSS operation information.</a:t>
            </a:r>
          </a:p>
          <a:p>
            <a:pPr marL="1257300" lvl="2" indent="-342900">
              <a:spcBef>
                <a:spcPct val="20000"/>
              </a:spcBef>
              <a:buClr>
                <a:srgbClr val="D7381B"/>
              </a:buClr>
              <a:buFont typeface="Arial" pitchFamily="34" charset="0"/>
              <a:buChar char="•"/>
              <a:defRPr/>
            </a:pPr>
            <a:r>
              <a:rPr lang="en-US" sz="1600" kern="0" dirty="0" smtClean="0">
                <a:latin typeface="+mn-lt"/>
              </a:rPr>
              <a:t>A STA which wants to associate with an AP doesn’t need to do normal operation (passive scanning, active scanning).</a:t>
            </a:r>
          </a:p>
          <a:p>
            <a:pPr marL="342900" indent="-342900">
              <a:spcBef>
                <a:spcPct val="20000"/>
              </a:spcBef>
              <a:buClr>
                <a:srgbClr val="D7381B"/>
              </a:buClr>
              <a:buFont typeface="Arial" pitchFamily="34" charset="0"/>
              <a:buChar char="•"/>
              <a:defRPr/>
            </a:pPr>
            <a:r>
              <a:rPr lang="en-US" sz="1800" kern="0" dirty="0" smtClean="0">
                <a:latin typeface="+mn-lt"/>
              </a:rPr>
              <a:t>A low power (LP) Wakeup Request (WUR) announcement announces the transmission of the management frame whose content includes new BSS operation information.</a:t>
            </a:r>
          </a:p>
          <a:p>
            <a:pPr marL="800100" lvl="1" indent="-342900">
              <a:spcBef>
                <a:spcPct val="20000"/>
              </a:spcBef>
              <a:buClr>
                <a:srgbClr val="D7381B"/>
              </a:buClr>
              <a:buFont typeface="Arial" pitchFamily="34" charset="0"/>
              <a:buChar char="‒"/>
              <a:defRPr/>
            </a:pPr>
            <a:r>
              <a:rPr lang="en-US" sz="1600" kern="0" dirty="0" smtClean="0">
                <a:latin typeface="+mn-lt"/>
              </a:rPr>
              <a:t>A new type is defined for such announcement.</a:t>
            </a:r>
          </a:p>
        </p:txBody>
      </p:sp>
      <p:sp>
        <p:nvSpPr>
          <p:cNvPr id="6" name="Rectangle 5"/>
          <p:cNvSpPr/>
          <p:nvPr/>
        </p:nvSpPr>
        <p:spPr bwMode="auto">
          <a:xfrm>
            <a:off x="1752600" y="4800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7" name="Rectangle 6"/>
          <p:cNvSpPr/>
          <p:nvPr/>
        </p:nvSpPr>
        <p:spPr bwMode="auto">
          <a:xfrm>
            <a:off x="2438400" y="48006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3962400" y="48006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Rectangle 8"/>
          <p:cNvSpPr/>
          <p:nvPr/>
        </p:nvSpPr>
        <p:spPr bwMode="auto">
          <a:xfrm>
            <a:off x="6172200" y="4800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0" name="TextBox 9"/>
          <p:cNvSpPr txBox="1"/>
          <p:nvPr/>
        </p:nvSpPr>
        <p:spPr>
          <a:xfrm>
            <a:off x="1828800" y="4876800"/>
            <a:ext cx="461986" cy="261610"/>
          </a:xfrm>
          <a:prstGeom prst="rect">
            <a:avLst/>
          </a:prstGeom>
          <a:noFill/>
        </p:spPr>
        <p:txBody>
          <a:bodyPr wrap="none" rtlCol="0">
            <a:spAutoFit/>
          </a:bodyPr>
          <a:lstStyle/>
          <a:p>
            <a:r>
              <a:rPr lang="en-US" sz="1050" dirty="0" smtClean="0"/>
              <a:t>Type</a:t>
            </a:r>
            <a:endParaRPr lang="en-US" sz="1050" dirty="0"/>
          </a:p>
        </p:txBody>
      </p:sp>
      <p:sp>
        <p:nvSpPr>
          <p:cNvPr id="11" name="TextBox 10"/>
          <p:cNvSpPr txBox="1"/>
          <p:nvPr/>
        </p:nvSpPr>
        <p:spPr>
          <a:xfrm>
            <a:off x="2743200" y="4876800"/>
            <a:ext cx="728084" cy="253916"/>
          </a:xfrm>
          <a:prstGeom prst="rect">
            <a:avLst/>
          </a:prstGeom>
          <a:noFill/>
        </p:spPr>
        <p:txBody>
          <a:bodyPr wrap="none" rtlCol="0">
            <a:spAutoFit/>
          </a:bodyPr>
          <a:lstStyle/>
          <a:p>
            <a:r>
              <a:rPr lang="en-US" sz="1050" dirty="0" smtClean="0"/>
              <a:t>BSS Color</a:t>
            </a:r>
            <a:endParaRPr lang="en-US" sz="1050" dirty="0"/>
          </a:p>
        </p:txBody>
      </p:sp>
      <p:sp>
        <p:nvSpPr>
          <p:cNvPr id="12" name="TextBox 11"/>
          <p:cNvSpPr txBox="1"/>
          <p:nvPr/>
        </p:nvSpPr>
        <p:spPr>
          <a:xfrm>
            <a:off x="4524678" y="4876800"/>
            <a:ext cx="428322" cy="253916"/>
          </a:xfrm>
          <a:prstGeom prst="rect">
            <a:avLst/>
          </a:prstGeom>
          <a:noFill/>
        </p:spPr>
        <p:txBody>
          <a:bodyPr wrap="none" rtlCol="0">
            <a:spAutoFit/>
          </a:bodyPr>
          <a:lstStyle/>
          <a:p>
            <a:r>
              <a:rPr lang="en-US" sz="1050" dirty="0" smtClean="0"/>
              <a:t>AID</a:t>
            </a:r>
            <a:endParaRPr lang="en-US" sz="1050" dirty="0"/>
          </a:p>
        </p:txBody>
      </p:sp>
      <p:sp>
        <p:nvSpPr>
          <p:cNvPr id="13" name="TextBox 12"/>
          <p:cNvSpPr txBox="1"/>
          <p:nvPr/>
        </p:nvSpPr>
        <p:spPr>
          <a:xfrm>
            <a:off x="6296514" y="4876800"/>
            <a:ext cx="409086" cy="253916"/>
          </a:xfrm>
          <a:prstGeom prst="rect">
            <a:avLst/>
          </a:prstGeom>
          <a:noFill/>
        </p:spPr>
        <p:txBody>
          <a:bodyPr wrap="none" rtlCol="0">
            <a:spAutoFit/>
          </a:bodyPr>
          <a:lstStyle/>
          <a:p>
            <a:r>
              <a:rPr lang="en-US" sz="1050" dirty="0" smtClean="0"/>
              <a:t>FCS</a:t>
            </a:r>
            <a:endParaRPr lang="en-US" sz="1050" dirty="0"/>
          </a:p>
        </p:txBody>
      </p:sp>
      <p:sp>
        <p:nvSpPr>
          <p:cNvPr id="14" name="TextBox 13"/>
          <p:cNvSpPr txBox="1"/>
          <p:nvPr/>
        </p:nvSpPr>
        <p:spPr>
          <a:xfrm>
            <a:off x="4038600" y="5410200"/>
            <a:ext cx="1247457" cy="253916"/>
          </a:xfrm>
          <a:prstGeom prst="rect">
            <a:avLst/>
          </a:prstGeom>
          <a:noFill/>
        </p:spPr>
        <p:txBody>
          <a:bodyPr wrap="none" rtlCol="0">
            <a:spAutoFit/>
          </a:bodyPr>
          <a:lstStyle/>
          <a:p>
            <a:r>
              <a:rPr lang="en-US" sz="1050" dirty="0" smtClean="0"/>
              <a:t>LP Wakeup Request</a:t>
            </a:r>
            <a:endParaRPr lang="en-US" sz="1050" dirty="0"/>
          </a:p>
        </p:txBody>
      </p:sp>
      <p:sp>
        <p:nvSpPr>
          <p:cNvPr id="15" name="TextBox 14"/>
          <p:cNvSpPr txBox="1"/>
          <p:nvPr/>
        </p:nvSpPr>
        <p:spPr>
          <a:xfrm>
            <a:off x="1337102" y="6451684"/>
            <a:ext cx="415498" cy="253916"/>
          </a:xfrm>
          <a:prstGeom prst="rect">
            <a:avLst/>
          </a:prstGeom>
          <a:noFill/>
        </p:spPr>
        <p:txBody>
          <a:bodyPr wrap="none" rtlCol="0">
            <a:spAutoFit/>
          </a:bodyPr>
          <a:lstStyle/>
          <a:p>
            <a:r>
              <a:rPr lang="en-US" sz="1050" dirty="0" smtClean="0"/>
              <a:t>Bits:</a:t>
            </a:r>
            <a:endParaRPr lang="en-US" sz="1050" dirty="0"/>
          </a:p>
        </p:txBody>
      </p:sp>
      <p:sp>
        <p:nvSpPr>
          <p:cNvPr id="16" name="TextBox 15"/>
          <p:cNvSpPr txBox="1"/>
          <p:nvPr/>
        </p:nvSpPr>
        <p:spPr>
          <a:xfrm>
            <a:off x="1870502" y="5181600"/>
            <a:ext cx="251992" cy="253916"/>
          </a:xfrm>
          <a:prstGeom prst="rect">
            <a:avLst/>
          </a:prstGeom>
          <a:noFill/>
        </p:spPr>
        <p:txBody>
          <a:bodyPr wrap="none" rtlCol="0">
            <a:spAutoFit/>
          </a:bodyPr>
          <a:lstStyle/>
          <a:p>
            <a:r>
              <a:rPr lang="en-US" sz="1050" dirty="0" smtClean="0"/>
              <a:t>4</a:t>
            </a:r>
            <a:endParaRPr lang="en-US" sz="1050" dirty="0"/>
          </a:p>
        </p:txBody>
      </p:sp>
      <p:sp>
        <p:nvSpPr>
          <p:cNvPr id="17" name="TextBox 16"/>
          <p:cNvSpPr txBox="1"/>
          <p:nvPr/>
        </p:nvSpPr>
        <p:spPr>
          <a:xfrm>
            <a:off x="2937302" y="5181600"/>
            <a:ext cx="319318" cy="253916"/>
          </a:xfrm>
          <a:prstGeom prst="rect">
            <a:avLst/>
          </a:prstGeom>
          <a:noFill/>
        </p:spPr>
        <p:txBody>
          <a:bodyPr wrap="none" rtlCol="0">
            <a:spAutoFit/>
          </a:bodyPr>
          <a:lstStyle/>
          <a:p>
            <a:r>
              <a:rPr lang="en-US" sz="1050" dirty="0" smtClean="0"/>
              <a:t>12</a:t>
            </a:r>
            <a:endParaRPr lang="en-US" sz="1050" dirty="0"/>
          </a:p>
        </p:txBody>
      </p:sp>
      <p:sp>
        <p:nvSpPr>
          <p:cNvPr id="18" name="TextBox 17"/>
          <p:cNvSpPr txBox="1"/>
          <p:nvPr/>
        </p:nvSpPr>
        <p:spPr>
          <a:xfrm>
            <a:off x="4490900" y="5181600"/>
            <a:ext cx="309700" cy="253916"/>
          </a:xfrm>
          <a:prstGeom prst="rect">
            <a:avLst/>
          </a:prstGeom>
          <a:noFill/>
        </p:spPr>
        <p:txBody>
          <a:bodyPr wrap="none" rtlCol="0">
            <a:spAutoFit/>
          </a:bodyPr>
          <a:lstStyle/>
          <a:p>
            <a:r>
              <a:rPr lang="en-US" sz="1050" dirty="0" smtClean="0"/>
              <a:t>11</a:t>
            </a:r>
            <a:endParaRPr lang="en-US" sz="1050" dirty="0"/>
          </a:p>
        </p:txBody>
      </p:sp>
      <p:sp>
        <p:nvSpPr>
          <p:cNvPr id="19" name="TextBox 18"/>
          <p:cNvSpPr txBox="1"/>
          <p:nvPr/>
        </p:nvSpPr>
        <p:spPr>
          <a:xfrm>
            <a:off x="6395900" y="5181600"/>
            <a:ext cx="247184" cy="253916"/>
          </a:xfrm>
          <a:prstGeom prst="rect">
            <a:avLst/>
          </a:prstGeom>
          <a:noFill/>
        </p:spPr>
        <p:txBody>
          <a:bodyPr wrap="none" rtlCol="0">
            <a:spAutoFit/>
          </a:bodyPr>
          <a:lstStyle/>
          <a:p>
            <a:r>
              <a:rPr lang="en-US" sz="1050" dirty="0" smtClean="0"/>
              <a:t>4</a:t>
            </a:r>
            <a:endParaRPr lang="en-US" sz="1050" dirty="0"/>
          </a:p>
        </p:txBody>
      </p:sp>
      <p:sp>
        <p:nvSpPr>
          <p:cNvPr id="20" name="Rectangle 19"/>
          <p:cNvSpPr/>
          <p:nvPr/>
        </p:nvSpPr>
        <p:spPr bwMode="auto">
          <a:xfrm>
            <a:off x="5486400" y="4800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1" name="TextBox 20"/>
          <p:cNvSpPr txBox="1"/>
          <p:nvPr/>
        </p:nvSpPr>
        <p:spPr>
          <a:xfrm>
            <a:off x="5715000" y="5181600"/>
            <a:ext cx="247184" cy="253916"/>
          </a:xfrm>
          <a:prstGeom prst="rect">
            <a:avLst/>
          </a:prstGeom>
          <a:noFill/>
        </p:spPr>
        <p:txBody>
          <a:bodyPr wrap="none" rtlCol="0">
            <a:spAutoFit/>
          </a:bodyPr>
          <a:lstStyle/>
          <a:p>
            <a:r>
              <a:rPr lang="en-US" sz="1050" dirty="0" smtClean="0"/>
              <a:t>4</a:t>
            </a:r>
            <a:endParaRPr lang="en-US" sz="1050" dirty="0"/>
          </a:p>
        </p:txBody>
      </p:sp>
      <p:sp>
        <p:nvSpPr>
          <p:cNvPr id="22" name="TextBox 21"/>
          <p:cNvSpPr txBox="1"/>
          <p:nvPr/>
        </p:nvSpPr>
        <p:spPr>
          <a:xfrm>
            <a:off x="5486400" y="4876800"/>
            <a:ext cx="771365" cy="253916"/>
          </a:xfrm>
          <a:prstGeom prst="rect">
            <a:avLst/>
          </a:prstGeom>
          <a:noFill/>
        </p:spPr>
        <p:txBody>
          <a:bodyPr wrap="none" rtlCol="0">
            <a:spAutoFit/>
          </a:bodyPr>
          <a:lstStyle/>
          <a:p>
            <a:r>
              <a:rPr lang="en-US" sz="1050" dirty="0" smtClean="0"/>
              <a:t>BSI Token</a:t>
            </a:r>
            <a:endParaRPr lang="en-US" sz="1050" dirty="0"/>
          </a:p>
        </p:txBody>
      </p:sp>
      <p:cxnSp>
        <p:nvCxnSpPr>
          <p:cNvPr id="24" name="Straight Connector 23"/>
          <p:cNvCxnSpPr/>
          <p:nvPr/>
        </p:nvCxnSpPr>
        <p:spPr bwMode="auto">
          <a:xfrm>
            <a:off x="1752600" y="6248400"/>
            <a:ext cx="5181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Rectangle 24"/>
          <p:cNvSpPr/>
          <p:nvPr/>
        </p:nvSpPr>
        <p:spPr bwMode="auto">
          <a:xfrm>
            <a:off x="2133600" y="5943600"/>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a:off x="1977388" y="5689684"/>
            <a:ext cx="689612" cy="253916"/>
          </a:xfrm>
          <a:prstGeom prst="rect">
            <a:avLst/>
          </a:prstGeom>
          <a:noFill/>
        </p:spPr>
        <p:txBody>
          <a:bodyPr wrap="none" rtlCol="0">
            <a:spAutoFit/>
          </a:bodyPr>
          <a:lstStyle/>
          <a:p>
            <a:r>
              <a:rPr lang="en-US" sz="1050" dirty="0" smtClean="0"/>
              <a:t>LP WUR</a:t>
            </a:r>
            <a:endParaRPr lang="en-US" sz="1050" dirty="0"/>
          </a:p>
        </p:txBody>
      </p:sp>
      <p:sp>
        <p:nvSpPr>
          <p:cNvPr id="27" name="Rectangle 26"/>
          <p:cNvSpPr/>
          <p:nvPr/>
        </p:nvSpPr>
        <p:spPr bwMode="auto">
          <a:xfrm>
            <a:off x="2895600" y="5943600"/>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a:off x="2667000" y="5689684"/>
            <a:ext cx="1770036" cy="253916"/>
          </a:xfrm>
          <a:prstGeom prst="rect">
            <a:avLst/>
          </a:prstGeom>
          <a:noFill/>
        </p:spPr>
        <p:txBody>
          <a:bodyPr wrap="none" rtlCol="0">
            <a:spAutoFit/>
          </a:bodyPr>
          <a:lstStyle/>
          <a:p>
            <a:r>
              <a:rPr lang="en-US" sz="1050" dirty="0" smtClean="0"/>
              <a:t>Beacon/Action with new info</a:t>
            </a:r>
            <a:endParaRPr lang="en-US" sz="1050" dirty="0"/>
          </a:p>
        </p:txBody>
      </p:sp>
      <p:sp>
        <p:nvSpPr>
          <p:cNvPr id="29"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839200" cy="609600"/>
          </a:xfrm>
        </p:spPr>
        <p:txBody>
          <a:bodyPr/>
          <a:lstStyle/>
          <a:p>
            <a:r>
              <a:rPr lang="en-US" sz="2400" dirty="0" smtClean="0"/>
              <a:t/>
            </a:r>
            <a:br>
              <a:rPr lang="en-US" sz="2400" dirty="0" smtClean="0"/>
            </a:br>
            <a:r>
              <a:rPr lang="en-US" sz="2400" dirty="0" smtClean="0"/>
              <a:t>New BSS Operation Parameters through LP Wakeup Frame</a:t>
            </a:r>
            <a:endParaRPr lang="en-US" sz="2400" dirty="0"/>
          </a:p>
        </p:txBody>
      </p:sp>
      <p:sp>
        <p:nvSpPr>
          <p:cNvPr id="121" name="Content Placeholder 2"/>
          <p:cNvSpPr txBox="1">
            <a:spLocks/>
          </p:cNvSpPr>
          <p:nvPr/>
        </p:nvSpPr>
        <p:spPr bwMode="auto">
          <a:xfrm>
            <a:off x="0" y="1219200"/>
            <a:ext cx="9144000" cy="228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kern="0" dirty="0" smtClean="0">
                <a:latin typeface="+mn-lt"/>
              </a:rPr>
              <a:t>When the BSS operation parameters or other announced information is short enough, the announced information can be in LP Wakeup frame instead of a separate 802.11 Action frame.</a:t>
            </a:r>
          </a:p>
          <a:p>
            <a:pPr marL="800100" lvl="1" indent="-342900">
              <a:spcBef>
                <a:spcPct val="20000"/>
              </a:spcBef>
              <a:buClr>
                <a:srgbClr val="D7381B"/>
              </a:buClr>
              <a:buFont typeface="Arial" pitchFamily="34" charset="0"/>
              <a:buChar char="‒"/>
              <a:defRPr/>
            </a:pPr>
            <a:r>
              <a:rPr lang="en-US" sz="1800" kern="0" dirty="0" smtClean="0">
                <a:latin typeface="+mn-lt"/>
              </a:rPr>
              <a:t>The potential information could include:</a:t>
            </a:r>
          </a:p>
          <a:p>
            <a:pPr marL="1257300" lvl="2" indent="-342900">
              <a:spcBef>
                <a:spcPct val="20000"/>
              </a:spcBef>
              <a:buClr>
                <a:srgbClr val="D7381B"/>
              </a:buClr>
              <a:buFont typeface="Arial" pitchFamily="34" charset="0"/>
              <a:buChar char="•"/>
              <a:defRPr/>
            </a:pPr>
            <a:r>
              <a:rPr lang="en-US" sz="1800" kern="0" dirty="0" smtClean="0">
                <a:latin typeface="+mn-lt"/>
              </a:rPr>
              <a:t>New BSS Operation channel.</a:t>
            </a:r>
          </a:p>
          <a:p>
            <a:pPr marL="1257300" lvl="2" indent="-342900">
              <a:spcBef>
                <a:spcPct val="20000"/>
              </a:spcBef>
              <a:buClr>
                <a:srgbClr val="D7381B"/>
              </a:buClr>
              <a:buFont typeface="Arial" pitchFamily="34" charset="0"/>
              <a:buChar char="•"/>
              <a:defRPr/>
            </a:pPr>
            <a:r>
              <a:rPr lang="en-US" sz="1800" kern="0" dirty="0" smtClean="0">
                <a:latin typeface="+mn-lt"/>
              </a:rPr>
              <a:t>Partial TSF time, e.g. 4 –byte TSF time for notifying AP’s workability,  synchronization. </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5</a:t>
            </a:fld>
            <a:endParaRPr lang="en-US" sz="900" dirty="0"/>
          </a:p>
        </p:txBody>
      </p:sp>
      <p:cxnSp>
        <p:nvCxnSpPr>
          <p:cNvPr id="5" name="Straight Connector 4"/>
          <p:cNvCxnSpPr/>
          <p:nvPr/>
        </p:nvCxnSpPr>
        <p:spPr bwMode="auto">
          <a:xfrm>
            <a:off x="1752600" y="6248400"/>
            <a:ext cx="5181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 name="Rectangle 5"/>
          <p:cNvSpPr/>
          <p:nvPr/>
        </p:nvSpPr>
        <p:spPr bwMode="auto">
          <a:xfrm>
            <a:off x="2133600" y="5943600"/>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1295400" y="5689684"/>
            <a:ext cx="2605200" cy="253916"/>
          </a:xfrm>
          <a:prstGeom prst="rect">
            <a:avLst/>
          </a:prstGeom>
          <a:noFill/>
        </p:spPr>
        <p:txBody>
          <a:bodyPr wrap="none" rtlCol="0">
            <a:spAutoFit/>
          </a:bodyPr>
          <a:lstStyle/>
          <a:p>
            <a:r>
              <a:rPr lang="en-US" sz="1050" dirty="0" smtClean="0"/>
              <a:t>LP WUR with new management information</a:t>
            </a:r>
            <a:endParaRPr lang="en-US" sz="1050" dirty="0"/>
          </a:p>
        </p:txBody>
      </p:sp>
      <p:sp>
        <p:nvSpPr>
          <p:cNvPr id="8" name="Rectangle 7"/>
          <p:cNvSpPr/>
          <p:nvPr/>
        </p:nvSpPr>
        <p:spPr bwMode="auto">
          <a:xfrm>
            <a:off x="1447800" y="41910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Rectangle 8"/>
          <p:cNvSpPr/>
          <p:nvPr/>
        </p:nvSpPr>
        <p:spPr bwMode="auto">
          <a:xfrm>
            <a:off x="2133600" y="41910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0" name="Rectangle 9"/>
          <p:cNvSpPr/>
          <p:nvPr/>
        </p:nvSpPr>
        <p:spPr bwMode="auto">
          <a:xfrm>
            <a:off x="3657600" y="41910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1" name="Rectangle 10"/>
          <p:cNvSpPr/>
          <p:nvPr/>
        </p:nvSpPr>
        <p:spPr bwMode="auto">
          <a:xfrm>
            <a:off x="7391400" y="41910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2" name="TextBox 11"/>
          <p:cNvSpPr txBox="1"/>
          <p:nvPr/>
        </p:nvSpPr>
        <p:spPr>
          <a:xfrm>
            <a:off x="1524000" y="4267200"/>
            <a:ext cx="461986" cy="261610"/>
          </a:xfrm>
          <a:prstGeom prst="rect">
            <a:avLst/>
          </a:prstGeom>
          <a:noFill/>
        </p:spPr>
        <p:txBody>
          <a:bodyPr wrap="none" rtlCol="0">
            <a:spAutoFit/>
          </a:bodyPr>
          <a:lstStyle/>
          <a:p>
            <a:r>
              <a:rPr lang="en-US" sz="1050" dirty="0" smtClean="0"/>
              <a:t>Type</a:t>
            </a:r>
            <a:endParaRPr lang="en-US" sz="1050" dirty="0"/>
          </a:p>
        </p:txBody>
      </p:sp>
      <p:sp>
        <p:nvSpPr>
          <p:cNvPr id="13" name="TextBox 12"/>
          <p:cNvSpPr txBox="1"/>
          <p:nvPr/>
        </p:nvSpPr>
        <p:spPr>
          <a:xfrm>
            <a:off x="2438400" y="4267200"/>
            <a:ext cx="728084" cy="253916"/>
          </a:xfrm>
          <a:prstGeom prst="rect">
            <a:avLst/>
          </a:prstGeom>
          <a:noFill/>
        </p:spPr>
        <p:txBody>
          <a:bodyPr wrap="none" rtlCol="0">
            <a:spAutoFit/>
          </a:bodyPr>
          <a:lstStyle/>
          <a:p>
            <a:r>
              <a:rPr lang="en-US" sz="1050" dirty="0" smtClean="0"/>
              <a:t>BSS Color</a:t>
            </a:r>
            <a:endParaRPr lang="en-US" sz="1050" dirty="0"/>
          </a:p>
        </p:txBody>
      </p:sp>
      <p:sp>
        <p:nvSpPr>
          <p:cNvPr id="14" name="TextBox 13"/>
          <p:cNvSpPr txBox="1"/>
          <p:nvPr/>
        </p:nvSpPr>
        <p:spPr>
          <a:xfrm>
            <a:off x="4219878" y="4267200"/>
            <a:ext cx="428322" cy="253916"/>
          </a:xfrm>
          <a:prstGeom prst="rect">
            <a:avLst/>
          </a:prstGeom>
          <a:noFill/>
        </p:spPr>
        <p:txBody>
          <a:bodyPr wrap="none" rtlCol="0">
            <a:spAutoFit/>
          </a:bodyPr>
          <a:lstStyle/>
          <a:p>
            <a:r>
              <a:rPr lang="en-US" sz="1050" dirty="0" smtClean="0"/>
              <a:t>AID</a:t>
            </a:r>
            <a:endParaRPr lang="en-US" sz="1050" dirty="0"/>
          </a:p>
        </p:txBody>
      </p:sp>
      <p:sp>
        <p:nvSpPr>
          <p:cNvPr id="15" name="TextBox 14"/>
          <p:cNvSpPr txBox="1"/>
          <p:nvPr/>
        </p:nvSpPr>
        <p:spPr>
          <a:xfrm>
            <a:off x="7515714" y="4267200"/>
            <a:ext cx="409086" cy="253916"/>
          </a:xfrm>
          <a:prstGeom prst="rect">
            <a:avLst/>
          </a:prstGeom>
          <a:noFill/>
        </p:spPr>
        <p:txBody>
          <a:bodyPr wrap="none" rtlCol="0">
            <a:spAutoFit/>
          </a:bodyPr>
          <a:lstStyle/>
          <a:p>
            <a:r>
              <a:rPr lang="en-US" sz="1050" dirty="0" smtClean="0"/>
              <a:t>FCS</a:t>
            </a:r>
            <a:endParaRPr lang="en-US" sz="1050" dirty="0"/>
          </a:p>
        </p:txBody>
      </p:sp>
      <p:sp>
        <p:nvSpPr>
          <p:cNvPr id="16" name="TextBox 15"/>
          <p:cNvSpPr txBox="1"/>
          <p:nvPr/>
        </p:nvSpPr>
        <p:spPr>
          <a:xfrm>
            <a:off x="1032302" y="4572000"/>
            <a:ext cx="415498" cy="253916"/>
          </a:xfrm>
          <a:prstGeom prst="rect">
            <a:avLst/>
          </a:prstGeom>
          <a:noFill/>
        </p:spPr>
        <p:txBody>
          <a:bodyPr wrap="none" rtlCol="0">
            <a:spAutoFit/>
          </a:bodyPr>
          <a:lstStyle/>
          <a:p>
            <a:r>
              <a:rPr lang="en-US" sz="1050" dirty="0" smtClean="0"/>
              <a:t>Bits:</a:t>
            </a:r>
            <a:endParaRPr lang="en-US" sz="1050" dirty="0"/>
          </a:p>
        </p:txBody>
      </p:sp>
      <p:sp>
        <p:nvSpPr>
          <p:cNvPr id="17" name="TextBox 16"/>
          <p:cNvSpPr txBox="1"/>
          <p:nvPr/>
        </p:nvSpPr>
        <p:spPr>
          <a:xfrm>
            <a:off x="1565702" y="4572000"/>
            <a:ext cx="251992" cy="253916"/>
          </a:xfrm>
          <a:prstGeom prst="rect">
            <a:avLst/>
          </a:prstGeom>
          <a:noFill/>
        </p:spPr>
        <p:txBody>
          <a:bodyPr wrap="none" rtlCol="0">
            <a:spAutoFit/>
          </a:bodyPr>
          <a:lstStyle/>
          <a:p>
            <a:r>
              <a:rPr lang="en-US" sz="1050" dirty="0" smtClean="0"/>
              <a:t>4</a:t>
            </a:r>
            <a:endParaRPr lang="en-US" sz="1050" dirty="0"/>
          </a:p>
        </p:txBody>
      </p:sp>
      <p:sp>
        <p:nvSpPr>
          <p:cNvPr id="18" name="TextBox 17"/>
          <p:cNvSpPr txBox="1"/>
          <p:nvPr/>
        </p:nvSpPr>
        <p:spPr>
          <a:xfrm>
            <a:off x="2632502" y="4572000"/>
            <a:ext cx="319318" cy="253916"/>
          </a:xfrm>
          <a:prstGeom prst="rect">
            <a:avLst/>
          </a:prstGeom>
          <a:noFill/>
        </p:spPr>
        <p:txBody>
          <a:bodyPr wrap="none" rtlCol="0">
            <a:spAutoFit/>
          </a:bodyPr>
          <a:lstStyle/>
          <a:p>
            <a:r>
              <a:rPr lang="en-US" sz="1050" dirty="0" smtClean="0"/>
              <a:t>12</a:t>
            </a:r>
            <a:endParaRPr lang="en-US" sz="1050" dirty="0"/>
          </a:p>
        </p:txBody>
      </p:sp>
      <p:sp>
        <p:nvSpPr>
          <p:cNvPr id="19" name="TextBox 18"/>
          <p:cNvSpPr txBox="1"/>
          <p:nvPr/>
        </p:nvSpPr>
        <p:spPr>
          <a:xfrm>
            <a:off x="4186100" y="4572000"/>
            <a:ext cx="309700" cy="253916"/>
          </a:xfrm>
          <a:prstGeom prst="rect">
            <a:avLst/>
          </a:prstGeom>
          <a:noFill/>
        </p:spPr>
        <p:txBody>
          <a:bodyPr wrap="none" rtlCol="0">
            <a:spAutoFit/>
          </a:bodyPr>
          <a:lstStyle/>
          <a:p>
            <a:r>
              <a:rPr lang="en-US" sz="1050" dirty="0" smtClean="0"/>
              <a:t>11</a:t>
            </a:r>
            <a:endParaRPr lang="en-US" sz="1050" dirty="0"/>
          </a:p>
        </p:txBody>
      </p:sp>
      <p:sp>
        <p:nvSpPr>
          <p:cNvPr id="20" name="TextBox 19"/>
          <p:cNvSpPr txBox="1"/>
          <p:nvPr/>
        </p:nvSpPr>
        <p:spPr>
          <a:xfrm>
            <a:off x="7615100" y="4572000"/>
            <a:ext cx="247184" cy="253916"/>
          </a:xfrm>
          <a:prstGeom prst="rect">
            <a:avLst/>
          </a:prstGeom>
          <a:noFill/>
        </p:spPr>
        <p:txBody>
          <a:bodyPr wrap="none" rtlCol="0">
            <a:spAutoFit/>
          </a:bodyPr>
          <a:lstStyle/>
          <a:p>
            <a:r>
              <a:rPr lang="en-US" sz="1050" dirty="0" smtClean="0"/>
              <a:t>4</a:t>
            </a:r>
            <a:endParaRPr lang="en-US" sz="1050" dirty="0"/>
          </a:p>
        </p:txBody>
      </p:sp>
      <p:sp>
        <p:nvSpPr>
          <p:cNvPr id="21" name="Rectangle 20"/>
          <p:cNvSpPr/>
          <p:nvPr/>
        </p:nvSpPr>
        <p:spPr bwMode="auto">
          <a:xfrm>
            <a:off x="6705600" y="41910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2" name="TextBox 21"/>
          <p:cNvSpPr txBox="1"/>
          <p:nvPr/>
        </p:nvSpPr>
        <p:spPr>
          <a:xfrm>
            <a:off x="6934200" y="4572000"/>
            <a:ext cx="247184" cy="253916"/>
          </a:xfrm>
          <a:prstGeom prst="rect">
            <a:avLst/>
          </a:prstGeom>
          <a:noFill/>
        </p:spPr>
        <p:txBody>
          <a:bodyPr wrap="none" rtlCol="0">
            <a:spAutoFit/>
          </a:bodyPr>
          <a:lstStyle/>
          <a:p>
            <a:r>
              <a:rPr lang="en-US" sz="1050" dirty="0" smtClean="0"/>
              <a:t>4</a:t>
            </a:r>
            <a:endParaRPr lang="en-US" sz="1050" dirty="0"/>
          </a:p>
        </p:txBody>
      </p:sp>
      <p:sp>
        <p:nvSpPr>
          <p:cNvPr id="23" name="TextBox 22"/>
          <p:cNvSpPr txBox="1"/>
          <p:nvPr/>
        </p:nvSpPr>
        <p:spPr>
          <a:xfrm>
            <a:off x="6705600" y="4216316"/>
            <a:ext cx="771365" cy="415498"/>
          </a:xfrm>
          <a:prstGeom prst="rect">
            <a:avLst/>
          </a:prstGeom>
          <a:noFill/>
        </p:spPr>
        <p:txBody>
          <a:bodyPr wrap="none" rtlCol="0">
            <a:spAutoFit/>
          </a:bodyPr>
          <a:lstStyle/>
          <a:p>
            <a:r>
              <a:rPr lang="en-US" sz="1050" dirty="0" smtClean="0"/>
              <a:t>BSI Token</a:t>
            </a:r>
          </a:p>
          <a:p>
            <a:r>
              <a:rPr lang="en-US" sz="1050" dirty="0" smtClean="0"/>
              <a:t>=0</a:t>
            </a:r>
            <a:endParaRPr lang="en-US" sz="1050" dirty="0"/>
          </a:p>
        </p:txBody>
      </p:sp>
      <p:sp>
        <p:nvSpPr>
          <p:cNvPr id="24" name="Rectangle 23"/>
          <p:cNvSpPr/>
          <p:nvPr/>
        </p:nvSpPr>
        <p:spPr bwMode="auto">
          <a:xfrm>
            <a:off x="5181600" y="41910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5" name="TextBox 24"/>
          <p:cNvSpPr txBox="1"/>
          <p:nvPr/>
        </p:nvSpPr>
        <p:spPr>
          <a:xfrm>
            <a:off x="5334000" y="4267200"/>
            <a:ext cx="1213794" cy="253916"/>
          </a:xfrm>
          <a:prstGeom prst="rect">
            <a:avLst/>
          </a:prstGeom>
          <a:noFill/>
        </p:spPr>
        <p:txBody>
          <a:bodyPr wrap="none" rtlCol="0">
            <a:spAutoFit/>
          </a:bodyPr>
          <a:lstStyle/>
          <a:p>
            <a:r>
              <a:rPr lang="en-US" sz="1050" dirty="0" smtClean="0"/>
              <a:t>Additional </a:t>
            </a:r>
            <a:r>
              <a:rPr lang="en-US" sz="1050" dirty="0" err="1" smtClean="0"/>
              <a:t>Ctl</a:t>
            </a:r>
            <a:r>
              <a:rPr lang="en-US" sz="1050" dirty="0" smtClean="0"/>
              <a:t> Info</a:t>
            </a:r>
            <a:endParaRPr lang="en-US" sz="1050" dirty="0"/>
          </a:p>
        </p:txBody>
      </p:sp>
      <p:sp>
        <p:nvSpPr>
          <p:cNvPr id="26" name="TextBox 25"/>
          <p:cNvSpPr txBox="1"/>
          <p:nvPr/>
        </p:nvSpPr>
        <p:spPr>
          <a:xfrm>
            <a:off x="5710100" y="4572000"/>
            <a:ext cx="453970" cy="253916"/>
          </a:xfrm>
          <a:prstGeom prst="rect">
            <a:avLst/>
          </a:prstGeom>
          <a:noFill/>
        </p:spPr>
        <p:txBody>
          <a:bodyPr wrap="none" rtlCol="0">
            <a:spAutoFit/>
          </a:bodyPr>
          <a:lstStyle/>
          <a:p>
            <a:r>
              <a:rPr lang="en-US" sz="1050" dirty="0" smtClean="0"/>
              <a:t>TBD</a:t>
            </a:r>
            <a:endParaRPr lang="en-US" sz="10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839200" cy="762000"/>
          </a:xfrm>
        </p:spPr>
        <p:txBody>
          <a:bodyPr/>
          <a:lstStyle/>
          <a:p>
            <a:r>
              <a:rPr lang="en-US" sz="2400" dirty="0" smtClean="0"/>
              <a:t>Group Management</a:t>
            </a:r>
            <a:endParaRPr lang="en-US" sz="2400" dirty="0"/>
          </a:p>
        </p:txBody>
      </p:sp>
      <p:sp>
        <p:nvSpPr>
          <p:cNvPr id="121" name="Content Placeholder 2"/>
          <p:cNvSpPr txBox="1">
            <a:spLocks/>
          </p:cNvSpPr>
          <p:nvPr/>
        </p:nvSpPr>
        <p:spPr bwMode="auto">
          <a:xfrm>
            <a:off x="0" y="1143000"/>
            <a:ext cx="91440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latin typeface="+mn-lt"/>
              </a:rPr>
              <a:t>A group STAs can wake up together to receive group frames, receive DL MU PPDU.</a:t>
            </a:r>
          </a:p>
          <a:p>
            <a:pPr marL="342900" indent="-342900">
              <a:spcBef>
                <a:spcPct val="20000"/>
              </a:spcBef>
              <a:buClr>
                <a:srgbClr val="D7381B"/>
              </a:buClr>
              <a:buFontTx/>
              <a:buChar char="•"/>
              <a:defRPr/>
            </a:pPr>
            <a:r>
              <a:rPr lang="en-US" sz="1600" kern="0" dirty="0" smtClean="0">
                <a:latin typeface="+mn-lt"/>
              </a:rPr>
              <a:t>Static groups (group ID, group member) which are similar to 11ac’s DL MU group are maintained through Action frame.</a:t>
            </a:r>
          </a:p>
          <a:p>
            <a:pPr marL="800100" lvl="1" indent="-342900">
              <a:spcBef>
                <a:spcPct val="20000"/>
              </a:spcBef>
              <a:buClr>
                <a:srgbClr val="D7381B"/>
              </a:buClr>
              <a:buFont typeface="Arial" pitchFamily="34" charset="0"/>
              <a:buChar char="‒"/>
              <a:defRPr/>
            </a:pPr>
            <a:r>
              <a:rPr lang="en-US" sz="1600" dirty="0" smtClean="0"/>
              <a:t>An AP can allocates some AIDs which are not used by associated STAs as group ID</a:t>
            </a:r>
            <a:r>
              <a:rPr lang="en-US" sz="1600" kern="0" dirty="0" smtClean="0">
                <a:latin typeface="+mn-lt"/>
              </a:rPr>
              <a:t>. </a:t>
            </a:r>
          </a:p>
          <a:p>
            <a:pPr marL="342900" indent="-342900">
              <a:spcBef>
                <a:spcPct val="20000"/>
              </a:spcBef>
              <a:buClr>
                <a:srgbClr val="D7381B"/>
              </a:buClr>
              <a:buFont typeface="Arial" pitchFamily="34" charset="0"/>
              <a:buChar char="•"/>
              <a:defRPr/>
            </a:pPr>
            <a:r>
              <a:rPr lang="en-US" sz="1600" kern="0" dirty="0" smtClean="0">
                <a:latin typeface="+mn-lt"/>
              </a:rPr>
              <a:t>Dynamic group (multicast group without group announcement/negotiation) are defined through different methods:</a:t>
            </a:r>
          </a:p>
          <a:p>
            <a:pPr marL="800100" lvl="1" indent="-342900">
              <a:spcBef>
                <a:spcPct val="20000"/>
              </a:spcBef>
              <a:buClr>
                <a:srgbClr val="D7381B"/>
              </a:buClr>
              <a:buFont typeface="Arial" pitchFamily="34" charset="0"/>
              <a:buChar char="‒"/>
              <a:defRPr/>
            </a:pPr>
            <a:r>
              <a:rPr lang="en-US" sz="1600" kern="0" dirty="0" smtClean="0">
                <a:latin typeface="+mn-lt"/>
              </a:rPr>
              <a:t>Part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latin typeface="+mn-lt"/>
              </a:rPr>
              <a:t>The hash result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latin typeface="+mn-lt"/>
              </a:rPr>
              <a:t>AID bit map which is similar to AID bitmap of TIM element is in </a:t>
            </a:r>
            <a:r>
              <a:rPr lang="en-US" sz="1600" kern="0" dirty="0" smtClean="0"/>
              <a:t>LP Wakeup frame and/or sequential multiple LP Wakeup frames with SIFS inter-frame space.</a:t>
            </a:r>
          </a:p>
          <a:p>
            <a:pPr marL="800100" lvl="1" indent="-342900">
              <a:spcBef>
                <a:spcPct val="20000"/>
              </a:spcBef>
              <a:buClr>
                <a:srgbClr val="D7381B"/>
              </a:buClr>
              <a:buFont typeface="Arial" pitchFamily="34" charset="0"/>
              <a:buChar char="‒"/>
              <a:defRPr/>
            </a:pPr>
            <a:r>
              <a:rPr lang="en-US" sz="1600" kern="0" dirty="0" smtClean="0">
                <a:latin typeface="+mn-lt"/>
              </a:rPr>
              <a:t> AID set which includes multiple AIDs is in LP Wakeup frame and/or sequential multiple LP Wakeup frames with SIFS inter-frame space.  </a:t>
            </a:r>
          </a:p>
          <a:p>
            <a:pPr marL="800100" lvl="1" indent="-342900">
              <a:spcBef>
                <a:spcPct val="20000"/>
              </a:spcBef>
              <a:buClr>
                <a:srgbClr val="D7381B"/>
              </a:buClr>
              <a:buFont typeface="Arial" pitchFamily="34" charset="0"/>
              <a:buChar char="‒"/>
              <a:defRPr/>
            </a:pPr>
            <a:endParaRPr lang="en-US" sz="1600" kern="0" dirty="0" smtClean="0">
              <a:latin typeface="+mn-lt"/>
            </a:endParaRPr>
          </a:p>
          <a:p>
            <a:pPr marL="342900" indent="-342900">
              <a:spcBef>
                <a:spcPct val="20000"/>
              </a:spcBef>
              <a:buClr>
                <a:srgbClr val="D7381B"/>
              </a:buClr>
              <a:buFont typeface="Arial" pitchFamily="34" charset="0"/>
              <a:buChar char="•"/>
              <a:defRPr/>
            </a:pPr>
            <a:r>
              <a:rPr lang="en-US" sz="1600" kern="0" dirty="0" smtClean="0">
                <a:latin typeface="+mn-lt"/>
              </a:rPr>
              <a:t>It seems that </a:t>
            </a:r>
            <a:r>
              <a:rPr lang="en-US" sz="1600" kern="0" dirty="0" smtClean="0"/>
              <a:t>part of multicast MAC address or hash result of multicast MAC address being put in AID field of LP Wakeup frame is better for the reception of group frames. AID set/bitmap and/or sequential multiple LP Wakeup frames is better for DL MU reception.</a:t>
            </a:r>
            <a:endParaRPr lang="en-US" sz="16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6</a:t>
            </a:fld>
            <a:endParaRPr lang="en-US"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762000"/>
          </a:xfrm>
        </p:spPr>
        <p:txBody>
          <a:bodyPr/>
          <a:lstStyle/>
          <a:p>
            <a:r>
              <a:rPr lang="en-US" sz="2400" dirty="0" smtClean="0"/>
              <a:t>Starting/Recovering BSS and WUR with partial MAC Address</a:t>
            </a:r>
            <a:endParaRPr lang="en-US" sz="2400" dirty="0"/>
          </a:p>
        </p:txBody>
      </p:sp>
      <p:sp>
        <p:nvSpPr>
          <p:cNvPr id="121" name="Content Placeholder 2"/>
          <p:cNvSpPr txBox="1">
            <a:spLocks/>
          </p:cNvSpPr>
          <p:nvPr/>
        </p:nvSpPr>
        <p:spPr bwMode="auto">
          <a:xfrm>
            <a:off x="0" y="990600"/>
            <a:ext cx="91440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latin typeface="+mn-lt"/>
              </a:rPr>
              <a:t>An AP that starts a BSS (may also recover a BSS) transmits Beacons which are announced by LP WUR for several times.</a:t>
            </a:r>
          </a:p>
          <a:p>
            <a:pPr marL="800100" lvl="1" indent="-342900">
              <a:spcBef>
                <a:spcPct val="20000"/>
              </a:spcBef>
              <a:buClr>
                <a:srgbClr val="D7381B"/>
              </a:buClr>
              <a:buFont typeface="Arial" pitchFamily="34" charset="0"/>
              <a:buChar char="‒"/>
              <a:defRPr/>
            </a:pPr>
            <a:r>
              <a:rPr lang="en-US" sz="1400" kern="0" dirty="0" smtClean="0">
                <a:latin typeface="+mn-lt"/>
              </a:rPr>
              <a:t>Option 1: LP WUR includes BSS Operation Token 0, or Option 2: LP WUR with specific Type </a:t>
            </a:r>
          </a:p>
          <a:p>
            <a:pPr marL="800100" lvl="1" indent="-342900">
              <a:spcBef>
                <a:spcPct val="20000"/>
              </a:spcBef>
              <a:buClr>
                <a:srgbClr val="D7381B"/>
              </a:buClr>
              <a:buFont typeface="Arial" pitchFamily="34" charset="0"/>
              <a:buChar char="‒"/>
              <a:defRPr/>
            </a:pPr>
            <a:r>
              <a:rPr lang="en-US" sz="1400" kern="0" dirty="0" smtClean="0">
                <a:latin typeface="+mn-lt"/>
              </a:rPr>
              <a:t>When such LP WUR is transmitted in multiple channels, the primary channel field is needed.</a:t>
            </a:r>
          </a:p>
          <a:p>
            <a:pPr marL="342900" indent="-342900">
              <a:spcBef>
                <a:spcPct val="20000"/>
              </a:spcBef>
              <a:buClr>
                <a:srgbClr val="D7381B"/>
              </a:buClr>
              <a:buFont typeface="Arial" pitchFamily="34" charset="0"/>
              <a:buChar char="•"/>
              <a:defRPr/>
            </a:pPr>
            <a:r>
              <a:rPr lang="en-US" sz="1600" kern="0" dirty="0" smtClean="0">
                <a:latin typeface="+mn-lt"/>
              </a:rPr>
              <a:t>If the broadcast LP WUR frame with 0 value in BSS Operation Token or type value for starting BSS,  the AID field include 11-bit AP’s MAC address or hash value of BSSID.</a:t>
            </a:r>
          </a:p>
          <a:p>
            <a:pPr marL="800100" lvl="1" indent="-342900">
              <a:spcBef>
                <a:spcPct val="20000"/>
              </a:spcBef>
              <a:buClr>
                <a:srgbClr val="D7381B"/>
              </a:buClr>
              <a:buFont typeface="Arial" pitchFamily="34" charset="0"/>
              <a:buChar char="‒"/>
              <a:defRPr/>
            </a:pPr>
            <a:r>
              <a:rPr lang="en-US" sz="1400" kern="0" dirty="0" smtClean="0">
                <a:latin typeface="+mn-lt"/>
              </a:rPr>
              <a:t>The 11-bit MAC address is used for STAs to find recovery AP since the recovery AP may select a new BSS color/identifier.</a:t>
            </a:r>
          </a:p>
          <a:p>
            <a:pPr marL="342900" indent="-342900">
              <a:spcBef>
                <a:spcPct val="20000"/>
              </a:spcBef>
              <a:buClr>
                <a:srgbClr val="D7381B"/>
              </a:buClr>
              <a:buFontTx/>
              <a:buChar char="•"/>
              <a:defRPr/>
            </a:pPr>
            <a:r>
              <a:rPr lang="en-US" sz="1600" kern="0" dirty="0" smtClean="0">
                <a:latin typeface="+mn-lt"/>
              </a:rPr>
              <a:t>IF a STA associates with an AP and receives LP WUR that announces the BSS starting, the STA compares the related 11 bits of its associated AP’s MAC address with the value of LP WUR AID field. </a:t>
            </a:r>
          </a:p>
          <a:p>
            <a:pPr marL="800100" lvl="1" indent="-342900">
              <a:spcBef>
                <a:spcPct val="20000"/>
              </a:spcBef>
              <a:buClr>
                <a:srgbClr val="D7381B"/>
              </a:buClr>
              <a:buFont typeface="Arial" pitchFamily="34" charset="0"/>
              <a:buChar char="‒"/>
              <a:defRPr/>
            </a:pPr>
            <a:r>
              <a:rPr lang="en-US" sz="1400" kern="0" dirty="0" smtClean="0">
                <a:latin typeface="+mn-lt"/>
              </a:rPr>
              <a:t>If they matches, the STA receives the following Beacon</a:t>
            </a:r>
            <a:r>
              <a:rPr lang="en-US" sz="1400" dirty="0" smtClean="0">
                <a:latin typeface="+mn-lt"/>
              </a:rPr>
              <a:t>. </a:t>
            </a:r>
            <a:endParaRPr lang="en-US" sz="1400" kern="0" dirty="0" smtClean="0">
              <a:latin typeface="+mn-lt"/>
            </a:endParaRPr>
          </a:p>
          <a:p>
            <a:pPr marL="1257300" lvl="2" indent="-342900">
              <a:spcBef>
                <a:spcPct val="20000"/>
              </a:spcBef>
              <a:buClr>
                <a:srgbClr val="D7381B"/>
              </a:buClr>
              <a:buFont typeface="Arial" pitchFamily="34" charset="0"/>
              <a:buChar char="•"/>
              <a:defRPr/>
            </a:pPr>
            <a:r>
              <a:rPr lang="en-US" sz="1400" dirty="0" smtClean="0">
                <a:latin typeface="+mn-lt"/>
              </a:rPr>
              <a:t>If the received Beacon is from its associated AP, i.e. its associated AP recovers from error, the STA may do re-association with the AP. </a:t>
            </a:r>
          </a:p>
          <a:p>
            <a:pPr marL="1257300" lvl="2" indent="-342900">
              <a:spcBef>
                <a:spcPct val="20000"/>
              </a:spcBef>
              <a:buClr>
                <a:srgbClr val="D7381B"/>
              </a:buClr>
              <a:buFont typeface="Arial" pitchFamily="34" charset="0"/>
              <a:buChar char="•"/>
              <a:defRPr/>
            </a:pPr>
            <a:r>
              <a:rPr lang="en-US" sz="1400" dirty="0" smtClean="0">
                <a:latin typeface="+mn-lt"/>
              </a:rPr>
              <a:t>If the received Beacon is not from its associated AP, the STA discards the Beacon.</a:t>
            </a:r>
            <a:endParaRPr lang="en-US" sz="1400" kern="0" dirty="0" smtClean="0">
              <a:latin typeface="+mn-lt"/>
            </a:endParaRPr>
          </a:p>
          <a:p>
            <a:pPr marL="342900" indent="-342900">
              <a:spcBef>
                <a:spcPct val="20000"/>
              </a:spcBef>
              <a:buClr>
                <a:srgbClr val="D7381B"/>
              </a:buClr>
              <a:buFont typeface="Arial" pitchFamily="34" charset="0"/>
              <a:buChar char="•"/>
              <a:defRPr/>
            </a:pPr>
            <a:r>
              <a:rPr lang="en-US" sz="1600" kern="0" dirty="0" smtClean="0">
                <a:latin typeface="+mn-lt"/>
              </a:rPr>
              <a:t>If a STA which is not associated with any AP wants to join a BSS, the STA can decode the Beacon.</a:t>
            </a:r>
            <a:endParaRPr lang="en-US" sz="1600" dirty="0" smtClean="0">
              <a:latin typeface="+mn-lt"/>
            </a:endParaRPr>
          </a:p>
        </p:txBody>
      </p:sp>
      <p:sp>
        <p:nvSpPr>
          <p:cNvPr id="5" name="Rectangle 4"/>
          <p:cNvSpPr/>
          <p:nvPr/>
        </p:nvSpPr>
        <p:spPr bwMode="auto">
          <a:xfrm>
            <a:off x="2178575" y="48768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6" name="Rectangle 5"/>
          <p:cNvSpPr/>
          <p:nvPr/>
        </p:nvSpPr>
        <p:spPr bwMode="auto">
          <a:xfrm>
            <a:off x="2864375" y="48768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7" name="Rectangle 6"/>
          <p:cNvSpPr/>
          <p:nvPr/>
        </p:nvSpPr>
        <p:spPr bwMode="auto">
          <a:xfrm>
            <a:off x="4388375" y="48768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6598175" y="48768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TextBox 8"/>
          <p:cNvSpPr txBox="1"/>
          <p:nvPr/>
        </p:nvSpPr>
        <p:spPr>
          <a:xfrm>
            <a:off x="2254775" y="4953000"/>
            <a:ext cx="461986" cy="261610"/>
          </a:xfrm>
          <a:prstGeom prst="rect">
            <a:avLst/>
          </a:prstGeom>
          <a:noFill/>
        </p:spPr>
        <p:txBody>
          <a:bodyPr wrap="none" rtlCol="0">
            <a:spAutoFit/>
          </a:bodyPr>
          <a:lstStyle/>
          <a:p>
            <a:r>
              <a:rPr lang="en-US" sz="1050" dirty="0" smtClean="0"/>
              <a:t>Type</a:t>
            </a:r>
            <a:endParaRPr lang="en-US" sz="1050" dirty="0"/>
          </a:p>
        </p:txBody>
      </p:sp>
      <p:sp>
        <p:nvSpPr>
          <p:cNvPr id="10" name="TextBox 9"/>
          <p:cNvSpPr txBox="1"/>
          <p:nvPr/>
        </p:nvSpPr>
        <p:spPr>
          <a:xfrm>
            <a:off x="3169175" y="4953000"/>
            <a:ext cx="728084" cy="253916"/>
          </a:xfrm>
          <a:prstGeom prst="rect">
            <a:avLst/>
          </a:prstGeom>
          <a:noFill/>
        </p:spPr>
        <p:txBody>
          <a:bodyPr wrap="none" rtlCol="0">
            <a:spAutoFit/>
          </a:bodyPr>
          <a:lstStyle/>
          <a:p>
            <a:r>
              <a:rPr lang="en-US" sz="1050" dirty="0" smtClean="0"/>
              <a:t>BSS Color</a:t>
            </a:r>
            <a:endParaRPr lang="en-US" sz="1050" dirty="0"/>
          </a:p>
        </p:txBody>
      </p:sp>
      <p:sp>
        <p:nvSpPr>
          <p:cNvPr id="11" name="TextBox 10"/>
          <p:cNvSpPr txBox="1"/>
          <p:nvPr/>
        </p:nvSpPr>
        <p:spPr>
          <a:xfrm>
            <a:off x="4950653" y="4953000"/>
            <a:ext cx="428322" cy="253916"/>
          </a:xfrm>
          <a:prstGeom prst="rect">
            <a:avLst/>
          </a:prstGeom>
          <a:noFill/>
        </p:spPr>
        <p:txBody>
          <a:bodyPr wrap="none" rtlCol="0">
            <a:spAutoFit/>
          </a:bodyPr>
          <a:lstStyle/>
          <a:p>
            <a:r>
              <a:rPr lang="en-US" sz="1050" dirty="0" smtClean="0"/>
              <a:t>AID</a:t>
            </a:r>
            <a:endParaRPr lang="en-US" sz="1050" dirty="0"/>
          </a:p>
        </p:txBody>
      </p:sp>
      <p:sp>
        <p:nvSpPr>
          <p:cNvPr id="12" name="TextBox 11"/>
          <p:cNvSpPr txBox="1"/>
          <p:nvPr/>
        </p:nvSpPr>
        <p:spPr>
          <a:xfrm>
            <a:off x="6722489" y="4953000"/>
            <a:ext cx="409086" cy="253916"/>
          </a:xfrm>
          <a:prstGeom prst="rect">
            <a:avLst/>
          </a:prstGeom>
          <a:noFill/>
        </p:spPr>
        <p:txBody>
          <a:bodyPr wrap="none" rtlCol="0">
            <a:spAutoFit/>
          </a:bodyPr>
          <a:lstStyle/>
          <a:p>
            <a:r>
              <a:rPr lang="en-US" sz="1050" dirty="0" smtClean="0"/>
              <a:t>FCS</a:t>
            </a:r>
            <a:endParaRPr lang="en-US" sz="1050" dirty="0"/>
          </a:p>
        </p:txBody>
      </p:sp>
      <p:sp>
        <p:nvSpPr>
          <p:cNvPr id="13" name="TextBox 12"/>
          <p:cNvSpPr txBox="1"/>
          <p:nvPr/>
        </p:nvSpPr>
        <p:spPr>
          <a:xfrm>
            <a:off x="239077" y="4902116"/>
            <a:ext cx="1766830" cy="253916"/>
          </a:xfrm>
          <a:prstGeom prst="rect">
            <a:avLst/>
          </a:prstGeom>
          <a:noFill/>
        </p:spPr>
        <p:txBody>
          <a:bodyPr wrap="none" rtlCol="0">
            <a:spAutoFit/>
          </a:bodyPr>
          <a:lstStyle/>
          <a:p>
            <a:r>
              <a:rPr lang="en-US" sz="1050" dirty="0" smtClean="0"/>
              <a:t>LP Wakeup Request option 1</a:t>
            </a:r>
            <a:endParaRPr lang="en-US" sz="1050" dirty="0"/>
          </a:p>
        </p:txBody>
      </p:sp>
      <p:sp>
        <p:nvSpPr>
          <p:cNvPr id="14" name="TextBox 13"/>
          <p:cNvSpPr txBox="1"/>
          <p:nvPr/>
        </p:nvSpPr>
        <p:spPr>
          <a:xfrm>
            <a:off x="1763077" y="5257800"/>
            <a:ext cx="415498" cy="253916"/>
          </a:xfrm>
          <a:prstGeom prst="rect">
            <a:avLst/>
          </a:prstGeom>
          <a:noFill/>
        </p:spPr>
        <p:txBody>
          <a:bodyPr wrap="none" rtlCol="0">
            <a:spAutoFit/>
          </a:bodyPr>
          <a:lstStyle/>
          <a:p>
            <a:r>
              <a:rPr lang="en-US" sz="1050" dirty="0" smtClean="0"/>
              <a:t>Bits:</a:t>
            </a:r>
            <a:endParaRPr lang="en-US" sz="1050" dirty="0"/>
          </a:p>
        </p:txBody>
      </p:sp>
      <p:sp>
        <p:nvSpPr>
          <p:cNvPr id="15" name="TextBox 14"/>
          <p:cNvSpPr txBox="1"/>
          <p:nvPr/>
        </p:nvSpPr>
        <p:spPr>
          <a:xfrm>
            <a:off x="2296477" y="5257800"/>
            <a:ext cx="251992" cy="253916"/>
          </a:xfrm>
          <a:prstGeom prst="rect">
            <a:avLst/>
          </a:prstGeom>
          <a:noFill/>
        </p:spPr>
        <p:txBody>
          <a:bodyPr wrap="none" rtlCol="0">
            <a:spAutoFit/>
          </a:bodyPr>
          <a:lstStyle/>
          <a:p>
            <a:r>
              <a:rPr lang="en-US" sz="1050" dirty="0" smtClean="0"/>
              <a:t>4</a:t>
            </a:r>
            <a:endParaRPr lang="en-US" sz="1050" dirty="0"/>
          </a:p>
        </p:txBody>
      </p:sp>
      <p:sp>
        <p:nvSpPr>
          <p:cNvPr id="16" name="TextBox 15"/>
          <p:cNvSpPr txBox="1"/>
          <p:nvPr/>
        </p:nvSpPr>
        <p:spPr>
          <a:xfrm>
            <a:off x="3363277" y="5257800"/>
            <a:ext cx="319318" cy="253916"/>
          </a:xfrm>
          <a:prstGeom prst="rect">
            <a:avLst/>
          </a:prstGeom>
          <a:noFill/>
        </p:spPr>
        <p:txBody>
          <a:bodyPr wrap="none" rtlCol="0">
            <a:spAutoFit/>
          </a:bodyPr>
          <a:lstStyle/>
          <a:p>
            <a:r>
              <a:rPr lang="en-US" sz="1050" dirty="0" smtClean="0"/>
              <a:t>12</a:t>
            </a:r>
            <a:endParaRPr lang="en-US" sz="1050" dirty="0"/>
          </a:p>
        </p:txBody>
      </p:sp>
      <p:sp>
        <p:nvSpPr>
          <p:cNvPr id="17" name="TextBox 16"/>
          <p:cNvSpPr txBox="1"/>
          <p:nvPr/>
        </p:nvSpPr>
        <p:spPr>
          <a:xfrm>
            <a:off x="4916875" y="5257800"/>
            <a:ext cx="309700" cy="253916"/>
          </a:xfrm>
          <a:prstGeom prst="rect">
            <a:avLst/>
          </a:prstGeom>
          <a:noFill/>
        </p:spPr>
        <p:txBody>
          <a:bodyPr wrap="none" rtlCol="0">
            <a:spAutoFit/>
          </a:bodyPr>
          <a:lstStyle/>
          <a:p>
            <a:r>
              <a:rPr lang="en-US" sz="1050" dirty="0" smtClean="0"/>
              <a:t>11</a:t>
            </a:r>
            <a:endParaRPr lang="en-US" sz="1050" dirty="0"/>
          </a:p>
        </p:txBody>
      </p:sp>
      <p:sp>
        <p:nvSpPr>
          <p:cNvPr id="18" name="TextBox 17"/>
          <p:cNvSpPr txBox="1"/>
          <p:nvPr/>
        </p:nvSpPr>
        <p:spPr>
          <a:xfrm>
            <a:off x="6821875" y="5257800"/>
            <a:ext cx="247184" cy="253916"/>
          </a:xfrm>
          <a:prstGeom prst="rect">
            <a:avLst/>
          </a:prstGeom>
          <a:noFill/>
        </p:spPr>
        <p:txBody>
          <a:bodyPr wrap="none" rtlCol="0">
            <a:spAutoFit/>
          </a:bodyPr>
          <a:lstStyle/>
          <a:p>
            <a:r>
              <a:rPr lang="en-US" sz="1050" dirty="0" smtClean="0"/>
              <a:t>4</a:t>
            </a:r>
            <a:endParaRPr lang="en-US" sz="1050" dirty="0"/>
          </a:p>
        </p:txBody>
      </p:sp>
      <p:sp>
        <p:nvSpPr>
          <p:cNvPr id="19" name="Rectangle 18"/>
          <p:cNvSpPr/>
          <p:nvPr/>
        </p:nvSpPr>
        <p:spPr bwMode="auto">
          <a:xfrm>
            <a:off x="5912375" y="48768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0" name="TextBox 19"/>
          <p:cNvSpPr txBox="1"/>
          <p:nvPr/>
        </p:nvSpPr>
        <p:spPr>
          <a:xfrm>
            <a:off x="6140975" y="5257800"/>
            <a:ext cx="247184" cy="253916"/>
          </a:xfrm>
          <a:prstGeom prst="rect">
            <a:avLst/>
          </a:prstGeom>
          <a:noFill/>
        </p:spPr>
        <p:txBody>
          <a:bodyPr wrap="none" rtlCol="0">
            <a:spAutoFit/>
          </a:bodyPr>
          <a:lstStyle/>
          <a:p>
            <a:r>
              <a:rPr lang="en-US" sz="1050" dirty="0" smtClean="0"/>
              <a:t>4</a:t>
            </a:r>
            <a:endParaRPr lang="en-US" sz="1050" dirty="0"/>
          </a:p>
        </p:txBody>
      </p:sp>
      <p:sp>
        <p:nvSpPr>
          <p:cNvPr id="21" name="TextBox 20"/>
          <p:cNvSpPr txBox="1"/>
          <p:nvPr/>
        </p:nvSpPr>
        <p:spPr>
          <a:xfrm>
            <a:off x="5912375" y="4902116"/>
            <a:ext cx="771365" cy="415498"/>
          </a:xfrm>
          <a:prstGeom prst="rect">
            <a:avLst/>
          </a:prstGeom>
          <a:noFill/>
        </p:spPr>
        <p:txBody>
          <a:bodyPr wrap="none" rtlCol="0">
            <a:spAutoFit/>
          </a:bodyPr>
          <a:lstStyle/>
          <a:p>
            <a:r>
              <a:rPr lang="en-US" sz="1050" dirty="0" smtClean="0"/>
              <a:t>BSI Token</a:t>
            </a:r>
          </a:p>
          <a:p>
            <a:r>
              <a:rPr lang="en-US" sz="1050" dirty="0" smtClean="0"/>
              <a:t>=0</a:t>
            </a:r>
            <a:endParaRPr lang="en-US" sz="1050" dirty="0"/>
          </a:p>
        </p:txBody>
      </p:sp>
      <p:cxnSp>
        <p:nvCxnSpPr>
          <p:cNvPr id="22" name="Straight Arrow Connector 21"/>
          <p:cNvCxnSpPr/>
          <p:nvPr/>
        </p:nvCxnSpPr>
        <p:spPr bwMode="auto">
          <a:xfrm flipH="1" flipV="1">
            <a:off x="5573077" y="5130716"/>
            <a:ext cx="990600" cy="4572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23" name="TextBox 22"/>
          <p:cNvSpPr txBox="1"/>
          <p:nvPr/>
        </p:nvSpPr>
        <p:spPr>
          <a:xfrm>
            <a:off x="6535420" y="5486400"/>
            <a:ext cx="2331087" cy="253916"/>
          </a:xfrm>
          <a:prstGeom prst="rect">
            <a:avLst/>
          </a:prstGeom>
          <a:noFill/>
        </p:spPr>
        <p:txBody>
          <a:bodyPr wrap="none" rtlCol="0">
            <a:spAutoFit/>
          </a:bodyPr>
          <a:lstStyle/>
          <a:p>
            <a:r>
              <a:rPr lang="en-US" sz="1050" dirty="0" smtClean="0"/>
              <a:t>Partial MAC address (may be removed)</a:t>
            </a:r>
            <a:endParaRPr lang="en-US" sz="1050" dirty="0"/>
          </a:p>
        </p:txBody>
      </p:sp>
      <p:sp>
        <p:nvSpPr>
          <p:cNvPr id="24" name="Rectangle 23"/>
          <p:cNvSpPr/>
          <p:nvPr/>
        </p:nvSpPr>
        <p:spPr bwMode="auto">
          <a:xfrm>
            <a:off x="2330975" y="59182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5" name="Rectangle 24"/>
          <p:cNvSpPr/>
          <p:nvPr/>
        </p:nvSpPr>
        <p:spPr bwMode="auto">
          <a:xfrm>
            <a:off x="3016775" y="59182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6" name="Rectangle 25"/>
          <p:cNvSpPr/>
          <p:nvPr/>
        </p:nvSpPr>
        <p:spPr bwMode="auto">
          <a:xfrm>
            <a:off x="4540775" y="59182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7" name="Rectangle 26"/>
          <p:cNvSpPr/>
          <p:nvPr/>
        </p:nvSpPr>
        <p:spPr bwMode="auto">
          <a:xfrm>
            <a:off x="6019800" y="59182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8" name="TextBox 27"/>
          <p:cNvSpPr txBox="1"/>
          <p:nvPr/>
        </p:nvSpPr>
        <p:spPr>
          <a:xfrm>
            <a:off x="2407175" y="5994484"/>
            <a:ext cx="461986" cy="261610"/>
          </a:xfrm>
          <a:prstGeom prst="rect">
            <a:avLst/>
          </a:prstGeom>
          <a:noFill/>
        </p:spPr>
        <p:txBody>
          <a:bodyPr wrap="none" rtlCol="0">
            <a:spAutoFit/>
          </a:bodyPr>
          <a:lstStyle/>
          <a:p>
            <a:r>
              <a:rPr lang="en-US" sz="1050" dirty="0" smtClean="0"/>
              <a:t>Type</a:t>
            </a:r>
            <a:endParaRPr lang="en-US" sz="1050" dirty="0"/>
          </a:p>
        </p:txBody>
      </p:sp>
      <p:sp>
        <p:nvSpPr>
          <p:cNvPr id="29" name="TextBox 28"/>
          <p:cNvSpPr txBox="1"/>
          <p:nvPr/>
        </p:nvSpPr>
        <p:spPr>
          <a:xfrm>
            <a:off x="3321575" y="5994484"/>
            <a:ext cx="728084" cy="253916"/>
          </a:xfrm>
          <a:prstGeom prst="rect">
            <a:avLst/>
          </a:prstGeom>
          <a:noFill/>
        </p:spPr>
        <p:txBody>
          <a:bodyPr wrap="none" rtlCol="0">
            <a:spAutoFit/>
          </a:bodyPr>
          <a:lstStyle/>
          <a:p>
            <a:r>
              <a:rPr lang="en-US" sz="1050" dirty="0" smtClean="0"/>
              <a:t>BSS Color</a:t>
            </a:r>
            <a:endParaRPr lang="en-US" sz="1050" dirty="0"/>
          </a:p>
        </p:txBody>
      </p:sp>
      <p:sp>
        <p:nvSpPr>
          <p:cNvPr id="30" name="TextBox 29"/>
          <p:cNvSpPr txBox="1"/>
          <p:nvPr/>
        </p:nvSpPr>
        <p:spPr>
          <a:xfrm>
            <a:off x="5103053" y="5994484"/>
            <a:ext cx="428322" cy="253916"/>
          </a:xfrm>
          <a:prstGeom prst="rect">
            <a:avLst/>
          </a:prstGeom>
          <a:noFill/>
        </p:spPr>
        <p:txBody>
          <a:bodyPr wrap="none" rtlCol="0">
            <a:spAutoFit/>
          </a:bodyPr>
          <a:lstStyle/>
          <a:p>
            <a:r>
              <a:rPr lang="en-US" sz="1050" dirty="0" smtClean="0"/>
              <a:t>AID</a:t>
            </a:r>
            <a:endParaRPr lang="en-US" sz="1050" dirty="0"/>
          </a:p>
        </p:txBody>
      </p:sp>
      <p:sp>
        <p:nvSpPr>
          <p:cNvPr id="31" name="TextBox 30"/>
          <p:cNvSpPr txBox="1"/>
          <p:nvPr/>
        </p:nvSpPr>
        <p:spPr>
          <a:xfrm>
            <a:off x="6144114" y="5994484"/>
            <a:ext cx="409086" cy="253916"/>
          </a:xfrm>
          <a:prstGeom prst="rect">
            <a:avLst/>
          </a:prstGeom>
          <a:noFill/>
        </p:spPr>
        <p:txBody>
          <a:bodyPr wrap="none" rtlCol="0">
            <a:spAutoFit/>
          </a:bodyPr>
          <a:lstStyle/>
          <a:p>
            <a:r>
              <a:rPr lang="en-US" sz="1050" dirty="0" smtClean="0"/>
              <a:t>FCS</a:t>
            </a:r>
            <a:endParaRPr lang="en-US" sz="1050" dirty="0"/>
          </a:p>
        </p:txBody>
      </p:sp>
      <p:sp>
        <p:nvSpPr>
          <p:cNvPr id="32" name="TextBox 31"/>
          <p:cNvSpPr txBox="1"/>
          <p:nvPr/>
        </p:nvSpPr>
        <p:spPr>
          <a:xfrm>
            <a:off x="391477" y="5943600"/>
            <a:ext cx="1766830" cy="253916"/>
          </a:xfrm>
          <a:prstGeom prst="rect">
            <a:avLst/>
          </a:prstGeom>
          <a:noFill/>
        </p:spPr>
        <p:txBody>
          <a:bodyPr wrap="none" rtlCol="0">
            <a:spAutoFit/>
          </a:bodyPr>
          <a:lstStyle/>
          <a:p>
            <a:r>
              <a:rPr lang="en-US" sz="1050" dirty="0" smtClean="0"/>
              <a:t>LP Wakeup Request option 2</a:t>
            </a:r>
            <a:endParaRPr lang="en-US" sz="1050" dirty="0"/>
          </a:p>
        </p:txBody>
      </p:sp>
      <p:sp>
        <p:nvSpPr>
          <p:cNvPr id="33" name="TextBox 32"/>
          <p:cNvSpPr txBox="1"/>
          <p:nvPr/>
        </p:nvSpPr>
        <p:spPr>
          <a:xfrm>
            <a:off x="1915477" y="6299284"/>
            <a:ext cx="415498" cy="253916"/>
          </a:xfrm>
          <a:prstGeom prst="rect">
            <a:avLst/>
          </a:prstGeom>
          <a:noFill/>
        </p:spPr>
        <p:txBody>
          <a:bodyPr wrap="none" rtlCol="0">
            <a:spAutoFit/>
          </a:bodyPr>
          <a:lstStyle/>
          <a:p>
            <a:r>
              <a:rPr lang="en-US" sz="1050" dirty="0" smtClean="0"/>
              <a:t>Bits:</a:t>
            </a:r>
            <a:endParaRPr lang="en-US" sz="1050" dirty="0"/>
          </a:p>
        </p:txBody>
      </p:sp>
      <p:sp>
        <p:nvSpPr>
          <p:cNvPr id="34" name="TextBox 33"/>
          <p:cNvSpPr txBox="1"/>
          <p:nvPr/>
        </p:nvSpPr>
        <p:spPr>
          <a:xfrm>
            <a:off x="2448877" y="6299284"/>
            <a:ext cx="251992" cy="253916"/>
          </a:xfrm>
          <a:prstGeom prst="rect">
            <a:avLst/>
          </a:prstGeom>
          <a:noFill/>
        </p:spPr>
        <p:txBody>
          <a:bodyPr wrap="none" rtlCol="0">
            <a:spAutoFit/>
          </a:bodyPr>
          <a:lstStyle/>
          <a:p>
            <a:r>
              <a:rPr lang="en-US" sz="1050" dirty="0" smtClean="0"/>
              <a:t>4</a:t>
            </a:r>
            <a:endParaRPr lang="en-US" sz="1050" dirty="0"/>
          </a:p>
        </p:txBody>
      </p:sp>
      <p:sp>
        <p:nvSpPr>
          <p:cNvPr id="35" name="TextBox 34"/>
          <p:cNvSpPr txBox="1"/>
          <p:nvPr/>
        </p:nvSpPr>
        <p:spPr>
          <a:xfrm>
            <a:off x="3515677" y="6299284"/>
            <a:ext cx="319318" cy="253916"/>
          </a:xfrm>
          <a:prstGeom prst="rect">
            <a:avLst/>
          </a:prstGeom>
          <a:noFill/>
        </p:spPr>
        <p:txBody>
          <a:bodyPr wrap="none" rtlCol="0">
            <a:spAutoFit/>
          </a:bodyPr>
          <a:lstStyle/>
          <a:p>
            <a:r>
              <a:rPr lang="en-US" sz="1050" dirty="0" smtClean="0"/>
              <a:t>12</a:t>
            </a:r>
            <a:endParaRPr lang="en-US" sz="1050" dirty="0"/>
          </a:p>
        </p:txBody>
      </p:sp>
      <p:sp>
        <p:nvSpPr>
          <p:cNvPr id="36" name="TextBox 35"/>
          <p:cNvSpPr txBox="1"/>
          <p:nvPr/>
        </p:nvSpPr>
        <p:spPr>
          <a:xfrm>
            <a:off x="5069275" y="6299284"/>
            <a:ext cx="309700" cy="253916"/>
          </a:xfrm>
          <a:prstGeom prst="rect">
            <a:avLst/>
          </a:prstGeom>
          <a:noFill/>
        </p:spPr>
        <p:txBody>
          <a:bodyPr wrap="none" rtlCol="0">
            <a:spAutoFit/>
          </a:bodyPr>
          <a:lstStyle/>
          <a:p>
            <a:r>
              <a:rPr lang="en-US" sz="1050" dirty="0" smtClean="0"/>
              <a:t>11</a:t>
            </a:r>
            <a:endParaRPr lang="en-US" sz="1050" dirty="0"/>
          </a:p>
        </p:txBody>
      </p:sp>
      <p:sp>
        <p:nvSpPr>
          <p:cNvPr id="37" name="TextBox 36"/>
          <p:cNvSpPr txBox="1"/>
          <p:nvPr/>
        </p:nvSpPr>
        <p:spPr>
          <a:xfrm>
            <a:off x="6243500" y="6299284"/>
            <a:ext cx="247184" cy="253916"/>
          </a:xfrm>
          <a:prstGeom prst="rect">
            <a:avLst/>
          </a:prstGeom>
          <a:noFill/>
        </p:spPr>
        <p:txBody>
          <a:bodyPr wrap="none" rtlCol="0">
            <a:spAutoFit/>
          </a:bodyPr>
          <a:lstStyle/>
          <a:p>
            <a:r>
              <a:rPr lang="en-US" sz="1050" dirty="0" smtClean="0"/>
              <a:t>4</a:t>
            </a:r>
            <a:endParaRPr lang="en-US" sz="1050" dirty="0"/>
          </a:p>
        </p:txBody>
      </p:sp>
      <p:cxnSp>
        <p:nvCxnSpPr>
          <p:cNvPr id="41" name="Straight Arrow Connector 40"/>
          <p:cNvCxnSpPr/>
          <p:nvPr/>
        </p:nvCxnSpPr>
        <p:spPr bwMode="auto">
          <a:xfrm flipH="1">
            <a:off x="5638800" y="5638800"/>
            <a:ext cx="903923" cy="4572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38"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762000"/>
          </a:xfrm>
        </p:spPr>
        <p:txBody>
          <a:bodyPr/>
          <a:lstStyle/>
          <a:p>
            <a:r>
              <a:rPr lang="en-US" sz="2400" dirty="0" smtClean="0"/>
              <a:t>AID field for Unassociated STA</a:t>
            </a:r>
            <a:endParaRPr lang="en-US" sz="2400" dirty="0"/>
          </a:p>
        </p:txBody>
      </p:sp>
      <p:sp>
        <p:nvSpPr>
          <p:cNvPr id="121" name="Content Placeholder 2"/>
          <p:cNvSpPr txBox="1">
            <a:spLocks/>
          </p:cNvSpPr>
          <p:nvPr/>
        </p:nvSpPr>
        <p:spPr bwMode="auto">
          <a:xfrm>
            <a:off x="0" y="990600"/>
            <a:ext cx="9144000" cy="198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2000" kern="0" dirty="0" smtClean="0">
                <a:latin typeface="+mn-lt"/>
              </a:rPr>
              <a:t>If frames transmitted by AP during association is announced by LP WUR frame, AID should be:</a:t>
            </a:r>
          </a:p>
          <a:p>
            <a:pPr marL="800100" lvl="1" indent="-342900">
              <a:spcBef>
                <a:spcPct val="20000"/>
              </a:spcBef>
              <a:buClr>
                <a:srgbClr val="D7381B"/>
              </a:buClr>
              <a:buFont typeface="Arial" pitchFamily="34" charset="0"/>
              <a:buChar char="‒"/>
              <a:defRPr/>
            </a:pPr>
            <a:r>
              <a:rPr lang="en-US" sz="2000" kern="0" dirty="0" smtClean="0"/>
              <a:t>partial MAC address of the receiving STA, or</a:t>
            </a:r>
          </a:p>
          <a:p>
            <a:pPr marL="800100" lvl="1" indent="-342900">
              <a:spcBef>
                <a:spcPct val="20000"/>
              </a:spcBef>
              <a:buClr>
                <a:srgbClr val="D7381B"/>
              </a:buClr>
              <a:buFont typeface="Arial" pitchFamily="34" charset="0"/>
              <a:buChar char="‒"/>
              <a:defRPr/>
            </a:pPr>
            <a:r>
              <a:rPr lang="en-US" sz="2000" kern="0" dirty="0" smtClean="0"/>
              <a:t>hash value of the MAC address of the receiving ST</a:t>
            </a:r>
            <a:r>
              <a:rPr lang="en-US" sz="2000" kern="0" dirty="0" smtClean="0">
                <a:latin typeface="+mn-lt"/>
              </a:rPr>
              <a:t>.</a:t>
            </a:r>
          </a:p>
        </p:txBody>
      </p:sp>
      <p:sp>
        <p:nvSpPr>
          <p:cNvPr id="24" name="Rectangle 23"/>
          <p:cNvSpPr/>
          <p:nvPr/>
        </p:nvSpPr>
        <p:spPr bwMode="auto">
          <a:xfrm>
            <a:off x="2330975" y="56388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5" name="Rectangle 24"/>
          <p:cNvSpPr/>
          <p:nvPr/>
        </p:nvSpPr>
        <p:spPr bwMode="auto">
          <a:xfrm>
            <a:off x="3016775" y="56388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6" name="Rectangle 25"/>
          <p:cNvSpPr/>
          <p:nvPr/>
        </p:nvSpPr>
        <p:spPr bwMode="auto">
          <a:xfrm>
            <a:off x="4540775" y="56388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7" name="Rectangle 26"/>
          <p:cNvSpPr/>
          <p:nvPr/>
        </p:nvSpPr>
        <p:spPr bwMode="auto">
          <a:xfrm>
            <a:off x="6019800" y="56388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8" name="TextBox 27"/>
          <p:cNvSpPr txBox="1"/>
          <p:nvPr/>
        </p:nvSpPr>
        <p:spPr>
          <a:xfrm>
            <a:off x="2407175" y="5715000"/>
            <a:ext cx="461986" cy="261610"/>
          </a:xfrm>
          <a:prstGeom prst="rect">
            <a:avLst/>
          </a:prstGeom>
          <a:noFill/>
        </p:spPr>
        <p:txBody>
          <a:bodyPr wrap="none" rtlCol="0">
            <a:spAutoFit/>
          </a:bodyPr>
          <a:lstStyle/>
          <a:p>
            <a:r>
              <a:rPr lang="en-US" sz="1050" dirty="0" smtClean="0"/>
              <a:t>Type</a:t>
            </a:r>
            <a:endParaRPr lang="en-US" sz="1050" dirty="0"/>
          </a:p>
        </p:txBody>
      </p:sp>
      <p:sp>
        <p:nvSpPr>
          <p:cNvPr id="29" name="TextBox 28"/>
          <p:cNvSpPr txBox="1"/>
          <p:nvPr/>
        </p:nvSpPr>
        <p:spPr>
          <a:xfrm>
            <a:off x="3321575" y="5715000"/>
            <a:ext cx="728084" cy="253916"/>
          </a:xfrm>
          <a:prstGeom prst="rect">
            <a:avLst/>
          </a:prstGeom>
          <a:noFill/>
        </p:spPr>
        <p:txBody>
          <a:bodyPr wrap="none" rtlCol="0">
            <a:spAutoFit/>
          </a:bodyPr>
          <a:lstStyle/>
          <a:p>
            <a:r>
              <a:rPr lang="en-US" sz="1050" dirty="0" smtClean="0"/>
              <a:t>BSS Color</a:t>
            </a:r>
            <a:endParaRPr lang="en-US" sz="1050" dirty="0"/>
          </a:p>
        </p:txBody>
      </p:sp>
      <p:sp>
        <p:nvSpPr>
          <p:cNvPr id="30" name="TextBox 29"/>
          <p:cNvSpPr txBox="1"/>
          <p:nvPr/>
        </p:nvSpPr>
        <p:spPr>
          <a:xfrm>
            <a:off x="5103053" y="5715000"/>
            <a:ext cx="428322" cy="253916"/>
          </a:xfrm>
          <a:prstGeom prst="rect">
            <a:avLst/>
          </a:prstGeom>
          <a:noFill/>
        </p:spPr>
        <p:txBody>
          <a:bodyPr wrap="none" rtlCol="0">
            <a:spAutoFit/>
          </a:bodyPr>
          <a:lstStyle/>
          <a:p>
            <a:r>
              <a:rPr lang="en-US" sz="1050" dirty="0" smtClean="0"/>
              <a:t>AID</a:t>
            </a:r>
            <a:endParaRPr lang="en-US" sz="1050" dirty="0"/>
          </a:p>
        </p:txBody>
      </p:sp>
      <p:sp>
        <p:nvSpPr>
          <p:cNvPr id="31" name="TextBox 30"/>
          <p:cNvSpPr txBox="1"/>
          <p:nvPr/>
        </p:nvSpPr>
        <p:spPr>
          <a:xfrm>
            <a:off x="6144114" y="5715000"/>
            <a:ext cx="409086" cy="253916"/>
          </a:xfrm>
          <a:prstGeom prst="rect">
            <a:avLst/>
          </a:prstGeom>
          <a:noFill/>
        </p:spPr>
        <p:txBody>
          <a:bodyPr wrap="none" rtlCol="0">
            <a:spAutoFit/>
          </a:bodyPr>
          <a:lstStyle/>
          <a:p>
            <a:r>
              <a:rPr lang="en-US" sz="1050" dirty="0" smtClean="0"/>
              <a:t>FCS</a:t>
            </a:r>
            <a:endParaRPr lang="en-US" sz="1050" dirty="0"/>
          </a:p>
        </p:txBody>
      </p:sp>
      <p:sp>
        <p:nvSpPr>
          <p:cNvPr id="33" name="TextBox 32"/>
          <p:cNvSpPr txBox="1"/>
          <p:nvPr/>
        </p:nvSpPr>
        <p:spPr>
          <a:xfrm>
            <a:off x="1915477" y="6019800"/>
            <a:ext cx="415498" cy="253916"/>
          </a:xfrm>
          <a:prstGeom prst="rect">
            <a:avLst/>
          </a:prstGeom>
          <a:noFill/>
        </p:spPr>
        <p:txBody>
          <a:bodyPr wrap="none" rtlCol="0">
            <a:spAutoFit/>
          </a:bodyPr>
          <a:lstStyle/>
          <a:p>
            <a:r>
              <a:rPr lang="en-US" sz="1050" dirty="0" smtClean="0"/>
              <a:t>Bits:</a:t>
            </a:r>
            <a:endParaRPr lang="en-US" sz="1050" dirty="0"/>
          </a:p>
        </p:txBody>
      </p:sp>
      <p:sp>
        <p:nvSpPr>
          <p:cNvPr id="34" name="TextBox 33"/>
          <p:cNvSpPr txBox="1"/>
          <p:nvPr/>
        </p:nvSpPr>
        <p:spPr>
          <a:xfrm>
            <a:off x="2448877" y="6019800"/>
            <a:ext cx="251992" cy="253916"/>
          </a:xfrm>
          <a:prstGeom prst="rect">
            <a:avLst/>
          </a:prstGeom>
          <a:noFill/>
        </p:spPr>
        <p:txBody>
          <a:bodyPr wrap="none" rtlCol="0">
            <a:spAutoFit/>
          </a:bodyPr>
          <a:lstStyle/>
          <a:p>
            <a:r>
              <a:rPr lang="en-US" sz="1050" dirty="0" smtClean="0"/>
              <a:t>4</a:t>
            </a:r>
            <a:endParaRPr lang="en-US" sz="1050" dirty="0"/>
          </a:p>
        </p:txBody>
      </p:sp>
      <p:sp>
        <p:nvSpPr>
          <p:cNvPr id="35" name="TextBox 34"/>
          <p:cNvSpPr txBox="1"/>
          <p:nvPr/>
        </p:nvSpPr>
        <p:spPr>
          <a:xfrm>
            <a:off x="3515677" y="6019800"/>
            <a:ext cx="319318" cy="253916"/>
          </a:xfrm>
          <a:prstGeom prst="rect">
            <a:avLst/>
          </a:prstGeom>
          <a:noFill/>
        </p:spPr>
        <p:txBody>
          <a:bodyPr wrap="none" rtlCol="0">
            <a:spAutoFit/>
          </a:bodyPr>
          <a:lstStyle/>
          <a:p>
            <a:r>
              <a:rPr lang="en-US" sz="1050" dirty="0" smtClean="0"/>
              <a:t>12</a:t>
            </a:r>
            <a:endParaRPr lang="en-US" sz="1050" dirty="0"/>
          </a:p>
        </p:txBody>
      </p:sp>
      <p:sp>
        <p:nvSpPr>
          <p:cNvPr id="36" name="TextBox 35"/>
          <p:cNvSpPr txBox="1"/>
          <p:nvPr/>
        </p:nvSpPr>
        <p:spPr>
          <a:xfrm>
            <a:off x="5069275" y="6019800"/>
            <a:ext cx="309700" cy="253916"/>
          </a:xfrm>
          <a:prstGeom prst="rect">
            <a:avLst/>
          </a:prstGeom>
          <a:noFill/>
        </p:spPr>
        <p:txBody>
          <a:bodyPr wrap="none" rtlCol="0">
            <a:spAutoFit/>
          </a:bodyPr>
          <a:lstStyle/>
          <a:p>
            <a:r>
              <a:rPr lang="en-US" sz="1050" dirty="0" smtClean="0"/>
              <a:t>11</a:t>
            </a:r>
            <a:endParaRPr lang="en-US" sz="1050" dirty="0"/>
          </a:p>
        </p:txBody>
      </p:sp>
      <p:sp>
        <p:nvSpPr>
          <p:cNvPr id="37" name="TextBox 36"/>
          <p:cNvSpPr txBox="1"/>
          <p:nvPr/>
        </p:nvSpPr>
        <p:spPr>
          <a:xfrm>
            <a:off x="6243500" y="6019800"/>
            <a:ext cx="247184" cy="253916"/>
          </a:xfrm>
          <a:prstGeom prst="rect">
            <a:avLst/>
          </a:prstGeom>
          <a:noFill/>
        </p:spPr>
        <p:txBody>
          <a:bodyPr wrap="none" rtlCol="0">
            <a:spAutoFit/>
          </a:bodyPr>
          <a:lstStyle/>
          <a:p>
            <a:r>
              <a:rPr lang="en-US" sz="1050" dirty="0" smtClean="0"/>
              <a:t>4</a:t>
            </a:r>
            <a:endParaRPr lang="en-US" sz="1050" dirty="0"/>
          </a:p>
        </p:txBody>
      </p:sp>
      <p:sp>
        <p:nvSpPr>
          <p:cNvPr id="38"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sz="2800" b="0" dirty="0" smtClean="0"/>
              <a:t>Reference</a:t>
            </a:r>
            <a:endParaRPr lang="en-US" sz="2800" dirty="0"/>
          </a:p>
        </p:txBody>
      </p:sp>
      <p:sp>
        <p:nvSpPr>
          <p:cNvPr id="7" name="Content Placeholder 6"/>
          <p:cNvSpPr>
            <a:spLocks noGrp="1"/>
          </p:cNvSpPr>
          <p:nvPr>
            <p:ph idx="1"/>
          </p:nvPr>
        </p:nvSpPr>
        <p:spPr>
          <a:xfrm>
            <a:off x="228600" y="1295400"/>
            <a:ext cx="8686800" cy="2971800"/>
          </a:xfrm>
        </p:spPr>
        <p:txBody>
          <a:bodyPr>
            <a:normAutofit/>
          </a:bodyPr>
          <a:lstStyle/>
          <a:p>
            <a:pPr>
              <a:buNone/>
            </a:pPr>
            <a:r>
              <a:rPr lang="en-US" sz="1800" b="0" dirty="0" smtClean="0"/>
              <a:t>[1] </a:t>
            </a:r>
            <a:r>
              <a:rPr lang="en-US" sz="1600" dirty="0" smtClean="0"/>
              <a:t>11-16-1460-01-wur-MAC consideration</a:t>
            </a:r>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9</a:t>
            </a:fld>
            <a:endParaRPr lang="en-US" sz="900"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114945</TotalTime>
  <Words>1393</Words>
  <Application>Microsoft Office PowerPoint</Application>
  <PresentationFormat>On-screen Show (4:3)</PresentationFormat>
  <Paragraphs>181</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802-11-Submission</vt:lpstr>
      <vt:lpstr>BSS Management through WUR Wakeup Frame</vt:lpstr>
      <vt:lpstr>Analysis of Management Frames</vt:lpstr>
      <vt:lpstr>Analysis of Management Frames</vt:lpstr>
      <vt:lpstr>LP Announcement for Broadcast Management</vt:lpstr>
      <vt:lpstr> New BSS Operation Parameters through LP Wakeup Frame</vt:lpstr>
      <vt:lpstr>Group Management</vt:lpstr>
      <vt:lpstr>Starting/Recovering BSS and WUR with partial MAC Address</vt:lpstr>
      <vt:lpstr>AID field for Unassociated STA</vt:lpstr>
      <vt:lpstr>Reference</vt:lpstr>
      <vt:lpstr>Backup Slides</vt:lpstr>
      <vt:lpstr>BSS Operation Info Token in LP Announcement </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1941</cp:revision>
  <cp:lastPrinted>1998-02-10T13:28:06Z</cp:lastPrinted>
  <dcterms:created xsi:type="dcterms:W3CDTF">2007-05-21T21:00:37Z</dcterms:created>
  <dcterms:modified xsi:type="dcterms:W3CDTF">2017-04-17T21:54:19Z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