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50" r:id="rId3"/>
    <p:sldId id="571" r:id="rId4"/>
    <p:sldId id="573" r:id="rId5"/>
    <p:sldId id="574" r:id="rId6"/>
    <p:sldId id="575" r:id="rId7"/>
    <p:sldId id="576" r:id="rId8"/>
    <p:sldId id="572" r:id="rId9"/>
    <p:sldId id="57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58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802.11-17/0432r0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Receiver Architecture, Operational Channels, Power Consumption and Frequency Offset for 11ba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2362200"/>
          <a:ext cx="7467600" cy="13608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Neric Fong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Possible Operational Channels for </a:t>
            </a:r>
          </a:p>
          <a:p>
            <a:pPr lvl="0" algn="ctr" eaLnBrk="0" hangingPunct="0">
              <a:defRPr/>
            </a:pPr>
            <a:r>
              <a:rPr lang="en-US" sz="2800" dirty="0" smtClean="0"/>
              <a:t>11ba Wake-up Signals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Three possible options:</a:t>
            </a:r>
          </a:p>
          <a:p>
            <a:pPr lvl="1"/>
            <a:r>
              <a:rPr lang="en-US" dirty="0" smtClean="0"/>
              <a:t>One fixed channel for WUR in the whole 2.4GHz or 5.8GHz band</a:t>
            </a:r>
          </a:p>
          <a:p>
            <a:pPr lvl="2"/>
            <a:r>
              <a:rPr lang="en-US" dirty="0" smtClean="0"/>
              <a:t>Very inefficient; can not support large number of WUR stations. Given WUR signals need longer airtime, this is basically useless.</a:t>
            </a:r>
          </a:p>
          <a:p>
            <a:pPr lvl="1"/>
            <a:r>
              <a:rPr lang="en-US" dirty="0" smtClean="0"/>
              <a:t>For each 20MHz  Channel, there is one fixed channel for WUR operation, say, the center 26-tone RU</a:t>
            </a:r>
          </a:p>
          <a:p>
            <a:pPr lvl="2"/>
            <a:r>
              <a:rPr lang="en-US" dirty="0" smtClean="0"/>
              <a:t>Better efficiency. </a:t>
            </a:r>
          </a:p>
          <a:p>
            <a:pPr lvl="1"/>
            <a:r>
              <a:rPr lang="en-US" dirty="0" smtClean="0"/>
              <a:t>Fully flexible, channelization needed for WUR operation. For example, in each 20MHz, there are can be a few WUR channels. </a:t>
            </a:r>
          </a:p>
          <a:p>
            <a:pPr lvl="2"/>
            <a:r>
              <a:rPr lang="en-US" dirty="0" smtClean="0"/>
              <a:t>Highest efficiency; support the large number of WUR stations.</a:t>
            </a:r>
          </a:p>
          <a:p>
            <a:r>
              <a:rPr lang="en-US" dirty="0" smtClean="0"/>
              <a:t>We will compare the complexity and power consumption of these three options in the following slides. </a:t>
            </a:r>
          </a:p>
          <a:p>
            <a:pPr lvl="1"/>
            <a:r>
              <a:rPr lang="en-US" dirty="0" smtClean="0"/>
              <a:t>Along the comparison, we will also bring discussions on frequency offset and other PHY distortions.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609600"/>
          </a:xfrm>
        </p:spPr>
        <p:txBody>
          <a:bodyPr/>
          <a:lstStyle/>
          <a:p>
            <a:r>
              <a:rPr lang="en-US" sz="3200" dirty="0" smtClean="0"/>
              <a:t>Basics on WUR Receiver</a:t>
            </a:r>
            <a:endParaRPr lang="en-US" sz="32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  <p:sp>
        <p:nvSpPr>
          <p:cNvPr id="30" name="Content Placeholder 10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Given WUR Since WUR signals are transmitted over narrow band channels, out-of-band interferences must be taken care of. </a:t>
            </a:r>
          </a:p>
          <a:p>
            <a:pPr lvl="1"/>
            <a:r>
              <a:rPr lang="en-US" dirty="0" smtClean="0"/>
              <a:t>Note narrow-band analog filter in RF domain is not possible,  for example, 2MHz analog filter in 2.4GHz or 5GHz needs extremely high Q and is not doable by state-of-the-art RF circuit design. </a:t>
            </a:r>
          </a:p>
          <a:p>
            <a:r>
              <a:rPr lang="en-US" dirty="0" smtClean="0"/>
              <a:t>Narrow band filter can only be in analog baseband domain or digital filter in digital domain.</a:t>
            </a:r>
          </a:p>
          <a:p>
            <a:pPr lvl="1"/>
            <a:r>
              <a:rPr lang="en-US" dirty="0" smtClean="0"/>
              <a:t>Digital domain narrow band filter suffers two issues:</a:t>
            </a:r>
          </a:p>
          <a:p>
            <a:pPr lvl="1"/>
            <a:r>
              <a:rPr lang="en-US" dirty="0" smtClean="0"/>
              <a:t>Wide-band ADC is needed and wide-band ADC can consume power higher than 1mw itself.  </a:t>
            </a:r>
          </a:p>
          <a:p>
            <a:pPr lvl="1"/>
            <a:r>
              <a:rPr lang="en-US" dirty="0" smtClean="0"/>
              <a:t> Interferences reduces the precision of ADC, therefore more bits needed for ADC and  more bits translate to more power consumption.</a:t>
            </a:r>
          </a:p>
          <a:p>
            <a:pPr lvl="1"/>
            <a:r>
              <a:rPr lang="en-US" dirty="0" smtClean="0"/>
              <a:t>So Narrow band analog filter in analog baseband domain is the only possible choice.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Architecture of WUR Receiver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1447800"/>
          </a:xfrm>
        </p:spPr>
        <p:txBody>
          <a:bodyPr/>
          <a:lstStyle/>
          <a:p>
            <a:r>
              <a:rPr lang="en-US" dirty="0" smtClean="0"/>
              <a:t>When narrow band filter is in Analog baseband domain, the WUR receiver must contain mixer. So the WUR receive architecture can be represented by the following: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438400"/>
            <a:ext cx="8011190" cy="3737332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 bwMode="auto">
          <a:xfrm flipV="1">
            <a:off x="7010400" y="3505200"/>
            <a:ext cx="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010400" y="3505200"/>
            <a:ext cx="457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7467600" y="3200400"/>
            <a:ext cx="838200" cy="685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67600" y="3276600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Envelope </a:t>
            </a:r>
          </a:p>
          <a:p>
            <a:pPr algn="ctr"/>
            <a:r>
              <a:rPr lang="en-US" b="1" dirty="0" smtClean="0"/>
              <a:t>Detector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8305800" y="3581400"/>
            <a:ext cx="457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6858000" y="25908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858000" y="2590800"/>
            <a:ext cx="182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858000" y="6096000"/>
            <a:ext cx="182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609600"/>
          </a:xfrm>
        </p:spPr>
        <p:txBody>
          <a:bodyPr/>
          <a:lstStyle/>
          <a:p>
            <a:r>
              <a:rPr lang="en-US" dirty="0" smtClean="0"/>
              <a:t>Typical power consumption 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785392061"/>
              </p:ext>
            </p:extLst>
          </p:nvPr>
        </p:nvGraphicFramePr>
        <p:xfrm>
          <a:off x="1066800" y="1752600"/>
          <a:ext cx="73152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295400"/>
                <a:gridCol w="2819400"/>
              </a:tblGrid>
              <a:tr h="424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Circuit</a:t>
                      </a:r>
                      <a:r>
                        <a:rPr lang="en-US" sz="1400" baseline="0" dirty="0" smtClean="0"/>
                        <a:t>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Current (</a:t>
                      </a:r>
                      <a:r>
                        <a:rPr lang="en-US" sz="1400" dirty="0" err="1" smtClean="0"/>
                        <a:t>uA</a:t>
                      </a:r>
                      <a:r>
                        <a:rPr lang="en-US" sz="1400" dirty="0" smtClean="0"/>
                        <a:t>) at</a:t>
                      </a:r>
                      <a:r>
                        <a:rPr lang="en-US" sz="1400" baseline="0" dirty="0" smtClean="0"/>
                        <a:t> 1V supply (</a:t>
                      </a:r>
                      <a:r>
                        <a:rPr lang="en-US" sz="1400" baseline="0" dirty="0" err="1" smtClean="0"/>
                        <a:t>uw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Note</a:t>
                      </a:r>
                      <a:endParaRPr lang="en-US" sz="1400" dirty="0"/>
                    </a:p>
                  </a:txBody>
                  <a:tcPr/>
                </a:tc>
              </a:tr>
              <a:tr h="63694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Frequency</a:t>
                      </a:r>
                      <a:r>
                        <a:rPr lang="en-US" sz="1400" b="1" baseline="0" dirty="0" smtClean="0"/>
                        <a:t> Synthesizer</a:t>
                      </a:r>
                      <a:endParaRPr lang="en-US" sz="1400" b="1" dirty="0" smtClean="0"/>
                    </a:p>
                    <a:p>
                      <a:r>
                        <a:rPr lang="en-US" sz="1400" dirty="0" smtClean="0"/>
                        <a:t>Open</a:t>
                      </a:r>
                      <a:r>
                        <a:rPr lang="en-US" sz="1400" baseline="0" dirty="0" smtClean="0"/>
                        <a:t>-loop</a:t>
                      </a:r>
                      <a:r>
                        <a:rPr lang="en-US" sz="1400" dirty="0" smtClean="0"/>
                        <a:t> (subject to frequency</a:t>
                      </a:r>
                      <a:r>
                        <a:rPr lang="en-US" sz="1400" baseline="0" dirty="0" smtClean="0"/>
                        <a:t> drift)</a:t>
                      </a:r>
                    </a:p>
                    <a:p>
                      <a:r>
                        <a:rPr lang="en-US" sz="1400" baseline="0" dirty="0" smtClean="0"/>
                        <a:t>Close-loop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~400 to 600</a:t>
                      </a:r>
                    </a:p>
                    <a:p>
                      <a:r>
                        <a:rPr lang="en-US" sz="1400" dirty="0" smtClean="0"/>
                        <a:t>~1000 to 1500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Open loop subject to large frequency drift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aseline="0" dirty="0" smtClean="0"/>
                    </a:p>
                  </a:txBody>
                  <a:tcPr/>
                </a:tc>
              </a:tr>
              <a:tr h="249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LPF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~200 to 300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4-6-th order low-pass</a:t>
                      </a:r>
                      <a:r>
                        <a:rPr lang="en-US" sz="1400" baseline="0" dirty="0" smtClean="0"/>
                        <a:t> filter</a:t>
                      </a:r>
                      <a:endParaRPr lang="en-US" sz="1400" dirty="0"/>
                    </a:p>
                  </a:txBody>
                  <a:tcPr/>
                </a:tc>
              </a:tr>
              <a:tr h="249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~40 to 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Low frequency, low power</a:t>
                      </a:r>
                      <a:endParaRPr lang="en-US" sz="1400" dirty="0"/>
                    </a:p>
                  </a:txBody>
                  <a:tcPr/>
                </a:tc>
              </a:tr>
              <a:tr h="12988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ADC (5B, fs = 2MHz)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~10 to 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ADC power</a:t>
                      </a:r>
                      <a:r>
                        <a:rPr lang="en-US" sz="1400" baseline="0" dirty="0" smtClean="0"/>
                        <a:t> consumption rule: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l</a:t>
                      </a:r>
                      <a:r>
                        <a:rPr lang="en-US" sz="1400" dirty="0" smtClean="0"/>
                        <a:t>inear</a:t>
                      </a:r>
                      <a:r>
                        <a:rPr lang="en-US" sz="1400" baseline="0" dirty="0" smtClean="0"/>
                        <a:t> scaling with </a:t>
                      </a:r>
                      <a:r>
                        <a:rPr lang="en-US" sz="1400" dirty="0" smtClean="0"/>
                        <a:t>62.5uA</a:t>
                      </a:r>
                      <a:r>
                        <a:rPr lang="en-US" sz="1400" baseline="0" dirty="0" smtClean="0"/>
                        <a:t> 6-bit per 20MHz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ADC buffer Rule: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2X ADC current if ADC current &gt; 50uA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Else 0.</a:t>
                      </a:r>
                      <a:endParaRPr lang="en-US" sz="1400" dirty="0"/>
                    </a:p>
                  </a:txBody>
                  <a:tcPr/>
                </a:tc>
              </a:tr>
              <a:tr h="5994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Open-loop RX (subject to frequency</a:t>
                      </a:r>
                      <a:r>
                        <a:rPr lang="en-US" sz="1400" baseline="0" dirty="0" smtClean="0"/>
                        <a:t> drift)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Close-loop RX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~700</a:t>
                      </a:r>
                      <a:r>
                        <a:rPr lang="en-US" sz="1400" baseline="0" dirty="0" smtClean="0"/>
                        <a:t> to 900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~1300~1900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If envelope detector</a:t>
                      </a:r>
                      <a:r>
                        <a:rPr lang="en-US" sz="1400" baseline="0" dirty="0" smtClean="0"/>
                        <a:t> is applied, another 100uw may be saved.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to the Operational Channels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need to handle the interferences, the mixer is unavoidable.</a:t>
            </a:r>
          </a:p>
          <a:p>
            <a:r>
              <a:rPr lang="en-US" dirty="0" smtClean="0"/>
              <a:t>With the mixer is implemented, there are no extra cost or no extra power consumption to support fully flexible WUR channelization. </a:t>
            </a:r>
          </a:p>
          <a:p>
            <a:pPr lvl="1"/>
            <a:r>
              <a:rPr lang="en-US" sz="2000" dirty="0" smtClean="0"/>
              <a:t>A WUR station just need to adjust the center frequency of the mixer, then it can operates on a different WUR channel. This flexibility does not introduce any extra cost or power consumption!</a:t>
            </a:r>
          </a:p>
          <a:p>
            <a:r>
              <a:rPr lang="en-US" dirty="0" smtClean="0"/>
              <a:t>Fully flexible WUR channelization can greatly increase the efficiency of WUR operations. For example, multiple WUR signals can be transmitted simultaneously within a 20MHz channel.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Tolerance of Large Frequency offset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keep the active power consumption for  a WUR station below 1mw, the open loop frequency synthesizer is required. </a:t>
            </a:r>
          </a:p>
          <a:p>
            <a:r>
              <a:rPr lang="en-US" dirty="0" smtClean="0"/>
              <a:t>For open loop frequency synthesizer, the frequency offset could be +/- 150ppm. So we need to add the frequency FO in the simulation scenario document d and function requirement document.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in each 20MHz channel, IEEE 802.11ba shall have multiple channels for the transmission of WUR signals?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IEEE 11ba should support the WUR receivers with open-loop frequency synthesizers?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96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Mar., 2017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109146</TotalTime>
  <Words>754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Receiver Architecture, Operational Channels, Power Consumption and Frequency Offset for 11ba</vt:lpstr>
      <vt:lpstr>Slide 2</vt:lpstr>
      <vt:lpstr>Basics on WUR Receiver</vt:lpstr>
      <vt:lpstr>The Architecture of WUR Receiver </vt:lpstr>
      <vt:lpstr>Typical power consumption </vt:lpstr>
      <vt:lpstr>Answer to the Operational Channels </vt:lpstr>
      <vt:lpstr>Tolerance of Large Frequency offset</vt:lpstr>
      <vt:lpstr>Straw Poll #1</vt:lpstr>
      <vt:lpstr>Straw poll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1974</cp:revision>
  <cp:lastPrinted>1998-02-10T13:28:06Z</cp:lastPrinted>
  <dcterms:created xsi:type="dcterms:W3CDTF">2007-05-21T21:00:37Z</dcterms:created>
  <dcterms:modified xsi:type="dcterms:W3CDTF">2017-03-13T04:55:10Z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