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325" r:id="rId6"/>
    <p:sldId id="331" r:id="rId7"/>
    <p:sldId id="330" r:id="rId8"/>
    <p:sldId id="326" r:id="rId9"/>
    <p:sldId id="319" r:id="rId10"/>
    <p:sldId id="320" r:id="rId11"/>
    <p:sldId id="323" r:id="rId12"/>
    <p:sldId id="329" r:id="rId13"/>
    <p:sldId id="327" r:id="rId14"/>
    <p:sldId id="328" r:id="rId15"/>
    <p:sldId id="313" r:id="rId16"/>
    <p:sldId id="314" r:id="rId17"/>
    <p:sldId id="333" r:id="rId18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591" autoAdjust="0"/>
  </p:normalViewPr>
  <p:slideViewPr>
    <p:cSldViewPr>
      <p:cViewPr varScale="1">
        <p:scale>
          <a:sx n="68" d="100"/>
          <a:sy n="68" d="100"/>
        </p:scale>
        <p:origin x="145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54" d="100"/>
          <a:sy n="54" d="100"/>
        </p:scale>
        <p:origin x="2874" y="108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/>
              <a:t>Kome Oteri(InterDigital)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Kome Oteri(InterDigital)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8" name="Header Placeholder 7"/>
          <p:cNvSpPr>
            <a:spLocks noGrp="1"/>
          </p:cNvSpPr>
          <p:nvPr>
            <p:ph type="hdr" idx="12"/>
          </p:nvPr>
        </p:nvSpPr>
        <p:spPr/>
        <p:txBody>
          <a:bodyPr/>
          <a:lstStyle/>
          <a:p>
            <a:r>
              <a:rPr lang="en-US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1810766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437381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1324059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b="0" dirty="0"/>
              <a:t>Do you agree to the proposed hybrid beamforming protocol for SU-MIMO and MU-MIMO in the 802.11ay specification draft ?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Kome Oteri(InterDigital)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010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802.11-17/0429r4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6652" y="764704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Protocols for Hybrid Beamforming in  802.11ay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2017-03-12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07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104" y="3300338"/>
            <a:ext cx="8135158" cy="26385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509516"/>
            <a:ext cx="7770813" cy="1065213"/>
          </a:xfrm>
        </p:spPr>
        <p:txBody>
          <a:bodyPr/>
          <a:lstStyle/>
          <a:p>
            <a:r>
              <a:rPr lang="en-US" dirty="0"/>
              <a:t>SU-MIMO Hybrid BF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120" y="1316814"/>
            <a:ext cx="889248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Exchange hybrid beamforming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AP indicates support for hybrid BF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STA indicates ability to feed back detailed channel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indicates need for detailed feedback during MIMO setup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Option 1: Detailed channel feedback occurs during MIMO feedback for SU-MIMO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(D0.2: the feedback type for the responder link (e.g., SINR or time domain channel response)).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  <a:p>
            <a:pPr marL="5715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2: Detailed feedback occurs after MIMO feedback: H</a:t>
            </a:r>
            <a:r>
              <a:rPr lang="en-US" sz="2000" baseline="-25000" dirty="0"/>
              <a:t>BB</a:t>
            </a:r>
            <a:r>
              <a:rPr lang="en-US" sz="2000" dirty="0"/>
              <a:t> feedback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9105" y="3861048"/>
            <a:ext cx="5734509" cy="193878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auto">
          <a:xfrm>
            <a:off x="6372200" y="4941168"/>
            <a:ext cx="432048" cy="432048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627784" y="4293096"/>
            <a:ext cx="432048" cy="432048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6085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5936" y="4653136"/>
            <a:ext cx="5123359" cy="19370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549946"/>
            <a:ext cx="7770813" cy="1065213"/>
          </a:xfrm>
        </p:spPr>
        <p:txBody>
          <a:bodyPr/>
          <a:lstStyle/>
          <a:p>
            <a:r>
              <a:rPr lang="en-US" dirty="0"/>
              <a:t> MU-MIMO Hybrid BF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5" y="1324937"/>
            <a:ext cx="903649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1: (No change between the BF setup and MU-MIMO selection): </a:t>
            </a:r>
            <a:r>
              <a:rPr lang="en-US" sz="2000" b="0" dirty="0"/>
              <a:t>MU-MIMO FB Poll feeds back all channel details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D0.2: The BF Feedback frame carries the list of received initiator’s transmit DMG antennas/sectors, each with its corresponding responder’s receive DMG antenna/sector and </a:t>
            </a:r>
            <a:r>
              <a:rPr lang="en-US" sz="1800" b="1" dirty="0"/>
              <a:t>the associated quality indicated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Indicate need for detailed feedback during setup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2: (No change between the BF setup and MU-MIMO selection): request for detailed feedback after MU-MIMO selection </a:t>
            </a:r>
            <a:r>
              <a:rPr lang="en-US" sz="2000" b="0" dirty="0"/>
              <a:t>: Digital Baseband Tracking (see [5])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3: MU-MIMO selection different from BF setup : </a:t>
            </a:r>
            <a:r>
              <a:rPr lang="en-US" sz="2000" b="0" dirty="0"/>
              <a:t>Digital Baseband Tracking (see [5])</a:t>
            </a:r>
          </a:p>
          <a:p>
            <a:pPr marL="0" indent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5902" y="5152791"/>
            <a:ext cx="652722" cy="1047391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auto">
          <a:xfrm>
            <a:off x="6649295" y="5152791"/>
            <a:ext cx="277241" cy="22870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652144" y="5157192"/>
            <a:ext cx="288032" cy="274109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057143" y="5174293"/>
            <a:ext cx="288032" cy="274109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017394" y="5974519"/>
            <a:ext cx="178718" cy="207200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388175" y="5958104"/>
            <a:ext cx="224544" cy="207200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804782" y="5968427"/>
            <a:ext cx="183418" cy="207199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622245" y="5107384"/>
            <a:ext cx="1334131" cy="1092798"/>
          </a:xfrm>
          <a:prstGeom prst="rect">
            <a:avLst/>
          </a:prstGeom>
          <a:solidFill>
            <a:srgbClr val="00B8FF">
              <a:alpha val="4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8830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[1] K. Oteri et. al., “Beam Tracking for 802.11ay”, IEEE doc. 11-16/0040r2</a:t>
            </a:r>
          </a:p>
          <a:p>
            <a:pPr marL="0" indent="0"/>
            <a:r>
              <a:rPr lang="en-US" b="0" dirty="0"/>
              <a:t>[2] IEEE </a:t>
            </a:r>
            <a:r>
              <a:rPr lang="en-US" b="0" dirty="0" err="1"/>
              <a:t>Std</a:t>
            </a:r>
            <a:r>
              <a:rPr lang="en-US" b="0" dirty="0"/>
              <a:t> 802.11-2016, December 2016</a:t>
            </a:r>
          </a:p>
          <a:p>
            <a:pPr marL="0" indent="0"/>
            <a:r>
              <a:rPr lang="en-US" b="0" dirty="0"/>
              <a:t>[3] A. </a:t>
            </a:r>
            <a:r>
              <a:rPr lang="en-US" b="0" dirty="0" err="1"/>
              <a:t>Maltsev</a:t>
            </a:r>
            <a:r>
              <a:rPr lang="en-US" b="0" dirty="0"/>
              <a:t>, et al, “Channel models for IEEE 802 11ay”, IEEE doc. 11-15/1150r8 </a:t>
            </a:r>
          </a:p>
          <a:p>
            <a:pPr marL="0" indent="0"/>
            <a:r>
              <a:rPr lang="en-US" b="0" dirty="0"/>
              <a:t>[4] IEEE P802.11ay™/D0.2, January 2017</a:t>
            </a:r>
          </a:p>
          <a:p>
            <a:pPr marL="0" indent="0"/>
            <a:r>
              <a:rPr lang="en-US" b="0" dirty="0"/>
              <a:t>[5] K. Oteri et. al., “Further Discussion on Beam Tracking for 802.11ay”, IEEE doc. 11-17/0426r0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509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/>
              <a:t>Do you agree to update the 802.11ay specification to reflect that the detailed BRP feedback that occurs during SU-MIMO feedback may be used to support hybrid beamforming for SU-MIMO 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b="0" dirty="0"/>
              <a:t>In scenarios where the detailed feedback is not carried in the SU-MIMO feedback, the </a:t>
            </a:r>
            <a:r>
              <a:rPr lang="en-US" b="0" dirty="0" err="1"/>
              <a:t>initator</a:t>
            </a:r>
            <a:r>
              <a:rPr lang="en-US" b="0" dirty="0"/>
              <a:t> may request for the detailed feedback at a later time (e.g. by digital baseband tracking if the device supports that capability</a:t>
            </a:r>
            <a:r>
              <a:rPr lang="en-US" dirty="0"/>
              <a:t>).</a:t>
            </a:r>
            <a:endParaRPr lang="en-US" b="0" dirty="0"/>
          </a:p>
          <a:p>
            <a:pPr marL="457200" lvl="1" indent="0" algn="just"/>
            <a:endParaRPr lang="en-US" b="0" dirty="0"/>
          </a:p>
          <a:p>
            <a:pPr marL="0" indent="0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062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8062664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/>
              <a:t>Do you agree to update the 802.11ay specification to reflect that a detailed feedback option in the MU-MIMO feedback phase (fed back in addition to the associated quality specified in D0.2)  may be used to support hybrid beamforming for MU-MIMO 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In scenarios where the detailed feedback is not carried in the MU-MIMO feedback, the </a:t>
            </a:r>
            <a:r>
              <a:rPr lang="en-US" dirty="0" err="1"/>
              <a:t>initator</a:t>
            </a:r>
            <a:r>
              <a:rPr lang="en-US" dirty="0"/>
              <a:t> may request for the detailed feedback at a later time (e.g. by digital baseband tracking if the device supports that capability).</a:t>
            </a:r>
            <a:r>
              <a:rPr lang="en-US" b="0" dirty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The channel feedback is TBD</a:t>
            </a:r>
            <a:endParaRPr lang="en-US" b="0" dirty="0"/>
          </a:p>
          <a:p>
            <a:pPr marL="0" indent="0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9191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469900"/>
            <a:ext cx="7770813" cy="1065213"/>
          </a:xfrm>
        </p:spPr>
        <p:txBody>
          <a:bodyPr/>
          <a:lstStyle/>
          <a:p>
            <a:r>
              <a:rPr lang="en-US" dirty="0"/>
              <a:t>Hybrid Beamforming in 802.11ay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04875"/>
            <a:ext cx="8640960" cy="17716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Hybrid beamforming has been proposed in 802.11ay to enable transmission of multiple streams for SU and MU-MIMO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It combines baseband beamforming with analog beamforming to improve performance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In this contribution, we show the performance gain of hybrid beamforming over analog beamforming with and without feedback in SU-MIMO </a:t>
            </a:r>
            <a:r>
              <a:rPr lang="en-US" sz="2000" b="0" dirty="0" err="1"/>
              <a:t>Tx</a:t>
            </a:r>
            <a:r>
              <a:rPr lang="en-US" sz="2000" b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Finally, we present protocols to enable hybrid beamforming in SU/MU-MIMO.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Kome</a:t>
            </a:r>
            <a:r>
              <a:rPr lang="en-GB" dirty="0"/>
              <a:t>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1187624" y="3489540"/>
            <a:ext cx="3600400" cy="25932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88664" y="6082827"/>
            <a:ext cx="3613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Hybrid Beamforming Architecture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6696" y="3396484"/>
            <a:ext cx="3028125" cy="269495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46385" y="6075811"/>
            <a:ext cx="3600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Analog Beamforming Architecture</a:t>
            </a:r>
          </a:p>
        </p:txBody>
      </p:sp>
    </p:spTree>
    <p:extLst>
      <p:ext uri="{BB962C8B-B14F-4D97-AF65-F5344CB8AC3E}">
        <p14:creationId xmlns:p14="http://schemas.microsoft.com/office/powerpoint/2010/main" val="2564592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Specification (D0.2)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10.38.9.2.1 General </a:t>
            </a:r>
          </a:p>
          <a:p>
            <a:r>
              <a:rPr lang="en-US" b="0" dirty="0"/>
              <a:t>An EDMG STA may support hybrid precoding (defined as a combination of analog beamforming and digital baseband precoding) for SU-MIMO.</a:t>
            </a:r>
          </a:p>
          <a:p>
            <a:r>
              <a:rPr lang="en-US" b="0" dirty="0"/>
              <a:t>An EDMG STA may support hybrid precoding (defined as a combination of analog beamforming and digital baseband precoding) for MU-MIMO.</a:t>
            </a:r>
          </a:p>
          <a:p>
            <a:r>
              <a:rPr lang="en-US" dirty="0"/>
              <a:t>Editor Note: need to define the mechanisms to achieve the above.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3315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169" y="353748"/>
            <a:ext cx="7770813" cy="1065213"/>
          </a:xfrm>
        </p:spPr>
        <p:txBody>
          <a:bodyPr/>
          <a:lstStyle/>
          <a:p>
            <a:r>
              <a:rPr lang="en-US" dirty="0"/>
              <a:t>Hybrid Beamforming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27039" y="1301568"/>
                <a:ext cx="5493172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𝐵𝐵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;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𝐵𝐵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039" y="1301568"/>
                <a:ext cx="5493172" cy="430887"/>
              </a:xfrm>
              <a:prstGeom prst="rect">
                <a:avLst/>
              </a:prstGeom>
              <a:blipFill>
                <a:blip r:embed="rId2"/>
                <a:stretch>
                  <a:fillRect t="-25714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285566" y="3140968"/>
            <a:ext cx="4716017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Case 1: F</a:t>
            </a:r>
            <a:r>
              <a:rPr lang="en-US" baseline="-25000" dirty="0">
                <a:solidFill>
                  <a:schemeClr val="tx1"/>
                </a:solidFill>
              </a:rPr>
              <a:t>A  </a:t>
            </a:r>
            <a:r>
              <a:rPr lang="en-US" dirty="0">
                <a:solidFill>
                  <a:schemeClr val="tx1"/>
                </a:solidFill>
              </a:rPr>
              <a:t>and F</a:t>
            </a:r>
            <a:r>
              <a:rPr lang="en-US" baseline="-25000" dirty="0">
                <a:solidFill>
                  <a:schemeClr val="tx1"/>
                </a:solidFill>
              </a:rPr>
              <a:t>BB </a:t>
            </a:r>
            <a:r>
              <a:rPr lang="en-US" dirty="0">
                <a:solidFill>
                  <a:schemeClr val="tx1"/>
                </a:solidFill>
              </a:rPr>
              <a:t>unknown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Estimate H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 for H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</a:t>
            </a:r>
            <a:r>
              <a:rPr lang="en-US" baseline="-25000" dirty="0">
                <a:solidFill>
                  <a:schemeClr val="tx1"/>
                </a:solidFill>
              </a:rPr>
              <a:t>A  </a:t>
            </a:r>
            <a:r>
              <a:rPr lang="en-US" dirty="0">
                <a:solidFill>
                  <a:schemeClr val="tx1"/>
                </a:solidFill>
              </a:rPr>
              <a:t>/ F</a:t>
            </a:r>
            <a:r>
              <a:rPr lang="en-US" baseline="-25000" dirty="0">
                <a:solidFill>
                  <a:schemeClr val="tx1"/>
                </a:solidFill>
              </a:rPr>
              <a:t>BB </a:t>
            </a:r>
            <a:r>
              <a:rPr lang="en-US" dirty="0">
                <a:solidFill>
                  <a:schemeClr val="tx1"/>
                </a:solidFill>
              </a:rPr>
              <a:t>from F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5566" y="4869160"/>
            <a:ext cx="4716017" cy="15696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Case 2: F</a:t>
            </a:r>
            <a:r>
              <a:rPr lang="en-US" baseline="-25000" dirty="0">
                <a:solidFill>
                  <a:schemeClr val="tx1"/>
                </a:solidFill>
              </a:rPr>
              <a:t>A  </a:t>
            </a:r>
            <a:r>
              <a:rPr lang="en-US" dirty="0">
                <a:solidFill>
                  <a:schemeClr val="tx1"/>
                </a:solidFill>
              </a:rPr>
              <a:t>and F</a:t>
            </a:r>
            <a:r>
              <a:rPr lang="en-US" baseline="-25000" dirty="0">
                <a:solidFill>
                  <a:schemeClr val="tx1"/>
                </a:solidFill>
              </a:rPr>
              <a:t>BB </a:t>
            </a:r>
            <a:r>
              <a:rPr lang="en-US" dirty="0">
                <a:solidFill>
                  <a:schemeClr val="tx1"/>
                </a:solidFill>
              </a:rPr>
              <a:t>unknown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Estimate H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</a:t>
            </a:r>
            <a:r>
              <a:rPr lang="en-US" baseline="-25000" dirty="0">
                <a:solidFill>
                  <a:schemeClr val="tx1"/>
                </a:solidFill>
              </a:rPr>
              <a:t>A </a:t>
            </a:r>
            <a:r>
              <a:rPr lang="en-US" dirty="0">
                <a:solidFill>
                  <a:schemeClr val="tx1"/>
                </a:solidFill>
              </a:rPr>
              <a:t>and calculate H</a:t>
            </a:r>
            <a:r>
              <a:rPr lang="en-US" baseline="-25000" dirty="0">
                <a:solidFill>
                  <a:schemeClr val="tx1"/>
                </a:solidFill>
              </a:rPr>
              <a:t>BB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Design F</a:t>
            </a:r>
            <a:r>
              <a:rPr lang="en-US" baseline="-25000" dirty="0">
                <a:solidFill>
                  <a:schemeClr val="tx1"/>
                </a:solidFill>
              </a:rPr>
              <a:t>BB</a:t>
            </a:r>
            <a:r>
              <a:rPr lang="en-US" dirty="0">
                <a:solidFill>
                  <a:schemeClr val="tx1"/>
                </a:solidFill>
              </a:rPr>
              <a:t> from H</a:t>
            </a:r>
            <a:r>
              <a:rPr lang="en-US" baseline="-25000" dirty="0">
                <a:solidFill>
                  <a:schemeClr val="tx1"/>
                </a:solidFill>
              </a:rPr>
              <a:t>BB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771800" y="1150925"/>
            <a:ext cx="792088" cy="765907"/>
          </a:xfrm>
          <a:prstGeom prst="ellipse">
            <a:avLst/>
          </a:prstGeom>
          <a:solidFill>
            <a:srgbClr val="00B8FF">
              <a:alpha val="2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213344" y="1720516"/>
            <a:ext cx="8751144" cy="9372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/>
            <a:r>
              <a:rPr lang="en-US" b="0" kern="0" dirty="0"/>
              <a:t>H = channel; H</a:t>
            </a:r>
            <a:r>
              <a:rPr lang="en-US" b="0" kern="0" baseline="-25000" dirty="0"/>
              <a:t>BB</a:t>
            </a:r>
            <a:r>
              <a:rPr lang="en-US" b="0" kern="0" dirty="0"/>
              <a:t> = effective baseband channel </a:t>
            </a:r>
          </a:p>
          <a:p>
            <a:pPr algn="ctr"/>
            <a:r>
              <a:rPr lang="en-US" b="0" kern="0" dirty="0"/>
              <a:t>F</a:t>
            </a:r>
            <a:r>
              <a:rPr lang="en-US" b="0" kern="0" baseline="-25000" dirty="0"/>
              <a:t>A</a:t>
            </a:r>
            <a:r>
              <a:rPr lang="en-US" b="0" kern="0" dirty="0"/>
              <a:t> = Analog </a:t>
            </a:r>
            <a:r>
              <a:rPr lang="en-US" b="0" kern="0" dirty="0" err="1"/>
              <a:t>beamformer</a:t>
            </a:r>
            <a:r>
              <a:rPr lang="en-US" b="0" kern="0" dirty="0"/>
              <a:t>; F</a:t>
            </a:r>
            <a:r>
              <a:rPr lang="en-US" b="0" kern="0" baseline="-25000" dirty="0"/>
              <a:t>BB </a:t>
            </a:r>
            <a:r>
              <a:rPr lang="en-US" b="0" kern="0" dirty="0"/>
              <a:t>= Baseband </a:t>
            </a:r>
            <a:r>
              <a:rPr lang="en-US" b="0" kern="0" dirty="0" err="1"/>
              <a:t>beamformer</a:t>
            </a:r>
            <a:endParaRPr lang="en-US" b="0" kern="0" dirty="0"/>
          </a:p>
          <a:p>
            <a:pPr algn="ctr"/>
            <a:r>
              <a:rPr lang="en-US" b="0" kern="0" dirty="0"/>
              <a:t>F = Ideal baseband </a:t>
            </a:r>
            <a:r>
              <a:rPr lang="en-US" b="0" kern="0" dirty="0" err="1"/>
              <a:t>precoder</a:t>
            </a:r>
            <a:r>
              <a:rPr lang="en-US" b="0" kern="0" dirty="0"/>
              <a:t>; F</a:t>
            </a:r>
            <a:r>
              <a:rPr lang="en-US" b="0" kern="0" baseline="-25000" dirty="0"/>
              <a:t>A</a:t>
            </a:r>
            <a:r>
              <a:rPr lang="en-US" b="0" kern="0" dirty="0"/>
              <a:t>F</a:t>
            </a:r>
            <a:r>
              <a:rPr lang="en-US" b="0" kern="0" baseline="-25000" dirty="0"/>
              <a:t>BB</a:t>
            </a:r>
            <a:r>
              <a:rPr lang="en-US" b="0" kern="0" dirty="0"/>
              <a:t> = Hybrid </a:t>
            </a:r>
            <a:r>
              <a:rPr lang="en-US" b="0" kern="0" dirty="0" err="1"/>
              <a:t>beamformer</a:t>
            </a:r>
            <a:r>
              <a:rPr lang="en-US" b="0" kern="0" dirty="0"/>
              <a:t>; F</a:t>
            </a:r>
            <a:r>
              <a:rPr lang="en-US" b="0" kern="0" baseline="-25000" dirty="0"/>
              <a:t>A</a:t>
            </a:r>
            <a:r>
              <a:rPr lang="en-US" b="0" kern="0" dirty="0"/>
              <a:t>F</a:t>
            </a:r>
            <a:r>
              <a:rPr lang="en-US" b="0" kern="0" baseline="-25000" dirty="0"/>
              <a:t>BB</a:t>
            </a:r>
            <a:r>
              <a:rPr lang="en-US" b="0" kern="0" dirty="0"/>
              <a:t> ≈ F</a:t>
            </a:r>
          </a:p>
        </p:txBody>
      </p:sp>
    </p:spTree>
    <p:extLst>
      <p:ext uri="{BB962C8B-B14F-4D97-AF65-F5344CB8AC3E}">
        <p14:creationId xmlns:p14="http://schemas.microsoft.com/office/powerpoint/2010/main" val="1509842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Beamforming Performance in 802.11ay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4113213"/>
          </a:xfrm>
        </p:spPr>
        <p:txBody>
          <a:bodyPr/>
          <a:lstStyle/>
          <a:p>
            <a:pPr marL="0" indent="0"/>
            <a:r>
              <a:rPr lang="en-US" sz="2000" b="0" dirty="0"/>
              <a:t>We will compare the relative performance of three beamforming methods in 802.11ay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Analog Beamforming with Random Selection: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Design analog </a:t>
            </a:r>
            <a:r>
              <a:rPr lang="en-US" sz="1800" dirty="0" err="1"/>
              <a:t>beamformer</a:t>
            </a:r>
            <a:endParaRPr lang="en-US" sz="1800" dirty="0"/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Randomly select N of the M Antenna Weighting Vectors (AWVs)</a:t>
            </a:r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No channel knowledge needed at transmitter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Analog Beamforming with Selection: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Design analog </a:t>
            </a:r>
            <a:r>
              <a:rPr lang="en-US" sz="1800" dirty="0" err="1"/>
              <a:t>beamformer</a:t>
            </a:r>
            <a:endParaRPr lang="en-US" sz="1800" dirty="0"/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Select the best N of the M AWVs</a:t>
            </a:r>
          </a:p>
          <a:p>
            <a:pPr marL="747713" lvl="1" indent="-290513">
              <a:buFont typeface="Arial" panose="020B0604020202020204" pitchFamily="34" charset="0"/>
              <a:buChar char="•"/>
            </a:pPr>
            <a:r>
              <a:rPr lang="en-US" sz="1800" dirty="0"/>
              <a:t>Channel knowledge needed at transmitter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Hybrid Beamforming with ideal feedback: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Design analog </a:t>
            </a:r>
            <a:r>
              <a:rPr lang="en-US" sz="1800" dirty="0" err="1"/>
              <a:t>beamformer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Feed back M-dimensional effective digital baseband 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Use SVD based on the time domain channel matrix of the strongest path to transmit N streams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br>
              <a:rPr lang="pl-PL" sz="2000" dirty="0"/>
            </a:b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/>
              <a:t>Kome</a:t>
            </a:r>
            <a:r>
              <a:rPr lang="en-GB" dirty="0"/>
              <a:t>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46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/>
              <a:t>Simulation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1"/>
            <a:ext cx="6629400" cy="4800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Based on 11ad/ay SC PHY [2]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2 spatial streams with spatial stream parser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Vertical Encoding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/>
              <a:t>MCS index is the same for all streams per PPDU, single CRC per PPDU (use MCS 14: </a:t>
            </a:r>
            <a:r>
              <a:rPr lang="el-GR" sz="1800" b="0" dirty="0"/>
              <a:t>π/2 16</a:t>
            </a:r>
            <a:r>
              <a:rPr lang="en-US" sz="1800" b="0" dirty="0"/>
              <a:t>QAM, rate ¾) [2]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MMSE receiver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Enterprise Cubicle (CB) scenario in 11ay/ad channel model [3]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STAs located on the table at a height of 0.7m in the cubicle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AP positioned in the middle below the ceiling at a height of 2.9 m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Real channel estimation at receiver 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1800" b="0" dirty="0"/>
              <a:t>Detailed assumptions can be found in the appendix</a:t>
            </a:r>
          </a:p>
          <a:p>
            <a:pPr marL="0" indent="0"/>
            <a:endParaRPr lang="en-US" sz="1600" b="0" dirty="0"/>
          </a:p>
          <a:p>
            <a:pPr marL="287338" indent="-287338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Rectangle 113"/>
          <p:cNvSpPr>
            <a:spLocks noChangeArrowheads="1"/>
          </p:cNvSpPr>
          <p:nvPr/>
        </p:nvSpPr>
        <p:spPr bwMode="auto">
          <a:xfrm flipV="1">
            <a:off x="9967259" y="2550"/>
            <a:ext cx="414067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4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0207" y="1752601"/>
            <a:ext cx="4041998" cy="13168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302" y="2526308"/>
            <a:ext cx="2590698" cy="3771901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/>
              <a:t>Kome</a:t>
            </a:r>
            <a:r>
              <a:rPr lang="en-GB" dirty="0"/>
              <a:t>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3754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Simulated SU-MIMO Configurations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27031"/>
            <a:ext cx="8763001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implement the following </a:t>
            </a:r>
            <a:r>
              <a:rPr lang="en-US" sz="2000" dirty="0" err="1"/>
              <a:t>beamformers</a:t>
            </a:r>
            <a:r>
              <a:rPr lang="en-US" sz="20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Analog beamforming random selection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Analog beamforming with selection</a:t>
            </a:r>
            <a:endParaRPr lang="en-US" sz="24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Hybrid beamforming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simulate Configuration #4 of the SU-MIMO PAA configurations </a:t>
            </a:r>
            <a:r>
              <a:rPr lang="en-US" sz="2000" dirty="0">
                <a:solidFill>
                  <a:schemeClr val="tx1"/>
                </a:solidFill>
              </a:rPr>
              <a:t>[3]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708005" y="3353149"/>
            <a:ext cx="6172200" cy="3657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lvl="1" indent="0"/>
            <a:r>
              <a:rPr lang="en-US" sz="1800" kern="0" dirty="0"/>
              <a:t>4x4 channel, 2 PAAs with dual polarization on each side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8005" y="3713535"/>
            <a:ext cx="5956589" cy="2761878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/>
              <a:t>Kome</a:t>
            </a:r>
            <a:r>
              <a:rPr lang="en-GB" dirty="0"/>
              <a:t>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545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Numerical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7306" y="5898780"/>
            <a:ext cx="9144000" cy="576633"/>
          </a:xfrm>
        </p:spPr>
        <p:txBody>
          <a:bodyPr/>
          <a:lstStyle/>
          <a:p>
            <a:pPr algn="ctr"/>
            <a:r>
              <a:rPr lang="en-US" b="0" dirty="0"/>
              <a:t>Hybrid beamforming shows gain over both types of analog beamforming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2392" y="1307621"/>
            <a:ext cx="5973828" cy="4487953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/>
              <a:t>Kome</a:t>
            </a:r>
            <a:r>
              <a:rPr lang="en-GB" dirty="0"/>
              <a:t>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8021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Protocols for Hybrid BF in 802.11ay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To implement hybrid BF in 802.11ay, we need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Initiator and Responder to agree on hybrid BF support.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Indicate that initiator can perform hybrid BF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Indicate that responder can feed back detailed information for a given configuration needed to support hybrid BF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Note that the actual use of the HB is transparent to the responder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Explicit baseband channel feedback for baseband </a:t>
            </a:r>
            <a:r>
              <a:rPr lang="en-US" b="0" dirty="0" err="1">
                <a:solidFill>
                  <a:schemeClr val="tx1"/>
                </a:solidFill>
              </a:rPr>
              <a:t>precoder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design. However, explicit feedback to enable HB is required.</a:t>
            </a:r>
            <a:endParaRPr lang="en-US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Proposed protocol extends current procedures for SU-MIMO and MU-MIMO in D0.2 [4]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2103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748834-8838-401A-95ED-D272F250FB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4D7510-9DF3-4AF6-8739-27DC343E03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6CBBA76-A19D-4DAD-A28C-E51691280C4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1202</Words>
  <Application>Microsoft Office PowerPoint</Application>
  <PresentationFormat>On-screen Show (4:3)</PresentationFormat>
  <Paragraphs>170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MS Gothic</vt:lpstr>
      <vt:lpstr>Arial</vt:lpstr>
      <vt:lpstr>Arial Unicode MS</vt:lpstr>
      <vt:lpstr>Cambria Math</vt:lpstr>
      <vt:lpstr>Times New Roman</vt:lpstr>
      <vt:lpstr>Office Theme</vt:lpstr>
      <vt:lpstr>Protocols for Hybrid Beamforming in  802.11ay</vt:lpstr>
      <vt:lpstr>Hybrid Beamforming in 802.11ay</vt:lpstr>
      <vt:lpstr>Current Specification (D0.2)</vt:lpstr>
      <vt:lpstr>Hybrid Beamforming</vt:lpstr>
      <vt:lpstr>Beamforming Performance in 802.11ay</vt:lpstr>
      <vt:lpstr>Simulation Assumptions</vt:lpstr>
      <vt:lpstr>Simulated SU-MIMO Configurations</vt:lpstr>
      <vt:lpstr>Numerical Results</vt:lpstr>
      <vt:lpstr>Protocols for Hybrid BF in 802.11ay</vt:lpstr>
      <vt:lpstr>SU-MIMO Hybrid BF Protocol</vt:lpstr>
      <vt:lpstr> MU-MIMO Hybrid BF Protocol</vt:lpstr>
      <vt:lpstr>References</vt:lpstr>
      <vt:lpstr>Straw Poll 1</vt:lpstr>
      <vt:lpstr>Straw Poll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2017-03-13T03:24:39Z</dcterms:created>
  <dcterms:modified xsi:type="dcterms:W3CDTF">2017-03-16T23:34:38Z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