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337" r:id="rId6"/>
    <p:sldId id="273" r:id="rId7"/>
    <p:sldId id="320" r:id="rId8"/>
    <p:sldId id="302" r:id="rId9"/>
    <p:sldId id="334" r:id="rId10"/>
    <p:sldId id="335" r:id="rId11"/>
    <p:sldId id="298" r:id="rId12"/>
    <p:sldId id="299" r:id="rId13"/>
    <p:sldId id="336" r:id="rId14"/>
    <p:sldId id="328" r:id="rId15"/>
    <p:sldId id="329" r:id="rId16"/>
    <p:sldId id="330" r:id="rId17"/>
    <p:sldId id="322" r:id="rId18"/>
    <p:sldId id="323" r:id="rId19"/>
    <p:sldId id="313" r:id="rId20"/>
    <p:sldId id="314" r:id="rId21"/>
    <p:sldId id="315" r:id="rId22"/>
    <p:sldId id="295" r:id="rId23"/>
  </p:sldIdLst>
  <p:sldSz cx="9144000" cy="6858000" type="screen4x3"/>
  <p:notesSz cx="7010400" cy="92964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5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19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946A"/>
    <a:srgbClr val="75DBFF"/>
    <a:srgbClr val="BC7A4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6279" autoAdjust="0"/>
  </p:normalViewPr>
  <p:slideViewPr>
    <p:cSldViewPr>
      <p:cViewPr varScale="1">
        <p:scale>
          <a:sx n="82" d="100"/>
          <a:sy n="82" d="100"/>
        </p:scale>
        <p:origin x="1546" y="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 varScale="1">
      <p:scale>
        <a:sx n="100" d="100"/>
        <a:sy n="100" d="100"/>
      </p:scale>
      <p:origin x="0" y="-4344"/>
    </p:cViewPr>
  </p:sorterViewPr>
  <p:notesViewPr>
    <p:cSldViewPr>
      <p:cViewPr varScale="1">
        <p:scale>
          <a:sx n="65" d="100"/>
          <a:sy n="65" d="100"/>
        </p:scale>
        <p:origin x="3125" y="38"/>
      </p:cViewPr>
      <p:guideLst>
        <p:guide orient="horz" pos="2885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4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l">
              <a:defRPr sz="1200"/>
            </a:lvl1pPr>
          </a:lstStyle>
          <a:p>
            <a:r>
              <a:rPr lang="en-US" dirty="0"/>
              <a:t>Kome Oteri(InterDigital)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83633" y="1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4014795" y="97004"/>
            <a:ext cx="2334368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802.11-15/xxxxr0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1237" y="97004"/>
            <a:ext cx="1387977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2016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0737" cy="34718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0640" cy="41822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124" tIns="46338" rIns="94124" bIns="463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4524391" y="9000621"/>
            <a:ext cx="1824772" cy="18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9760" algn="l"/>
                <a:tab pos="1379281" algn="l"/>
                <a:tab pos="2298802" algn="l"/>
                <a:tab pos="3218322" algn="l"/>
                <a:tab pos="4137843" algn="l"/>
                <a:tab pos="5057364" algn="l"/>
                <a:tab pos="5976884" algn="l"/>
                <a:tab pos="6896405" algn="l"/>
                <a:tab pos="7815925" algn="l"/>
                <a:tab pos="8735446" algn="l"/>
                <a:tab pos="9654967" algn="l"/>
                <a:tab pos="1057448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Kome Oteri(InterDigital)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58039" y="9000620"/>
            <a:ext cx="516792" cy="364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0251" y="900062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31855" y="8999031"/>
            <a:ext cx="5546690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Kome Oteri(InterDigital)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6796" y="702875"/>
            <a:ext cx="467681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66796" y="702875"/>
            <a:ext cx="467681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</a:t>
            </a:r>
          </a:p>
        </p:txBody>
      </p:sp>
    </p:spTree>
    <p:extLst>
      <p:ext uri="{BB962C8B-B14F-4D97-AF65-F5344CB8AC3E}">
        <p14:creationId xmlns:p14="http://schemas.microsoft.com/office/powerpoint/2010/main" val="311176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Draft: UL Overhead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2017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2017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55848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IEEE802.11-17/</a:t>
            </a: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0428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r0</a:t>
            </a: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541992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Rui Yang (</a:t>
            </a:r>
            <a:r>
              <a:rPr lang="en-GB" dirty="0" err="1">
                <a:solidFill>
                  <a:schemeClr val="tx1"/>
                </a:solidFill>
              </a:rPr>
              <a:t>InterDigital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8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10" Type="http://schemas.openxmlformats.org/officeDocument/2006/relationships/image" Target="../media/image7.png"/><Relationship Id="rId4" Type="http://schemas.openxmlformats.org/officeDocument/2006/relationships/image" Target="../media/image30.png"/><Relationship Id="rId9" Type="http://schemas.openxmlformats.org/officeDocument/2006/relationships/image" Target="../media/image6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Throughput and Coverage Improvements with DFT-s-OFDM for 802.11ay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Date: 2017-03-16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9552" y="286312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81787"/>
              </p:ext>
            </p:extLst>
          </p:nvPr>
        </p:nvGraphicFramePr>
        <p:xfrm>
          <a:off x="906463" y="3573463"/>
          <a:ext cx="7742237" cy="250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" name="Document" r:id="rId4" imgW="8268970" imgH="2688369" progId="Word.Document.8">
                  <p:embed/>
                </p:oleObj>
              </mc:Choice>
              <mc:Fallback>
                <p:oleObj name="Document" r:id="rId4" imgW="8268970" imgH="2688369" progId="Word.Document.8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3573463"/>
                        <a:ext cx="7742237" cy="25066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2708920"/>
            <a:ext cx="7770813" cy="1065213"/>
          </a:xfrm>
        </p:spPr>
        <p:txBody>
          <a:bodyPr/>
          <a:lstStyle/>
          <a:p>
            <a:r>
              <a:rPr lang="en-US" dirty="0"/>
              <a:t>Appendix - Simulation Results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60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Results (STA-AP, Ant.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81" y="1467012"/>
            <a:ext cx="6873648" cy="497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2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Results (STA-AP, Ant.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942" y="1466568"/>
            <a:ext cx="6882529" cy="496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99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Results (STA-AP, Ant. 3)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01" y="1457689"/>
            <a:ext cx="6891410" cy="497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6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Range (STA-AP, Ant.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956" y="1628800"/>
            <a:ext cx="5470500" cy="41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1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Range (STA-AP, Ant.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556792"/>
            <a:ext cx="5470500" cy="41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4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Results (STA-AP, Ant.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61" y="1298643"/>
            <a:ext cx="6757690" cy="51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30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Results (STA-AP, Ant.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45286"/>
            <a:ext cx="7040696" cy="513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48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Results (STA-AP, Ant.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37" y="1372581"/>
            <a:ext cx="7561267" cy="518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0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Representations of Single Carrier TX and RX in Frequency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z="1000"/>
              <a:t>Slide </a:t>
            </a:r>
            <a:fld id="{440F5867-744E-4AA6-B0ED-4C44D2DFBB7B}" type="slidenum">
              <a:rPr lang="en-GB" sz="1000" smtClean="0"/>
              <a:pPr/>
              <a:t>19</a:t>
            </a:fld>
            <a:endParaRPr lang="en-GB" sz="1000" dirty="0"/>
          </a:p>
        </p:txBody>
      </p:sp>
      <p:sp>
        <p:nvSpPr>
          <p:cNvPr id="2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sp>
        <p:nvSpPr>
          <p:cNvPr id="114" name="Rectangle 113"/>
          <p:cNvSpPr/>
          <p:nvPr/>
        </p:nvSpPr>
        <p:spPr bwMode="auto">
          <a:xfrm rot="5400000" flipV="1">
            <a:off x="6125342" y="3042866"/>
            <a:ext cx="656656" cy="245183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 bwMode="auto">
              <a:xfrm rot="10800000" flipV="1">
                <a:off x="5287366" y="2837131"/>
                <a:ext cx="220524" cy="656656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↑</m:t>
                      </m:r>
                    </m:oMath>
                  </m:oMathPara>
                </a14:m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V="1">
                <a:off x="5287366" y="2837131"/>
                <a:ext cx="220524" cy="656656"/>
              </a:xfrm>
              <a:prstGeom prst="rect">
                <a:avLst/>
              </a:prstGeom>
              <a:blipFill>
                <a:blip r:embed="rId2"/>
                <a:stretch>
                  <a:fillRect r="-15385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 bwMode="auto">
              <a:xfrm rot="10800000" flipV="1">
                <a:off x="5995340" y="2838717"/>
                <a:ext cx="239544" cy="654655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↓</m:t>
                      </m:r>
                    </m:oMath>
                  </m:oMathPara>
                </a14:m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2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V="1">
                <a:off x="5995340" y="2838717"/>
                <a:ext cx="239544" cy="654655"/>
              </a:xfrm>
              <a:prstGeom prst="rect">
                <a:avLst/>
              </a:prstGeom>
              <a:blipFill>
                <a:blip r:embed="rId3"/>
                <a:stretch>
                  <a:fillRect r="-714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 bwMode="auto">
          <a:xfrm rot="10800000" flipV="1">
            <a:off x="5610156" y="2837130"/>
            <a:ext cx="278686" cy="65665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Filter</a:t>
            </a:r>
          </a:p>
        </p:txBody>
      </p:sp>
      <p:cxnSp>
        <p:nvCxnSpPr>
          <p:cNvPr id="118" name="Straight Arrow Connector 117"/>
          <p:cNvCxnSpPr>
            <a:stCxn id="124" idx="0"/>
            <a:endCxn id="114" idx="2"/>
          </p:cNvCxnSpPr>
          <p:nvPr/>
        </p:nvCxnSpPr>
        <p:spPr bwMode="auto">
          <a:xfrm flipH="1">
            <a:off x="6576262" y="3164969"/>
            <a:ext cx="102826" cy="48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9" name="Straight Arrow Connector 118"/>
          <p:cNvCxnSpPr>
            <a:stCxn id="114" idx="0"/>
            <a:endCxn id="116" idx="1"/>
          </p:cNvCxnSpPr>
          <p:nvPr/>
        </p:nvCxnSpPr>
        <p:spPr bwMode="auto">
          <a:xfrm flipH="1">
            <a:off x="6234884" y="3165458"/>
            <a:ext cx="96195" cy="5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Arrow Connector 119"/>
          <p:cNvCxnSpPr>
            <a:stCxn id="116" idx="3"/>
            <a:endCxn id="117" idx="1"/>
          </p:cNvCxnSpPr>
          <p:nvPr/>
        </p:nvCxnSpPr>
        <p:spPr bwMode="auto">
          <a:xfrm flipH="1" flipV="1">
            <a:off x="5888842" y="3165458"/>
            <a:ext cx="106498" cy="5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Arrow Connector 121"/>
          <p:cNvCxnSpPr>
            <a:stCxn id="117" idx="3"/>
            <a:endCxn id="115" idx="1"/>
          </p:cNvCxnSpPr>
          <p:nvPr/>
        </p:nvCxnSpPr>
        <p:spPr bwMode="auto">
          <a:xfrm flipH="1">
            <a:off x="5507890" y="3165458"/>
            <a:ext cx="102266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Rectangle 122"/>
          <p:cNvSpPr/>
          <p:nvPr/>
        </p:nvSpPr>
        <p:spPr bwMode="auto">
          <a:xfrm rot="5400000" flipV="1">
            <a:off x="7106181" y="3029314"/>
            <a:ext cx="648405" cy="27971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 rot="5400000" flipV="1">
            <a:off x="6603802" y="2911850"/>
            <a:ext cx="656809" cy="50623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 rot="5400000" flipV="1">
            <a:off x="7596371" y="2916245"/>
            <a:ext cx="650584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5" name="Straight Arrow Connector 134"/>
          <p:cNvCxnSpPr>
            <a:endCxn id="124" idx="2"/>
          </p:cNvCxnSpPr>
          <p:nvPr/>
        </p:nvCxnSpPr>
        <p:spPr bwMode="auto">
          <a:xfrm flipH="1">
            <a:off x="7185325" y="3160878"/>
            <a:ext cx="105203" cy="40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37" name="Straight Arrow Connector 136"/>
          <p:cNvCxnSpPr>
            <a:stCxn id="125" idx="0"/>
            <a:endCxn id="123" idx="2"/>
          </p:cNvCxnSpPr>
          <p:nvPr/>
        </p:nvCxnSpPr>
        <p:spPr bwMode="auto">
          <a:xfrm flipH="1" flipV="1">
            <a:off x="7570240" y="3169171"/>
            <a:ext cx="98304" cy="19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51" name="Rectangle 250"/>
          <p:cNvSpPr/>
          <p:nvPr/>
        </p:nvSpPr>
        <p:spPr bwMode="auto">
          <a:xfrm rot="16200000">
            <a:off x="981178" y="3058806"/>
            <a:ext cx="656809" cy="22289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Rectangle 252"/>
              <p:cNvSpPr/>
              <p:nvPr/>
            </p:nvSpPr>
            <p:spPr bwMode="auto">
              <a:xfrm>
                <a:off x="1584501" y="2842414"/>
                <a:ext cx="220524" cy="656656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↑</m:t>
                      </m:r>
                    </m:oMath>
                  </m:oMathPara>
                </a14:m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3" name="Rectangle 2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4501" y="2842414"/>
                <a:ext cx="220524" cy="656656"/>
              </a:xfrm>
              <a:prstGeom prst="rect">
                <a:avLst/>
              </a:prstGeom>
              <a:blipFill>
                <a:blip r:embed="rId4"/>
                <a:stretch>
                  <a:fillRect r="-1578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Rectangle 253"/>
              <p:cNvSpPr/>
              <p:nvPr/>
            </p:nvSpPr>
            <p:spPr bwMode="auto">
              <a:xfrm>
                <a:off x="2429202" y="2842414"/>
                <a:ext cx="239544" cy="65665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↓</m:t>
                      </m:r>
                    </m:oMath>
                  </m:oMathPara>
                </a14:m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2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54" name="Rectangle 2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9202" y="2842414"/>
                <a:ext cx="239544" cy="656656"/>
              </a:xfrm>
              <a:prstGeom prst="rect">
                <a:avLst/>
              </a:prstGeom>
              <a:blipFill>
                <a:blip r:embed="rId5"/>
                <a:stretch>
                  <a:fillRect r="-714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5" name="Straight Arrow Connector 254"/>
          <p:cNvCxnSpPr>
            <a:stCxn id="251" idx="2"/>
            <a:endCxn id="253" idx="1"/>
          </p:cNvCxnSpPr>
          <p:nvPr/>
        </p:nvCxnSpPr>
        <p:spPr bwMode="auto">
          <a:xfrm>
            <a:off x="1421030" y="3170253"/>
            <a:ext cx="163471" cy="48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6" name="Rectangle 255"/>
          <p:cNvSpPr/>
          <p:nvPr/>
        </p:nvSpPr>
        <p:spPr bwMode="auto">
          <a:xfrm>
            <a:off x="1954481" y="2842414"/>
            <a:ext cx="334283" cy="65665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Filter</a:t>
            </a:r>
          </a:p>
        </p:txBody>
      </p:sp>
      <p:cxnSp>
        <p:nvCxnSpPr>
          <p:cNvPr id="257" name="Straight Arrow Connector 256"/>
          <p:cNvCxnSpPr>
            <a:stCxn id="253" idx="3"/>
            <a:endCxn id="256" idx="1"/>
          </p:cNvCxnSpPr>
          <p:nvPr/>
        </p:nvCxnSpPr>
        <p:spPr bwMode="auto">
          <a:xfrm>
            <a:off x="1805025" y="3170742"/>
            <a:ext cx="14945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Arrow Connector 257"/>
          <p:cNvCxnSpPr>
            <a:stCxn id="256" idx="3"/>
            <a:endCxn id="254" idx="1"/>
          </p:cNvCxnSpPr>
          <p:nvPr/>
        </p:nvCxnSpPr>
        <p:spPr bwMode="auto">
          <a:xfrm>
            <a:off x="2288764" y="3170742"/>
            <a:ext cx="14043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4" name="Isosceles Triangle 303"/>
          <p:cNvSpPr/>
          <p:nvPr/>
        </p:nvSpPr>
        <p:spPr bwMode="auto">
          <a:xfrm rot="10800000" flipH="1">
            <a:off x="2742617" y="2990817"/>
            <a:ext cx="11829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8" name="Elbow Connector 307"/>
          <p:cNvCxnSpPr>
            <a:endCxn id="304" idx="0"/>
          </p:cNvCxnSpPr>
          <p:nvPr/>
        </p:nvCxnSpPr>
        <p:spPr bwMode="auto">
          <a:xfrm flipV="1">
            <a:off x="2656437" y="3062710"/>
            <a:ext cx="145325" cy="113531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Isosceles Triangle 317"/>
          <p:cNvSpPr/>
          <p:nvPr/>
        </p:nvSpPr>
        <p:spPr bwMode="auto">
          <a:xfrm rot="10800000">
            <a:off x="4955584" y="2989733"/>
            <a:ext cx="9776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9" name="Elbow Connector 318"/>
          <p:cNvCxnSpPr>
            <a:stCxn id="115" idx="3"/>
            <a:endCxn id="318" idx="0"/>
          </p:cNvCxnSpPr>
          <p:nvPr/>
        </p:nvCxnSpPr>
        <p:spPr bwMode="auto">
          <a:xfrm rot="10800000">
            <a:off x="5004464" y="3061627"/>
            <a:ext cx="282902" cy="103833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3" name="Left Brace 432"/>
          <p:cNvSpPr/>
          <p:nvPr/>
        </p:nvSpPr>
        <p:spPr bwMode="auto">
          <a:xfrm rot="5400000">
            <a:off x="5366698" y="3074118"/>
            <a:ext cx="154897" cy="136702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34" name="Left Brace 433"/>
          <p:cNvSpPr/>
          <p:nvPr/>
        </p:nvSpPr>
        <p:spPr bwMode="auto">
          <a:xfrm rot="5400000">
            <a:off x="7202680" y="2686960"/>
            <a:ext cx="144480" cy="2140950"/>
          </a:xfrm>
          <a:prstGeom prst="leftBrace">
            <a:avLst>
              <a:gd name="adj1" fmla="val 833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35" name="Left Brace 434"/>
          <p:cNvSpPr/>
          <p:nvPr/>
        </p:nvSpPr>
        <p:spPr bwMode="auto">
          <a:xfrm rot="16200000">
            <a:off x="5310893" y="3393625"/>
            <a:ext cx="184077" cy="27191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36" name="Left Brace 435"/>
          <p:cNvSpPr/>
          <p:nvPr/>
        </p:nvSpPr>
        <p:spPr bwMode="auto">
          <a:xfrm rot="16200000">
            <a:off x="6302569" y="2718346"/>
            <a:ext cx="192639" cy="163102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37" name="Straight Connector 436"/>
          <p:cNvCxnSpPr>
            <a:stCxn id="435" idx="1"/>
            <a:endCxn id="433" idx="1"/>
          </p:cNvCxnSpPr>
          <p:nvPr/>
        </p:nvCxnSpPr>
        <p:spPr bwMode="auto">
          <a:xfrm>
            <a:off x="5402932" y="3621620"/>
            <a:ext cx="41215" cy="585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8" name="Straight Connector 437"/>
          <p:cNvCxnSpPr>
            <a:stCxn id="436" idx="1"/>
            <a:endCxn id="434" idx="1"/>
          </p:cNvCxnSpPr>
          <p:nvPr/>
        </p:nvCxnSpPr>
        <p:spPr bwMode="auto">
          <a:xfrm>
            <a:off x="6398889" y="3630180"/>
            <a:ext cx="876031" cy="550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3" name="Rectangle 402"/>
          <p:cNvSpPr/>
          <p:nvPr/>
        </p:nvSpPr>
        <p:spPr bwMode="auto">
          <a:xfrm rot="5400000" flipV="1">
            <a:off x="4751634" y="3840887"/>
            <a:ext cx="531550" cy="44756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(768)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4" name="Rectangle 403"/>
              <p:cNvSpPr/>
              <p:nvPr/>
            </p:nvSpPr>
            <p:spPr bwMode="auto">
              <a:xfrm rot="5400000" flipV="1">
                <a:off x="5467553" y="3699004"/>
                <a:ext cx="529662" cy="729439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2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IDFT</a:t>
                </a:r>
              </a:p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768×2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4" name="Rectangle 4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 flipV="1">
                <a:off x="5467553" y="3699004"/>
                <a:ext cx="529662" cy="729439"/>
              </a:xfrm>
              <a:prstGeom prst="rect">
                <a:avLst/>
              </a:prstGeom>
              <a:blipFill>
                <a:blip r:embed="rId6"/>
                <a:stretch>
                  <a:fillRect l="-4132" r="-4132" b="-1124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5" name="Straight Arrow Connector 404"/>
          <p:cNvCxnSpPr/>
          <p:nvPr/>
        </p:nvCxnSpPr>
        <p:spPr bwMode="auto">
          <a:xfrm>
            <a:off x="5310171" y="4222660"/>
            <a:ext cx="529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06" name="Straight Arrow Connector 405"/>
          <p:cNvCxnSpPr/>
          <p:nvPr/>
        </p:nvCxnSpPr>
        <p:spPr bwMode="auto">
          <a:xfrm>
            <a:off x="5310171" y="3903944"/>
            <a:ext cx="5325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07" name="Straight Arrow Connector 406"/>
          <p:cNvCxnSpPr>
            <a:stCxn id="403" idx="2"/>
          </p:cNvCxnSpPr>
          <p:nvPr/>
        </p:nvCxnSpPr>
        <p:spPr bwMode="auto">
          <a:xfrm>
            <a:off x="5241190" y="4064668"/>
            <a:ext cx="7189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8" name="Straight Connector 407"/>
          <p:cNvCxnSpPr/>
          <p:nvPr/>
        </p:nvCxnSpPr>
        <p:spPr bwMode="auto">
          <a:xfrm>
            <a:off x="5310171" y="3903944"/>
            <a:ext cx="0" cy="3187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9" name="Rectangle 408"/>
              <p:cNvSpPr/>
              <p:nvPr/>
            </p:nvSpPr>
            <p:spPr bwMode="auto">
              <a:xfrm rot="5400000" flipV="1">
                <a:off x="6310758" y="3710814"/>
                <a:ext cx="529664" cy="705821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2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DFT</a:t>
                </a:r>
              </a:p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512</m:t>
                    </m:r>
                    <m:r>
                      <a:rPr lang="en-US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×3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9" name="Rectangle 4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 flipV="1">
                <a:off x="6310758" y="3710814"/>
                <a:ext cx="529664" cy="705821"/>
              </a:xfrm>
              <a:prstGeom prst="rect">
                <a:avLst/>
              </a:prstGeom>
              <a:blipFill>
                <a:blip r:embed="rId7"/>
                <a:stretch>
                  <a:fillRect l="-5932" r="-5085" b="-1124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" name="Rectangle 409"/>
          <p:cNvSpPr/>
          <p:nvPr/>
        </p:nvSpPr>
        <p:spPr bwMode="auto">
          <a:xfrm rot="5400000" flipV="1">
            <a:off x="7412447" y="3803398"/>
            <a:ext cx="338900" cy="451173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1" name="Straight Arrow Connector 410"/>
          <p:cNvCxnSpPr/>
          <p:nvPr/>
        </p:nvCxnSpPr>
        <p:spPr bwMode="auto">
          <a:xfrm>
            <a:off x="6935148" y="4028985"/>
            <a:ext cx="8583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12" name="Straight Arrow Connector 411"/>
          <p:cNvCxnSpPr/>
          <p:nvPr/>
        </p:nvCxnSpPr>
        <p:spPr bwMode="auto">
          <a:xfrm>
            <a:off x="6931175" y="3819713"/>
            <a:ext cx="8370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13" name="Straight Arrow Connector 412"/>
          <p:cNvCxnSpPr/>
          <p:nvPr/>
        </p:nvCxnSpPr>
        <p:spPr bwMode="auto">
          <a:xfrm>
            <a:off x="6932631" y="4281876"/>
            <a:ext cx="8583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14" name="Flowchart: Summing Junction 413"/>
          <p:cNvSpPr/>
          <p:nvPr/>
        </p:nvSpPr>
        <p:spPr bwMode="auto">
          <a:xfrm>
            <a:off x="7012858" y="3767345"/>
            <a:ext cx="101446" cy="109346"/>
          </a:xfrm>
          <a:prstGeom prst="flowChartSummingJuncti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15" name="Flowchart: Summing Junction 414"/>
          <p:cNvSpPr/>
          <p:nvPr/>
        </p:nvSpPr>
        <p:spPr bwMode="auto">
          <a:xfrm>
            <a:off x="7017094" y="3974312"/>
            <a:ext cx="101446" cy="109346"/>
          </a:xfrm>
          <a:prstGeom prst="flowChartSummingJuncti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16" name="Flowchart: Summing Junction 415"/>
          <p:cNvSpPr/>
          <p:nvPr/>
        </p:nvSpPr>
        <p:spPr bwMode="auto">
          <a:xfrm>
            <a:off x="7010367" y="4228128"/>
            <a:ext cx="101446" cy="109346"/>
          </a:xfrm>
          <a:prstGeom prst="flowChartSummingJuncti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17" name="Straight Arrow Connector 416"/>
          <p:cNvCxnSpPr/>
          <p:nvPr/>
        </p:nvCxnSpPr>
        <p:spPr bwMode="auto">
          <a:xfrm>
            <a:off x="7118539" y="4028985"/>
            <a:ext cx="8583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18" name="Straight Arrow Connector 417"/>
          <p:cNvCxnSpPr>
            <a:stCxn id="416" idx="6"/>
            <a:endCxn id="420" idx="4"/>
          </p:cNvCxnSpPr>
          <p:nvPr/>
        </p:nvCxnSpPr>
        <p:spPr bwMode="auto">
          <a:xfrm flipV="1">
            <a:off x="7111813" y="4083658"/>
            <a:ext cx="141339" cy="19914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19" name="Straight Arrow Connector 418"/>
          <p:cNvCxnSpPr>
            <a:stCxn id="414" idx="6"/>
            <a:endCxn id="420" idx="0"/>
          </p:cNvCxnSpPr>
          <p:nvPr/>
        </p:nvCxnSpPr>
        <p:spPr bwMode="auto">
          <a:xfrm>
            <a:off x="7114304" y="3822018"/>
            <a:ext cx="138848" cy="1522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20" name="Flowchart: Or 419"/>
          <p:cNvSpPr/>
          <p:nvPr/>
        </p:nvSpPr>
        <p:spPr bwMode="auto">
          <a:xfrm>
            <a:off x="7204371" y="3974312"/>
            <a:ext cx="97561" cy="109346"/>
          </a:xfrm>
          <a:prstGeom prst="flowChartOr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21" name="Straight Arrow Connector 420"/>
          <p:cNvCxnSpPr>
            <a:stCxn id="420" idx="6"/>
            <a:endCxn id="410" idx="0"/>
          </p:cNvCxnSpPr>
          <p:nvPr/>
        </p:nvCxnSpPr>
        <p:spPr bwMode="auto">
          <a:xfrm>
            <a:off x="7301932" y="4028985"/>
            <a:ext cx="5437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22" name="Straight Arrow Connector 421"/>
          <p:cNvCxnSpPr>
            <a:endCxn id="414" idx="4"/>
          </p:cNvCxnSpPr>
          <p:nvPr/>
        </p:nvCxnSpPr>
        <p:spPr bwMode="auto">
          <a:xfrm flipV="1">
            <a:off x="7063581" y="3876691"/>
            <a:ext cx="0" cy="6162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23" name="Straight Arrow Connector 422"/>
          <p:cNvCxnSpPr>
            <a:endCxn id="415" idx="4"/>
          </p:cNvCxnSpPr>
          <p:nvPr/>
        </p:nvCxnSpPr>
        <p:spPr bwMode="auto">
          <a:xfrm flipV="1">
            <a:off x="7067817" y="4083658"/>
            <a:ext cx="0" cy="665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24" name="Straight Arrow Connector 423"/>
          <p:cNvCxnSpPr>
            <a:endCxn id="416" idx="4"/>
          </p:cNvCxnSpPr>
          <p:nvPr/>
        </p:nvCxnSpPr>
        <p:spPr bwMode="auto">
          <a:xfrm flipV="1">
            <a:off x="7061090" y="4337474"/>
            <a:ext cx="0" cy="6518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25" name="TextBox 424"/>
          <p:cNvSpPr txBox="1"/>
          <p:nvPr/>
        </p:nvSpPr>
        <p:spPr>
          <a:xfrm>
            <a:off x="6564120" y="4323615"/>
            <a:ext cx="102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Filter </a:t>
            </a: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coef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426" name="Straight Arrow Connector 425"/>
          <p:cNvCxnSpPr>
            <a:stCxn id="404" idx="2"/>
            <a:endCxn id="409" idx="0"/>
          </p:cNvCxnSpPr>
          <p:nvPr/>
        </p:nvCxnSpPr>
        <p:spPr bwMode="auto">
          <a:xfrm>
            <a:off x="6097104" y="4063724"/>
            <a:ext cx="125576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27" name="Straight Connector 426"/>
          <p:cNvCxnSpPr>
            <a:stCxn id="410" idx="2"/>
            <a:endCxn id="428" idx="0"/>
          </p:cNvCxnSpPr>
          <p:nvPr/>
        </p:nvCxnSpPr>
        <p:spPr bwMode="auto">
          <a:xfrm flipV="1">
            <a:off x="7807484" y="4027729"/>
            <a:ext cx="58916" cy="125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8" name="Rectangle 427"/>
          <p:cNvSpPr/>
          <p:nvPr/>
        </p:nvSpPr>
        <p:spPr bwMode="auto">
          <a:xfrm rot="5400000" flipV="1">
            <a:off x="7923914" y="3799506"/>
            <a:ext cx="341416" cy="45644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9" name="Straight Connector 428"/>
          <p:cNvCxnSpPr>
            <a:stCxn id="428" idx="2"/>
          </p:cNvCxnSpPr>
          <p:nvPr/>
        </p:nvCxnSpPr>
        <p:spPr bwMode="auto">
          <a:xfrm>
            <a:off x="8322845" y="4027729"/>
            <a:ext cx="8159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0" name="Freeform 429"/>
          <p:cNvSpPr/>
          <p:nvPr/>
        </p:nvSpPr>
        <p:spPr bwMode="auto">
          <a:xfrm>
            <a:off x="5947443" y="4362068"/>
            <a:ext cx="397803" cy="107106"/>
          </a:xfrm>
          <a:custGeom>
            <a:avLst/>
            <a:gdLst>
              <a:gd name="connsiteX0" fmla="*/ 0 w 600075"/>
              <a:gd name="connsiteY0" fmla="*/ 0 h 133379"/>
              <a:gd name="connsiteX1" fmla="*/ 314325 w 600075"/>
              <a:gd name="connsiteY1" fmla="*/ 133350 h 133379"/>
              <a:gd name="connsiteX2" fmla="*/ 600075 w 600075"/>
              <a:gd name="connsiteY2" fmla="*/ 9525 h 13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075" h="133379">
                <a:moveTo>
                  <a:pt x="0" y="0"/>
                </a:moveTo>
                <a:cubicBezTo>
                  <a:pt x="107156" y="65881"/>
                  <a:pt x="214313" y="131763"/>
                  <a:pt x="314325" y="133350"/>
                </a:cubicBezTo>
                <a:cubicBezTo>
                  <a:pt x="414337" y="134937"/>
                  <a:pt x="507206" y="72231"/>
                  <a:pt x="600075" y="952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31" name="Freeform 430"/>
          <p:cNvSpPr/>
          <p:nvPr/>
        </p:nvSpPr>
        <p:spPr bwMode="auto">
          <a:xfrm>
            <a:off x="7527649" y="4244094"/>
            <a:ext cx="397803" cy="107106"/>
          </a:xfrm>
          <a:custGeom>
            <a:avLst/>
            <a:gdLst>
              <a:gd name="connsiteX0" fmla="*/ 0 w 600075"/>
              <a:gd name="connsiteY0" fmla="*/ 0 h 133379"/>
              <a:gd name="connsiteX1" fmla="*/ 314325 w 600075"/>
              <a:gd name="connsiteY1" fmla="*/ 133350 h 133379"/>
              <a:gd name="connsiteX2" fmla="*/ 600075 w 600075"/>
              <a:gd name="connsiteY2" fmla="*/ 9525 h 13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075" h="133379">
                <a:moveTo>
                  <a:pt x="0" y="0"/>
                </a:moveTo>
                <a:cubicBezTo>
                  <a:pt x="107156" y="65881"/>
                  <a:pt x="214313" y="131763"/>
                  <a:pt x="314325" y="133350"/>
                </a:cubicBezTo>
                <a:cubicBezTo>
                  <a:pt x="414337" y="134937"/>
                  <a:pt x="507206" y="72231"/>
                  <a:pt x="600075" y="952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32" name="TextBox 431"/>
          <p:cNvSpPr txBox="1"/>
          <p:nvPr/>
        </p:nvSpPr>
        <p:spPr>
          <a:xfrm>
            <a:off x="5680174" y="4400619"/>
            <a:ext cx="966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Cancels each other</a:t>
            </a:r>
          </a:p>
        </p:txBody>
      </p:sp>
      <p:sp>
        <p:nvSpPr>
          <p:cNvPr id="441" name="TextBox 440"/>
          <p:cNvSpPr txBox="1"/>
          <p:nvPr/>
        </p:nvSpPr>
        <p:spPr>
          <a:xfrm>
            <a:off x="7231328" y="4287612"/>
            <a:ext cx="1091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Cancels each other</a:t>
            </a:r>
          </a:p>
        </p:txBody>
      </p:sp>
      <p:cxnSp>
        <p:nvCxnSpPr>
          <p:cNvPr id="445" name="Straight Arrow Connector 444"/>
          <p:cNvCxnSpPr/>
          <p:nvPr/>
        </p:nvCxnSpPr>
        <p:spPr bwMode="auto">
          <a:xfrm>
            <a:off x="609722" y="3144368"/>
            <a:ext cx="582453" cy="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6" name="TextBox 445"/>
          <p:cNvSpPr txBox="1"/>
          <p:nvPr/>
        </p:nvSpPr>
        <p:spPr>
          <a:xfrm flipH="1">
            <a:off x="163930" y="3022378"/>
            <a:ext cx="561483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447" name="Straight Connector 446"/>
          <p:cNvCxnSpPr/>
          <p:nvPr/>
        </p:nvCxnSpPr>
        <p:spPr bwMode="auto">
          <a:xfrm flipH="1">
            <a:off x="773532" y="3120468"/>
            <a:ext cx="15867" cy="44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8" name="TextBox 447"/>
          <p:cNvSpPr txBox="1"/>
          <p:nvPr/>
        </p:nvSpPr>
        <p:spPr>
          <a:xfrm flipH="1">
            <a:off x="564925" y="3105008"/>
            <a:ext cx="41549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448</a:t>
            </a:r>
          </a:p>
        </p:txBody>
      </p:sp>
      <p:cxnSp>
        <p:nvCxnSpPr>
          <p:cNvPr id="449" name="Straight Arrow Connector 448"/>
          <p:cNvCxnSpPr/>
          <p:nvPr/>
        </p:nvCxnSpPr>
        <p:spPr bwMode="auto">
          <a:xfrm>
            <a:off x="994658" y="3339671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0" name="Straight Connector 449"/>
          <p:cNvCxnSpPr/>
          <p:nvPr/>
        </p:nvCxnSpPr>
        <p:spPr bwMode="auto">
          <a:xfrm rot="900000" flipH="1">
            <a:off x="1073625" y="3288046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1" name="TextBox 450"/>
              <p:cNvSpPr txBox="1"/>
              <p:nvPr/>
            </p:nvSpPr>
            <p:spPr>
              <a:xfrm flipH="1">
                <a:off x="677921" y="3224052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1" name="TextBox 4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7921" y="3224052"/>
                <a:ext cx="400110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2" name="Straight Arrow Connector 451"/>
          <p:cNvCxnSpPr/>
          <p:nvPr/>
        </p:nvCxnSpPr>
        <p:spPr bwMode="auto">
          <a:xfrm>
            <a:off x="1002420" y="2952584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3" name="Straight Connector 452"/>
          <p:cNvCxnSpPr/>
          <p:nvPr/>
        </p:nvCxnSpPr>
        <p:spPr bwMode="auto">
          <a:xfrm rot="900000" flipH="1">
            <a:off x="1067895" y="2906471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4" name="TextBox 453"/>
              <p:cNvSpPr txBox="1"/>
              <p:nvPr/>
            </p:nvSpPr>
            <p:spPr>
              <a:xfrm flipH="1">
                <a:off x="672191" y="2842477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4" name="TextBox 4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2191" y="2842477"/>
                <a:ext cx="400110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" name="Rectangle 454"/>
          <p:cNvSpPr/>
          <p:nvPr/>
        </p:nvSpPr>
        <p:spPr bwMode="auto">
          <a:xfrm rot="5400000" flipV="1">
            <a:off x="4483155" y="5391570"/>
            <a:ext cx="800949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(768)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6" name="Straight Connector 455"/>
          <p:cNvCxnSpPr>
            <a:endCxn id="455" idx="0"/>
          </p:cNvCxnSpPr>
          <p:nvPr/>
        </p:nvCxnSpPr>
        <p:spPr bwMode="auto">
          <a:xfrm>
            <a:off x="4390301" y="5644689"/>
            <a:ext cx="24021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7" name="Snip Same Side Corner Rectangle 456"/>
          <p:cNvSpPr/>
          <p:nvPr/>
        </p:nvSpPr>
        <p:spPr bwMode="auto">
          <a:xfrm rot="5400000">
            <a:off x="5308207" y="5253737"/>
            <a:ext cx="800949" cy="781903"/>
          </a:xfrm>
          <a:prstGeom prst="snip2SameRect">
            <a:avLst>
              <a:gd name="adj1" fmla="val 19614"/>
              <a:gd name="adj2" fmla="val 0"/>
            </a:avLst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100" dirty="0">
                <a:solidFill>
                  <a:schemeClr val="tx1"/>
                </a:solidFill>
              </a:rPr>
              <a:t>Weighted comb.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58" name="Straight Connector 457"/>
          <p:cNvCxnSpPr>
            <a:stCxn id="455" idx="2"/>
            <a:endCxn id="457" idx="1"/>
          </p:cNvCxnSpPr>
          <p:nvPr/>
        </p:nvCxnSpPr>
        <p:spPr bwMode="auto">
          <a:xfrm>
            <a:off x="5136748" y="5644689"/>
            <a:ext cx="18098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9" name="Straight Arrow Connector 458"/>
          <p:cNvCxnSpPr/>
          <p:nvPr/>
        </p:nvCxnSpPr>
        <p:spPr bwMode="auto">
          <a:xfrm rot="10800000" flipH="1">
            <a:off x="5650493" y="6033022"/>
            <a:ext cx="5085" cy="1043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0" name="TextBox 459"/>
          <p:cNvSpPr txBox="1"/>
          <p:nvPr/>
        </p:nvSpPr>
        <p:spPr>
          <a:xfrm>
            <a:off x="5367664" y="6099430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Filter </a:t>
            </a:r>
            <a:r>
              <a:rPr lang="en-US" sz="800" dirty="0" err="1">
                <a:solidFill>
                  <a:schemeClr val="tx1"/>
                </a:solidFill>
              </a:rPr>
              <a:t>coef</a:t>
            </a:r>
            <a:r>
              <a:rPr lang="en-US" sz="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61" name="TextBox 460"/>
          <p:cNvSpPr txBox="1"/>
          <p:nvPr/>
        </p:nvSpPr>
        <p:spPr>
          <a:xfrm>
            <a:off x="6073496" y="564468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512</a:t>
            </a:r>
          </a:p>
        </p:txBody>
      </p:sp>
      <p:sp>
        <p:nvSpPr>
          <p:cNvPr id="462" name="Rectangle 461"/>
          <p:cNvSpPr/>
          <p:nvPr/>
        </p:nvSpPr>
        <p:spPr bwMode="auto">
          <a:xfrm rot="5400000" flipV="1">
            <a:off x="6380299" y="5498603"/>
            <a:ext cx="487156" cy="27971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3" name="Rectangle 462"/>
          <p:cNvSpPr/>
          <p:nvPr/>
        </p:nvSpPr>
        <p:spPr bwMode="auto">
          <a:xfrm rot="5400000" flipV="1">
            <a:off x="6870760" y="5385486"/>
            <a:ext cx="488793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4" name="Straight Arrow Connector 463"/>
          <p:cNvCxnSpPr>
            <a:stCxn id="462" idx="0"/>
          </p:cNvCxnSpPr>
          <p:nvPr/>
        </p:nvCxnSpPr>
        <p:spPr bwMode="auto">
          <a:xfrm flipH="1">
            <a:off x="6096183" y="5638460"/>
            <a:ext cx="387838" cy="622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65" name="Straight Arrow Connector 464"/>
          <p:cNvCxnSpPr>
            <a:stCxn id="463" idx="0"/>
            <a:endCxn id="462" idx="2"/>
          </p:cNvCxnSpPr>
          <p:nvPr/>
        </p:nvCxnSpPr>
        <p:spPr bwMode="auto">
          <a:xfrm flipH="1" flipV="1">
            <a:off x="6763734" y="5638460"/>
            <a:ext cx="98304" cy="1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66" name="Rectangle 465"/>
          <p:cNvSpPr/>
          <p:nvPr/>
        </p:nvSpPr>
        <p:spPr bwMode="auto">
          <a:xfrm rot="16200000" flipH="1" flipV="1">
            <a:off x="3068006" y="5391570"/>
            <a:ext cx="800949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(768)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7" name="Straight Connector 466"/>
          <p:cNvCxnSpPr>
            <a:endCxn id="466" idx="0"/>
          </p:cNvCxnSpPr>
          <p:nvPr/>
        </p:nvCxnSpPr>
        <p:spPr bwMode="auto">
          <a:xfrm flipH="1">
            <a:off x="3721599" y="5644689"/>
            <a:ext cx="24021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8" name="Snip Same Side Corner Rectangle 467"/>
          <p:cNvSpPr/>
          <p:nvPr/>
        </p:nvSpPr>
        <p:spPr bwMode="auto">
          <a:xfrm rot="16200000" flipH="1">
            <a:off x="2257498" y="5261662"/>
            <a:ext cx="800949" cy="766056"/>
          </a:xfrm>
          <a:prstGeom prst="snip2SameRect">
            <a:avLst>
              <a:gd name="adj1" fmla="val 19614"/>
              <a:gd name="adj2" fmla="val 0"/>
            </a:avLst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100" dirty="0">
                <a:solidFill>
                  <a:schemeClr val="tx1"/>
                </a:solidFill>
              </a:rPr>
              <a:t>Weighted </a:t>
            </a:r>
            <a:r>
              <a:rPr lang="en-US" sz="1100" dirty="0" err="1">
                <a:solidFill>
                  <a:schemeClr val="tx1"/>
                </a:solidFill>
              </a:rPr>
              <a:t>expan</a:t>
            </a:r>
            <a:r>
              <a:rPr lang="en-US" sz="1100" dirty="0">
                <a:solidFill>
                  <a:schemeClr val="tx1"/>
                </a:solidFill>
              </a:rPr>
              <a:t>.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69" name="Straight Connector 468"/>
          <p:cNvCxnSpPr>
            <a:stCxn id="466" idx="2"/>
            <a:endCxn id="468" idx="1"/>
          </p:cNvCxnSpPr>
          <p:nvPr/>
        </p:nvCxnSpPr>
        <p:spPr bwMode="auto">
          <a:xfrm flipH="1">
            <a:off x="3041001" y="5644689"/>
            <a:ext cx="174361" cy="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0" name="Straight Connector 469"/>
          <p:cNvCxnSpPr/>
          <p:nvPr/>
        </p:nvCxnSpPr>
        <p:spPr bwMode="auto">
          <a:xfrm flipH="1" flipV="1">
            <a:off x="1999627" y="5644689"/>
            <a:ext cx="303227" cy="3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1" name="Straight Arrow Connector 470"/>
          <p:cNvCxnSpPr/>
          <p:nvPr/>
        </p:nvCxnSpPr>
        <p:spPr bwMode="auto">
          <a:xfrm rot="10800000">
            <a:off x="2696532" y="6033022"/>
            <a:ext cx="5085" cy="1043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2" name="TextBox 471"/>
          <p:cNvSpPr txBox="1"/>
          <p:nvPr/>
        </p:nvSpPr>
        <p:spPr>
          <a:xfrm flipH="1">
            <a:off x="2281826" y="6098708"/>
            <a:ext cx="850022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Filter </a:t>
            </a:r>
            <a:r>
              <a:rPr lang="en-US" sz="800" dirty="0" err="1">
                <a:solidFill>
                  <a:schemeClr val="tx1"/>
                </a:solidFill>
              </a:rPr>
              <a:t>coef</a:t>
            </a:r>
            <a:r>
              <a:rPr lang="en-US" sz="8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473" name="Straight Connector 472"/>
          <p:cNvCxnSpPr/>
          <p:nvPr/>
        </p:nvCxnSpPr>
        <p:spPr bwMode="auto">
          <a:xfrm rot="900000" flipH="1">
            <a:off x="2145860" y="5576304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4" name="TextBox 473"/>
          <p:cNvSpPr txBox="1"/>
          <p:nvPr/>
        </p:nvSpPr>
        <p:spPr>
          <a:xfrm flipH="1">
            <a:off x="1922689" y="5644689"/>
            <a:ext cx="41549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512</a:t>
            </a:r>
          </a:p>
        </p:txBody>
      </p:sp>
      <p:sp>
        <p:nvSpPr>
          <p:cNvPr id="475" name="Rectangle 474"/>
          <p:cNvSpPr/>
          <p:nvPr/>
        </p:nvSpPr>
        <p:spPr bwMode="auto">
          <a:xfrm rot="16200000" flipH="1" flipV="1">
            <a:off x="1513890" y="5385487"/>
            <a:ext cx="488793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6" name="Straight Arrow Connector 475"/>
          <p:cNvCxnSpPr/>
          <p:nvPr/>
        </p:nvCxnSpPr>
        <p:spPr bwMode="auto">
          <a:xfrm>
            <a:off x="922020" y="5628013"/>
            <a:ext cx="582453" cy="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7" name="TextBox 476"/>
          <p:cNvSpPr txBox="1"/>
          <p:nvPr/>
        </p:nvSpPr>
        <p:spPr>
          <a:xfrm flipH="1">
            <a:off x="476228" y="5506023"/>
            <a:ext cx="561483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478" name="Straight Connector 477"/>
          <p:cNvCxnSpPr/>
          <p:nvPr/>
        </p:nvCxnSpPr>
        <p:spPr bwMode="auto">
          <a:xfrm flipH="1">
            <a:off x="1085830" y="5604113"/>
            <a:ext cx="15867" cy="44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9" name="TextBox 478"/>
          <p:cNvSpPr txBox="1"/>
          <p:nvPr/>
        </p:nvSpPr>
        <p:spPr>
          <a:xfrm flipH="1">
            <a:off x="877223" y="5588653"/>
            <a:ext cx="377026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448</a:t>
            </a:r>
          </a:p>
        </p:txBody>
      </p:sp>
      <p:cxnSp>
        <p:nvCxnSpPr>
          <p:cNvPr id="480" name="Straight Arrow Connector 479"/>
          <p:cNvCxnSpPr/>
          <p:nvPr/>
        </p:nvCxnSpPr>
        <p:spPr bwMode="auto">
          <a:xfrm>
            <a:off x="1306956" y="5823316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1" name="Straight Connector 480"/>
          <p:cNvCxnSpPr/>
          <p:nvPr/>
        </p:nvCxnSpPr>
        <p:spPr bwMode="auto">
          <a:xfrm rot="900000" flipH="1">
            <a:off x="1385923" y="5771691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2" name="TextBox 481"/>
              <p:cNvSpPr txBox="1"/>
              <p:nvPr/>
            </p:nvSpPr>
            <p:spPr>
              <a:xfrm flipH="1">
                <a:off x="990219" y="5707697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82" name="TextBox 4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90219" y="5707697"/>
                <a:ext cx="400110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3" name="Straight Arrow Connector 482"/>
          <p:cNvCxnSpPr/>
          <p:nvPr/>
        </p:nvCxnSpPr>
        <p:spPr bwMode="auto">
          <a:xfrm>
            <a:off x="1301226" y="5441741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4" name="Straight Connector 483"/>
          <p:cNvCxnSpPr/>
          <p:nvPr/>
        </p:nvCxnSpPr>
        <p:spPr bwMode="auto">
          <a:xfrm rot="900000" flipH="1">
            <a:off x="1380193" y="5390116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5" name="TextBox 484"/>
              <p:cNvSpPr txBox="1"/>
              <p:nvPr/>
            </p:nvSpPr>
            <p:spPr>
              <a:xfrm flipH="1">
                <a:off x="984489" y="5326122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85" name="TextBox 4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84489" y="5326122"/>
                <a:ext cx="400110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6" name="Straight Arrow Connector 485"/>
          <p:cNvCxnSpPr/>
          <p:nvPr/>
        </p:nvCxnSpPr>
        <p:spPr bwMode="auto">
          <a:xfrm>
            <a:off x="7360553" y="5625376"/>
            <a:ext cx="582453" cy="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7" name="TextBox 486"/>
          <p:cNvSpPr txBox="1"/>
          <p:nvPr/>
        </p:nvSpPr>
        <p:spPr>
          <a:xfrm flipH="1">
            <a:off x="7904685" y="5511356"/>
            <a:ext cx="561483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488" name="Straight Connector 487"/>
          <p:cNvCxnSpPr/>
          <p:nvPr/>
        </p:nvCxnSpPr>
        <p:spPr bwMode="auto">
          <a:xfrm flipH="1">
            <a:off x="7524363" y="5601477"/>
            <a:ext cx="15867" cy="44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9" name="TextBox 488"/>
          <p:cNvSpPr txBox="1"/>
          <p:nvPr/>
        </p:nvSpPr>
        <p:spPr>
          <a:xfrm flipH="1">
            <a:off x="7315756" y="5586016"/>
            <a:ext cx="377026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448</a:t>
            </a:r>
          </a:p>
        </p:txBody>
      </p:sp>
      <p:cxnSp>
        <p:nvCxnSpPr>
          <p:cNvPr id="490" name="Straight Arrow Connector 489"/>
          <p:cNvCxnSpPr/>
          <p:nvPr/>
        </p:nvCxnSpPr>
        <p:spPr bwMode="auto">
          <a:xfrm>
            <a:off x="7374014" y="5820680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1" name="Straight Connector 490"/>
          <p:cNvCxnSpPr/>
          <p:nvPr/>
        </p:nvCxnSpPr>
        <p:spPr bwMode="auto">
          <a:xfrm rot="900000" flipH="1">
            <a:off x="7452981" y="5769055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2" name="TextBox 491"/>
              <p:cNvSpPr txBox="1"/>
              <p:nvPr/>
            </p:nvSpPr>
            <p:spPr>
              <a:xfrm flipH="1">
                <a:off x="7504818" y="5705061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2" name="TextBox 4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04818" y="5705061"/>
                <a:ext cx="400110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3" name="Straight Arrow Connector 492"/>
          <p:cNvCxnSpPr/>
          <p:nvPr/>
        </p:nvCxnSpPr>
        <p:spPr bwMode="auto">
          <a:xfrm>
            <a:off x="7368284" y="5439105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4" name="Straight Connector 493"/>
          <p:cNvCxnSpPr/>
          <p:nvPr/>
        </p:nvCxnSpPr>
        <p:spPr bwMode="auto">
          <a:xfrm rot="900000" flipH="1">
            <a:off x="7447251" y="5387480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5" name="TextBox 494"/>
              <p:cNvSpPr txBox="1"/>
              <p:nvPr/>
            </p:nvSpPr>
            <p:spPr>
              <a:xfrm flipH="1">
                <a:off x="7499088" y="5323486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5" name="TextBox 4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99088" y="5323486"/>
                <a:ext cx="400110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6" name="Straight Connector 495"/>
          <p:cNvCxnSpPr/>
          <p:nvPr/>
        </p:nvCxnSpPr>
        <p:spPr bwMode="auto">
          <a:xfrm flipV="1">
            <a:off x="3961809" y="5439105"/>
            <a:ext cx="0" cy="20541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7" name="Straight Connector 496"/>
          <p:cNvCxnSpPr/>
          <p:nvPr/>
        </p:nvCxnSpPr>
        <p:spPr bwMode="auto">
          <a:xfrm flipV="1">
            <a:off x="4393550" y="5439105"/>
            <a:ext cx="0" cy="20541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8" name="Isosceles Triangle 497"/>
          <p:cNvSpPr/>
          <p:nvPr/>
        </p:nvSpPr>
        <p:spPr bwMode="auto">
          <a:xfrm rot="10800000">
            <a:off x="4342696" y="5374466"/>
            <a:ext cx="9776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9" name="Isosceles Triangle 498"/>
          <p:cNvSpPr/>
          <p:nvPr/>
        </p:nvSpPr>
        <p:spPr bwMode="auto">
          <a:xfrm rot="10800000">
            <a:off x="3913310" y="5377055"/>
            <a:ext cx="9776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00" name="Straight Arrow Connector 499"/>
          <p:cNvCxnSpPr/>
          <p:nvPr/>
        </p:nvCxnSpPr>
        <p:spPr bwMode="auto">
          <a:xfrm>
            <a:off x="8176235" y="3143980"/>
            <a:ext cx="582453" cy="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1" name="TextBox 500"/>
          <p:cNvSpPr txBox="1"/>
          <p:nvPr/>
        </p:nvSpPr>
        <p:spPr>
          <a:xfrm flipH="1">
            <a:off x="8603667" y="2908092"/>
            <a:ext cx="561483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502" name="Straight Connector 501"/>
          <p:cNvCxnSpPr/>
          <p:nvPr/>
        </p:nvCxnSpPr>
        <p:spPr bwMode="auto">
          <a:xfrm flipH="1">
            <a:off x="8340045" y="3120081"/>
            <a:ext cx="15867" cy="44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3" name="TextBox 502"/>
          <p:cNvSpPr txBox="1"/>
          <p:nvPr/>
        </p:nvSpPr>
        <p:spPr>
          <a:xfrm flipH="1">
            <a:off x="8333695" y="3078453"/>
            <a:ext cx="41549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448</a:t>
            </a:r>
          </a:p>
        </p:txBody>
      </p:sp>
      <p:cxnSp>
        <p:nvCxnSpPr>
          <p:cNvPr id="504" name="Straight Arrow Connector 503"/>
          <p:cNvCxnSpPr/>
          <p:nvPr/>
        </p:nvCxnSpPr>
        <p:spPr bwMode="auto">
          <a:xfrm>
            <a:off x="8189696" y="3339284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5" name="Straight Connector 504"/>
          <p:cNvCxnSpPr/>
          <p:nvPr/>
        </p:nvCxnSpPr>
        <p:spPr bwMode="auto">
          <a:xfrm rot="900000" flipH="1">
            <a:off x="8268663" y="3287659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6" name="TextBox 505"/>
              <p:cNvSpPr txBox="1"/>
              <p:nvPr/>
            </p:nvSpPr>
            <p:spPr>
              <a:xfrm flipH="1">
                <a:off x="8320500" y="3223665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06" name="TextBox 5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20500" y="3223665"/>
                <a:ext cx="400110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7" name="Straight Arrow Connector 506"/>
          <p:cNvCxnSpPr/>
          <p:nvPr/>
        </p:nvCxnSpPr>
        <p:spPr bwMode="auto">
          <a:xfrm>
            <a:off x="8183966" y="2957709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8" name="Straight Connector 507"/>
          <p:cNvCxnSpPr/>
          <p:nvPr/>
        </p:nvCxnSpPr>
        <p:spPr bwMode="auto">
          <a:xfrm rot="900000" flipH="1">
            <a:off x="8262933" y="2906084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9" name="TextBox 508"/>
              <p:cNvSpPr txBox="1"/>
              <p:nvPr/>
            </p:nvSpPr>
            <p:spPr>
              <a:xfrm flipH="1">
                <a:off x="8314770" y="2842090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09" name="TextBox 5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14770" y="2842090"/>
                <a:ext cx="400110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0" name="Straight Connector 509"/>
          <p:cNvCxnSpPr/>
          <p:nvPr/>
        </p:nvCxnSpPr>
        <p:spPr bwMode="auto">
          <a:xfrm>
            <a:off x="5105213" y="3109402"/>
            <a:ext cx="90275" cy="13367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1" name="Rectangle 510"/>
          <p:cNvSpPr/>
          <p:nvPr/>
        </p:nvSpPr>
        <p:spPr>
          <a:xfrm>
            <a:off x="4928281" y="3179511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768</a:t>
            </a:r>
            <a:endParaRPr lang="en-US" sz="1200" dirty="0"/>
          </a:p>
        </p:txBody>
      </p:sp>
      <p:sp>
        <p:nvSpPr>
          <p:cNvPr id="515" name="Rectangle 514"/>
          <p:cNvSpPr/>
          <p:nvPr/>
        </p:nvSpPr>
        <p:spPr bwMode="auto">
          <a:xfrm rot="5400000" flipV="1">
            <a:off x="210741" y="3851200"/>
            <a:ext cx="531550" cy="44756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6" name="Rectangle 515"/>
              <p:cNvSpPr/>
              <p:nvPr/>
            </p:nvSpPr>
            <p:spPr bwMode="auto">
              <a:xfrm rot="5400000" flipV="1">
                <a:off x="926660" y="3709317"/>
                <a:ext cx="529662" cy="729439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2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IDFT</a:t>
                </a:r>
              </a:p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512</m:t>
                    </m:r>
                    <m:r>
                      <a:rPr lang="en-US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×3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6" name="Rectangle 5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 flipV="1">
                <a:off x="926660" y="3709317"/>
                <a:ext cx="529662" cy="729439"/>
              </a:xfrm>
              <a:prstGeom prst="rect">
                <a:avLst/>
              </a:prstGeom>
              <a:blipFill>
                <a:blip r:embed="rId12"/>
                <a:stretch>
                  <a:fillRect l="-4132" r="-4132" b="-1124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7" name="Straight Arrow Connector 516"/>
          <p:cNvCxnSpPr/>
          <p:nvPr/>
        </p:nvCxnSpPr>
        <p:spPr bwMode="auto">
          <a:xfrm>
            <a:off x="769278" y="4232973"/>
            <a:ext cx="529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18" name="Straight Arrow Connector 517"/>
          <p:cNvCxnSpPr/>
          <p:nvPr/>
        </p:nvCxnSpPr>
        <p:spPr bwMode="auto">
          <a:xfrm>
            <a:off x="769278" y="3914257"/>
            <a:ext cx="5325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19" name="Straight Arrow Connector 518"/>
          <p:cNvCxnSpPr>
            <a:stCxn id="515" idx="2"/>
          </p:cNvCxnSpPr>
          <p:nvPr/>
        </p:nvCxnSpPr>
        <p:spPr bwMode="auto">
          <a:xfrm>
            <a:off x="700297" y="4074981"/>
            <a:ext cx="12230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0" name="Straight Connector 519"/>
          <p:cNvCxnSpPr/>
          <p:nvPr/>
        </p:nvCxnSpPr>
        <p:spPr bwMode="auto">
          <a:xfrm>
            <a:off x="769278" y="3914257"/>
            <a:ext cx="0" cy="3187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3" name="Rectangle 522"/>
              <p:cNvSpPr/>
              <p:nvPr/>
            </p:nvSpPr>
            <p:spPr bwMode="auto">
              <a:xfrm rot="5400000" flipV="1">
                <a:off x="1744897" y="3721288"/>
                <a:ext cx="529664" cy="705821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2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DFT</a:t>
                </a:r>
              </a:p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768×2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3" name="Rectangle 5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 flipV="1">
                <a:off x="1744897" y="3721288"/>
                <a:ext cx="529664" cy="705821"/>
              </a:xfrm>
              <a:prstGeom prst="rect">
                <a:avLst/>
              </a:prstGeom>
              <a:blipFill>
                <a:blip r:embed="rId13"/>
                <a:stretch>
                  <a:fillRect l="-5932" r="-5085" b="-1124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4" name="Rectangle 523"/>
          <p:cNvSpPr/>
          <p:nvPr/>
        </p:nvSpPr>
        <p:spPr bwMode="auto">
          <a:xfrm rot="5400000" flipV="1">
            <a:off x="2751904" y="3847754"/>
            <a:ext cx="528268" cy="451173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(768)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6" name="Straight Arrow Connector 525"/>
          <p:cNvCxnSpPr/>
          <p:nvPr/>
        </p:nvCxnSpPr>
        <p:spPr bwMode="auto">
          <a:xfrm>
            <a:off x="2365314" y="3864069"/>
            <a:ext cx="8370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27" name="Straight Arrow Connector 526"/>
          <p:cNvCxnSpPr/>
          <p:nvPr/>
        </p:nvCxnSpPr>
        <p:spPr bwMode="auto">
          <a:xfrm>
            <a:off x="2366770" y="4304784"/>
            <a:ext cx="8583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528" name="Flowchart: Summing Junction 527"/>
          <p:cNvSpPr/>
          <p:nvPr/>
        </p:nvSpPr>
        <p:spPr bwMode="auto">
          <a:xfrm>
            <a:off x="2446997" y="3811701"/>
            <a:ext cx="101446" cy="109346"/>
          </a:xfrm>
          <a:prstGeom prst="flowChartSummingJuncti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30" name="Flowchart: Summing Junction 529"/>
          <p:cNvSpPr/>
          <p:nvPr/>
        </p:nvSpPr>
        <p:spPr bwMode="auto">
          <a:xfrm>
            <a:off x="2444506" y="4251036"/>
            <a:ext cx="101446" cy="109346"/>
          </a:xfrm>
          <a:prstGeom prst="flowChartSummingJuncti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32" name="Straight Arrow Connector 531"/>
          <p:cNvCxnSpPr>
            <a:stCxn id="530" idx="6"/>
            <a:endCxn id="534" idx="4"/>
          </p:cNvCxnSpPr>
          <p:nvPr/>
        </p:nvCxnSpPr>
        <p:spPr bwMode="auto">
          <a:xfrm flipV="1">
            <a:off x="2545952" y="4128014"/>
            <a:ext cx="141339" cy="17769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33" name="Straight Arrow Connector 532"/>
          <p:cNvCxnSpPr>
            <a:stCxn id="528" idx="6"/>
            <a:endCxn id="534" idx="0"/>
          </p:cNvCxnSpPr>
          <p:nvPr/>
        </p:nvCxnSpPr>
        <p:spPr bwMode="auto">
          <a:xfrm>
            <a:off x="2548443" y="3866374"/>
            <a:ext cx="138848" cy="1522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534" name="Flowchart: Or 533"/>
          <p:cNvSpPr/>
          <p:nvPr/>
        </p:nvSpPr>
        <p:spPr bwMode="auto">
          <a:xfrm>
            <a:off x="2638510" y="4018668"/>
            <a:ext cx="97561" cy="109346"/>
          </a:xfrm>
          <a:prstGeom prst="flowChartOr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35" name="Straight Arrow Connector 534"/>
          <p:cNvCxnSpPr>
            <a:stCxn id="534" idx="6"/>
            <a:endCxn id="524" idx="0"/>
          </p:cNvCxnSpPr>
          <p:nvPr/>
        </p:nvCxnSpPr>
        <p:spPr bwMode="auto">
          <a:xfrm>
            <a:off x="2736071" y="4073341"/>
            <a:ext cx="5438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36" name="Straight Arrow Connector 535"/>
          <p:cNvCxnSpPr>
            <a:endCxn id="528" idx="4"/>
          </p:cNvCxnSpPr>
          <p:nvPr/>
        </p:nvCxnSpPr>
        <p:spPr bwMode="auto">
          <a:xfrm flipV="1">
            <a:off x="2497720" y="3921047"/>
            <a:ext cx="0" cy="6162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38" name="Straight Arrow Connector 537"/>
          <p:cNvCxnSpPr>
            <a:endCxn id="530" idx="4"/>
          </p:cNvCxnSpPr>
          <p:nvPr/>
        </p:nvCxnSpPr>
        <p:spPr bwMode="auto">
          <a:xfrm flipV="1">
            <a:off x="2495229" y="4360382"/>
            <a:ext cx="0" cy="6518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539" name="TextBox 538"/>
          <p:cNvSpPr txBox="1"/>
          <p:nvPr/>
        </p:nvSpPr>
        <p:spPr>
          <a:xfrm>
            <a:off x="1987483" y="4373473"/>
            <a:ext cx="102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Filter </a:t>
            </a: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coef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43" name="Freeform 542"/>
          <p:cNvSpPr/>
          <p:nvPr/>
        </p:nvSpPr>
        <p:spPr bwMode="auto">
          <a:xfrm>
            <a:off x="1376602" y="4376897"/>
            <a:ext cx="397803" cy="107106"/>
          </a:xfrm>
          <a:custGeom>
            <a:avLst/>
            <a:gdLst>
              <a:gd name="connsiteX0" fmla="*/ 0 w 600075"/>
              <a:gd name="connsiteY0" fmla="*/ 0 h 133379"/>
              <a:gd name="connsiteX1" fmla="*/ 314325 w 600075"/>
              <a:gd name="connsiteY1" fmla="*/ 133350 h 133379"/>
              <a:gd name="connsiteX2" fmla="*/ 600075 w 600075"/>
              <a:gd name="connsiteY2" fmla="*/ 9525 h 13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075" h="133379">
                <a:moveTo>
                  <a:pt x="0" y="0"/>
                </a:moveTo>
                <a:cubicBezTo>
                  <a:pt x="107156" y="65881"/>
                  <a:pt x="214313" y="131763"/>
                  <a:pt x="314325" y="133350"/>
                </a:cubicBezTo>
                <a:cubicBezTo>
                  <a:pt x="414337" y="134937"/>
                  <a:pt x="507206" y="72231"/>
                  <a:pt x="600075" y="952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44" name="TextBox 543"/>
          <p:cNvSpPr txBox="1"/>
          <p:nvPr/>
        </p:nvSpPr>
        <p:spPr>
          <a:xfrm>
            <a:off x="1080281" y="4420415"/>
            <a:ext cx="1091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Cancels each other</a:t>
            </a:r>
          </a:p>
        </p:txBody>
      </p:sp>
      <p:cxnSp>
        <p:nvCxnSpPr>
          <p:cNvPr id="545" name="Straight Arrow Connector 544"/>
          <p:cNvCxnSpPr>
            <a:stCxn id="516" idx="2"/>
            <a:endCxn id="523" idx="0"/>
          </p:cNvCxnSpPr>
          <p:nvPr/>
        </p:nvCxnSpPr>
        <p:spPr bwMode="auto">
          <a:xfrm>
            <a:off x="1556211" y="4074037"/>
            <a:ext cx="100608" cy="1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557" name="Left Brace 556"/>
          <p:cNvSpPr/>
          <p:nvPr/>
        </p:nvSpPr>
        <p:spPr bwMode="auto">
          <a:xfrm rot="5400000">
            <a:off x="792493" y="3079967"/>
            <a:ext cx="154897" cy="136702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58" name="Left Brace 557"/>
          <p:cNvSpPr/>
          <p:nvPr/>
        </p:nvSpPr>
        <p:spPr bwMode="auto">
          <a:xfrm rot="5400000">
            <a:off x="2380561" y="2940723"/>
            <a:ext cx="144480" cy="1645121"/>
          </a:xfrm>
          <a:prstGeom prst="leftBrace">
            <a:avLst>
              <a:gd name="adj1" fmla="val 833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59" name="Left Brace 558"/>
          <p:cNvSpPr/>
          <p:nvPr/>
        </p:nvSpPr>
        <p:spPr bwMode="auto">
          <a:xfrm rot="16200000">
            <a:off x="1615409" y="3395447"/>
            <a:ext cx="184077" cy="27996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60" name="Left Brace 559"/>
          <p:cNvSpPr/>
          <p:nvPr/>
        </p:nvSpPr>
        <p:spPr bwMode="auto">
          <a:xfrm rot="16200000">
            <a:off x="2187750" y="3137688"/>
            <a:ext cx="192639" cy="80404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61" name="Straight Connector 560"/>
          <p:cNvCxnSpPr>
            <a:stCxn id="559" idx="1"/>
            <a:endCxn id="557" idx="1"/>
          </p:cNvCxnSpPr>
          <p:nvPr/>
        </p:nvCxnSpPr>
        <p:spPr bwMode="auto">
          <a:xfrm flipH="1">
            <a:off x="869942" y="3627470"/>
            <a:ext cx="837506" cy="5855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2" name="Straight Connector 561"/>
          <p:cNvCxnSpPr>
            <a:stCxn id="560" idx="1"/>
            <a:endCxn id="558" idx="1"/>
          </p:cNvCxnSpPr>
          <p:nvPr/>
        </p:nvCxnSpPr>
        <p:spPr bwMode="auto">
          <a:xfrm>
            <a:off x="2284070" y="3636031"/>
            <a:ext cx="168731" cy="5501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2" name="Rectangle 611"/>
          <p:cNvSpPr/>
          <p:nvPr/>
        </p:nvSpPr>
        <p:spPr bwMode="auto">
          <a:xfrm>
            <a:off x="2889916" y="2006425"/>
            <a:ext cx="813914" cy="863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4" name="Isosceles Triangle 613"/>
          <p:cNvSpPr/>
          <p:nvPr/>
        </p:nvSpPr>
        <p:spPr bwMode="auto">
          <a:xfrm>
            <a:off x="2765227" y="2006425"/>
            <a:ext cx="123548" cy="86330"/>
          </a:xfrm>
          <a:prstGeom prst="triangle">
            <a:avLst>
              <a:gd name="adj" fmla="val 1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5" name="Isosceles Triangle 614"/>
          <p:cNvSpPr/>
          <p:nvPr/>
        </p:nvSpPr>
        <p:spPr bwMode="auto">
          <a:xfrm>
            <a:off x="3702183" y="2006425"/>
            <a:ext cx="123548" cy="86330"/>
          </a:xfrm>
          <a:prstGeom prst="triangle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9" name="Rectangle 618"/>
          <p:cNvSpPr/>
          <p:nvPr/>
        </p:nvSpPr>
        <p:spPr bwMode="auto">
          <a:xfrm>
            <a:off x="3710408" y="2237442"/>
            <a:ext cx="813914" cy="863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0" name="Isosceles Triangle 619"/>
          <p:cNvSpPr/>
          <p:nvPr/>
        </p:nvSpPr>
        <p:spPr bwMode="auto">
          <a:xfrm>
            <a:off x="3585719" y="2237442"/>
            <a:ext cx="123548" cy="86330"/>
          </a:xfrm>
          <a:prstGeom prst="triangle">
            <a:avLst>
              <a:gd name="adj" fmla="val 1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1" name="Isosceles Triangle 620"/>
          <p:cNvSpPr/>
          <p:nvPr/>
        </p:nvSpPr>
        <p:spPr bwMode="auto">
          <a:xfrm>
            <a:off x="4522675" y="2237442"/>
            <a:ext cx="123548" cy="86330"/>
          </a:xfrm>
          <a:prstGeom prst="triangle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4" name="Rectangle 623"/>
          <p:cNvSpPr/>
          <p:nvPr/>
        </p:nvSpPr>
        <p:spPr bwMode="auto">
          <a:xfrm>
            <a:off x="4522675" y="2427560"/>
            <a:ext cx="813914" cy="863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5" name="Isosceles Triangle 624"/>
          <p:cNvSpPr/>
          <p:nvPr/>
        </p:nvSpPr>
        <p:spPr bwMode="auto">
          <a:xfrm>
            <a:off x="4397986" y="2427560"/>
            <a:ext cx="123548" cy="86330"/>
          </a:xfrm>
          <a:prstGeom prst="triangle">
            <a:avLst>
              <a:gd name="adj" fmla="val 1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6" name="Isosceles Triangle 625"/>
          <p:cNvSpPr/>
          <p:nvPr/>
        </p:nvSpPr>
        <p:spPr bwMode="auto">
          <a:xfrm>
            <a:off x="5334942" y="2427560"/>
            <a:ext cx="123548" cy="86330"/>
          </a:xfrm>
          <a:prstGeom prst="triangle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7" name="TextBox 626"/>
          <p:cNvSpPr txBox="1"/>
          <p:nvPr/>
        </p:nvSpPr>
        <p:spPr>
          <a:xfrm>
            <a:off x="3975044" y="2000207"/>
            <a:ext cx="285656" cy="198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628" name="TextBox 627"/>
          <p:cNvSpPr txBox="1"/>
          <p:nvPr/>
        </p:nvSpPr>
        <p:spPr>
          <a:xfrm>
            <a:off x="3975044" y="2233795"/>
            <a:ext cx="233454" cy="198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630" name="Straight Arrow Connector 629"/>
          <p:cNvCxnSpPr>
            <a:stCxn id="614" idx="2"/>
          </p:cNvCxnSpPr>
          <p:nvPr/>
        </p:nvCxnSpPr>
        <p:spPr bwMode="auto">
          <a:xfrm>
            <a:off x="2765227" y="2092755"/>
            <a:ext cx="310455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1" name="Straight Arrow Connector 630"/>
          <p:cNvCxnSpPr/>
          <p:nvPr/>
        </p:nvCxnSpPr>
        <p:spPr bwMode="auto">
          <a:xfrm>
            <a:off x="2779082" y="2327426"/>
            <a:ext cx="310455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2" name="Straight Arrow Connector 631"/>
          <p:cNvCxnSpPr/>
          <p:nvPr/>
        </p:nvCxnSpPr>
        <p:spPr bwMode="auto">
          <a:xfrm>
            <a:off x="2783700" y="2510568"/>
            <a:ext cx="310455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3" name="Freeform 632"/>
          <p:cNvSpPr/>
          <p:nvPr/>
        </p:nvSpPr>
        <p:spPr bwMode="auto">
          <a:xfrm>
            <a:off x="2887688" y="2248918"/>
            <a:ext cx="425953" cy="759339"/>
          </a:xfrm>
          <a:custGeom>
            <a:avLst/>
            <a:gdLst>
              <a:gd name="connsiteX0" fmla="*/ 0 w 424872"/>
              <a:gd name="connsiteY0" fmla="*/ 424873 h 424873"/>
              <a:gd name="connsiteX1" fmla="*/ 304800 w 424872"/>
              <a:gd name="connsiteY1" fmla="*/ 230909 h 424873"/>
              <a:gd name="connsiteX2" fmla="*/ 424872 w 424872"/>
              <a:gd name="connsiteY2" fmla="*/ 0 h 42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872" h="424873">
                <a:moveTo>
                  <a:pt x="0" y="424873"/>
                </a:moveTo>
                <a:cubicBezTo>
                  <a:pt x="116994" y="363297"/>
                  <a:pt x="233988" y="301721"/>
                  <a:pt x="304800" y="230909"/>
                </a:cubicBezTo>
                <a:cubicBezTo>
                  <a:pt x="375612" y="160097"/>
                  <a:pt x="400242" y="80048"/>
                  <a:pt x="424872" y="0"/>
                </a:cubicBezTo>
              </a:path>
            </a:pathLst>
          </a:custGeom>
          <a:noFill/>
          <a:ln w="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652" name="Straight Connector 651"/>
          <p:cNvCxnSpPr/>
          <p:nvPr/>
        </p:nvCxnSpPr>
        <p:spPr bwMode="auto">
          <a:xfrm>
            <a:off x="3709267" y="1878234"/>
            <a:ext cx="0" cy="120187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3" name="Straight Connector 652"/>
          <p:cNvCxnSpPr/>
          <p:nvPr/>
        </p:nvCxnSpPr>
        <p:spPr bwMode="auto">
          <a:xfrm>
            <a:off x="4521534" y="1855354"/>
            <a:ext cx="0" cy="115617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59" name="Freeform 658"/>
          <p:cNvSpPr/>
          <p:nvPr/>
        </p:nvSpPr>
        <p:spPr bwMode="auto">
          <a:xfrm flipH="1">
            <a:off x="4153005" y="2884059"/>
            <a:ext cx="712886" cy="270133"/>
          </a:xfrm>
          <a:custGeom>
            <a:avLst/>
            <a:gdLst>
              <a:gd name="connsiteX0" fmla="*/ 0 w 424872"/>
              <a:gd name="connsiteY0" fmla="*/ 424873 h 424873"/>
              <a:gd name="connsiteX1" fmla="*/ 304800 w 424872"/>
              <a:gd name="connsiteY1" fmla="*/ 230909 h 424873"/>
              <a:gd name="connsiteX2" fmla="*/ 424872 w 424872"/>
              <a:gd name="connsiteY2" fmla="*/ 0 h 42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872" h="424873">
                <a:moveTo>
                  <a:pt x="0" y="424873"/>
                </a:moveTo>
                <a:cubicBezTo>
                  <a:pt x="116994" y="363297"/>
                  <a:pt x="233988" y="301721"/>
                  <a:pt x="304800" y="230909"/>
                </a:cubicBezTo>
                <a:cubicBezTo>
                  <a:pt x="375612" y="160097"/>
                  <a:pt x="400242" y="80048"/>
                  <a:pt x="424872" y="0"/>
                </a:cubicBezTo>
              </a:path>
            </a:pathLst>
          </a:custGeom>
          <a:noFill/>
          <a:ln w="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" name="Rectangle 660"/>
          <p:cNvSpPr/>
          <p:nvPr/>
        </p:nvSpPr>
        <p:spPr bwMode="auto">
          <a:xfrm>
            <a:off x="3710408" y="2767090"/>
            <a:ext cx="813914" cy="863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2" name="Isosceles Triangle 661"/>
          <p:cNvSpPr/>
          <p:nvPr/>
        </p:nvSpPr>
        <p:spPr bwMode="auto">
          <a:xfrm>
            <a:off x="3708955" y="2768755"/>
            <a:ext cx="123548" cy="86330"/>
          </a:xfrm>
          <a:prstGeom prst="triangle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3" name="Isosceles Triangle 662"/>
          <p:cNvSpPr/>
          <p:nvPr/>
        </p:nvSpPr>
        <p:spPr bwMode="auto">
          <a:xfrm>
            <a:off x="4398461" y="2768203"/>
            <a:ext cx="123548" cy="86330"/>
          </a:xfrm>
          <a:prstGeom prst="triangle">
            <a:avLst>
              <a:gd name="adj" fmla="val 1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4" name="TextBox 663"/>
          <p:cNvSpPr txBox="1"/>
          <p:nvPr/>
        </p:nvSpPr>
        <p:spPr>
          <a:xfrm rot="5400000">
            <a:off x="3978509" y="2484942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667" name="Isosceles Triangle 666"/>
          <p:cNvSpPr/>
          <p:nvPr/>
        </p:nvSpPr>
        <p:spPr bwMode="auto">
          <a:xfrm rot="10800000" flipH="1">
            <a:off x="3329897" y="3876954"/>
            <a:ext cx="11829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68" name="Elbow Connector 667"/>
          <p:cNvCxnSpPr>
            <a:endCxn id="667" idx="0"/>
          </p:cNvCxnSpPr>
          <p:nvPr/>
        </p:nvCxnSpPr>
        <p:spPr bwMode="auto">
          <a:xfrm flipV="1">
            <a:off x="3243717" y="3948847"/>
            <a:ext cx="145325" cy="113531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9" name="Isosceles Triangle 668"/>
          <p:cNvSpPr/>
          <p:nvPr/>
        </p:nvSpPr>
        <p:spPr bwMode="auto">
          <a:xfrm rot="10800000">
            <a:off x="4464936" y="3879792"/>
            <a:ext cx="9776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70" name="Elbow Connector 669"/>
          <p:cNvCxnSpPr>
            <a:endCxn id="669" idx="0"/>
          </p:cNvCxnSpPr>
          <p:nvPr/>
        </p:nvCxnSpPr>
        <p:spPr bwMode="auto">
          <a:xfrm rot="10800000">
            <a:off x="4513816" y="3951686"/>
            <a:ext cx="282902" cy="103833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1" name="Straight Connector 670"/>
          <p:cNvCxnSpPr/>
          <p:nvPr/>
        </p:nvCxnSpPr>
        <p:spPr bwMode="auto">
          <a:xfrm>
            <a:off x="4614565" y="3999461"/>
            <a:ext cx="90275" cy="13367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2" name="Rectangle 671"/>
          <p:cNvSpPr/>
          <p:nvPr/>
        </p:nvSpPr>
        <p:spPr>
          <a:xfrm>
            <a:off x="4437633" y="4069570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768</a:t>
            </a:r>
            <a:endParaRPr lang="en-US" sz="1200" dirty="0"/>
          </a:p>
        </p:txBody>
      </p:sp>
      <p:cxnSp>
        <p:nvCxnSpPr>
          <p:cNvPr id="673" name="Straight Connector 672"/>
          <p:cNvCxnSpPr/>
          <p:nvPr/>
        </p:nvCxnSpPr>
        <p:spPr bwMode="auto">
          <a:xfrm>
            <a:off x="3296293" y="4018668"/>
            <a:ext cx="90275" cy="13367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4" name="Rectangle 673"/>
          <p:cNvSpPr/>
          <p:nvPr/>
        </p:nvSpPr>
        <p:spPr>
          <a:xfrm>
            <a:off x="3172181" y="4078825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768</a:t>
            </a:r>
            <a:endParaRPr lang="en-US" sz="1200" dirty="0"/>
          </a:p>
        </p:txBody>
      </p:sp>
      <p:sp>
        <p:nvSpPr>
          <p:cNvPr id="675" name="Freeform 674"/>
          <p:cNvSpPr/>
          <p:nvPr/>
        </p:nvSpPr>
        <p:spPr bwMode="auto">
          <a:xfrm>
            <a:off x="3165643" y="2376350"/>
            <a:ext cx="705610" cy="324460"/>
          </a:xfrm>
          <a:custGeom>
            <a:avLst/>
            <a:gdLst>
              <a:gd name="connsiteX0" fmla="*/ 0 w 424872"/>
              <a:gd name="connsiteY0" fmla="*/ 424873 h 424873"/>
              <a:gd name="connsiteX1" fmla="*/ 304800 w 424872"/>
              <a:gd name="connsiteY1" fmla="*/ 230909 h 424873"/>
              <a:gd name="connsiteX2" fmla="*/ 424872 w 424872"/>
              <a:gd name="connsiteY2" fmla="*/ 0 h 42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872" h="424873">
                <a:moveTo>
                  <a:pt x="0" y="424873"/>
                </a:moveTo>
                <a:cubicBezTo>
                  <a:pt x="116994" y="363297"/>
                  <a:pt x="233988" y="301721"/>
                  <a:pt x="304800" y="230909"/>
                </a:cubicBezTo>
                <a:cubicBezTo>
                  <a:pt x="375612" y="160097"/>
                  <a:pt x="400242" y="80048"/>
                  <a:pt x="424872" y="0"/>
                </a:cubicBezTo>
              </a:path>
            </a:pathLst>
          </a:custGeom>
          <a:noFill/>
          <a:ln w="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6" name="Freeform 675"/>
          <p:cNvSpPr/>
          <p:nvPr/>
        </p:nvSpPr>
        <p:spPr bwMode="auto">
          <a:xfrm>
            <a:off x="3176108" y="2544049"/>
            <a:ext cx="1530312" cy="152203"/>
          </a:xfrm>
          <a:custGeom>
            <a:avLst/>
            <a:gdLst>
              <a:gd name="connsiteX0" fmla="*/ 0 w 424872"/>
              <a:gd name="connsiteY0" fmla="*/ 424873 h 424873"/>
              <a:gd name="connsiteX1" fmla="*/ 304800 w 424872"/>
              <a:gd name="connsiteY1" fmla="*/ 230909 h 424873"/>
              <a:gd name="connsiteX2" fmla="*/ 424872 w 424872"/>
              <a:gd name="connsiteY2" fmla="*/ 0 h 42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872" h="424873">
                <a:moveTo>
                  <a:pt x="0" y="424873"/>
                </a:moveTo>
                <a:cubicBezTo>
                  <a:pt x="116994" y="363297"/>
                  <a:pt x="233988" y="301721"/>
                  <a:pt x="304800" y="230909"/>
                </a:cubicBezTo>
                <a:cubicBezTo>
                  <a:pt x="375612" y="160097"/>
                  <a:pt x="400242" y="80048"/>
                  <a:pt x="424872" y="0"/>
                </a:cubicBezTo>
              </a:path>
            </a:pathLst>
          </a:custGeom>
          <a:noFill/>
          <a:ln w="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4" name="Freeform 683"/>
          <p:cNvSpPr/>
          <p:nvPr/>
        </p:nvSpPr>
        <p:spPr bwMode="auto">
          <a:xfrm>
            <a:off x="3519455" y="2849604"/>
            <a:ext cx="613159" cy="1088710"/>
          </a:xfrm>
          <a:custGeom>
            <a:avLst/>
            <a:gdLst>
              <a:gd name="connsiteX0" fmla="*/ 0 w 424872"/>
              <a:gd name="connsiteY0" fmla="*/ 424873 h 424873"/>
              <a:gd name="connsiteX1" fmla="*/ 304800 w 424872"/>
              <a:gd name="connsiteY1" fmla="*/ 230909 h 424873"/>
              <a:gd name="connsiteX2" fmla="*/ 424872 w 424872"/>
              <a:gd name="connsiteY2" fmla="*/ 0 h 42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872" h="424873">
                <a:moveTo>
                  <a:pt x="0" y="424873"/>
                </a:moveTo>
                <a:cubicBezTo>
                  <a:pt x="116994" y="363297"/>
                  <a:pt x="233988" y="301721"/>
                  <a:pt x="304800" y="230909"/>
                </a:cubicBezTo>
                <a:cubicBezTo>
                  <a:pt x="375612" y="160097"/>
                  <a:pt x="400242" y="80048"/>
                  <a:pt x="424872" y="0"/>
                </a:cubicBezTo>
              </a:path>
            </a:pathLst>
          </a:custGeom>
          <a:noFill/>
          <a:ln w="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5" name="TextBox 684"/>
              <p:cNvSpPr txBox="1"/>
              <p:nvPr/>
            </p:nvSpPr>
            <p:spPr>
              <a:xfrm rot="5400000">
                <a:off x="2083246" y="4918985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5" name="TextBox 6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83246" y="4918985"/>
                <a:ext cx="364202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6" name="TextBox 685"/>
              <p:cNvSpPr txBox="1"/>
              <p:nvPr/>
            </p:nvSpPr>
            <p:spPr>
              <a:xfrm rot="5400000">
                <a:off x="6278291" y="4890497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6" name="TextBox 6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278291" y="4890497"/>
                <a:ext cx="364202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7" name="Freeform 686"/>
          <p:cNvSpPr/>
          <p:nvPr/>
        </p:nvSpPr>
        <p:spPr bwMode="auto">
          <a:xfrm flipH="1">
            <a:off x="4138198" y="2880112"/>
            <a:ext cx="613159" cy="1088710"/>
          </a:xfrm>
          <a:custGeom>
            <a:avLst/>
            <a:gdLst>
              <a:gd name="connsiteX0" fmla="*/ 0 w 424872"/>
              <a:gd name="connsiteY0" fmla="*/ 424873 h 424873"/>
              <a:gd name="connsiteX1" fmla="*/ 304800 w 424872"/>
              <a:gd name="connsiteY1" fmla="*/ 230909 h 424873"/>
              <a:gd name="connsiteX2" fmla="*/ 424872 w 424872"/>
              <a:gd name="connsiteY2" fmla="*/ 0 h 42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872" h="424873">
                <a:moveTo>
                  <a:pt x="0" y="424873"/>
                </a:moveTo>
                <a:cubicBezTo>
                  <a:pt x="116994" y="363297"/>
                  <a:pt x="233988" y="301721"/>
                  <a:pt x="304800" y="230909"/>
                </a:cubicBezTo>
                <a:cubicBezTo>
                  <a:pt x="375612" y="160097"/>
                  <a:pt x="400242" y="80048"/>
                  <a:pt x="424872" y="0"/>
                </a:cubicBezTo>
              </a:path>
            </a:pathLst>
          </a:custGeom>
          <a:noFill/>
          <a:ln w="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8" name="TextBox 687"/>
          <p:cNvSpPr txBox="1"/>
          <p:nvPr/>
        </p:nvSpPr>
        <p:spPr>
          <a:xfrm>
            <a:off x="5809317" y="193182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689" name="TextBox 688"/>
          <p:cNvSpPr txBox="1"/>
          <p:nvPr/>
        </p:nvSpPr>
        <p:spPr>
          <a:xfrm>
            <a:off x="5819977" y="2141769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690" name="TextBox 689"/>
          <p:cNvSpPr txBox="1"/>
          <p:nvPr/>
        </p:nvSpPr>
        <p:spPr>
          <a:xfrm>
            <a:off x="5819977" y="234086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695" name="Rectangle 694"/>
          <p:cNvSpPr/>
          <p:nvPr/>
        </p:nvSpPr>
        <p:spPr>
          <a:xfrm>
            <a:off x="5370456" y="3523395"/>
            <a:ext cx="4539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[10] </a:t>
            </a:r>
            <a:endParaRPr lang="en-US" sz="1050" dirty="0"/>
          </a:p>
        </p:txBody>
      </p:sp>
      <p:sp>
        <p:nvSpPr>
          <p:cNvPr id="696" name="Rectangle 695"/>
          <p:cNvSpPr/>
          <p:nvPr/>
        </p:nvSpPr>
        <p:spPr>
          <a:xfrm>
            <a:off x="7208536" y="3495825"/>
            <a:ext cx="4539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[10] </a:t>
            </a:r>
            <a:endParaRPr lang="en-US" sz="1050" dirty="0"/>
          </a:p>
        </p:txBody>
      </p:sp>
      <p:sp>
        <p:nvSpPr>
          <p:cNvPr id="697" name="Rectangle 696"/>
          <p:cNvSpPr/>
          <p:nvPr/>
        </p:nvSpPr>
        <p:spPr>
          <a:xfrm>
            <a:off x="2415972" y="3505565"/>
            <a:ext cx="4539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[10] </a:t>
            </a:r>
            <a:endParaRPr lang="en-US" sz="1050" dirty="0"/>
          </a:p>
        </p:txBody>
      </p:sp>
      <p:sp>
        <p:nvSpPr>
          <p:cNvPr id="698" name="Rectangle 697"/>
          <p:cNvSpPr/>
          <p:nvPr/>
        </p:nvSpPr>
        <p:spPr>
          <a:xfrm>
            <a:off x="529984" y="3503997"/>
            <a:ext cx="4539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[10]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5491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Abstract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56792"/>
            <a:ext cx="7770813" cy="411321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In [1-3], we evaluated the DFT-spread OFDM for 802.11ay from different angles (e.g., its benefit in fading, </a:t>
            </a:r>
            <a:r>
              <a:rPr lang="en-US" sz="2000" dirty="0">
                <a:solidFill>
                  <a:schemeClr val="tx1"/>
                </a:solidFill>
              </a:rPr>
              <a:t>low PAPR,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tx1"/>
                </a:solidFill>
              </a:rPr>
              <a:t>channel-wise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orthogonal </a:t>
            </a:r>
            <a:r>
              <a:rPr lang="en-US" sz="2000" dirty="0">
                <a:solidFill>
                  <a:schemeClr val="tx1"/>
                </a:solidFill>
              </a:rPr>
              <a:t>multiple access in frequency domain</a:t>
            </a:r>
            <a:r>
              <a:rPr lang="en-US" sz="2000" dirty="0"/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In this contribution,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b="1" dirty="0"/>
              <a:t>We quantify the benefit of DFT-spread OFDM by using a majority of 11ay MCSs for two different simulation scenarios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2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010161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A typical SC TX and RX for 802.11ad/ay may employ up-sampling, filtering, and down-sampling operations to match the sampling rate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In [3], we show that the up-sampling, filtering, down-sampling operation is equivalent to a weighted combination in frequency domain, </a:t>
            </a:r>
            <a:r>
              <a:rPr lang="en-US" sz="2000" u="sng" dirty="0"/>
              <a:t>which is not optimal in 802.11ay channels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sp>
        <p:nvSpPr>
          <p:cNvPr id="248" name="Isosceles Triangle 247"/>
          <p:cNvSpPr/>
          <p:nvPr/>
        </p:nvSpPr>
        <p:spPr bwMode="auto">
          <a:xfrm rot="10800000">
            <a:off x="5199575" y="4401699"/>
            <a:ext cx="9776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9" name="Elbow Connector 248"/>
          <p:cNvCxnSpPr>
            <a:stCxn id="250" idx="0"/>
            <a:endCxn id="248" idx="0"/>
          </p:cNvCxnSpPr>
          <p:nvPr/>
        </p:nvCxnSpPr>
        <p:spPr bwMode="auto">
          <a:xfrm rot="10800000">
            <a:off x="5248456" y="4473593"/>
            <a:ext cx="159845" cy="161481"/>
          </a:xfrm>
          <a:prstGeom prst="bentConnector4">
            <a:avLst>
              <a:gd name="adj1" fmla="val 100785"/>
              <a:gd name="adj2" fmla="val 49701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Rectangle 249"/>
          <p:cNvSpPr/>
          <p:nvPr/>
        </p:nvSpPr>
        <p:spPr bwMode="auto">
          <a:xfrm rot="5400000" flipV="1">
            <a:off x="5224312" y="4381954"/>
            <a:ext cx="874213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(768)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1"/>
              <p:cNvSpPr txBox="1"/>
              <p:nvPr/>
            </p:nvSpPr>
            <p:spPr>
              <a:xfrm>
                <a:off x="4405247" y="4232710"/>
                <a:ext cx="6960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1" name="TextBox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247" y="4232710"/>
                <a:ext cx="696023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2" name="Rectangle 251"/>
          <p:cNvSpPr/>
          <p:nvPr/>
        </p:nvSpPr>
        <p:spPr bwMode="auto">
          <a:xfrm rot="5400000" flipV="1">
            <a:off x="6774508" y="4491193"/>
            <a:ext cx="648405" cy="27971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3" name="Rectangle 252"/>
          <p:cNvSpPr/>
          <p:nvPr/>
        </p:nvSpPr>
        <p:spPr bwMode="auto">
          <a:xfrm rot="5400000" flipV="1">
            <a:off x="7264698" y="4378124"/>
            <a:ext cx="650584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4" name="Straight Arrow Connector 253"/>
          <p:cNvCxnSpPr/>
          <p:nvPr/>
        </p:nvCxnSpPr>
        <p:spPr bwMode="auto">
          <a:xfrm>
            <a:off x="7851294" y="4428707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5" name="TextBox 206"/>
          <p:cNvSpPr txBox="1"/>
          <p:nvPr/>
        </p:nvSpPr>
        <p:spPr>
          <a:xfrm>
            <a:off x="8023648" y="4266520"/>
            <a:ext cx="586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256" name="Straight Connector 255"/>
          <p:cNvCxnSpPr/>
          <p:nvPr/>
        </p:nvCxnSpPr>
        <p:spPr bwMode="auto">
          <a:xfrm rot="20700000">
            <a:off x="7929808" y="4355987"/>
            <a:ext cx="0" cy="15694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7" name="TextBox 210"/>
          <p:cNvSpPr txBox="1"/>
          <p:nvPr/>
        </p:nvSpPr>
        <p:spPr>
          <a:xfrm>
            <a:off x="7721940" y="4067637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448</a:t>
            </a:r>
          </a:p>
        </p:txBody>
      </p:sp>
      <p:cxnSp>
        <p:nvCxnSpPr>
          <p:cNvPr id="258" name="Straight Arrow Connector 257"/>
          <p:cNvCxnSpPr/>
          <p:nvPr/>
        </p:nvCxnSpPr>
        <p:spPr bwMode="auto">
          <a:xfrm>
            <a:off x="7830900" y="4826729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9" name="Straight Connector 258"/>
          <p:cNvCxnSpPr/>
          <p:nvPr/>
        </p:nvCxnSpPr>
        <p:spPr bwMode="auto">
          <a:xfrm rot="20700000">
            <a:off x="7928614" y="4772356"/>
            <a:ext cx="0" cy="15694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0" name="TextBox 213"/>
          <p:cNvSpPr txBox="1"/>
          <p:nvPr/>
        </p:nvSpPr>
        <p:spPr>
          <a:xfrm>
            <a:off x="7774528" y="452091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261" name="TextBox 214"/>
          <p:cNvSpPr txBox="1"/>
          <p:nvPr/>
        </p:nvSpPr>
        <p:spPr>
          <a:xfrm>
            <a:off x="7998277" y="4680387"/>
            <a:ext cx="477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 </a:t>
            </a:r>
          </a:p>
        </p:txBody>
      </p:sp>
      <p:cxnSp>
        <p:nvCxnSpPr>
          <p:cNvPr id="262" name="Straight Arrow Connector 261"/>
          <p:cNvCxnSpPr>
            <a:stCxn id="252" idx="0"/>
            <a:endCxn id="264" idx="3"/>
          </p:cNvCxnSpPr>
          <p:nvPr/>
        </p:nvCxnSpPr>
        <p:spPr bwMode="auto">
          <a:xfrm flipH="1">
            <a:off x="6805583" y="4631050"/>
            <a:ext cx="153271" cy="40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63" name="Straight Arrow Connector 262"/>
          <p:cNvCxnSpPr>
            <a:stCxn id="253" idx="0"/>
            <a:endCxn id="252" idx="2"/>
          </p:cNvCxnSpPr>
          <p:nvPr/>
        </p:nvCxnSpPr>
        <p:spPr bwMode="auto">
          <a:xfrm flipH="1" flipV="1">
            <a:off x="7238567" y="4631050"/>
            <a:ext cx="98305" cy="19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64" name="Snip Same Side Corner Rectangle 263"/>
          <p:cNvSpPr/>
          <p:nvPr/>
        </p:nvSpPr>
        <p:spPr bwMode="auto">
          <a:xfrm rot="5400000">
            <a:off x="5977524" y="4244123"/>
            <a:ext cx="874215" cy="781903"/>
          </a:xfrm>
          <a:prstGeom prst="snip2SameRect">
            <a:avLst>
              <a:gd name="adj1" fmla="val 12883"/>
              <a:gd name="adj2" fmla="val 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</a:rPr>
              <a:t>Weighted Comb.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65" name="Straight Arrow Connector 264"/>
          <p:cNvCxnSpPr>
            <a:stCxn id="264" idx="1"/>
            <a:endCxn id="250" idx="2"/>
          </p:cNvCxnSpPr>
          <p:nvPr/>
        </p:nvCxnSpPr>
        <p:spPr bwMode="auto">
          <a:xfrm flipH="1" flipV="1">
            <a:off x="5914537" y="4635073"/>
            <a:ext cx="109143" cy="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66" name="Rectangle 265"/>
          <p:cNvSpPr/>
          <p:nvPr/>
        </p:nvSpPr>
        <p:spPr bwMode="auto">
          <a:xfrm rot="5400000" flipV="1">
            <a:off x="1914016" y="4510426"/>
            <a:ext cx="656656" cy="24518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Rectangle 266"/>
              <p:cNvSpPr/>
              <p:nvPr/>
            </p:nvSpPr>
            <p:spPr bwMode="auto">
              <a:xfrm rot="10800000" flipV="1">
                <a:off x="1049337" y="4304692"/>
                <a:ext cx="220524" cy="656656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↑</m:t>
                      </m:r>
                    </m:oMath>
                  </m:oMathPara>
                </a14:m>
                <a:endPara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7" name="Rectangle 2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V="1">
                <a:off x="1049337" y="4304692"/>
                <a:ext cx="220524" cy="656656"/>
              </a:xfrm>
              <a:prstGeom prst="rect">
                <a:avLst/>
              </a:prstGeom>
              <a:blipFill>
                <a:blip r:embed="rId3"/>
                <a:stretch>
                  <a:fillRect l="-5263" r="-28947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Rectangle 267"/>
              <p:cNvSpPr/>
              <p:nvPr/>
            </p:nvSpPr>
            <p:spPr bwMode="auto">
              <a:xfrm rot="10800000" flipV="1">
                <a:off x="1757311" y="4306278"/>
                <a:ext cx="239544" cy="65465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↓</m:t>
                      </m:r>
                    </m:oMath>
                  </m:oMathPara>
                </a14:m>
                <a:endPara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268" name="Rectangle 2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V="1">
                <a:off x="1757311" y="4306278"/>
                <a:ext cx="239544" cy="654655"/>
              </a:xfrm>
              <a:prstGeom prst="rect">
                <a:avLst/>
              </a:prstGeom>
              <a:blipFill>
                <a:blip r:embed="rId4"/>
                <a:stretch>
                  <a:fillRect l="-4762" r="-16667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9" name="Rectangle 268"/>
          <p:cNvSpPr/>
          <p:nvPr/>
        </p:nvSpPr>
        <p:spPr bwMode="auto">
          <a:xfrm rot="10800000" flipV="1">
            <a:off x="1372127" y="4304691"/>
            <a:ext cx="278686" cy="6566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Filter</a:t>
            </a:r>
          </a:p>
        </p:txBody>
      </p:sp>
      <p:cxnSp>
        <p:nvCxnSpPr>
          <p:cNvPr id="270" name="Straight Arrow Connector 269"/>
          <p:cNvCxnSpPr>
            <a:stCxn id="275" idx="0"/>
            <a:endCxn id="266" idx="2"/>
          </p:cNvCxnSpPr>
          <p:nvPr/>
        </p:nvCxnSpPr>
        <p:spPr bwMode="auto">
          <a:xfrm flipH="1">
            <a:off x="2364936" y="4632530"/>
            <a:ext cx="76123" cy="4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71" name="Straight Arrow Connector 270"/>
          <p:cNvCxnSpPr>
            <a:stCxn id="266" idx="0"/>
            <a:endCxn id="268" idx="1"/>
          </p:cNvCxnSpPr>
          <p:nvPr/>
        </p:nvCxnSpPr>
        <p:spPr bwMode="auto">
          <a:xfrm flipH="1">
            <a:off x="1996855" y="4633018"/>
            <a:ext cx="122898" cy="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2" name="Straight Arrow Connector 271"/>
          <p:cNvCxnSpPr>
            <a:stCxn id="268" idx="3"/>
            <a:endCxn id="269" idx="1"/>
          </p:cNvCxnSpPr>
          <p:nvPr/>
        </p:nvCxnSpPr>
        <p:spPr bwMode="auto">
          <a:xfrm flipH="1" flipV="1">
            <a:off x="1650813" y="4633019"/>
            <a:ext cx="106498" cy="5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Arrow Connector 272"/>
          <p:cNvCxnSpPr>
            <a:stCxn id="269" idx="3"/>
            <a:endCxn id="267" idx="1"/>
          </p:cNvCxnSpPr>
          <p:nvPr/>
        </p:nvCxnSpPr>
        <p:spPr bwMode="auto">
          <a:xfrm flipH="1">
            <a:off x="1269861" y="4633019"/>
            <a:ext cx="102266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4" name="Rectangle 273"/>
          <p:cNvSpPr/>
          <p:nvPr/>
        </p:nvSpPr>
        <p:spPr bwMode="auto">
          <a:xfrm rot="5400000" flipV="1">
            <a:off x="2868152" y="4496875"/>
            <a:ext cx="648405" cy="27971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5" name="Rectangle 274"/>
          <p:cNvSpPr/>
          <p:nvPr/>
        </p:nvSpPr>
        <p:spPr bwMode="auto">
          <a:xfrm rot="5400000" flipV="1">
            <a:off x="2365773" y="4379411"/>
            <a:ext cx="656809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" name="Rectangle 275"/>
          <p:cNvSpPr/>
          <p:nvPr/>
        </p:nvSpPr>
        <p:spPr bwMode="auto">
          <a:xfrm rot="5400000" flipV="1">
            <a:off x="3358342" y="4383806"/>
            <a:ext cx="650584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7" name="Straight Arrow Connector 276"/>
          <p:cNvCxnSpPr/>
          <p:nvPr/>
        </p:nvCxnSpPr>
        <p:spPr bwMode="auto">
          <a:xfrm>
            <a:off x="3971641" y="4434388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8" name="TextBox 93"/>
          <p:cNvSpPr txBox="1"/>
          <p:nvPr/>
        </p:nvSpPr>
        <p:spPr>
          <a:xfrm>
            <a:off x="4098758" y="4261466"/>
            <a:ext cx="586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279" name="Straight Connector 278"/>
          <p:cNvCxnSpPr/>
          <p:nvPr/>
        </p:nvCxnSpPr>
        <p:spPr bwMode="auto">
          <a:xfrm rot="20700000">
            <a:off x="4050155" y="4361668"/>
            <a:ext cx="0" cy="15694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0" name="TextBox 95"/>
          <p:cNvSpPr txBox="1"/>
          <p:nvPr/>
        </p:nvSpPr>
        <p:spPr>
          <a:xfrm>
            <a:off x="3842287" y="4073318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448</a:t>
            </a:r>
          </a:p>
        </p:txBody>
      </p:sp>
      <p:cxnSp>
        <p:nvCxnSpPr>
          <p:cNvPr id="281" name="Straight Arrow Connector 280"/>
          <p:cNvCxnSpPr/>
          <p:nvPr/>
        </p:nvCxnSpPr>
        <p:spPr bwMode="auto">
          <a:xfrm>
            <a:off x="3951247" y="4832410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2" name="Straight Connector 281"/>
          <p:cNvCxnSpPr/>
          <p:nvPr/>
        </p:nvCxnSpPr>
        <p:spPr bwMode="auto">
          <a:xfrm rot="20700000">
            <a:off x="4048961" y="4778037"/>
            <a:ext cx="0" cy="15694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3" name="TextBox 98"/>
          <p:cNvSpPr txBox="1"/>
          <p:nvPr/>
        </p:nvSpPr>
        <p:spPr>
          <a:xfrm>
            <a:off x="3894875" y="452660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284" name="TextBox 99"/>
          <p:cNvSpPr txBox="1"/>
          <p:nvPr/>
        </p:nvSpPr>
        <p:spPr>
          <a:xfrm>
            <a:off x="4118624" y="4686068"/>
            <a:ext cx="477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 </a:t>
            </a:r>
          </a:p>
        </p:txBody>
      </p:sp>
      <p:cxnSp>
        <p:nvCxnSpPr>
          <p:cNvPr id="285" name="Straight Arrow Connector 284"/>
          <p:cNvCxnSpPr>
            <a:endCxn id="275" idx="2"/>
          </p:cNvCxnSpPr>
          <p:nvPr/>
        </p:nvCxnSpPr>
        <p:spPr bwMode="auto">
          <a:xfrm flipH="1">
            <a:off x="2947296" y="4628439"/>
            <a:ext cx="105203" cy="40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86" name="Straight Arrow Connector 285"/>
          <p:cNvCxnSpPr>
            <a:stCxn id="276" idx="0"/>
            <a:endCxn id="274" idx="2"/>
          </p:cNvCxnSpPr>
          <p:nvPr/>
        </p:nvCxnSpPr>
        <p:spPr bwMode="auto">
          <a:xfrm flipH="1" flipV="1">
            <a:off x="3332211" y="4636732"/>
            <a:ext cx="98305" cy="19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87" name="Isosceles Triangle 286"/>
          <p:cNvSpPr/>
          <p:nvPr/>
        </p:nvSpPr>
        <p:spPr bwMode="auto">
          <a:xfrm rot="10800000">
            <a:off x="851793" y="4455237"/>
            <a:ext cx="9776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8" name="Elbow Connector 287"/>
          <p:cNvCxnSpPr>
            <a:endCxn id="287" idx="0"/>
          </p:cNvCxnSpPr>
          <p:nvPr/>
        </p:nvCxnSpPr>
        <p:spPr bwMode="auto">
          <a:xfrm rot="10800000">
            <a:off x="900674" y="4527130"/>
            <a:ext cx="144687" cy="116022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0" name="Left Brace 289"/>
          <p:cNvSpPr/>
          <p:nvPr/>
        </p:nvSpPr>
        <p:spPr bwMode="auto">
          <a:xfrm rot="16200000">
            <a:off x="2447869" y="3573209"/>
            <a:ext cx="170684" cy="313109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1" name="TextBox 254"/>
          <p:cNvSpPr txBox="1"/>
          <p:nvPr/>
        </p:nvSpPr>
        <p:spPr>
          <a:xfrm>
            <a:off x="1135299" y="5276843"/>
            <a:ext cx="3156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SC receiver (time domain representation)</a:t>
            </a:r>
          </a:p>
        </p:txBody>
      </p:sp>
      <p:sp>
        <p:nvSpPr>
          <p:cNvPr id="293" name="Left Brace 292"/>
          <p:cNvSpPr/>
          <p:nvPr/>
        </p:nvSpPr>
        <p:spPr bwMode="auto">
          <a:xfrm rot="16200000">
            <a:off x="6720241" y="3587350"/>
            <a:ext cx="170684" cy="313109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4" name="TextBox 254"/>
          <p:cNvSpPr txBox="1"/>
          <p:nvPr/>
        </p:nvSpPr>
        <p:spPr>
          <a:xfrm>
            <a:off x="4920236" y="5290984"/>
            <a:ext cx="3555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SC receiver (frequency domain representation)</a:t>
            </a:r>
          </a:p>
        </p:txBody>
      </p:sp>
      <p:cxnSp>
        <p:nvCxnSpPr>
          <p:cNvPr id="295" name="Straight Connector 294"/>
          <p:cNvCxnSpPr/>
          <p:nvPr/>
        </p:nvCxnSpPr>
        <p:spPr bwMode="auto">
          <a:xfrm rot="900000" flipH="1">
            <a:off x="980829" y="4581244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6" name="TextBox 295"/>
          <p:cNvSpPr txBox="1"/>
          <p:nvPr/>
        </p:nvSpPr>
        <p:spPr>
          <a:xfrm flipH="1">
            <a:off x="700018" y="4618329"/>
            <a:ext cx="41549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768</a:t>
            </a:r>
          </a:p>
        </p:txBody>
      </p:sp>
    </p:spTree>
    <p:extLst>
      <p:ext uri="{BB962C8B-B14F-4D97-AF65-F5344CB8AC3E}">
        <p14:creationId xmlns:p14="http://schemas.microsoft.com/office/powerpoint/2010/main" val="288234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 versus DFT-spread OFDM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474507"/>
            <a:ext cx="7770813" cy="2100934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As shown </a:t>
            </a:r>
            <a:r>
              <a:rPr lang="en-US" sz="2000" dirty="0">
                <a:solidFill>
                  <a:schemeClr val="tx1"/>
                </a:solidFill>
              </a:rPr>
              <a:t>in the </a:t>
            </a:r>
            <a:r>
              <a:rPr lang="en-US" sz="2000" dirty="0"/>
              <a:t>appendix, SC transmitter can also be presented in frequency by using a weighted expansion block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DFT-spread OFDM basically removes the expansion and combination operations and achieves better PER and throughput performance</a:t>
            </a:r>
            <a:endParaRPr lang="en-US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The references [4] and [5] show that DFT-spread OFDM can be implemented with mixed radix (e.g., radix-3 &amp; radix-2) FFT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sp>
        <p:nvSpPr>
          <p:cNvPr id="140" name="Rectangle 139"/>
          <p:cNvSpPr/>
          <p:nvPr/>
        </p:nvSpPr>
        <p:spPr bwMode="auto">
          <a:xfrm rot="5400000" flipV="1">
            <a:off x="4881364" y="5721655"/>
            <a:ext cx="800949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(768)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1" name="Straight Connector 140"/>
          <p:cNvCxnSpPr>
            <a:endCxn id="140" idx="0"/>
          </p:cNvCxnSpPr>
          <p:nvPr/>
        </p:nvCxnSpPr>
        <p:spPr bwMode="auto">
          <a:xfrm>
            <a:off x="4788510" y="5974774"/>
            <a:ext cx="24021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/>
          <p:cNvCxnSpPr>
            <a:stCxn id="140" idx="2"/>
            <a:endCxn id="328" idx="0"/>
          </p:cNvCxnSpPr>
          <p:nvPr/>
        </p:nvCxnSpPr>
        <p:spPr bwMode="auto">
          <a:xfrm flipV="1">
            <a:off x="5534957" y="5968545"/>
            <a:ext cx="1343429" cy="622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8" name="Rectangle 327"/>
          <p:cNvSpPr/>
          <p:nvPr/>
        </p:nvSpPr>
        <p:spPr bwMode="auto">
          <a:xfrm rot="5400000" flipV="1">
            <a:off x="6774664" y="5828688"/>
            <a:ext cx="487156" cy="27971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Rectangle 328"/>
          <p:cNvSpPr/>
          <p:nvPr/>
        </p:nvSpPr>
        <p:spPr bwMode="auto">
          <a:xfrm rot="5400000" flipV="1">
            <a:off x="7265125" y="5715571"/>
            <a:ext cx="488793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9" name="Straight Arrow Connector 338"/>
          <p:cNvCxnSpPr>
            <a:stCxn id="329" idx="0"/>
            <a:endCxn id="328" idx="2"/>
          </p:cNvCxnSpPr>
          <p:nvPr/>
        </p:nvCxnSpPr>
        <p:spPr bwMode="auto">
          <a:xfrm flipH="1" flipV="1">
            <a:off x="7158099" y="5968545"/>
            <a:ext cx="98304" cy="1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40" name="Rectangle 339"/>
          <p:cNvSpPr/>
          <p:nvPr/>
        </p:nvSpPr>
        <p:spPr bwMode="auto">
          <a:xfrm rot="16200000" flipH="1" flipV="1">
            <a:off x="3468439" y="5715425"/>
            <a:ext cx="800949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(768)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1" name="Straight Connector 340"/>
          <p:cNvCxnSpPr>
            <a:endCxn id="340" idx="0"/>
          </p:cNvCxnSpPr>
          <p:nvPr/>
        </p:nvCxnSpPr>
        <p:spPr bwMode="auto">
          <a:xfrm flipH="1">
            <a:off x="4122032" y="5968544"/>
            <a:ext cx="24021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4" name="Straight Connector 343"/>
          <p:cNvCxnSpPr>
            <a:stCxn id="340" idx="2"/>
            <a:endCxn id="350" idx="0"/>
          </p:cNvCxnSpPr>
          <p:nvPr/>
        </p:nvCxnSpPr>
        <p:spPr bwMode="auto">
          <a:xfrm flipH="1">
            <a:off x="2382358" y="5968544"/>
            <a:ext cx="1233437" cy="1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7" name="Straight Connector 346"/>
          <p:cNvCxnSpPr/>
          <p:nvPr/>
        </p:nvCxnSpPr>
        <p:spPr bwMode="auto">
          <a:xfrm rot="900000" flipH="1">
            <a:off x="2953388" y="5916730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8" name="TextBox 347"/>
          <p:cNvSpPr txBox="1"/>
          <p:nvPr/>
        </p:nvSpPr>
        <p:spPr>
          <a:xfrm flipH="1">
            <a:off x="2720912" y="5972409"/>
            <a:ext cx="41549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512</a:t>
            </a:r>
          </a:p>
        </p:txBody>
      </p:sp>
      <p:sp>
        <p:nvSpPr>
          <p:cNvPr id="350" name="Rectangle 349"/>
          <p:cNvSpPr/>
          <p:nvPr/>
        </p:nvSpPr>
        <p:spPr bwMode="auto">
          <a:xfrm rot="16200000" flipH="1" flipV="1">
            <a:off x="1884842" y="5715573"/>
            <a:ext cx="488793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 rot="5400000" flipV="1">
            <a:off x="4877520" y="4487270"/>
            <a:ext cx="800949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(768)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9" name="Straight Connector 98"/>
          <p:cNvCxnSpPr>
            <a:endCxn id="98" idx="0"/>
          </p:cNvCxnSpPr>
          <p:nvPr/>
        </p:nvCxnSpPr>
        <p:spPr bwMode="auto">
          <a:xfrm>
            <a:off x="4784666" y="4740389"/>
            <a:ext cx="24021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Snip Same Side Corner Rectangle 99"/>
          <p:cNvSpPr/>
          <p:nvPr/>
        </p:nvSpPr>
        <p:spPr bwMode="auto">
          <a:xfrm rot="5400000">
            <a:off x="5702572" y="4349437"/>
            <a:ext cx="800949" cy="781903"/>
          </a:xfrm>
          <a:prstGeom prst="snip2SameRect">
            <a:avLst>
              <a:gd name="adj1" fmla="val 19614"/>
              <a:gd name="adj2" fmla="val 0"/>
            </a:avLst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100" dirty="0">
                <a:solidFill>
                  <a:schemeClr val="tx1"/>
                </a:solidFill>
              </a:rPr>
              <a:t>Weighted comb.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1" name="Straight Connector 100"/>
          <p:cNvCxnSpPr>
            <a:stCxn id="98" idx="2"/>
            <a:endCxn id="100" idx="1"/>
          </p:cNvCxnSpPr>
          <p:nvPr/>
        </p:nvCxnSpPr>
        <p:spPr bwMode="auto">
          <a:xfrm>
            <a:off x="5531113" y="4740389"/>
            <a:ext cx="18098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 rot="10800000" flipH="1">
            <a:off x="6044858" y="5128722"/>
            <a:ext cx="5085" cy="1043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5762029" y="5195130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Filter </a:t>
            </a:r>
            <a:r>
              <a:rPr lang="en-US" sz="800" dirty="0" err="1">
                <a:solidFill>
                  <a:schemeClr val="tx1"/>
                </a:solidFill>
              </a:rPr>
              <a:t>coef</a:t>
            </a:r>
            <a:r>
              <a:rPr lang="en-US" sz="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467861" y="474038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512</a:t>
            </a:r>
          </a:p>
        </p:txBody>
      </p:sp>
      <p:sp>
        <p:nvSpPr>
          <p:cNvPr id="107" name="Rectangle 106"/>
          <p:cNvSpPr/>
          <p:nvPr/>
        </p:nvSpPr>
        <p:spPr bwMode="auto">
          <a:xfrm rot="5400000" flipV="1">
            <a:off x="6774664" y="4594303"/>
            <a:ext cx="487156" cy="27971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 rot="5400000" flipV="1">
            <a:off x="7265125" y="4481186"/>
            <a:ext cx="488793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8" name="Straight Arrow Connector 137"/>
          <p:cNvCxnSpPr>
            <a:stCxn id="107" idx="0"/>
          </p:cNvCxnSpPr>
          <p:nvPr/>
        </p:nvCxnSpPr>
        <p:spPr bwMode="auto">
          <a:xfrm flipH="1">
            <a:off x="6490548" y="4734160"/>
            <a:ext cx="387838" cy="622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39" name="Straight Arrow Connector 138"/>
          <p:cNvCxnSpPr>
            <a:stCxn id="108" idx="0"/>
            <a:endCxn id="107" idx="2"/>
          </p:cNvCxnSpPr>
          <p:nvPr/>
        </p:nvCxnSpPr>
        <p:spPr bwMode="auto">
          <a:xfrm flipH="1" flipV="1">
            <a:off x="7158099" y="4734160"/>
            <a:ext cx="98304" cy="1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46" name="Rectangle 145"/>
          <p:cNvSpPr/>
          <p:nvPr/>
        </p:nvSpPr>
        <p:spPr bwMode="auto">
          <a:xfrm rot="16200000" flipH="1" flipV="1">
            <a:off x="3462371" y="4487270"/>
            <a:ext cx="800949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(768)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7" name="Straight Connector 146"/>
          <p:cNvCxnSpPr>
            <a:endCxn id="146" idx="0"/>
          </p:cNvCxnSpPr>
          <p:nvPr/>
        </p:nvCxnSpPr>
        <p:spPr bwMode="auto">
          <a:xfrm flipH="1">
            <a:off x="4115964" y="4740389"/>
            <a:ext cx="24021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8" name="Snip Same Side Corner Rectangle 147"/>
          <p:cNvSpPr/>
          <p:nvPr/>
        </p:nvSpPr>
        <p:spPr bwMode="auto">
          <a:xfrm rot="16200000" flipH="1">
            <a:off x="2651863" y="4357362"/>
            <a:ext cx="800949" cy="766056"/>
          </a:xfrm>
          <a:prstGeom prst="snip2SameRect">
            <a:avLst>
              <a:gd name="adj1" fmla="val 19614"/>
              <a:gd name="adj2" fmla="val 0"/>
            </a:avLst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100" dirty="0">
                <a:solidFill>
                  <a:schemeClr val="tx1"/>
                </a:solidFill>
              </a:rPr>
              <a:t>Weighted </a:t>
            </a:r>
            <a:r>
              <a:rPr lang="en-US" sz="1100" dirty="0" err="1">
                <a:solidFill>
                  <a:schemeClr val="tx1"/>
                </a:solidFill>
              </a:rPr>
              <a:t>expan</a:t>
            </a:r>
            <a:r>
              <a:rPr lang="en-US" sz="1100" dirty="0">
                <a:solidFill>
                  <a:schemeClr val="tx1"/>
                </a:solidFill>
              </a:rPr>
              <a:t>.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49" name="Straight Connector 148"/>
          <p:cNvCxnSpPr>
            <a:stCxn id="146" idx="2"/>
            <a:endCxn id="148" idx="1"/>
          </p:cNvCxnSpPr>
          <p:nvPr/>
        </p:nvCxnSpPr>
        <p:spPr bwMode="auto">
          <a:xfrm flipH="1">
            <a:off x="3435366" y="4740389"/>
            <a:ext cx="174361" cy="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 flipH="1" flipV="1">
            <a:off x="2393992" y="4740389"/>
            <a:ext cx="303227" cy="3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Arrow Connector 150"/>
          <p:cNvCxnSpPr/>
          <p:nvPr/>
        </p:nvCxnSpPr>
        <p:spPr bwMode="auto">
          <a:xfrm rot="10800000">
            <a:off x="3090897" y="5128722"/>
            <a:ext cx="5085" cy="1043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2" name="TextBox 151"/>
          <p:cNvSpPr txBox="1"/>
          <p:nvPr/>
        </p:nvSpPr>
        <p:spPr>
          <a:xfrm flipH="1">
            <a:off x="2676191" y="5194408"/>
            <a:ext cx="850022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Filter </a:t>
            </a:r>
            <a:r>
              <a:rPr lang="en-US" sz="800" dirty="0" err="1">
                <a:solidFill>
                  <a:schemeClr val="tx1"/>
                </a:solidFill>
              </a:rPr>
              <a:t>coef</a:t>
            </a:r>
            <a:r>
              <a:rPr lang="en-US" sz="8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53" name="Straight Connector 152"/>
          <p:cNvCxnSpPr/>
          <p:nvPr/>
        </p:nvCxnSpPr>
        <p:spPr bwMode="auto">
          <a:xfrm rot="900000" flipH="1">
            <a:off x="2540225" y="4672004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4" name="TextBox 153"/>
          <p:cNvSpPr txBox="1"/>
          <p:nvPr/>
        </p:nvSpPr>
        <p:spPr>
          <a:xfrm flipH="1">
            <a:off x="2317054" y="4740389"/>
            <a:ext cx="41549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512</a:t>
            </a:r>
          </a:p>
        </p:txBody>
      </p:sp>
      <p:sp>
        <p:nvSpPr>
          <p:cNvPr id="155" name="Rectangle 154"/>
          <p:cNvSpPr/>
          <p:nvPr/>
        </p:nvSpPr>
        <p:spPr bwMode="auto">
          <a:xfrm rot="16200000" flipH="1" flipV="1">
            <a:off x="1908255" y="4481187"/>
            <a:ext cx="488793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4" name="Straight Arrow Connector 163"/>
          <p:cNvCxnSpPr/>
          <p:nvPr/>
        </p:nvCxnSpPr>
        <p:spPr bwMode="auto">
          <a:xfrm>
            <a:off x="1316385" y="4723713"/>
            <a:ext cx="582453" cy="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5" name="TextBox 164"/>
          <p:cNvSpPr txBox="1"/>
          <p:nvPr/>
        </p:nvSpPr>
        <p:spPr>
          <a:xfrm flipH="1">
            <a:off x="870593" y="4601723"/>
            <a:ext cx="561483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66" name="Straight Connector 165"/>
          <p:cNvCxnSpPr/>
          <p:nvPr/>
        </p:nvCxnSpPr>
        <p:spPr bwMode="auto">
          <a:xfrm flipH="1">
            <a:off x="1480195" y="4699813"/>
            <a:ext cx="15867" cy="44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7" name="TextBox 166"/>
          <p:cNvSpPr txBox="1"/>
          <p:nvPr/>
        </p:nvSpPr>
        <p:spPr>
          <a:xfrm flipH="1">
            <a:off x="1271588" y="4684353"/>
            <a:ext cx="377026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448</a:t>
            </a:r>
          </a:p>
        </p:txBody>
      </p:sp>
      <p:cxnSp>
        <p:nvCxnSpPr>
          <p:cNvPr id="168" name="Straight Arrow Connector 167"/>
          <p:cNvCxnSpPr/>
          <p:nvPr/>
        </p:nvCxnSpPr>
        <p:spPr bwMode="auto">
          <a:xfrm>
            <a:off x="1701321" y="4919016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9" name="Straight Connector 168"/>
          <p:cNvCxnSpPr/>
          <p:nvPr/>
        </p:nvCxnSpPr>
        <p:spPr bwMode="auto">
          <a:xfrm rot="900000" flipH="1">
            <a:off x="1780288" y="4867391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 flipH="1">
                <a:off x="1384584" y="4803397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84584" y="4803397"/>
                <a:ext cx="400110" cy="276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/>
          <p:cNvCxnSpPr/>
          <p:nvPr/>
        </p:nvCxnSpPr>
        <p:spPr bwMode="auto">
          <a:xfrm>
            <a:off x="1695591" y="4537441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 rot="900000" flipH="1">
            <a:off x="1774558" y="4485816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/>
              <p:cNvSpPr txBox="1"/>
              <p:nvPr/>
            </p:nvSpPr>
            <p:spPr>
              <a:xfrm flipH="1">
                <a:off x="1378854" y="4421822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3" name="Text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78854" y="4421822"/>
                <a:ext cx="400110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4" name="Straight Arrow Connector 173"/>
          <p:cNvCxnSpPr/>
          <p:nvPr/>
        </p:nvCxnSpPr>
        <p:spPr bwMode="auto">
          <a:xfrm>
            <a:off x="1293855" y="5958098"/>
            <a:ext cx="582453" cy="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5" name="TextBox 174"/>
          <p:cNvSpPr txBox="1"/>
          <p:nvPr/>
        </p:nvSpPr>
        <p:spPr>
          <a:xfrm flipH="1">
            <a:off x="832168" y="5830920"/>
            <a:ext cx="561483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76" name="Straight Connector 175"/>
          <p:cNvCxnSpPr/>
          <p:nvPr/>
        </p:nvCxnSpPr>
        <p:spPr bwMode="auto">
          <a:xfrm flipH="1">
            <a:off x="1457665" y="5934199"/>
            <a:ext cx="15867" cy="44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7" name="TextBox 176"/>
          <p:cNvSpPr txBox="1"/>
          <p:nvPr/>
        </p:nvSpPr>
        <p:spPr>
          <a:xfrm flipH="1">
            <a:off x="1249058" y="5918739"/>
            <a:ext cx="377026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448</a:t>
            </a:r>
          </a:p>
        </p:txBody>
      </p:sp>
      <p:cxnSp>
        <p:nvCxnSpPr>
          <p:cNvPr id="178" name="Straight Arrow Connector 177"/>
          <p:cNvCxnSpPr/>
          <p:nvPr/>
        </p:nvCxnSpPr>
        <p:spPr bwMode="auto">
          <a:xfrm>
            <a:off x="1678791" y="6153402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9" name="Straight Connector 178"/>
          <p:cNvCxnSpPr/>
          <p:nvPr/>
        </p:nvCxnSpPr>
        <p:spPr bwMode="auto">
          <a:xfrm rot="900000" flipH="1">
            <a:off x="1757758" y="6101777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 flipH="1">
                <a:off x="1362054" y="6037783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62054" y="6037783"/>
                <a:ext cx="400110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1" name="Straight Arrow Connector 180"/>
          <p:cNvCxnSpPr/>
          <p:nvPr/>
        </p:nvCxnSpPr>
        <p:spPr bwMode="auto">
          <a:xfrm>
            <a:off x="1673061" y="5771827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2" name="Straight Connector 181"/>
          <p:cNvCxnSpPr/>
          <p:nvPr/>
        </p:nvCxnSpPr>
        <p:spPr bwMode="auto">
          <a:xfrm rot="900000" flipH="1">
            <a:off x="1752028" y="5720202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 flipH="1">
                <a:off x="1356324" y="5656208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56324" y="5656208"/>
                <a:ext cx="40011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4" name="Straight Arrow Connector 183"/>
          <p:cNvCxnSpPr/>
          <p:nvPr/>
        </p:nvCxnSpPr>
        <p:spPr bwMode="auto">
          <a:xfrm>
            <a:off x="7754918" y="4721076"/>
            <a:ext cx="582453" cy="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5" name="TextBox 184"/>
          <p:cNvSpPr txBox="1"/>
          <p:nvPr/>
        </p:nvSpPr>
        <p:spPr>
          <a:xfrm flipH="1">
            <a:off x="8299050" y="4607056"/>
            <a:ext cx="561483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86" name="Straight Connector 185"/>
          <p:cNvCxnSpPr/>
          <p:nvPr/>
        </p:nvCxnSpPr>
        <p:spPr bwMode="auto">
          <a:xfrm flipH="1">
            <a:off x="7918728" y="4697177"/>
            <a:ext cx="15867" cy="44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TextBox 186"/>
          <p:cNvSpPr txBox="1"/>
          <p:nvPr/>
        </p:nvSpPr>
        <p:spPr>
          <a:xfrm flipH="1">
            <a:off x="7710121" y="4681716"/>
            <a:ext cx="377026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448</a:t>
            </a:r>
          </a:p>
        </p:txBody>
      </p:sp>
      <p:cxnSp>
        <p:nvCxnSpPr>
          <p:cNvPr id="188" name="Straight Arrow Connector 187"/>
          <p:cNvCxnSpPr/>
          <p:nvPr/>
        </p:nvCxnSpPr>
        <p:spPr bwMode="auto">
          <a:xfrm>
            <a:off x="7768379" y="4916380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9" name="Straight Connector 188"/>
          <p:cNvCxnSpPr/>
          <p:nvPr/>
        </p:nvCxnSpPr>
        <p:spPr bwMode="auto">
          <a:xfrm rot="900000" flipH="1">
            <a:off x="7847346" y="4864755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/>
              <p:cNvSpPr txBox="1"/>
              <p:nvPr/>
            </p:nvSpPr>
            <p:spPr>
              <a:xfrm flipH="1">
                <a:off x="7899183" y="4800761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0" name="TextBox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99183" y="4800761"/>
                <a:ext cx="40011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1" name="Straight Arrow Connector 190"/>
          <p:cNvCxnSpPr/>
          <p:nvPr/>
        </p:nvCxnSpPr>
        <p:spPr bwMode="auto">
          <a:xfrm>
            <a:off x="7762649" y="4534805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2" name="Straight Connector 191"/>
          <p:cNvCxnSpPr/>
          <p:nvPr/>
        </p:nvCxnSpPr>
        <p:spPr bwMode="auto">
          <a:xfrm rot="900000" flipH="1">
            <a:off x="7841616" y="4483180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 flipH="1">
                <a:off x="7893453" y="4419186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93453" y="4419186"/>
                <a:ext cx="40011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6" name="Straight Arrow Connector 195"/>
          <p:cNvCxnSpPr/>
          <p:nvPr/>
        </p:nvCxnSpPr>
        <p:spPr bwMode="auto">
          <a:xfrm>
            <a:off x="7754918" y="5970811"/>
            <a:ext cx="582453" cy="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7" name="TextBox 196"/>
          <p:cNvSpPr txBox="1"/>
          <p:nvPr/>
        </p:nvSpPr>
        <p:spPr>
          <a:xfrm flipH="1">
            <a:off x="8299050" y="5856790"/>
            <a:ext cx="561483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98" name="Straight Connector 197"/>
          <p:cNvCxnSpPr/>
          <p:nvPr/>
        </p:nvCxnSpPr>
        <p:spPr bwMode="auto">
          <a:xfrm flipH="1">
            <a:off x="7918728" y="5946911"/>
            <a:ext cx="15867" cy="44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TextBox 198"/>
          <p:cNvSpPr txBox="1"/>
          <p:nvPr/>
        </p:nvSpPr>
        <p:spPr>
          <a:xfrm flipH="1">
            <a:off x="7710121" y="5931451"/>
            <a:ext cx="377026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448</a:t>
            </a:r>
          </a:p>
        </p:txBody>
      </p:sp>
      <p:cxnSp>
        <p:nvCxnSpPr>
          <p:cNvPr id="200" name="Straight Arrow Connector 199"/>
          <p:cNvCxnSpPr/>
          <p:nvPr/>
        </p:nvCxnSpPr>
        <p:spPr bwMode="auto">
          <a:xfrm>
            <a:off x="7768379" y="6166114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1" name="Straight Connector 200"/>
          <p:cNvCxnSpPr/>
          <p:nvPr/>
        </p:nvCxnSpPr>
        <p:spPr bwMode="auto">
          <a:xfrm rot="900000" flipH="1">
            <a:off x="7847346" y="6114489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/>
              <p:cNvSpPr txBox="1"/>
              <p:nvPr/>
            </p:nvSpPr>
            <p:spPr>
              <a:xfrm flipH="1">
                <a:off x="7899183" y="6050495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99183" y="6050495"/>
                <a:ext cx="40011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3" name="Straight Arrow Connector 202"/>
          <p:cNvCxnSpPr/>
          <p:nvPr/>
        </p:nvCxnSpPr>
        <p:spPr bwMode="auto">
          <a:xfrm>
            <a:off x="7762649" y="5784539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4" name="Straight Connector 203"/>
          <p:cNvCxnSpPr/>
          <p:nvPr/>
        </p:nvCxnSpPr>
        <p:spPr bwMode="auto">
          <a:xfrm rot="900000" flipH="1">
            <a:off x="7841616" y="5732914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 flipH="1">
                <a:off x="7893453" y="5668920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93453" y="5668920"/>
                <a:ext cx="40011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" name="Straight Connector 205"/>
          <p:cNvCxnSpPr/>
          <p:nvPr/>
        </p:nvCxnSpPr>
        <p:spPr bwMode="auto">
          <a:xfrm rot="900000" flipH="1">
            <a:off x="6174186" y="5935163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9" name="TextBox 208"/>
          <p:cNvSpPr txBox="1"/>
          <p:nvPr/>
        </p:nvSpPr>
        <p:spPr>
          <a:xfrm flipH="1">
            <a:off x="5941710" y="5990843"/>
            <a:ext cx="41549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512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84264" y="4025160"/>
            <a:ext cx="2157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tx1"/>
                </a:solidFill>
              </a:rPr>
              <a:t>Single carrier: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4356174" y="4534805"/>
            <a:ext cx="0" cy="20541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/>
          <p:nvPr/>
        </p:nvCxnSpPr>
        <p:spPr bwMode="auto">
          <a:xfrm flipV="1">
            <a:off x="4787915" y="4534805"/>
            <a:ext cx="0" cy="20541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/>
          <p:cNvCxnSpPr/>
          <p:nvPr/>
        </p:nvCxnSpPr>
        <p:spPr bwMode="auto">
          <a:xfrm flipV="1">
            <a:off x="4352925" y="5771827"/>
            <a:ext cx="0" cy="20541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" name="Straight Connector 211"/>
          <p:cNvCxnSpPr/>
          <p:nvPr/>
        </p:nvCxnSpPr>
        <p:spPr bwMode="auto">
          <a:xfrm flipV="1">
            <a:off x="4784666" y="5771827"/>
            <a:ext cx="0" cy="20541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3" name="Isosceles Triangle 212"/>
          <p:cNvSpPr/>
          <p:nvPr/>
        </p:nvSpPr>
        <p:spPr bwMode="auto">
          <a:xfrm rot="10800000">
            <a:off x="4737061" y="4470166"/>
            <a:ext cx="9776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" name="Isosceles Triangle 213"/>
          <p:cNvSpPr/>
          <p:nvPr/>
        </p:nvSpPr>
        <p:spPr bwMode="auto">
          <a:xfrm rot="10800000">
            <a:off x="4307675" y="4472755"/>
            <a:ext cx="9776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Isosceles Triangle 214"/>
          <p:cNvSpPr/>
          <p:nvPr/>
        </p:nvSpPr>
        <p:spPr bwMode="auto">
          <a:xfrm rot="10800000">
            <a:off x="4302055" y="5708099"/>
            <a:ext cx="9776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" name="Isosceles Triangle 215"/>
          <p:cNvSpPr/>
          <p:nvPr/>
        </p:nvSpPr>
        <p:spPr bwMode="auto">
          <a:xfrm rot="10800000">
            <a:off x="4735786" y="5703887"/>
            <a:ext cx="9776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3865838" y="5287403"/>
            <a:ext cx="2157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tx1"/>
                </a:solidFill>
              </a:rPr>
              <a:t>DFT-spread OFDM:</a:t>
            </a:r>
          </a:p>
        </p:txBody>
      </p:sp>
    </p:spTree>
    <p:extLst>
      <p:ext uri="{BB962C8B-B14F-4D97-AF65-F5344CB8AC3E}">
        <p14:creationId xmlns:p14="http://schemas.microsoft.com/office/powerpoint/2010/main" val="187217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Assumptions [11]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96912" y="1556792"/>
                <a:ext cx="7770813" cy="4608512"/>
              </a:xfrm>
            </p:spPr>
            <p:txBody>
              <a:bodyPr/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Waveforms: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DFT-spread OFDM, SC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Phased antenna array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marL="685800" lvl="2" algn="just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tx1"/>
                    </a:solidFill>
                  </a:rPr>
                  <a:t>Ant. 1: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1×1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@ AP,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1×1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@ STA, vertical polarization</a:t>
                </a:r>
              </a:p>
              <a:p>
                <a:pPr marL="685800" lvl="2" algn="just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tx1"/>
                    </a:solidFill>
                  </a:rPr>
                  <a:t>Ant. 2: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2 @ AP,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1×1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@ STA, vertical polarization</a:t>
                </a:r>
              </a:p>
              <a:p>
                <a:pPr marL="685800" lvl="2" algn="just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tx1"/>
                    </a:solidFill>
                  </a:rPr>
                  <a:t>Ant. 3: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4×4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@ AP,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@ STA, vertical polarization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Channel: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11ay channel model (conference room (STA-AP)) [8], </a:t>
                </a:r>
                <a:r>
                  <a:rPr lang="en-US" sz="1800" b="0" dirty="0" err="1">
                    <a:solidFill>
                      <a:schemeClr val="tx1"/>
                    </a:solidFill>
                  </a:rPr>
                  <a:t>LoS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 path exists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Numerology: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The 2 GHz 11ad/11ay numerology for both DFT-spread OFDM and SC </a:t>
                </a:r>
                <a:r>
                  <a:rPr lang="en-US" sz="1800" b="0" dirty="0"/>
                  <a:t>[6, 7], single stream transmission</a:t>
                </a:r>
                <a:endParaRPr lang="en-US" sz="1800" b="0" dirty="0">
                  <a:solidFill>
                    <a:schemeClr val="tx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Equalization: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Single tap MMSE-FDE, </a:t>
                </a:r>
                <a:r>
                  <a:rPr lang="en-US" sz="1800" dirty="0">
                    <a:solidFill>
                      <a:schemeClr val="tx1"/>
                    </a:solidFill>
                  </a:rPr>
                  <a:t>CHEST: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 Ideal, </a:t>
                </a:r>
                <a:r>
                  <a:rPr lang="en-US" sz="1800" dirty="0">
                    <a:solidFill>
                      <a:schemeClr val="tx1"/>
                    </a:solidFill>
                  </a:rPr>
                  <a:t>Coding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: 11ad LDPC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Impairments: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 Rapp model [9] for power amplifier (PA), same OBO across the waveforms for the same MCS [11]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Payload: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 It is chosen such that the payload occupies exactly 3 symbol blocks duration to achieve maximum peak throughput (i.e., no padding for </a:t>
                </a:r>
                <a:r>
                  <a:rPr lang="en-US" sz="1800" b="0" dirty="0" err="1">
                    <a:solidFill>
                      <a:schemeClr val="tx1"/>
                    </a:solidFill>
                  </a:rPr>
                  <a:t>codeword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 and symbol block is necessary)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6912" y="1556792"/>
                <a:ext cx="7770813" cy="4608512"/>
              </a:xfrm>
              <a:blipFill>
                <a:blip r:embed="rId2"/>
                <a:stretch>
                  <a:fillRect l="-471" t="-661" r="-627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0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93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454818"/>
            <a:ext cx="7990656" cy="1065213"/>
          </a:xfrm>
        </p:spPr>
        <p:txBody>
          <a:bodyPr/>
          <a:lstStyle/>
          <a:p>
            <a:r>
              <a:rPr lang="en-US" sz="2400" dirty="0"/>
              <a:t>Throughput Results (Conference Room, STA-AP, Ant. 3)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5013176"/>
            <a:ext cx="7770813" cy="1211278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/>
              <a:t>DFT-s OFDM provides more than 20% throughput gain in certain SNR ranges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/>
              <a:t>On average, DFT-spread OFDM introduces approximately 15% throughput as  compared to SC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/>
              <a:t>The results for the aforementioned scenarios, provided in appendices, show similar improvement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just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80728"/>
            <a:ext cx="5779339" cy="41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1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Range (STA-AP, Ant.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799" y="5264078"/>
            <a:ext cx="7770813" cy="792088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/>
              <a:t>Assumptions: TX power: 10 </a:t>
            </a:r>
            <a:r>
              <a:rPr lang="en-US" sz="1600" dirty="0" err="1"/>
              <a:t>dBm</a:t>
            </a:r>
            <a:r>
              <a:rPr lang="en-US" sz="1600" dirty="0"/>
              <a:t>; Noise figure: 5 dB; Path loss: </a:t>
            </a:r>
            <a:r>
              <a:rPr lang="en-US" sz="1600" dirty="0" err="1"/>
              <a:t>Friis</a:t>
            </a:r>
            <a:r>
              <a:rPr lang="en-US" sz="1600" dirty="0"/>
              <a:t> formula; Method: calculate SNR for a given link distance and find the best MCS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/>
              <a:t>DFT-s OFDM improves the coverage range approximately by 10% as compared to SC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71" y="1457671"/>
            <a:ext cx="4973182" cy="372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38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In this contribution, we demonstrate that DFT-spread OFDM brings </a:t>
            </a:r>
            <a:r>
              <a:rPr lang="en-US" dirty="0">
                <a:solidFill>
                  <a:schemeClr val="tx1"/>
                </a:solidFill>
              </a:rPr>
              <a:t>approximately 15% throughput gain for a given link distance and 10% coverage gain as compared </a:t>
            </a:r>
            <a:r>
              <a:rPr lang="en-US" dirty="0"/>
              <a:t>to SC by using the MCS adopted in 802.11ay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50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899" y="1484784"/>
            <a:ext cx="7770813" cy="4113213"/>
          </a:xfrm>
        </p:spPr>
        <p:txBody>
          <a:bodyPr/>
          <a:lstStyle/>
          <a:p>
            <a:r>
              <a:rPr lang="en-US" sz="1400" dirty="0"/>
              <a:t>[1] “On the Single Carrier Waveforms for 11ay”, IEEE 802.11-16/01455r0</a:t>
            </a:r>
          </a:p>
          <a:p>
            <a:r>
              <a:rPr lang="en-US" sz="1400" dirty="0"/>
              <a:t>[2] “</a:t>
            </a:r>
            <a:r>
              <a:rPr lang="en-GB" sz="1400" dirty="0"/>
              <a:t>Performance Evaluation of Multi-DFT-spread OFDM for 802.11ay </a:t>
            </a:r>
            <a:r>
              <a:rPr lang="en-US" sz="1400" dirty="0"/>
              <a:t>”, IEEE 802.11-17/0048r0</a:t>
            </a:r>
          </a:p>
          <a:p>
            <a:r>
              <a:rPr lang="en-US" sz="1400" dirty="0"/>
              <a:t>[3] "Further Evaluation of Single Carrier Waveforms”, IEEE 802.11-17/0274r0</a:t>
            </a:r>
          </a:p>
          <a:p>
            <a:r>
              <a:rPr lang="en-US" sz="1400" dirty="0"/>
              <a:t>[4] “Software Optimization of DFTs and IDFTs Using the </a:t>
            </a:r>
            <a:r>
              <a:rPr lang="en-US" sz="1400" dirty="0" err="1"/>
              <a:t>StarCore</a:t>
            </a:r>
            <a:r>
              <a:rPr lang="en-US" sz="1400" dirty="0"/>
              <a:t> SC3850 DSP Core” http://www.nxp.com/assets/documents/data/en/application-notes/AN3680.pdf, 2010</a:t>
            </a:r>
          </a:p>
          <a:p>
            <a:r>
              <a:rPr lang="en-US" sz="1400" dirty="0"/>
              <a:t>[5] J. Lofgren and P. Nilsson “On Hardware Implementation of Radix 3 and Radix 5 FFT Kernels for LTE systems”, IEEE NORCHIP, Lund, 2011</a:t>
            </a:r>
          </a:p>
          <a:p>
            <a:r>
              <a:rPr lang="en-US" sz="1400" dirty="0"/>
              <a:t>[6] “Wireless LAN Medium Access Control (MAC) and Physical Layer (PHY) Specifications Amendment 3: Enhancements for Very High Throughput in the 60 GHz Band,” IEEE </a:t>
            </a:r>
            <a:r>
              <a:rPr lang="en-US" sz="1400" dirty="0" err="1"/>
              <a:t>Std</a:t>
            </a:r>
            <a:r>
              <a:rPr lang="en-US" sz="1400" dirty="0"/>
              <a:t> 802.11ad-2012, pp. 1–628, Dec. 2012.</a:t>
            </a:r>
          </a:p>
          <a:p>
            <a:r>
              <a:rPr lang="en-US" sz="1400" dirty="0"/>
              <a:t>[7] “Specification Framework for </a:t>
            </a:r>
            <a:r>
              <a:rPr lang="en-US" sz="1400" dirty="0" err="1"/>
              <a:t>TGay</a:t>
            </a:r>
            <a:r>
              <a:rPr lang="en-US" sz="1400" dirty="0"/>
              <a:t>,” IEEE 802.11-15/01358r6</a:t>
            </a:r>
          </a:p>
          <a:p>
            <a:r>
              <a:rPr lang="en-US" sz="1400" dirty="0"/>
              <a:t>[8] “Channel Models for IEEE 802.11ay,” IEEE 802.11-15/1150r7</a:t>
            </a:r>
          </a:p>
          <a:p>
            <a:r>
              <a:rPr lang="en-US" sz="1400" dirty="0"/>
              <a:t>[9] “11ay evaluation methodology,” IEEE 802.11-16/866r4</a:t>
            </a:r>
          </a:p>
          <a:p>
            <a:r>
              <a:rPr lang="en-US" sz="1400" dirty="0"/>
              <a:t>[10] </a:t>
            </a:r>
            <a:r>
              <a:rPr lang="pl-PL" sz="1400" dirty="0"/>
              <a:t>	K. R. Rao</a:t>
            </a:r>
            <a:r>
              <a:rPr lang="en-US" sz="1400" dirty="0"/>
              <a:t> at al., “Fast Fourier Transform - Algorithms and Applications”, Signals and Communication Tech., Springer, 2010</a:t>
            </a:r>
          </a:p>
          <a:p>
            <a:r>
              <a:rPr lang="en-US" sz="1400" dirty="0"/>
              <a:t>[11] “PHY Simulations and Methodology”, IEEE 802.11-10/0431r3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90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14-xxxx-00-00ax_Throughput_Analysis_Draft.potx [Last saved by user]" id="{03791ABE-4CE4-4A8E-AF4B-40E6C4519A30}" vid="{A266FB23-DF4D-47E7-8213-0EAA9B38B96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B519F59218FD4E88B58DE214C6B6C1" ma:contentTypeVersion="0" ma:contentTypeDescription="Create a new document." ma:contentTypeScope="" ma:versionID="f0f002001fb3fd8d0b30a99e294d42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381FC1-741B-44F5-A7D5-1E0C5992DB7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372EDF9-B513-41F5-A248-940A16403C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2236587-78F6-4167-A05A-F0F8DDBCD2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1116</Words>
  <Application>Microsoft Office PowerPoint</Application>
  <PresentationFormat>On-screen Show (4:3)</PresentationFormat>
  <Paragraphs>267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Unicode MS</vt:lpstr>
      <vt:lpstr>MS Gothic</vt:lpstr>
      <vt:lpstr>Arial</vt:lpstr>
      <vt:lpstr>Calibri</vt:lpstr>
      <vt:lpstr>Cambria Math</vt:lpstr>
      <vt:lpstr>Times New Roman</vt:lpstr>
      <vt:lpstr>Office Theme</vt:lpstr>
      <vt:lpstr>Document</vt:lpstr>
      <vt:lpstr>Throughput and Coverage Improvements with DFT-s-OFDM for 802.11ay</vt:lpstr>
      <vt:lpstr>Abstract</vt:lpstr>
      <vt:lpstr>Background</vt:lpstr>
      <vt:lpstr>SC versus DFT-spread OFDM</vt:lpstr>
      <vt:lpstr>Simulation Assumptions [11]</vt:lpstr>
      <vt:lpstr>Throughput Results (Conference Room, STA-AP, Ant. 3)</vt:lpstr>
      <vt:lpstr>Coverage Range (STA-AP, Ant. 3)</vt:lpstr>
      <vt:lpstr>Conclusion</vt:lpstr>
      <vt:lpstr>References</vt:lpstr>
      <vt:lpstr>Appendix - Simulation Results</vt:lpstr>
      <vt:lpstr>Throughput Results (STA-AP, Ant. 1)</vt:lpstr>
      <vt:lpstr>Throughput Results (STA-AP, Ant. 2)</vt:lpstr>
      <vt:lpstr>Throughput Results (STA-AP, Ant. 3)</vt:lpstr>
      <vt:lpstr>Coverage Range (STA-AP, Ant. 2)</vt:lpstr>
      <vt:lpstr>Coverage Range (STA-AP, Ant. 3)</vt:lpstr>
      <vt:lpstr>PER Results (STA-AP, Ant. 1)</vt:lpstr>
      <vt:lpstr>PER Results (STA-AP, Ant. 2)</vt:lpstr>
      <vt:lpstr>PER Results (STA-AP, Ant. 3)</vt:lpstr>
      <vt:lpstr>Representations of Single Carrier TX and RX in Frequency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11-17-0DCN-00-00ay-Throughput_and_Coverage_Improvements_with_DFT-s-OFDM_for_802_11ay</dc:title>
  <dc:creator/>
  <cp:lastModifiedBy/>
  <cp:revision>1</cp:revision>
  <dcterms:created xsi:type="dcterms:W3CDTF">2016-11-04T22:18:56Z</dcterms:created>
  <dcterms:modified xsi:type="dcterms:W3CDTF">2017-03-13T03:04:51Z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0x01010068B519F59218FD4E88B58DE214C6B6C1</vt:lpwstr>
  </property>
</Properties>
</file>