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73" r:id="rId6"/>
    <p:sldId id="308" r:id="rId7"/>
    <p:sldId id="309" r:id="rId8"/>
    <p:sldId id="317" r:id="rId9"/>
    <p:sldId id="310" r:id="rId10"/>
    <p:sldId id="319" r:id="rId11"/>
    <p:sldId id="320" r:id="rId12"/>
    <p:sldId id="323" r:id="rId13"/>
    <p:sldId id="327" r:id="rId14"/>
    <p:sldId id="328" r:id="rId15"/>
    <p:sldId id="329" r:id="rId16"/>
    <p:sldId id="322" r:id="rId17"/>
    <p:sldId id="312" r:id="rId18"/>
    <p:sldId id="311" r:id="rId19"/>
    <p:sldId id="326" r:id="rId20"/>
    <p:sldId id="293" r:id="rId21"/>
    <p:sldId id="313" r:id="rId22"/>
    <p:sldId id="314" r:id="rId23"/>
    <p:sldId id="324" r:id="rId24"/>
    <p:sldId id="325" r:id="rId2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28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46" d="100"/>
          <a:sy n="46" d="100"/>
        </p:scale>
        <p:origin x="1554" y="3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b="0" dirty="0"/>
              <a:t>Do you agree to include mechanisms that support Digital Baseband Channel Tracking in addition to Analog Beam Tracking for SU-MIMO and MU-MIMO for 802.11ay to enable robust channel tracking ?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4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Discussion on Beam Tracking for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43" y="3531020"/>
            <a:ext cx="8260404" cy="26875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69" y="353748"/>
            <a:ext cx="7770813" cy="1065213"/>
          </a:xfrm>
        </p:spPr>
        <p:txBody>
          <a:bodyPr/>
          <a:lstStyle/>
          <a:p>
            <a:r>
              <a:rPr lang="en-US" dirty="0"/>
              <a:t>Hybrid Beamforming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44" y="1720516"/>
            <a:ext cx="8751144" cy="937221"/>
          </a:xfrm>
        </p:spPr>
        <p:txBody>
          <a:bodyPr/>
          <a:lstStyle/>
          <a:p>
            <a:pPr algn="ctr"/>
            <a:r>
              <a:rPr lang="en-US" b="0" dirty="0"/>
              <a:t>H = channel; H</a:t>
            </a:r>
            <a:r>
              <a:rPr lang="en-US" b="0" baseline="-25000" dirty="0"/>
              <a:t>BB</a:t>
            </a:r>
            <a:r>
              <a:rPr lang="en-US" b="0" dirty="0"/>
              <a:t> = effective baseband channel </a:t>
            </a:r>
          </a:p>
          <a:p>
            <a:pPr algn="ctr"/>
            <a:r>
              <a:rPr lang="en-US" b="0" dirty="0"/>
              <a:t>F</a:t>
            </a:r>
            <a:r>
              <a:rPr lang="en-US" b="0" baseline="-25000" dirty="0"/>
              <a:t>A</a:t>
            </a:r>
            <a:r>
              <a:rPr lang="en-US" b="0" dirty="0"/>
              <a:t> = Analog </a:t>
            </a:r>
            <a:r>
              <a:rPr lang="en-US" b="0" dirty="0" err="1"/>
              <a:t>beamformer</a:t>
            </a:r>
            <a:r>
              <a:rPr lang="en-US" b="0" dirty="0"/>
              <a:t>; F</a:t>
            </a:r>
            <a:r>
              <a:rPr lang="en-US" b="0" baseline="-25000" dirty="0"/>
              <a:t>BB </a:t>
            </a:r>
            <a:r>
              <a:rPr lang="en-US" b="0" dirty="0"/>
              <a:t>= Baseband </a:t>
            </a:r>
            <a:r>
              <a:rPr lang="en-US" b="0" dirty="0" err="1"/>
              <a:t>beamformer</a:t>
            </a:r>
            <a:endParaRPr lang="en-US" b="0" dirty="0"/>
          </a:p>
          <a:p>
            <a:pPr algn="ctr"/>
            <a:r>
              <a:rPr lang="en-US" b="0" dirty="0"/>
              <a:t>F = Ideal baseband </a:t>
            </a:r>
            <a:r>
              <a:rPr lang="en-US" b="0" dirty="0" err="1"/>
              <a:t>precoder</a:t>
            </a:r>
            <a:r>
              <a:rPr lang="en-US" b="0" dirty="0"/>
              <a:t>; F</a:t>
            </a:r>
            <a:r>
              <a:rPr lang="en-US" b="0" baseline="-25000" dirty="0"/>
              <a:t>A</a:t>
            </a:r>
            <a:r>
              <a:rPr lang="en-US" b="0" dirty="0"/>
              <a:t>F</a:t>
            </a:r>
            <a:r>
              <a:rPr lang="en-US" b="0" baseline="-25000" dirty="0"/>
              <a:t>BB</a:t>
            </a:r>
            <a:r>
              <a:rPr lang="en-US" b="0" dirty="0"/>
              <a:t> = Hybrid </a:t>
            </a:r>
            <a:r>
              <a:rPr lang="en-US" b="0" dirty="0" err="1"/>
              <a:t>beamformer</a:t>
            </a:r>
            <a:r>
              <a:rPr lang="en-US" b="0" dirty="0"/>
              <a:t>; F</a:t>
            </a:r>
            <a:r>
              <a:rPr lang="en-US" b="0" baseline="-25000" dirty="0"/>
              <a:t>A</a:t>
            </a:r>
            <a:r>
              <a:rPr lang="en-US" b="0" dirty="0"/>
              <a:t>F</a:t>
            </a:r>
            <a:r>
              <a:rPr lang="en-US" b="0" baseline="-25000" dirty="0"/>
              <a:t>BB</a:t>
            </a:r>
            <a:r>
              <a:rPr lang="en-US" b="0" dirty="0"/>
              <a:t> ≈ 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blipFill>
                <a:blip r:embed="rId2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93" y="3083476"/>
            <a:ext cx="44271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1: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 for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/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from 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7504" y="4693554"/>
            <a:ext cx="4788965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3: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known 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7983" y="3083476"/>
            <a:ext cx="471601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2: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and calculate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2856" y="5953815"/>
            <a:ext cx="4264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Case 1/Case 2 discussed in [2]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771800" y="1150925"/>
            <a:ext cx="792088" cy="765907"/>
          </a:xfrm>
          <a:prstGeom prst="ellipse">
            <a:avLst/>
          </a:prstGeom>
          <a:solidFill>
            <a:srgbClr val="00B8FF">
              <a:alpha val="2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762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</a:t>
            </a:r>
            <a:r>
              <a:rPr lang="en-US" dirty="0" err="1"/>
              <a:t>Beamformer</a:t>
            </a:r>
            <a:r>
              <a:rPr lang="en-US" dirty="0"/>
              <a:t> Tracking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48" y="5241089"/>
            <a:ext cx="5686400" cy="5760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Can estimate H</a:t>
            </a:r>
            <a:r>
              <a:rPr lang="en-US" b="0" baseline="-25000" dirty="0"/>
              <a:t>BB</a:t>
            </a:r>
            <a:r>
              <a:rPr lang="en-US" b="0" dirty="0"/>
              <a:t> efficiently by eliminating additional TRN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295" y="1686818"/>
            <a:ext cx="3851565" cy="12742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10" y="1686818"/>
            <a:ext cx="4953416" cy="32508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3426" y="3117570"/>
            <a:ext cx="3852433" cy="168165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3491" y="5043965"/>
            <a:ext cx="3852433" cy="159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44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556792"/>
            <a:ext cx="8568952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For link adaptation to estimate H</a:t>
            </a:r>
            <a:r>
              <a:rPr lang="en-US" b="0" baseline="-25000" dirty="0"/>
              <a:t>BB</a:t>
            </a:r>
            <a:r>
              <a:rPr lang="en-US" b="0" dirty="0"/>
              <a:t> before full blown tracking e.g. beam blockage (SU/MU-MIMO)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MU-MIMO scenario to estimate H</a:t>
            </a:r>
            <a:r>
              <a:rPr lang="en-US" b="0" baseline="-25000" dirty="0"/>
              <a:t>BB  </a:t>
            </a:r>
            <a:r>
              <a:rPr lang="en-US" b="0" dirty="0"/>
              <a:t>when a different sub-set of STAs selected for transmission (MU-MIMO selection) after MU-MIMO BF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7" y="3879306"/>
            <a:ext cx="6677025" cy="2324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3867549"/>
            <a:ext cx="2955227" cy="260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19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Protocol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18" y="1556792"/>
            <a:ext cx="87849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802.11ay beam tracking Protocol can be split into three sub-phases: setup, training and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Setup: Needs to signal the tracking type, antenna configuration needs to be set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Training: based on the BRP (using TRN-T/R fields) or the CEF.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Feedback: </a:t>
            </a:r>
            <a:r>
              <a:rPr lang="en-US" sz="2400" dirty="0"/>
              <a:t>channel feedback is needed </a:t>
            </a:r>
            <a:r>
              <a:rPr lang="en-US" sz="2400" b="0" dirty="0"/>
              <a:t>for DBC tracking while any one of the best beam, SNR, or channel feedback is suitable for AB tracking.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013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924" y="1700808"/>
            <a:ext cx="6491401" cy="42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5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61" y="1484784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Setup or Announcement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if  analog beam (AB) or digital baseband channel (DBC) tracking request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if SU or MU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SU-MIMO/MU-MIMO  BF setup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information similar to MU-MIMO BF setup sub-phase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SU/MU transmission configuration or use parameter to indicate keep current configuration : (DBC)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Training Type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use of TRN-T/R and TRN_length and set baseband precoder to Identity matrix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the use of CEF based training and set baseband precoder to Identity matrix: (DBC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Feedback type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Best Beam(s), SNR(s): (AB only)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Channel feedback : (AB or DBC)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705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(</a:t>
            </a:r>
            <a:r>
              <a:rPr lang="en-US" dirty="0" err="1"/>
              <a:t>ctd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836067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TRN-T/R based training: (AB or DBC)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CEF based training : (DBC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Based on simple polling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methods are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56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70" y="1830388"/>
            <a:ext cx="8820472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The beam tracking for hybrid beamforming in 802.11ay may be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Analog Beam tracking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Digital Baseband Channel tracking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Simulation results show that with digital baseband channel  tracking, performance lost due to channel blocking may be mostly recovered.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A protocol for beam tracking in 802.11ay is also introduced.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[1] IEEE P802.11ay™/D0.2, January 2017</a:t>
            </a:r>
          </a:p>
          <a:p>
            <a:pPr marL="0" indent="0"/>
            <a:r>
              <a:rPr lang="en-US" sz="2000" b="0" dirty="0"/>
              <a:t>[2] K. Oteri et. al., “Protocols for Hybrid Beamforming in  802.11ay”, IEEE doc. 11-17/0429r3</a:t>
            </a:r>
          </a:p>
          <a:p>
            <a:pPr marL="0" indent="0"/>
            <a:r>
              <a:rPr lang="en-US" sz="2000" b="0" dirty="0"/>
              <a:t>[3] IEEE Std 802.11-2016, December 2016</a:t>
            </a:r>
          </a:p>
          <a:p>
            <a:pPr marL="0" indent="0"/>
            <a:r>
              <a:rPr lang="en-US" sz="2000" b="0" dirty="0"/>
              <a:t>[4] A. Maltsev, et al, “Channel models for IEEE 802 11ay”, IEEE doc. 11-15/1150r8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include mechanisms that support tracking of the digital baseband channel  for SU-MIMO and MU-MIMO  hybrid beamforming in 802.11ay?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466" y="1740571"/>
            <a:ext cx="8749480" cy="448505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A consolidated BF training protocol for use during the DTI period of the beacon interval has been agreed for SU/MU MIMO beamforming in [1]. The protocol is comprised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Phase 1: SISO phase (mandatory): collects feedback on one or more suitable initiator’s TX and responder’s RX DMG antennas and sectors between the initiator and each responder intended to be part of the SU/MU group.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Phase 2: MIMO phase (mandatory): Enables the training of transmit and receive sectors and DMG antennas to determine best combinations of transmit and receive sectors and DMG antennas for SU/MU-MIMO operation.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/>
              <a:t>Hybrid beamforming has also been proposed and accepted [1][2]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In this contribution, we propose Analog Beam (AB) tracking and Digital Baseband Channel (DBC) tracking as tracking mechanisms for hybrid beamforming.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We show simulation results that demonstrate the benefits of DBC tracking for hybrid beamforming in scenarios where the channel changes e.g. due to blockage.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Finally, we propose a protocol to enable both AB and DBC tracking.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March 2017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>
                <a:solidFill>
                  <a:schemeClr val="tx1"/>
                </a:solidFill>
              </a:rPr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83490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77081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 LOS components [3],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TX/RX analog </a:t>
            </a:r>
            <a:r>
              <a:rPr lang="en-US" sz="1200" dirty="0"/>
              <a:t>beamforming</a:t>
            </a:r>
            <a:r>
              <a:rPr lang="en-US" sz="1200" b="0" dirty="0"/>
              <a:t> for both polarizations of  PAA#</a:t>
            </a:r>
            <a:r>
              <a:rPr lang="en-US" sz="1200" b="0" i="1" dirty="0"/>
              <a:t>i</a:t>
            </a:r>
            <a:r>
              <a:rPr lang="en-US" sz="1200" b="0" dirty="0"/>
              <a:t> are based on the LOS direction between TX PAA#</a:t>
            </a:r>
            <a:r>
              <a:rPr lang="en-US" sz="1200" b="0" i="1" dirty="0"/>
              <a:t>i </a:t>
            </a:r>
            <a:r>
              <a:rPr lang="en-US" sz="1200" b="0" dirty="0"/>
              <a:t>↔ RX PAA#</a:t>
            </a:r>
            <a:r>
              <a:rPr lang="en-US" sz="1200" b="0" i="1" dirty="0"/>
              <a:t>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without LOS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Beam forming based on the AoD/AoA of strongest signal path </a:t>
            </a:r>
            <a:r>
              <a:rPr lang="en-US" sz="1200" dirty="0"/>
              <a:t>between TX PAA#</a:t>
            </a:r>
            <a:r>
              <a:rPr lang="en-US" sz="1200" i="1" dirty="0"/>
              <a:t>i </a:t>
            </a:r>
            <a:r>
              <a:rPr lang="en-US" sz="1200" dirty="0"/>
              <a:t>↔ RX PAA#</a:t>
            </a:r>
            <a:r>
              <a:rPr lang="en-US" sz="1200" i="1" dirty="0"/>
              <a:t>i</a:t>
            </a: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bandwidth 2.64 GHz, center frequency 60.48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Each PAA has 16 elements (8 X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antenna elements 0.0025m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center of PAAs 10cm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AP-STA scenario, STA is placed at a plane 2m below AP  in the cubicle 1. Random rotation around z-axis between STA/AP.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495800"/>
            <a:ext cx="2438400" cy="191784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95960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in 802.11ad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834" y="1556792"/>
            <a:ext cx="849694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802.11ad, the beam identification phases are: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Beam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Beam tracking is used for identifying the best beam for transmission after beam refinement and comprises setup, training and feedback sub-phases: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Setup: Initiator requesting Tx beam tracking sets parameters in transmitted packet: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BEAM_TRACKING_REQUEST: Beam tracking requested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Packet Type: TRN-T-PACKET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TRN-LEN: number of TRN-T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Training: Initiator appends an AGC field and TRN-T subfields to the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Feedback: Responder feeds back channel to the initiator.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feedback type is the same as the feedback type in the last BRP frame that was transmitted from the initiator to the responder with TX-TRN-REQ equal to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the responder has never received a BRP frame from the initiator with TX-TRN-REQ equal to 1, the responder shall respond with the best 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31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with Initiator Requesting TRN-T </a:t>
            </a:r>
            <a:r>
              <a:rPr lang="en-US" dirty="0">
                <a:solidFill>
                  <a:schemeClr val="tx1"/>
                </a:solidFill>
              </a:rPr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00" y="1916832"/>
            <a:ext cx="6550211" cy="372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7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23909"/>
            <a:ext cx="8820472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precoding has been proposed in 802.11ay to enable transmission of multiple streams for SU and MU-MIMO [1][2].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adds digital baseband beamforming to analog beamforming to improve overall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may require a change to the tracking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96912" y="2876965"/>
            <a:ext cx="3721735" cy="29152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1162" y="5885429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sp>
        <p:nvSpPr>
          <p:cNvPr id="9" name="Rectangle 8"/>
          <p:cNvSpPr/>
          <p:nvPr/>
        </p:nvSpPr>
        <p:spPr>
          <a:xfrm>
            <a:off x="4420176" y="3871674"/>
            <a:ext cx="453919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Protocol in 802.11ay 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Generate the best analog beamformer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Feedback analog beamformer and the effective digital base 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Design the baseband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Transmit data</a:t>
            </a:r>
          </a:p>
        </p:txBody>
      </p:sp>
    </p:spTree>
    <p:extLst>
      <p:ext uri="{BB962C8B-B14F-4D97-AF65-F5344CB8AC3E}">
        <p14:creationId xmlns:p14="http://schemas.microsoft.com/office/powerpoint/2010/main" val="10186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27182" cy="43924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802.11ay, two types of beam tracking can be defined: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Analog Beam Tracking (AB): </a:t>
            </a:r>
            <a:r>
              <a:rPr lang="en-US" sz="1800" dirty="0"/>
              <a:t>used to track the change in analog beams e.g. due to STA rotation, movement or blockage.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Similar to 802.11ad tracking but updated for SU/MU-MIMO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Digital Baseband Channel Tracking (DBC): </a:t>
            </a:r>
            <a:r>
              <a:rPr lang="en-US" sz="1800" b="0" dirty="0"/>
              <a:t>used to track the change in the baseband channel for a fixed set of analog beams e.g. due to beam blockage when using  hybrid beamforming.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Requires feedback of new baseband channel based on original analog beams (skips the analog tracking procedure).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Simplifies tracking by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Simplifying setup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Enabled by the use of the CEF and  a feedback request.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will compare the performance with DBC tracking to ideal hybrid BF in a blockage scenario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6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[4]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7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25344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Channel generated using desired scenario (CB)</a:t>
            </a:r>
            <a:endParaRPr lang="en-US" sz="9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One of the LOS paths is randomly selected and blocked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simulate Configuration #4 of the SU-MIMO PAA configurations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Note there are 4 LOS paths in this configuration due to the 4 antenna pairs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Original hybrid beamformer is designed based on the original channel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Scheme 1: Transmission with no change in hybrid beamformer (No tracking)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Scheme 2: Transmission with no change in analog beamformer but redesigned baseband digital beamformer (baseband digital tracking only).</a:t>
            </a: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600200" y="3984413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796" y="4344499"/>
            <a:ext cx="4997658" cy="2317253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1690" y="5733256"/>
            <a:ext cx="8759031" cy="576633"/>
          </a:xfrm>
        </p:spPr>
        <p:txBody>
          <a:bodyPr/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2000" b="0" dirty="0"/>
              <a:t>Hybrid precoding with DBC tracking recovers most of the performance loss due to LOS blockage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853" y="972686"/>
            <a:ext cx="6336704" cy="4760570"/>
          </a:xfrm>
          <a:prstGeom prst="rect">
            <a:avLst/>
          </a:prstGeom>
        </p:spPr>
      </p:pic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9C0F25-D851-4761-B715-2B5A33DE97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8EC1A86-AB04-4019-90C6-5E85654D79C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2B0561-70B8-47BB-B4BD-030836AF9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1709</Words>
  <Application>Microsoft Office PowerPoint</Application>
  <PresentationFormat>On-screen Show (4:3)</PresentationFormat>
  <Paragraphs>223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Gothic</vt:lpstr>
      <vt:lpstr>Arial</vt:lpstr>
      <vt:lpstr>Arial Unicode MS</vt:lpstr>
      <vt:lpstr>Cambria Math</vt:lpstr>
      <vt:lpstr>Times New Roman</vt:lpstr>
      <vt:lpstr>Office Theme</vt:lpstr>
      <vt:lpstr>Further Discussion on Beam Tracking for 802.11ay</vt:lpstr>
      <vt:lpstr>Introduction</vt:lpstr>
      <vt:lpstr>Beam Tracking in 802.11ad</vt:lpstr>
      <vt:lpstr>Beam Tracking with Initiator Requesting TRN-T [3]</vt:lpstr>
      <vt:lpstr>Hybrid Beamforming in 802.11ay</vt:lpstr>
      <vt:lpstr>Beam Tracking for 802.11ay</vt:lpstr>
      <vt:lpstr>Simulation Assumptions</vt:lpstr>
      <vt:lpstr>Simulated SU-MIMO Configurations</vt:lpstr>
      <vt:lpstr>Numerical Results</vt:lpstr>
      <vt:lpstr>Hybrid Beamforming</vt:lpstr>
      <vt:lpstr>Hybrid Beamformer Tracking</vt:lpstr>
      <vt:lpstr>Use Cases</vt:lpstr>
      <vt:lpstr>Beam Tracking Protocol for 802.11ay</vt:lpstr>
      <vt:lpstr>Beam Tracking for 802.11ay</vt:lpstr>
      <vt:lpstr>Steps for Beam Tracking in 802.11ay </vt:lpstr>
      <vt:lpstr>Steps for Beam Tracking in 802.11ay (ctd)</vt:lpstr>
      <vt:lpstr>Conclusion</vt:lpstr>
      <vt:lpstr>References</vt:lpstr>
      <vt:lpstr>Straw Poll 1</vt:lpstr>
      <vt:lpstr>Appendix</vt:lpstr>
      <vt:lpstr>Channel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2017-03-13T03:26:48Z</dcterms:created>
  <dcterms:modified xsi:type="dcterms:W3CDTF">2017-03-16T20:19:04Z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