
<file path=[Content_Types].xml><?xml version="1.0" encoding="utf-8"?>
<Types xmlns="http://schemas.openxmlformats.org/package/2006/content-types"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4"/>
  </p:sldMasterIdLst>
  <p:notesMasterIdLst>
    <p:notesMasterId r:id="rId26"/>
  </p:notesMasterIdLst>
  <p:handoutMasterIdLst>
    <p:handoutMasterId r:id="rId27"/>
  </p:handoutMasterIdLst>
  <p:sldIdLst>
    <p:sldId id="256" r:id="rId5"/>
    <p:sldId id="273" r:id="rId6"/>
    <p:sldId id="308" r:id="rId7"/>
    <p:sldId id="309" r:id="rId8"/>
    <p:sldId id="317" r:id="rId9"/>
    <p:sldId id="310" r:id="rId10"/>
    <p:sldId id="319" r:id="rId11"/>
    <p:sldId id="320" r:id="rId12"/>
    <p:sldId id="323" r:id="rId13"/>
    <p:sldId id="327" r:id="rId14"/>
    <p:sldId id="328" r:id="rId15"/>
    <p:sldId id="329" r:id="rId16"/>
    <p:sldId id="322" r:id="rId17"/>
    <p:sldId id="312" r:id="rId18"/>
    <p:sldId id="311" r:id="rId19"/>
    <p:sldId id="326" r:id="rId20"/>
    <p:sldId id="293" r:id="rId21"/>
    <p:sldId id="313" r:id="rId22"/>
    <p:sldId id="314" r:id="rId23"/>
    <p:sldId id="324" r:id="rId24"/>
    <p:sldId id="325" r:id="rId25"/>
  </p:sldIdLst>
  <p:sldSz cx="9144000" cy="6858000" type="screen4x3"/>
  <p:notesSz cx="7010400" cy="92964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5" userDrawn="1">
          <p15:clr>
            <a:srgbClr val="A4A3A4"/>
          </p15:clr>
        </p15:guide>
        <p15:guide id="2" pos="2184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5" name="Author" initials="A" lastIdx="1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4280" autoAdjust="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4344"/>
    </p:cViewPr>
  </p:sorterViewPr>
  <p:notesViewPr>
    <p:cSldViewPr>
      <p:cViewPr varScale="1">
        <p:scale>
          <a:sx n="46" d="100"/>
          <a:sy n="46" d="100"/>
        </p:scale>
        <p:origin x="1554" y="36"/>
      </p:cViewPr>
      <p:guideLst>
        <p:guide orient="horz" pos="2885"/>
        <p:guide pos="218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161" cy="464343"/>
          </a:xfrm>
          <a:prstGeom prst="rect">
            <a:avLst/>
          </a:prstGeom>
        </p:spPr>
        <p:txBody>
          <a:bodyPr vert="horz" lIns="91952" tIns="45976" rIns="91952" bIns="4597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634" y="0"/>
            <a:ext cx="3038161" cy="464343"/>
          </a:xfrm>
          <a:prstGeom prst="rect">
            <a:avLst/>
          </a:prstGeom>
        </p:spPr>
        <p:txBody>
          <a:bodyPr vert="horz" lIns="91952" tIns="45976" rIns="91952" bIns="45976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3/16/2017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0467"/>
            <a:ext cx="3038161" cy="464343"/>
          </a:xfrm>
          <a:prstGeom prst="rect">
            <a:avLst/>
          </a:prstGeom>
        </p:spPr>
        <p:txBody>
          <a:bodyPr vert="horz" lIns="91952" tIns="45976" rIns="91952" bIns="45976" rtlCol="0" anchor="b"/>
          <a:lstStyle>
            <a:lvl1pPr algn="l">
              <a:defRPr sz="1200"/>
            </a:lvl1pPr>
          </a:lstStyle>
          <a:p>
            <a:r>
              <a:rPr lang="en-US" dirty="0"/>
              <a:t>Kome Oteri(InterDigital)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634" y="8830467"/>
            <a:ext cx="3038161" cy="464343"/>
          </a:xfrm>
          <a:prstGeom prst="rect">
            <a:avLst/>
          </a:prstGeom>
        </p:spPr>
        <p:txBody>
          <a:bodyPr vert="horz" lIns="91952" tIns="45976" rIns="91952" bIns="45976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83633" y="1"/>
            <a:ext cx="7010400" cy="9296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952" tIns="45976" rIns="91952" bIns="45976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4014795" y="97004"/>
            <a:ext cx="2334368" cy="21149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9521" algn="l"/>
                <a:tab pos="1839041" algn="l"/>
                <a:tab pos="2758562" algn="l"/>
                <a:tab pos="3678083" algn="l"/>
                <a:tab pos="4597603" algn="l"/>
                <a:tab pos="5517124" algn="l"/>
                <a:tab pos="6436644" algn="l"/>
                <a:tab pos="7356165" algn="l"/>
                <a:tab pos="8275686" algn="l"/>
                <a:tab pos="9195206" algn="l"/>
                <a:tab pos="10114727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802.11-15/xxxxr0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61237" y="97004"/>
            <a:ext cx="1387977" cy="21149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9521" algn="l"/>
                <a:tab pos="1839041" algn="l"/>
                <a:tab pos="2758562" algn="l"/>
                <a:tab pos="3678083" algn="l"/>
                <a:tab pos="4597603" algn="l"/>
                <a:tab pos="5517124" algn="l"/>
                <a:tab pos="6436644" algn="l"/>
                <a:tab pos="7356165" algn="l"/>
                <a:tab pos="8275686" algn="l"/>
                <a:tab pos="9195206" algn="l"/>
                <a:tab pos="10114727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2017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9038" y="703263"/>
            <a:ext cx="4630737" cy="3471862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34078" y="4416029"/>
            <a:ext cx="5140640" cy="41822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4124" tIns="46338" rIns="94124" bIns="46338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4524391" y="9000621"/>
            <a:ext cx="1824772" cy="182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9760" algn="l"/>
                <a:tab pos="1379281" algn="l"/>
                <a:tab pos="2298802" algn="l"/>
                <a:tab pos="3218322" algn="l"/>
                <a:tab pos="4137843" algn="l"/>
                <a:tab pos="5057364" algn="l"/>
                <a:tab pos="5976884" algn="l"/>
                <a:tab pos="6896405" algn="l"/>
                <a:tab pos="7815925" algn="l"/>
                <a:tab pos="8735446" algn="l"/>
                <a:tab pos="9654967" algn="l"/>
                <a:tab pos="10574487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Kome Oteri(InterDigital)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58039" y="9000620"/>
            <a:ext cx="516792" cy="36416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9521" algn="l"/>
                <a:tab pos="1839041" algn="l"/>
                <a:tab pos="2758562" algn="l"/>
                <a:tab pos="3678083" algn="l"/>
                <a:tab pos="4597603" algn="l"/>
                <a:tab pos="5517124" algn="l"/>
                <a:tab pos="6436644" algn="l"/>
                <a:tab pos="7356165" algn="l"/>
                <a:tab pos="8275686" algn="l"/>
                <a:tab pos="9195206" algn="l"/>
                <a:tab pos="10114727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30251" y="9000621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9521" algn="l"/>
                <a:tab pos="1839041" algn="l"/>
                <a:tab pos="2758562" algn="l"/>
                <a:tab pos="3678083" algn="l"/>
                <a:tab pos="4597603" algn="l"/>
                <a:tab pos="5517124" algn="l"/>
                <a:tab pos="6436644" algn="l"/>
                <a:tab pos="7356165" algn="l"/>
                <a:tab pos="8275686" algn="l"/>
                <a:tab pos="9195206" algn="l"/>
                <a:tab pos="10114727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31855" y="8999031"/>
            <a:ext cx="5546690" cy="159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952" tIns="45976" rIns="91952" bIns="45976"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54818" y="297371"/>
            <a:ext cx="5700765" cy="159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952" tIns="45976" rIns="91952" bIns="45976"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Kome Oteri(InterDigital)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66796" y="702875"/>
            <a:ext cx="4676810" cy="347462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952" tIns="45976" rIns="91952" bIns="45976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4078" y="4416029"/>
            <a:ext cx="5142244" cy="427768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</p:spTree>
    <p:extLst>
      <p:ext uri="{BB962C8B-B14F-4D97-AF65-F5344CB8AC3E}">
        <p14:creationId xmlns:p14="http://schemas.microsoft.com/office/powerpoint/2010/main" val="24373814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</p:spTree>
    <p:extLst>
      <p:ext uri="{BB962C8B-B14F-4D97-AF65-F5344CB8AC3E}">
        <p14:creationId xmlns:p14="http://schemas.microsoft.com/office/powerpoint/2010/main" val="13240590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en-US" sz="1200" b="0" dirty="0"/>
              <a:t>Do you agree to include mechanisms that support Digital Baseband Channel Tracking in addition to Analog Beam Tracking for SU-MIMO and MU-MIMO for 802.11ay to enable robust channel tracking ?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802.11-15/xxxxr0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March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Kome Oteri(InterDigital)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65455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Kome Oteri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Draft: UL Overhead Analysis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Kome Oteri (InterDigital)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2017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Kome Oteri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Kome Oteri (InterDigital)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Kome Oteri (InterDigital)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Kome Oteri (InterDigital)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Kome Oteri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Kome Oteri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Kome Oteri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6408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Kome Oteri (InterDigital)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755848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802.11-17/0426r2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emf"/><Relationship Id="rId4" Type="http://schemas.openxmlformats.org/officeDocument/2006/relationships/image" Target="../media/image10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Kome Oteri (InterDigital)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96652" y="764704"/>
            <a:ext cx="8350696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Further Discussion on Beam Tracking for 802.11ay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2065325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2017-03-12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49076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9843" y="3531020"/>
            <a:ext cx="8260404" cy="268758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169" y="353748"/>
            <a:ext cx="7770813" cy="1065213"/>
          </a:xfrm>
        </p:spPr>
        <p:txBody>
          <a:bodyPr/>
          <a:lstStyle/>
          <a:p>
            <a:r>
              <a:rPr lang="en-US" dirty="0"/>
              <a:t>Hybrid Beamforming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344" y="1720516"/>
            <a:ext cx="8751144" cy="937221"/>
          </a:xfrm>
        </p:spPr>
        <p:txBody>
          <a:bodyPr/>
          <a:lstStyle/>
          <a:p>
            <a:pPr algn="ctr"/>
            <a:r>
              <a:rPr lang="en-US" b="0" dirty="0"/>
              <a:t>H = channel; H</a:t>
            </a:r>
            <a:r>
              <a:rPr lang="en-US" b="0" baseline="-25000" dirty="0"/>
              <a:t>BB</a:t>
            </a:r>
            <a:r>
              <a:rPr lang="en-US" b="0" dirty="0"/>
              <a:t> = effective baseband channel </a:t>
            </a:r>
          </a:p>
          <a:p>
            <a:pPr algn="ctr"/>
            <a:r>
              <a:rPr lang="en-US" b="0" dirty="0"/>
              <a:t>F</a:t>
            </a:r>
            <a:r>
              <a:rPr lang="en-US" b="0" baseline="-25000" dirty="0"/>
              <a:t>A</a:t>
            </a:r>
            <a:r>
              <a:rPr lang="en-US" b="0" dirty="0"/>
              <a:t> = Analog </a:t>
            </a:r>
            <a:r>
              <a:rPr lang="en-US" b="0" dirty="0" err="1"/>
              <a:t>beamformer</a:t>
            </a:r>
            <a:r>
              <a:rPr lang="en-US" b="0" dirty="0"/>
              <a:t>; F</a:t>
            </a:r>
            <a:r>
              <a:rPr lang="en-US" b="0" baseline="-25000" dirty="0"/>
              <a:t>BB </a:t>
            </a:r>
            <a:r>
              <a:rPr lang="en-US" b="0" dirty="0"/>
              <a:t>= Baseband </a:t>
            </a:r>
            <a:r>
              <a:rPr lang="en-US" b="0" dirty="0" err="1"/>
              <a:t>beamformer</a:t>
            </a:r>
            <a:endParaRPr lang="en-US" b="0" dirty="0"/>
          </a:p>
          <a:p>
            <a:pPr algn="ctr"/>
            <a:r>
              <a:rPr lang="en-US" b="0" dirty="0"/>
              <a:t>F = Ideal baseband </a:t>
            </a:r>
            <a:r>
              <a:rPr lang="en-US" b="0" dirty="0" err="1"/>
              <a:t>precoder</a:t>
            </a:r>
            <a:r>
              <a:rPr lang="en-US" b="0" dirty="0"/>
              <a:t>; F</a:t>
            </a:r>
            <a:r>
              <a:rPr lang="en-US" b="0" baseline="-25000" dirty="0"/>
              <a:t>A</a:t>
            </a:r>
            <a:r>
              <a:rPr lang="en-US" b="0" dirty="0"/>
              <a:t>F</a:t>
            </a:r>
            <a:r>
              <a:rPr lang="en-US" b="0" baseline="-25000" dirty="0"/>
              <a:t>BB</a:t>
            </a:r>
            <a:r>
              <a:rPr lang="en-US" b="0" dirty="0"/>
              <a:t> = Hybrid </a:t>
            </a:r>
            <a:r>
              <a:rPr lang="en-US" b="0" dirty="0" err="1"/>
              <a:t>beamformer</a:t>
            </a:r>
            <a:r>
              <a:rPr lang="en-US" b="0" dirty="0"/>
              <a:t>; F</a:t>
            </a:r>
            <a:r>
              <a:rPr lang="en-US" b="0" baseline="-25000" dirty="0"/>
              <a:t>A</a:t>
            </a:r>
            <a:r>
              <a:rPr lang="en-US" b="0" dirty="0"/>
              <a:t>F</a:t>
            </a:r>
            <a:r>
              <a:rPr lang="en-US" b="0" baseline="-25000" dirty="0"/>
              <a:t>BB</a:t>
            </a:r>
            <a:r>
              <a:rPr lang="en-US" b="0" dirty="0"/>
              <a:t> ≈ 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Kome Oteri (InterDigital)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2017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127039" y="1301568"/>
                <a:ext cx="5493172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𝑌</m:t>
                    </m:r>
                    <m:r>
                      <a:rPr lang="en-US" sz="28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𝐻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  <m:sSub>
                      <m:sSubPr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𝐵𝐵</m:t>
                        </m:r>
                      </m:sub>
                    </m:sSub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; </m:t>
                    </m:r>
                  </m:oMath>
                </a14:m>
                <a:r>
                  <a:rPr lang="en-US" sz="2800" dirty="0">
                    <a:solidFill>
                      <a:schemeClr val="tx1"/>
                    </a:solidFill>
                  </a:rPr>
                  <a:t>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𝐵𝐵</m:t>
                        </m:r>
                      </m:sub>
                    </m:sSub>
                  </m:oMath>
                </a14:m>
                <a:r>
                  <a:rPr lang="en-US" sz="2800" dirty="0">
                    <a:solidFill>
                      <a:schemeClr val="tx1"/>
                    </a:solidFill>
                  </a:rPr>
                  <a:t>= </a:t>
                </a:r>
                <a14:m>
                  <m:oMath xmlns:m="http://schemas.openxmlformats.org/officeDocument/2006/math">
                    <m:r>
                      <a:rPr lang="en-US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𝐻</m:t>
                    </m:r>
                    <m:r>
                      <a:rPr lang="en-US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</m:oMath>
                </a14:m>
                <a:endParaRPr lang="en-US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7039" y="1301568"/>
                <a:ext cx="5493172" cy="430887"/>
              </a:xfrm>
              <a:prstGeom prst="rect">
                <a:avLst/>
              </a:prstGeom>
              <a:blipFill>
                <a:blip r:embed="rId2"/>
                <a:stretch>
                  <a:fillRect t="-25714" b="-5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793" y="3083476"/>
            <a:ext cx="4427191" cy="15696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Case 1: F</a:t>
            </a:r>
            <a:r>
              <a:rPr lang="en-US" baseline="-25000" dirty="0">
                <a:solidFill>
                  <a:schemeClr val="tx1"/>
                </a:solidFill>
              </a:rPr>
              <a:t>A  </a:t>
            </a:r>
            <a:r>
              <a:rPr lang="en-US" dirty="0">
                <a:solidFill>
                  <a:schemeClr val="tx1"/>
                </a:solidFill>
              </a:rPr>
              <a:t>and F</a:t>
            </a:r>
            <a:r>
              <a:rPr lang="en-US" baseline="-25000" dirty="0">
                <a:solidFill>
                  <a:schemeClr val="tx1"/>
                </a:solidFill>
              </a:rPr>
              <a:t>BB </a:t>
            </a:r>
            <a:r>
              <a:rPr lang="en-US" dirty="0">
                <a:solidFill>
                  <a:schemeClr val="tx1"/>
                </a:solidFill>
              </a:rPr>
              <a:t>unknown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Estimate H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Design F for H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Design F</a:t>
            </a:r>
            <a:r>
              <a:rPr lang="en-US" baseline="-25000" dirty="0">
                <a:solidFill>
                  <a:schemeClr val="tx1"/>
                </a:solidFill>
              </a:rPr>
              <a:t>A  </a:t>
            </a:r>
            <a:r>
              <a:rPr lang="en-US" dirty="0">
                <a:solidFill>
                  <a:schemeClr val="tx1"/>
                </a:solidFill>
              </a:rPr>
              <a:t>/ F</a:t>
            </a:r>
            <a:r>
              <a:rPr lang="en-US" baseline="-25000" dirty="0">
                <a:solidFill>
                  <a:schemeClr val="tx1"/>
                </a:solidFill>
              </a:rPr>
              <a:t>BB </a:t>
            </a:r>
            <a:r>
              <a:rPr lang="en-US" dirty="0">
                <a:solidFill>
                  <a:schemeClr val="tx1"/>
                </a:solidFill>
              </a:rPr>
              <a:t>from F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127504" y="4693554"/>
            <a:ext cx="4788965" cy="120032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Case 3: F</a:t>
            </a:r>
            <a:r>
              <a:rPr lang="en-US" baseline="-25000" dirty="0">
                <a:solidFill>
                  <a:schemeClr val="tx1"/>
                </a:solidFill>
              </a:rPr>
              <a:t>A  </a:t>
            </a:r>
            <a:r>
              <a:rPr lang="en-US" dirty="0">
                <a:solidFill>
                  <a:schemeClr val="tx1"/>
                </a:solidFill>
              </a:rPr>
              <a:t>known and F</a:t>
            </a:r>
            <a:r>
              <a:rPr lang="en-US" baseline="-25000" dirty="0">
                <a:solidFill>
                  <a:schemeClr val="tx1"/>
                </a:solidFill>
              </a:rPr>
              <a:t>BB </a:t>
            </a:r>
            <a:r>
              <a:rPr lang="en-US" dirty="0">
                <a:solidFill>
                  <a:schemeClr val="tx1"/>
                </a:solidFill>
              </a:rPr>
              <a:t>unknown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Estimate H</a:t>
            </a:r>
            <a:r>
              <a:rPr lang="en-US" baseline="-25000" dirty="0">
                <a:solidFill>
                  <a:schemeClr val="tx1"/>
                </a:solidFill>
              </a:rPr>
              <a:t>BB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Design F</a:t>
            </a:r>
            <a:r>
              <a:rPr lang="en-US" baseline="-25000" dirty="0">
                <a:solidFill>
                  <a:schemeClr val="tx1"/>
                </a:solidFill>
              </a:rPr>
              <a:t>BB</a:t>
            </a:r>
            <a:r>
              <a:rPr lang="en-US" dirty="0">
                <a:solidFill>
                  <a:schemeClr val="tx1"/>
                </a:solidFill>
              </a:rPr>
              <a:t> from H</a:t>
            </a:r>
            <a:r>
              <a:rPr lang="en-US" baseline="-25000" dirty="0">
                <a:solidFill>
                  <a:schemeClr val="tx1"/>
                </a:solidFill>
              </a:rPr>
              <a:t>BB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427983" y="3083476"/>
            <a:ext cx="4716017" cy="15696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Case 2: F</a:t>
            </a:r>
            <a:r>
              <a:rPr lang="en-US" baseline="-25000" dirty="0">
                <a:solidFill>
                  <a:schemeClr val="tx1"/>
                </a:solidFill>
              </a:rPr>
              <a:t>A  </a:t>
            </a:r>
            <a:r>
              <a:rPr lang="en-US" dirty="0">
                <a:solidFill>
                  <a:schemeClr val="tx1"/>
                </a:solidFill>
              </a:rPr>
              <a:t>and F</a:t>
            </a:r>
            <a:r>
              <a:rPr lang="en-US" baseline="-25000" dirty="0">
                <a:solidFill>
                  <a:schemeClr val="tx1"/>
                </a:solidFill>
              </a:rPr>
              <a:t>BB </a:t>
            </a:r>
            <a:r>
              <a:rPr lang="en-US" dirty="0">
                <a:solidFill>
                  <a:schemeClr val="tx1"/>
                </a:solidFill>
              </a:rPr>
              <a:t>unknown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Estimate H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Design F</a:t>
            </a:r>
            <a:r>
              <a:rPr lang="en-US" baseline="-25000" dirty="0">
                <a:solidFill>
                  <a:schemeClr val="tx1"/>
                </a:solidFill>
              </a:rPr>
              <a:t>A </a:t>
            </a:r>
            <a:r>
              <a:rPr lang="en-US" dirty="0">
                <a:solidFill>
                  <a:schemeClr val="tx1"/>
                </a:solidFill>
              </a:rPr>
              <a:t>and calculate H</a:t>
            </a:r>
            <a:r>
              <a:rPr lang="en-US" baseline="-25000" dirty="0">
                <a:solidFill>
                  <a:schemeClr val="tx1"/>
                </a:solidFill>
              </a:rPr>
              <a:t>BB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Design F</a:t>
            </a:r>
            <a:r>
              <a:rPr lang="en-US" baseline="-25000" dirty="0">
                <a:solidFill>
                  <a:schemeClr val="tx1"/>
                </a:solidFill>
              </a:rPr>
              <a:t>BB</a:t>
            </a:r>
            <a:r>
              <a:rPr lang="en-US" dirty="0">
                <a:solidFill>
                  <a:schemeClr val="tx1"/>
                </a:solidFill>
              </a:rPr>
              <a:t> from H</a:t>
            </a:r>
            <a:r>
              <a:rPr lang="en-US" baseline="-25000" dirty="0">
                <a:solidFill>
                  <a:schemeClr val="tx1"/>
                </a:solidFill>
              </a:rPr>
              <a:t>BB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92856" y="5953815"/>
            <a:ext cx="42643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Case 1/Case 2 discussed in [2]</a:t>
            </a:r>
          </a:p>
        </p:txBody>
      </p:sp>
      <p:sp>
        <p:nvSpPr>
          <p:cNvPr id="13" name="Oval 12"/>
          <p:cNvSpPr/>
          <p:nvPr/>
        </p:nvSpPr>
        <p:spPr bwMode="auto">
          <a:xfrm>
            <a:off x="2771800" y="1150925"/>
            <a:ext cx="792088" cy="765907"/>
          </a:xfrm>
          <a:prstGeom prst="ellipse">
            <a:avLst/>
          </a:prstGeom>
          <a:solidFill>
            <a:srgbClr val="00B8FF">
              <a:alpha val="21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676233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Hybrid </a:t>
            </a:r>
            <a:r>
              <a:rPr lang="en-US" dirty="0" err="1"/>
              <a:t>Beamformer</a:t>
            </a:r>
            <a:r>
              <a:rPr lang="en-US" dirty="0"/>
              <a:t> Tracking</a:t>
            </a:r>
            <a:endParaRPr lang="en-US" baseline="-25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548" y="5241089"/>
            <a:ext cx="5686400" cy="57606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Can estimate H</a:t>
            </a:r>
            <a:r>
              <a:rPr lang="en-US" b="0" baseline="-25000" dirty="0"/>
              <a:t>BB</a:t>
            </a:r>
            <a:r>
              <a:rPr lang="en-US" b="0" dirty="0"/>
              <a:t> efficiently by eliminating additional TRN fields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Kome Oteri (InterDigital)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2017</a:t>
            </a:r>
            <a:endParaRPr lang="en-GB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4295" y="1686818"/>
            <a:ext cx="3851565" cy="1274229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010" y="1686818"/>
            <a:ext cx="4953416" cy="3250833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23426" y="3117570"/>
            <a:ext cx="3852433" cy="1681653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53491" y="5043965"/>
            <a:ext cx="3852433" cy="1593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08441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Cases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1" y="1556792"/>
            <a:ext cx="8568952" cy="4113213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b="0" dirty="0"/>
              <a:t>For link adaptation to estimate H</a:t>
            </a:r>
            <a:r>
              <a:rPr lang="en-US" b="0" baseline="-25000" dirty="0"/>
              <a:t>BB</a:t>
            </a:r>
            <a:r>
              <a:rPr lang="en-US" b="0" dirty="0"/>
              <a:t> before full blown tracking e.g. beam blockage (SU/MU-MIMO)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b="0" dirty="0"/>
              <a:t>In MU-MIMO scenario to estimate H</a:t>
            </a:r>
            <a:r>
              <a:rPr lang="en-US" b="0" baseline="-25000" dirty="0"/>
              <a:t>BB  </a:t>
            </a:r>
            <a:r>
              <a:rPr lang="en-US" b="0" dirty="0"/>
              <a:t>when a different sub-set of STAs selected for transmission (MU-MIMO selection) after MU-MIMO BF Training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Kome Oteri (InterDigital)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2017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47" y="3879306"/>
            <a:ext cx="6677025" cy="23241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56176" y="3867549"/>
            <a:ext cx="2955227" cy="2607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81930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Beam Tracking Protocol for 802.11ay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8718" y="1556792"/>
            <a:ext cx="8784976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b="0" dirty="0"/>
              <a:t>802.11ay beam tracking Protocol can be split into three sub-phases: setup, training and feedback: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0" dirty="0"/>
              <a:t>Setup: Needs to signal the tracking type, antenna configuration needs to be set up.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Training: based on the BRP (using TRN-T/R fields) or the CEF.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0" dirty="0"/>
              <a:t>Feedback: </a:t>
            </a:r>
            <a:r>
              <a:rPr lang="en-US" sz="2400" dirty="0"/>
              <a:t>channel feedback is needed </a:t>
            </a:r>
            <a:r>
              <a:rPr lang="en-US" sz="2400" b="0" dirty="0"/>
              <a:t>for DBC tracking while any one of the best beam, SNR, or channel feedback is suitable for AB tracking.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8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Kome Oteri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80139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Beam Tracking for 802.11ay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Kome Oteri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7924" y="1700808"/>
            <a:ext cx="6491401" cy="429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07552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899" y="565423"/>
            <a:ext cx="7770813" cy="1065213"/>
          </a:xfrm>
        </p:spPr>
        <p:txBody>
          <a:bodyPr/>
          <a:lstStyle/>
          <a:p>
            <a:r>
              <a:rPr lang="en-US" dirty="0"/>
              <a:t>Steps for Beam Tracking in 802.11ay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061" y="1484784"/>
            <a:ext cx="8964488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Setup or Announcement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Indicate if  analog beam (AB) or digital baseband channel (DBC) tracking request : (AB or DBC)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Indicate if SU or MU (AB or DBC)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SU-MIMO/MU-MIMO  BF setup :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Indicate information similar to MU-MIMO BF setup sub-phase : (AB or DBC)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Indicate SU/MU transmission configuration or use parameter to indicate keep current configuration : (DBC)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Training Type</a:t>
            </a:r>
            <a:endParaRPr lang="en-US" sz="1600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Indicate use of TRN-T/R and TRN_length and set baseband precoder to Identity matrix : (AB or DBC)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Indicate the use of CEF based training and set baseband precoder to Identity matrix: (DBC only)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Indicate Feedback type required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Best Beam(s), SNR(s): (AB only)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Channel feedback : (AB or DBC)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Kome Oteri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37052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899" y="565423"/>
            <a:ext cx="7770813" cy="1065213"/>
          </a:xfrm>
        </p:spPr>
        <p:txBody>
          <a:bodyPr/>
          <a:lstStyle/>
          <a:p>
            <a:r>
              <a:rPr lang="en-US" dirty="0"/>
              <a:t>Steps for Beam Tracking in 802.11ay (</a:t>
            </a:r>
            <a:r>
              <a:rPr lang="en-US" dirty="0" err="1"/>
              <a:t>ctd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08" y="1836067"/>
            <a:ext cx="8964488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Training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TRN-T/R based training: (AB or DBC)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CEF based training : (DBC only)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Feedback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Based on simple polling (AB or DBC)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Other methods are TBD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Kome Oteri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95684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970" y="1830388"/>
            <a:ext cx="8820472" cy="4113213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b="0" dirty="0"/>
              <a:t>The beam tracking for hybrid beamforming in 802.11ay may be :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Analog Beam tracking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Digital Baseband Channel tracking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1"/>
                </a:solidFill>
              </a:rPr>
              <a:t>Simulation results show that with digital baseband channel  tracking, performance lost due to channel blocking may be mostly recovered.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b="0" dirty="0"/>
              <a:t>A protocol for beam tracking in 802.11ay is also introduced. 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lvl="1" algn="just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Kome Oteri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44535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b="0" dirty="0"/>
              <a:t>[1] IEEE P802.11ay™/D0.2, January 2017</a:t>
            </a:r>
          </a:p>
          <a:p>
            <a:pPr marL="0" indent="0"/>
            <a:r>
              <a:rPr lang="en-US" sz="2000" b="0" dirty="0"/>
              <a:t>[2] K. Oteri et. al., “Protocols for Hybrid Beamforming in  802.11ay”, IEEE doc. 11-17/0429r3</a:t>
            </a:r>
          </a:p>
          <a:p>
            <a:pPr marL="0" indent="0"/>
            <a:r>
              <a:rPr lang="en-US" sz="2000" b="0" dirty="0"/>
              <a:t>[3] IEEE Std 802.11-2016, December 2016</a:t>
            </a:r>
          </a:p>
          <a:p>
            <a:pPr marL="0" indent="0"/>
            <a:r>
              <a:rPr lang="en-US" sz="2000" b="0" dirty="0"/>
              <a:t>[4] A. Maltsev, et al, “Channel models for IEEE 802 11ay”, IEEE doc. 11-15/1150r8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Kome Oteri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15096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1013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sz="20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Do you agree to include mechanisms that support tracking of the digital baseband channel  for SU-MIMO and MU-MIMO  hybrid beamforming in 802.11ay?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Kome Oteri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70622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6466" y="1740571"/>
            <a:ext cx="8749480" cy="4485059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sz="1800" b="0" dirty="0"/>
              <a:t>A consolidated BF training protocol for use during the DTI period of the beacon interval has been agreed for SU/MU MIMO beamforming in [1]. The protocol is comprised of: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Phase 1: SISO phase (mandatory): collects feedback on one or more suitable initiator’s TX and responder’s RX DMG antennas and sectors between the initiator and each responder intended to be part of the SU/MU group.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Phase 2: MIMO phase (mandatory): Enables the training of transmit and receive sectors and DMG antennas to determine best combinations of transmit and receive sectors and DMG antennas for SU/MU-MIMO operation.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sz="1800" b="0" dirty="0"/>
              <a:t>Hybrid beamforming has also been proposed and accepted [1][2]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1800" b="0" dirty="0"/>
              <a:t>In this contribution, we propose Analog Beam (AB) tracking and Digital Baseband Channel (DBC) tracking as tracking mechanisms for hybrid beamforming.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1800" b="0" dirty="0"/>
              <a:t>We show simulation results that demonstrate the benefits of DBC tracking for hybrid beamforming in scenarios where the channel changes e.g. due to blockage.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1800" b="0" dirty="0"/>
              <a:t>Finally, we propose a protocol to enable both AB and DBC tracking.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Kome Oteri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7140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1600" b="1" dirty="0">
                <a:solidFill>
                  <a:schemeClr val="tx1"/>
                </a:solidFill>
              </a:rPr>
              <a:t>March 2017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idx="4294967295"/>
          </p:nvPr>
        </p:nvSpPr>
        <p:spPr>
          <a:xfrm>
            <a:off x="5500694" y="6475413"/>
            <a:ext cx="3041644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400" dirty="0">
                <a:solidFill>
                  <a:schemeClr val="tx1"/>
                </a:solidFill>
              </a:rPr>
              <a:t>Kome Oteri (InterDigital)</a:t>
            </a:r>
          </a:p>
        </p:txBody>
      </p:sp>
    </p:spTree>
    <p:extLst>
      <p:ext uri="{BB962C8B-B14F-4D97-AF65-F5344CB8AC3E}">
        <p14:creationId xmlns:p14="http://schemas.microsoft.com/office/powerpoint/2010/main" val="834903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Channel parameters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1"/>
            <a:ext cx="7770813" cy="32766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For channel with LOS components [3],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b="0" dirty="0"/>
              <a:t>TX/RX analog </a:t>
            </a:r>
            <a:r>
              <a:rPr lang="en-US" sz="1200" dirty="0"/>
              <a:t>beamforming</a:t>
            </a:r>
            <a:r>
              <a:rPr lang="en-US" sz="1200" b="0" dirty="0"/>
              <a:t> for both polarizations of  PAA#</a:t>
            </a:r>
            <a:r>
              <a:rPr lang="en-US" sz="1200" b="0" i="1" dirty="0"/>
              <a:t>i</a:t>
            </a:r>
            <a:r>
              <a:rPr lang="en-US" sz="1200" b="0" dirty="0"/>
              <a:t> are based on the LOS direction between TX PAA#</a:t>
            </a:r>
            <a:r>
              <a:rPr lang="en-US" sz="1200" b="0" i="1" dirty="0"/>
              <a:t>i </a:t>
            </a:r>
            <a:r>
              <a:rPr lang="en-US" sz="1200" b="0" dirty="0"/>
              <a:t>↔ RX PAA#</a:t>
            </a:r>
            <a:r>
              <a:rPr lang="en-US" sz="1200" b="0" i="1" dirty="0"/>
              <a:t>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For channel without LOS components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b="0" dirty="0"/>
              <a:t>Beam forming based on the AoD/AoA of strongest signal path </a:t>
            </a:r>
            <a:r>
              <a:rPr lang="en-US" sz="1200" dirty="0"/>
              <a:t>between TX PAA#</a:t>
            </a:r>
            <a:r>
              <a:rPr lang="en-US" sz="1200" i="1" dirty="0"/>
              <a:t>i </a:t>
            </a:r>
            <a:r>
              <a:rPr lang="en-US" sz="1200" dirty="0"/>
              <a:t>↔ RX PAA#</a:t>
            </a:r>
            <a:r>
              <a:rPr lang="en-US" sz="1200" i="1" dirty="0"/>
              <a:t>i</a:t>
            </a:r>
            <a:endParaRPr lang="en-US" sz="12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Channel bandwidth 2.64 GHz, center frequency 60.48 GHz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Each PAA has 16 elements (8 X 2)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Distance between antenna elements 0.0025m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Distance between center of PAAs 10cm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For AP-STA scenario, STA is placed at a plane 2m below AP  in the cubicle 1. Random rotation around z-axis between STA/AP.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05400" y="4495800"/>
            <a:ext cx="2438400" cy="1917843"/>
          </a:xfrm>
          <a:prstGeom prst="rect">
            <a:avLst/>
          </a:prstGeom>
        </p:spPr>
      </p:pic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Kome Oteri (InterDigital)</a:t>
            </a:r>
          </a:p>
        </p:txBody>
      </p:sp>
    </p:spTree>
    <p:extLst>
      <p:ext uri="{BB962C8B-B14F-4D97-AF65-F5344CB8AC3E}">
        <p14:creationId xmlns:p14="http://schemas.microsoft.com/office/powerpoint/2010/main" val="19596031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Beam Tracking in 802.11ad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834" y="1556792"/>
            <a:ext cx="849694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In 802.11ad, the beam identification phases are: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0" dirty="0"/>
              <a:t>SLS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0" dirty="0"/>
              <a:t>BRP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0" dirty="0"/>
              <a:t>Beam Tracking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Beam tracking is used for identifying the best beam for transmission after beam refinement and comprises setup, training and feedback sub-phases: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Setup: Initiator requesting Tx beam tracking sets parameters in transmitted packet: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BEAM_TRACKING_REQUEST: Beam tracking requested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Packet Type: TRN-T-PACKET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TRN-LEN: number of TRN-T fields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Training: Initiator appends an AGC field and TRN-T subfields to the packet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Feedback: Responder feeds back channel to the initiator.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The feedback type is the same as the feedback type in the last BRP frame that was transmitted from the initiator to the responder with TX-TRN-REQ equal to 1.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If the responder has never received a BRP frame from the initiator with TX-TRN-REQ equal to 1, the responder shall respond with the best sector.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Kome Oteri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23166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Beam Tracking with Initiator Requesting TRN-T </a:t>
            </a:r>
            <a:r>
              <a:rPr lang="en-US" dirty="0">
                <a:solidFill>
                  <a:schemeClr val="tx1"/>
                </a:solidFill>
              </a:rPr>
              <a:t>[3]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Kome Oteri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6100" y="1916832"/>
            <a:ext cx="6550211" cy="3723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02781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12" y="469900"/>
            <a:ext cx="7770813" cy="1065213"/>
          </a:xfrm>
        </p:spPr>
        <p:txBody>
          <a:bodyPr/>
          <a:lstStyle/>
          <a:p>
            <a:r>
              <a:rPr lang="en-US" dirty="0"/>
              <a:t>Hybrid Beamforming in 802.11ay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423909"/>
            <a:ext cx="8820472" cy="177169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Hybrid precoding has been proposed in 802.11ay to enable transmission of multiple streams for SU and MU-MIMO [1][2].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It adds digital baseband beamforming to analog beamforming to improve overall performance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This may require a change to the tracking mechanism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Kome Oteri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  <p:pic>
        <p:nvPicPr>
          <p:cNvPr id="8" name="Picture 7"/>
          <p:cNvPicPr/>
          <p:nvPr/>
        </p:nvPicPr>
        <p:blipFill>
          <a:blip r:embed="rId2"/>
          <a:stretch>
            <a:fillRect/>
          </a:stretch>
        </p:blipFill>
        <p:spPr>
          <a:xfrm>
            <a:off x="696912" y="2876965"/>
            <a:ext cx="3721735" cy="291528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751162" y="5885429"/>
            <a:ext cx="36132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>
                <a:solidFill>
                  <a:schemeClr val="tx1"/>
                </a:solidFill>
              </a:rPr>
              <a:t>Hybrid Beamforming Architecture</a:t>
            </a:r>
          </a:p>
        </p:txBody>
      </p:sp>
      <p:sp>
        <p:nvSpPr>
          <p:cNvPr id="9" name="Rectangle 8"/>
          <p:cNvSpPr/>
          <p:nvPr/>
        </p:nvSpPr>
        <p:spPr>
          <a:xfrm>
            <a:off x="4420176" y="3871674"/>
            <a:ext cx="4539197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>
                <a:solidFill>
                  <a:schemeClr val="tx1"/>
                </a:solidFill>
              </a:rPr>
              <a:t>Protocol in 802.11ay [2]: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Generate the best analog beamformer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Feedback analog beamformer and the effective digital base band channel.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Design the baseband channel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Transmit data</a:t>
            </a:r>
          </a:p>
        </p:txBody>
      </p:sp>
    </p:spTree>
    <p:extLst>
      <p:ext uri="{BB962C8B-B14F-4D97-AF65-F5344CB8AC3E}">
        <p14:creationId xmlns:p14="http://schemas.microsoft.com/office/powerpoint/2010/main" val="1018634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Beam Tracking for 802.11ay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484784"/>
            <a:ext cx="8927182" cy="439248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For 802.11ay, two types of beam tracking can be defined: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/>
              <a:t>Analog Beam Tracking (AB): </a:t>
            </a:r>
            <a:r>
              <a:rPr lang="en-US" sz="1800" dirty="0"/>
              <a:t>used to track the change in analog beams e.g. due to STA rotation, movement or blockage.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Similar to 802.11ad tracking but updated for SU/MU-MIMO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/>
              <a:t>Digital Baseband Channel Tracking (DBC): </a:t>
            </a:r>
            <a:r>
              <a:rPr lang="en-US" sz="1800" b="0" dirty="0"/>
              <a:t>used to track the change in the baseband channel for a fixed set of analog beams e.g. due to beam blockage when using  hybrid beamforming.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Requires feedback of new baseband channel based on original analog beams (skips the analog tracking procedure).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Simplifies tracking by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/>
              <a:t>Simplifying setup 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/>
              <a:t>Enabled by the use of the CEF and  a feedback request.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We will compare the performance with DBC tracking to ideal hybrid BF in a blockage scenario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Kome Oteri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86694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33400"/>
          </a:xfrm>
        </p:spPr>
        <p:txBody>
          <a:bodyPr/>
          <a:lstStyle/>
          <a:p>
            <a:r>
              <a:rPr lang="en-US" dirty="0"/>
              <a:t>Simulation Assumptions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1"/>
            <a:ext cx="6629400" cy="480059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Based on 11ad/ay SC PHY [3]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2 spatial streams with spatial stream parser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0" dirty="0"/>
              <a:t>Vertical Encoding</a:t>
            </a: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endParaRPr lang="en-US" sz="20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0" dirty="0"/>
              <a:t>MCS index is the same for all streams per PPDU, single CRC per PPDU (use MCS 14: </a:t>
            </a:r>
            <a:r>
              <a:rPr lang="el-GR" sz="1800" b="0" dirty="0"/>
              <a:t>π/2 16</a:t>
            </a:r>
            <a:r>
              <a:rPr lang="en-US" sz="1800" b="0" dirty="0"/>
              <a:t>QAM, rate ¾) [3]</a:t>
            </a:r>
          </a:p>
          <a:p>
            <a:pPr marL="287338" indent="-287338">
              <a:buFont typeface="Arial" panose="020B0604020202020204" pitchFamily="34" charset="0"/>
              <a:buChar char="•"/>
            </a:pPr>
            <a:r>
              <a:rPr lang="en-US" sz="1800" b="0" dirty="0"/>
              <a:t>MMSE receiver</a:t>
            </a:r>
          </a:p>
          <a:p>
            <a:pPr marL="287338" indent="-287338">
              <a:buFont typeface="Arial" panose="020B0604020202020204" pitchFamily="34" charset="0"/>
              <a:buChar char="•"/>
            </a:pPr>
            <a:r>
              <a:rPr lang="en-US" sz="1800" b="0" dirty="0"/>
              <a:t>Enterprise Cubicle (CB) scenario in 11ay/ad channel model [4]</a:t>
            </a:r>
          </a:p>
          <a:p>
            <a:pPr marL="287338" indent="-287338">
              <a:buFont typeface="Arial" panose="020B0604020202020204" pitchFamily="34" charset="0"/>
              <a:buChar char="•"/>
            </a:pPr>
            <a:r>
              <a:rPr lang="en-US" sz="1800" b="0" dirty="0"/>
              <a:t>STAs located on the table at a height of 0.7m in the cubicle</a:t>
            </a:r>
          </a:p>
          <a:p>
            <a:pPr marL="287338" indent="-287338">
              <a:buFont typeface="Arial" panose="020B0604020202020204" pitchFamily="34" charset="0"/>
              <a:buChar char="•"/>
            </a:pPr>
            <a:r>
              <a:rPr lang="en-US" sz="1800" b="0" dirty="0"/>
              <a:t>AP positioned in the middle below the ceiling at a height of 2.9 m</a:t>
            </a:r>
          </a:p>
          <a:p>
            <a:pPr marL="287338" indent="-287338">
              <a:buFont typeface="Arial" panose="020B0604020202020204" pitchFamily="34" charset="0"/>
              <a:buChar char="•"/>
            </a:pPr>
            <a:r>
              <a:rPr lang="en-US" sz="1800" b="0" dirty="0"/>
              <a:t>Real channel estimation at receiver </a:t>
            </a:r>
          </a:p>
          <a:p>
            <a:pPr marL="287338" indent="-287338">
              <a:buFont typeface="Arial" panose="020B0604020202020204" pitchFamily="34" charset="0"/>
              <a:buChar char="•"/>
            </a:pPr>
            <a:r>
              <a:rPr lang="en-US" sz="1800" b="0" dirty="0"/>
              <a:t>Detailed assumptions can be found in the appendix</a:t>
            </a:r>
          </a:p>
          <a:p>
            <a:pPr marL="0" indent="0"/>
            <a:endParaRPr lang="en-US" sz="1600" b="0" dirty="0"/>
          </a:p>
          <a:p>
            <a:pPr marL="287338" indent="-287338">
              <a:buFont typeface="Arial" panose="020B0604020202020204" pitchFamily="34" charset="0"/>
              <a:buChar char="•"/>
            </a:pPr>
            <a:endParaRPr lang="en-US" sz="1600" b="0" dirty="0"/>
          </a:p>
          <a:p>
            <a:pPr>
              <a:buFont typeface="Arial" panose="020B0604020202020204" pitchFamily="34" charset="0"/>
              <a:buChar char="•"/>
            </a:pPr>
            <a:endParaRPr lang="en-US" sz="2000" b="0" dirty="0"/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</p:txBody>
      </p:sp>
      <p:sp>
        <p:nvSpPr>
          <p:cNvPr id="4" name="Rectangle 113"/>
          <p:cNvSpPr>
            <a:spLocks noChangeArrowheads="1"/>
          </p:cNvSpPr>
          <p:nvPr/>
        </p:nvSpPr>
        <p:spPr bwMode="auto">
          <a:xfrm flipV="1">
            <a:off x="9967259" y="2550"/>
            <a:ext cx="4140679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26" name="Slide Number Placeholder 4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7</a:t>
            </a: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0207" y="1752601"/>
            <a:ext cx="4041998" cy="131685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53302" y="2526308"/>
            <a:ext cx="2590698" cy="3771901"/>
          </a:xfrm>
          <a:prstGeom prst="rect">
            <a:avLst/>
          </a:prstGeom>
        </p:spPr>
      </p:pic>
      <p:sp>
        <p:nvSpPr>
          <p:cNvPr id="9" name="Date Placeholder 5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525344"/>
            <a:ext cx="3041644" cy="180975"/>
          </a:xfrm>
        </p:spPr>
        <p:txBody>
          <a:bodyPr/>
          <a:lstStyle/>
          <a:p>
            <a:r>
              <a:rPr lang="en-GB" dirty="0"/>
              <a:t>Kome Oteri (InterDigital)</a:t>
            </a:r>
          </a:p>
        </p:txBody>
      </p:sp>
    </p:spTree>
    <p:extLst>
      <p:ext uri="{BB962C8B-B14F-4D97-AF65-F5344CB8AC3E}">
        <p14:creationId xmlns:p14="http://schemas.microsoft.com/office/powerpoint/2010/main" val="37837543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09600"/>
          </a:xfrm>
        </p:spPr>
        <p:txBody>
          <a:bodyPr/>
          <a:lstStyle/>
          <a:p>
            <a:r>
              <a:rPr lang="en-US" dirty="0"/>
              <a:t>Simulated SU-MIMO Configurations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27031"/>
            <a:ext cx="8763001" cy="44180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Channel generated using desired scenario (CB)</a:t>
            </a:r>
            <a:endParaRPr lang="en-US" sz="9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One of the LOS paths is randomly selected and blocked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We simulate Configuration #4 of the SU-MIMO PAA configurations [3]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Note there are 4 LOS paths in this configuration due to the 4 antenna pairs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Original hybrid beamformer is designed based on the original channel</a:t>
            </a:r>
          </a:p>
          <a:p>
            <a:pPr marL="747713" lvl="1" indent="-290513">
              <a:buFont typeface="Arial" panose="020B0604020202020204" pitchFamily="34" charset="0"/>
              <a:buChar char="•"/>
            </a:pPr>
            <a:r>
              <a:rPr lang="en-US" sz="1800" dirty="0"/>
              <a:t>Scheme 1: Transmission with no change in hybrid beamformer (No tracking)</a:t>
            </a:r>
          </a:p>
          <a:p>
            <a:pPr marL="747713" lvl="1" indent="-290513">
              <a:buFont typeface="Arial" panose="020B0604020202020204" pitchFamily="34" charset="0"/>
              <a:buChar char="•"/>
            </a:pPr>
            <a:r>
              <a:rPr lang="en-US" sz="1800" dirty="0"/>
              <a:t>Scheme 2: Transmission with no change in analog beamformer but redesigned baseband digital beamformer (baseband digital tracking only).</a:t>
            </a:r>
            <a:endParaRPr lang="en-US" sz="1100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1600200" y="3984413"/>
            <a:ext cx="6172200" cy="3657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457200" lvl="1" indent="0"/>
            <a:r>
              <a:rPr lang="en-US" sz="1800" kern="0" dirty="0"/>
              <a:t>4x4 channel, 2 PAAs with dual polarization on each side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kern="0" dirty="0"/>
          </a:p>
          <a:p>
            <a:pPr lvl="1">
              <a:buFont typeface="Arial" panose="020B0604020202020204" pitchFamily="34" charset="0"/>
              <a:buChar char="•"/>
            </a:pPr>
            <a:endParaRPr lang="en-US" kern="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74796" y="4344499"/>
            <a:ext cx="4997658" cy="2317253"/>
          </a:xfrm>
          <a:prstGeom prst="rect">
            <a:avLst/>
          </a:prstGeom>
        </p:spPr>
      </p:pic>
      <p:sp>
        <p:nvSpPr>
          <p:cNvPr id="8" name="Date Placeholder 5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Kome Oteri (InterDigital)</a:t>
            </a:r>
          </a:p>
        </p:txBody>
      </p:sp>
    </p:spTree>
    <p:extLst>
      <p:ext uri="{BB962C8B-B14F-4D97-AF65-F5344CB8AC3E}">
        <p14:creationId xmlns:p14="http://schemas.microsoft.com/office/powerpoint/2010/main" val="13915450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09600"/>
          </a:xfrm>
        </p:spPr>
        <p:txBody>
          <a:bodyPr/>
          <a:lstStyle/>
          <a:p>
            <a:r>
              <a:rPr lang="en-US" dirty="0"/>
              <a:t>Numerical Results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91690" y="5733256"/>
            <a:ext cx="8759031" cy="576633"/>
          </a:xfrm>
        </p:spPr>
        <p:txBody>
          <a:bodyPr/>
          <a:lstStyle/>
          <a:p>
            <a:pPr algn="ctr">
              <a:buFont typeface="Arial" panose="020B0604020202020204" pitchFamily="34" charset="0"/>
              <a:buChar char="•"/>
            </a:pPr>
            <a:r>
              <a:rPr lang="en-US" sz="2000" b="0" dirty="0"/>
              <a:t>Hybrid precoding with DBC tracking recovers most of the performance loss due to LOS blockage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2853" y="972686"/>
            <a:ext cx="6336704" cy="4760570"/>
          </a:xfrm>
          <a:prstGeom prst="rect">
            <a:avLst/>
          </a:prstGeom>
        </p:spPr>
      </p:pic>
      <p:sp>
        <p:nvSpPr>
          <p:cNvPr id="7" name="Date Placeholder 5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Kome Oteri (InterDigital)</a:t>
            </a:r>
          </a:p>
        </p:txBody>
      </p:sp>
    </p:spTree>
    <p:extLst>
      <p:ext uri="{BB962C8B-B14F-4D97-AF65-F5344CB8AC3E}">
        <p14:creationId xmlns:p14="http://schemas.microsoft.com/office/powerpoint/2010/main" val="20480213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11-14-xxxx-00-00ax_Throughput_Analysis_Draft.potx [Last saved by user]" id="{03791ABE-4CE4-4A8E-AF4B-40E6C4519A30}" vid="{A266FB23-DF4D-47E7-8213-0EAA9B38B969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B519F59218FD4E88B58DE214C6B6C1" ma:contentTypeVersion="0" ma:contentTypeDescription="Create a new document." ma:contentTypeScope="" ma:versionID="f0f002001fb3fd8d0b30a99e294d422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39C0F25-D851-4761-B715-2B5A33DE975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D8EC1A86-AB04-4019-90C6-5E85654D79C8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9E2B0561-70B8-47BB-B4BD-030836AF9A2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1709</Words>
  <Application>Microsoft Office PowerPoint</Application>
  <PresentationFormat>On-screen Show (4:3)</PresentationFormat>
  <Paragraphs>223</Paragraphs>
  <Slides>21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MS Gothic</vt:lpstr>
      <vt:lpstr>Arial</vt:lpstr>
      <vt:lpstr>Arial Unicode MS</vt:lpstr>
      <vt:lpstr>Cambria Math</vt:lpstr>
      <vt:lpstr>Times New Roman</vt:lpstr>
      <vt:lpstr>Office Theme</vt:lpstr>
      <vt:lpstr>Further Discussion on Beam Tracking for 802.11ay</vt:lpstr>
      <vt:lpstr>Introduction</vt:lpstr>
      <vt:lpstr>Beam Tracking in 802.11ad</vt:lpstr>
      <vt:lpstr>Beam Tracking with Initiator Requesting TRN-T [3]</vt:lpstr>
      <vt:lpstr>Hybrid Beamforming in 802.11ay</vt:lpstr>
      <vt:lpstr>Beam Tracking for 802.11ay</vt:lpstr>
      <vt:lpstr>Simulation Assumptions</vt:lpstr>
      <vt:lpstr>Simulated SU-MIMO Configurations</vt:lpstr>
      <vt:lpstr>Numerical Results</vt:lpstr>
      <vt:lpstr>Hybrid Beamforming</vt:lpstr>
      <vt:lpstr>Hybrid Beamformer Tracking</vt:lpstr>
      <vt:lpstr>Use Cases</vt:lpstr>
      <vt:lpstr>Beam Tracking Protocol for 802.11ay</vt:lpstr>
      <vt:lpstr>Beam Tracking for 802.11ay</vt:lpstr>
      <vt:lpstr>Steps for Beam Tracking in 802.11ay </vt:lpstr>
      <vt:lpstr>Steps for Beam Tracking in 802.11ay (ctd)</vt:lpstr>
      <vt:lpstr>Conclusion</vt:lpstr>
      <vt:lpstr>References</vt:lpstr>
      <vt:lpstr>Straw Poll 1</vt:lpstr>
      <vt:lpstr>Appendix</vt:lpstr>
      <vt:lpstr>Channel parameters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2017-03-13T03:26:48Z</dcterms:created>
  <dcterms:modified xsi:type="dcterms:W3CDTF">2017-03-16T20:19:04Z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0x01010068B519F59218FD4E88B58DE214C6B6C1</vt:lpwstr>
  </property>
</Properties>
</file>