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6" r:id="rId5"/>
    <p:sldId id="273" r:id="rId6"/>
    <p:sldId id="308" r:id="rId7"/>
    <p:sldId id="309" r:id="rId8"/>
    <p:sldId id="317" r:id="rId9"/>
    <p:sldId id="310" r:id="rId10"/>
    <p:sldId id="319" r:id="rId11"/>
    <p:sldId id="320" r:id="rId12"/>
    <p:sldId id="323" r:id="rId13"/>
    <p:sldId id="327" r:id="rId14"/>
    <p:sldId id="328" r:id="rId15"/>
    <p:sldId id="329" r:id="rId16"/>
    <p:sldId id="322" r:id="rId17"/>
    <p:sldId id="312" r:id="rId18"/>
    <p:sldId id="311" r:id="rId19"/>
    <p:sldId id="326" r:id="rId20"/>
    <p:sldId id="293" r:id="rId21"/>
    <p:sldId id="313" r:id="rId22"/>
    <p:sldId id="314" r:id="rId23"/>
    <p:sldId id="324" r:id="rId24"/>
    <p:sldId id="325" r:id="rId25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280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344"/>
    </p:cViewPr>
  </p:sorterViewPr>
  <p:notesViewPr>
    <p:cSldViewPr>
      <p:cViewPr varScale="1">
        <p:scale>
          <a:sx n="46" d="100"/>
          <a:sy n="46" d="100"/>
        </p:scale>
        <p:origin x="1554" y="36"/>
      </p:cViewPr>
      <p:guideLst>
        <p:guide orient="horz" pos="2885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r>
              <a:rPr lang="en-US" dirty="0"/>
              <a:t>Kome Oteri(InterDigital)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3633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14795" y="97004"/>
            <a:ext cx="2334368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7" y="97004"/>
            <a:ext cx="1387977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524391" y="9000621"/>
            <a:ext cx="1824772" cy="18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Kome Oteri(InterDigital)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2437381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1324059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802.11-17/0426r1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6652" y="764704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Further Discussion on Beam Tracking for 802.11ay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65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2017-03-12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907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843" y="3531020"/>
            <a:ext cx="8260404" cy="268758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169" y="353748"/>
            <a:ext cx="7770813" cy="1065213"/>
          </a:xfrm>
        </p:spPr>
        <p:txBody>
          <a:bodyPr/>
          <a:lstStyle/>
          <a:p>
            <a:r>
              <a:rPr lang="en-US" dirty="0"/>
              <a:t>Hybrid Beamforming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44" y="1720516"/>
            <a:ext cx="8751144" cy="937221"/>
          </a:xfrm>
        </p:spPr>
        <p:txBody>
          <a:bodyPr/>
          <a:lstStyle/>
          <a:p>
            <a:pPr algn="ctr"/>
            <a:r>
              <a:rPr lang="en-US" b="0" dirty="0"/>
              <a:t>H = channel; H</a:t>
            </a:r>
            <a:r>
              <a:rPr lang="en-US" b="0" baseline="-25000" dirty="0"/>
              <a:t>BB</a:t>
            </a:r>
            <a:r>
              <a:rPr lang="en-US" b="0" dirty="0"/>
              <a:t> = effective baseband channel </a:t>
            </a:r>
          </a:p>
          <a:p>
            <a:pPr algn="ctr"/>
            <a:r>
              <a:rPr lang="en-US" b="0" dirty="0"/>
              <a:t>F</a:t>
            </a:r>
            <a:r>
              <a:rPr lang="en-US" b="0" baseline="-25000" dirty="0"/>
              <a:t>A</a:t>
            </a:r>
            <a:r>
              <a:rPr lang="en-US" b="0" dirty="0"/>
              <a:t> = Analog </a:t>
            </a:r>
            <a:r>
              <a:rPr lang="en-US" b="0" dirty="0" err="1"/>
              <a:t>beamformer</a:t>
            </a:r>
            <a:r>
              <a:rPr lang="en-US" b="0" dirty="0"/>
              <a:t>; F</a:t>
            </a:r>
            <a:r>
              <a:rPr lang="en-US" b="0" baseline="-25000" dirty="0"/>
              <a:t>BB </a:t>
            </a:r>
            <a:r>
              <a:rPr lang="en-US" b="0" dirty="0"/>
              <a:t>= Baseband </a:t>
            </a:r>
            <a:r>
              <a:rPr lang="en-US" b="0" dirty="0" err="1"/>
              <a:t>beamformer</a:t>
            </a:r>
            <a:endParaRPr lang="en-US" b="0" dirty="0"/>
          </a:p>
          <a:p>
            <a:pPr algn="ctr"/>
            <a:r>
              <a:rPr lang="en-US" b="0" dirty="0"/>
              <a:t>F = Ideal baseband </a:t>
            </a:r>
            <a:r>
              <a:rPr lang="en-US" b="0" dirty="0" err="1"/>
              <a:t>precoder</a:t>
            </a:r>
            <a:r>
              <a:rPr lang="en-US" b="0" dirty="0"/>
              <a:t>; F</a:t>
            </a:r>
            <a:r>
              <a:rPr lang="en-US" b="0" baseline="-25000" dirty="0"/>
              <a:t>A</a:t>
            </a:r>
            <a:r>
              <a:rPr lang="en-US" b="0" dirty="0"/>
              <a:t>F</a:t>
            </a:r>
            <a:r>
              <a:rPr lang="en-US" b="0" baseline="-25000" dirty="0"/>
              <a:t>BB</a:t>
            </a:r>
            <a:r>
              <a:rPr lang="en-US" b="0" dirty="0"/>
              <a:t> = Hybrid </a:t>
            </a:r>
            <a:r>
              <a:rPr lang="en-US" b="0" dirty="0" err="1"/>
              <a:t>beamformer</a:t>
            </a:r>
            <a:r>
              <a:rPr lang="en-US" b="0" dirty="0"/>
              <a:t>; F</a:t>
            </a:r>
            <a:r>
              <a:rPr lang="en-US" b="0" baseline="-25000" dirty="0"/>
              <a:t>A</a:t>
            </a:r>
            <a:r>
              <a:rPr lang="en-US" b="0" dirty="0"/>
              <a:t>F</a:t>
            </a:r>
            <a:r>
              <a:rPr lang="en-US" b="0" baseline="-25000" dirty="0"/>
              <a:t>BB</a:t>
            </a:r>
            <a:r>
              <a:rPr lang="en-US" b="0" dirty="0"/>
              <a:t> ≈ 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127039" y="1301568"/>
                <a:ext cx="5493172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sSub>
                      <m:sSub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𝐵𝐵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; 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𝐵𝐵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7039" y="1301568"/>
                <a:ext cx="5493172" cy="430887"/>
              </a:xfrm>
              <a:prstGeom prst="rect">
                <a:avLst/>
              </a:prstGeom>
              <a:blipFill>
                <a:blip r:embed="rId2"/>
                <a:stretch>
                  <a:fillRect t="-25714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793" y="3083476"/>
            <a:ext cx="4427191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Case 1: F</a:t>
            </a:r>
            <a:r>
              <a:rPr lang="en-US" baseline="-25000" dirty="0">
                <a:solidFill>
                  <a:schemeClr val="tx1"/>
                </a:solidFill>
              </a:rPr>
              <a:t>A  </a:t>
            </a:r>
            <a:r>
              <a:rPr lang="en-US" dirty="0">
                <a:solidFill>
                  <a:schemeClr val="tx1"/>
                </a:solidFill>
              </a:rPr>
              <a:t>and F</a:t>
            </a:r>
            <a:r>
              <a:rPr lang="en-US" baseline="-25000" dirty="0">
                <a:solidFill>
                  <a:schemeClr val="tx1"/>
                </a:solidFill>
              </a:rPr>
              <a:t>BB </a:t>
            </a:r>
            <a:r>
              <a:rPr lang="en-US" dirty="0">
                <a:solidFill>
                  <a:schemeClr val="tx1"/>
                </a:solidFill>
              </a:rPr>
              <a:t>unknown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Estimate H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Design F for H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Design F</a:t>
            </a:r>
            <a:r>
              <a:rPr lang="en-US" baseline="-25000" dirty="0">
                <a:solidFill>
                  <a:schemeClr val="tx1"/>
                </a:solidFill>
              </a:rPr>
              <a:t>A  </a:t>
            </a:r>
            <a:r>
              <a:rPr lang="en-US" dirty="0">
                <a:solidFill>
                  <a:schemeClr val="tx1"/>
                </a:solidFill>
              </a:rPr>
              <a:t>/ F</a:t>
            </a:r>
            <a:r>
              <a:rPr lang="en-US" baseline="-25000" dirty="0">
                <a:solidFill>
                  <a:schemeClr val="tx1"/>
                </a:solidFill>
              </a:rPr>
              <a:t>BB </a:t>
            </a:r>
            <a:r>
              <a:rPr lang="en-US" dirty="0">
                <a:solidFill>
                  <a:schemeClr val="tx1"/>
                </a:solidFill>
              </a:rPr>
              <a:t>from 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27504" y="4693554"/>
            <a:ext cx="4788965" cy="120032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Case 3: F</a:t>
            </a:r>
            <a:r>
              <a:rPr lang="en-US" baseline="-25000" dirty="0">
                <a:solidFill>
                  <a:schemeClr val="tx1"/>
                </a:solidFill>
              </a:rPr>
              <a:t>A  </a:t>
            </a:r>
            <a:r>
              <a:rPr lang="en-US" dirty="0">
                <a:solidFill>
                  <a:schemeClr val="tx1"/>
                </a:solidFill>
              </a:rPr>
              <a:t>known and F</a:t>
            </a:r>
            <a:r>
              <a:rPr lang="en-US" baseline="-25000" dirty="0">
                <a:solidFill>
                  <a:schemeClr val="tx1"/>
                </a:solidFill>
              </a:rPr>
              <a:t>BB </a:t>
            </a:r>
            <a:r>
              <a:rPr lang="en-US" dirty="0">
                <a:solidFill>
                  <a:schemeClr val="tx1"/>
                </a:solidFill>
              </a:rPr>
              <a:t>unknown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Estimate H</a:t>
            </a:r>
            <a:r>
              <a:rPr lang="en-US" baseline="-25000" dirty="0">
                <a:solidFill>
                  <a:schemeClr val="tx1"/>
                </a:solidFill>
              </a:rPr>
              <a:t>BB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Design F</a:t>
            </a:r>
            <a:r>
              <a:rPr lang="en-US" baseline="-25000" dirty="0">
                <a:solidFill>
                  <a:schemeClr val="tx1"/>
                </a:solidFill>
              </a:rPr>
              <a:t>BB</a:t>
            </a:r>
            <a:r>
              <a:rPr lang="en-US" dirty="0">
                <a:solidFill>
                  <a:schemeClr val="tx1"/>
                </a:solidFill>
              </a:rPr>
              <a:t> from H</a:t>
            </a:r>
            <a:r>
              <a:rPr lang="en-US" baseline="-25000" dirty="0">
                <a:solidFill>
                  <a:schemeClr val="tx1"/>
                </a:solidFill>
              </a:rPr>
              <a:t>BB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27983" y="3083476"/>
            <a:ext cx="4716017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Case 2: F</a:t>
            </a:r>
            <a:r>
              <a:rPr lang="en-US" baseline="-25000" dirty="0">
                <a:solidFill>
                  <a:schemeClr val="tx1"/>
                </a:solidFill>
              </a:rPr>
              <a:t>A  </a:t>
            </a:r>
            <a:r>
              <a:rPr lang="en-US" dirty="0">
                <a:solidFill>
                  <a:schemeClr val="tx1"/>
                </a:solidFill>
              </a:rPr>
              <a:t>and F</a:t>
            </a:r>
            <a:r>
              <a:rPr lang="en-US" baseline="-25000" dirty="0">
                <a:solidFill>
                  <a:schemeClr val="tx1"/>
                </a:solidFill>
              </a:rPr>
              <a:t>BB </a:t>
            </a:r>
            <a:r>
              <a:rPr lang="en-US" dirty="0">
                <a:solidFill>
                  <a:schemeClr val="tx1"/>
                </a:solidFill>
              </a:rPr>
              <a:t>unknown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Estimate H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Design F</a:t>
            </a:r>
            <a:r>
              <a:rPr lang="en-US" baseline="-25000" dirty="0">
                <a:solidFill>
                  <a:schemeClr val="tx1"/>
                </a:solidFill>
              </a:rPr>
              <a:t>A </a:t>
            </a:r>
            <a:r>
              <a:rPr lang="en-US" dirty="0">
                <a:solidFill>
                  <a:schemeClr val="tx1"/>
                </a:solidFill>
              </a:rPr>
              <a:t>and calculate H</a:t>
            </a:r>
            <a:r>
              <a:rPr lang="en-US" baseline="-25000" dirty="0">
                <a:solidFill>
                  <a:schemeClr val="tx1"/>
                </a:solidFill>
              </a:rPr>
              <a:t>BB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Design F</a:t>
            </a:r>
            <a:r>
              <a:rPr lang="en-US" baseline="-25000" dirty="0">
                <a:solidFill>
                  <a:schemeClr val="tx1"/>
                </a:solidFill>
              </a:rPr>
              <a:t>BB</a:t>
            </a:r>
            <a:r>
              <a:rPr lang="en-US" dirty="0">
                <a:solidFill>
                  <a:schemeClr val="tx1"/>
                </a:solidFill>
              </a:rPr>
              <a:t> from H</a:t>
            </a:r>
            <a:r>
              <a:rPr lang="en-US" baseline="-25000" dirty="0">
                <a:solidFill>
                  <a:schemeClr val="tx1"/>
                </a:solidFill>
              </a:rPr>
              <a:t>BB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92856" y="5953815"/>
            <a:ext cx="42643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Case 1/Case 2 discussed in [2]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2771800" y="1150925"/>
            <a:ext cx="792088" cy="765907"/>
          </a:xfrm>
          <a:prstGeom prst="ellipse">
            <a:avLst/>
          </a:prstGeom>
          <a:solidFill>
            <a:srgbClr val="00B8FF">
              <a:alpha val="21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7623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Hybrid </a:t>
            </a:r>
            <a:r>
              <a:rPr lang="en-US" dirty="0" err="1"/>
              <a:t>Beamformer</a:t>
            </a:r>
            <a:r>
              <a:rPr lang="en-US" dirty="0"/>
              <a:t> Tracking</a:t>
            </a:r>
            <a:endParaRPr lang="en-US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548" y="5241089"/>
            <a:ext cx="5686400" cy="57606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Can estimate H</a:t>
            </a:r>
            <a:r>
              <a:rPr lang="en-US" b="0" baseline="-25000" dirty="0"/>
              <a:t>BB</a:t>
            </a:r>
            <a:r>
              <a:rPr lang="en-US" b="0" dirty="0"/>
              <a:t> efficiently by eliminating additional TRN fields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4295" y="1686818"/>
            <a:ext cx="3851565" cy="127422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10" y="1686818"/>
            <a:ext cx="4953416" cy="325083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3426" y="3117570"/>
            <a:ext cx="3852433" cy="168165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53491" y="5043965"/>
            <a:ext cx="3852433" cy="1593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844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1" y="1556792"/>
            <a:ext cx="8568952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For link adaptation to estimate H</a:t>
            </a:r>
            <a:r>
              <a:rPr lang="en-US" b="0" baseline="-25000" dirty="0"/>
              <a:t>BB</a:t>
            </a:r>
            <a:r>
              <a:rPr lang="en-US" b="0" dirty="0"/>
              <a:t> before full blown tracking e.g. beam blockage (SU/MU-MIMO)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In MU-MIMO scenario to estimate H</a:t>
            </a:r>
            <a:r>
              <a:rPr lang="en-US" b="0" baseline="-25000" dirty="0"/>
              <a:t>BB  </a:t>
            </a:r>
            <a:r>
              <a:rPr lang="en-US" b="0" dirty="0"/>
              <a:t>when a different sub-set of STAs selected for transmission (MU-MIMO selection) after MU-MIMO BF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47" y="3879306"/>
            <a:ext cx="6677025" cy="23241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6176" y="3867549"/>
            <a:ext cx="2955227" cy="2607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193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 Tracking Protocol for 802.11ay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18" y="1556792"/>
            <a:ext cx="878497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0" dirty="0"/>
              <a:t>802.11ay beam tracking Protocol can be split into three sub-phases: setup, training and feedback: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Setup: Needs to signal the tracking type, antenna configuration needs to be set up.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Training: based on the BRP (using TRN-T/R fields) or the CEF.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Feedback: </a:t>
            </a:r>
            <a:r>
              <a:rPr lang="en-US" sz="2400" dirty="0"/>
              <a:t>channel feedback is needed </a:t>
            </a:r>
            <a:r>
              <a:rPr lang="en-US" sz="2400" b="0" dirty="0"/>
              <a:t>for DBC tracking while any one of the best beam, SNR, or channel feedback is suitable for AB tracking.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8013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 Tracking for 802.11ay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7924" y="1700808"/>
            <a:ext cx="6491401" cy="429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755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565423"/>
            <a:ext cx="7770813" cy="1065213"/>
          </a:xfrm>
        </p:spPr>
        <p:txBody>
          <a:bodyPr/>
          <a:lstStyle/>
          <a:p>
            <a:r>
              <a:rPr lang="en-US" dirty="0"/>
              <a:t>Steps for Beam Tracking in 802.11ay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61" y="1484784"/>
            <a:ext cx="896448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Setup or Announcement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Indicate if  analog beam (AB) or digital baseband channel (DBC) tracking request : (AB or DBC)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Indicate if SU or MU (AB or DBC)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SU-MIMO/MU-MIMO  BF setup 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Indicate information similar to MU-MIMO BF setup sub-phase : (AB or DBC)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Indicate SU/MU transmission configuration or use parameter to indicate keep current configuration : (DBC)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Training Type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Indicate use of TRN-T/R and TRN_length and set baseband precoder to Identity matrix : (AB or DBC)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Indicate the use of CEF based training and set baseband precoder to Identity matrix: (DBC only)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Indicate Feedback type required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Best Beam(s), SNR(s): (AB only)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Channel feedback : (AB or DBC)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37052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565423"/>
            <a:ext cx="7770813" cy="1065213"/>
          </a:xfrm>
        </p:spPr>
        <p:txBody>
          <a:bodyPr/>
          <a:lstStyle/>
          <a:p>
            <a:r>
              <a:rPr lang="en-US" dirty="0"/>
              <a:t>Steps for Beam Tracking in 802.11ay (</a:t>
            </a:r>
            <a:r>
              <a:rPr lang="en-US" dirty="0" err="1"/>
              <a:t>ctd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8" y="1836067"/>
            <a:ext cx="896448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Training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TRN-T/R based training: (AB or DBC)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CEF based training : (DBC only)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Based on simple polling (AB or DBC)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Other methods are TBD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5684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970" y="1830388"/>
            <a:ext cx="8820472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The beam tracking for hybrid beamforming in 802.11ay may be 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Analog Beam tracking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Digital Baseband Channel tracking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Simulation results show that with digital baseband channel  tracking, performance lost due to channel blocking may be mostly recovered.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A protocol for beam tracking in 802.11ay is also introduced.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4453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b="0" dirty="0"/>
              <a:t>[1] IEEE P802.11ay™/D0.2, January 2017</a:t>
            </a:r>
          </a:p>
          <a:p>
            <a:pPr marL="0" indent="0"/>
            <a:r>
              <a:rPr lang="en-US" sz="2000" b="0" dirty="0"/>
              <a:t>[2] K. Oteri et. al., “Protocols for Hybrid Beamforming in  802.11ay”, IEEE doc. 11-17/0429r0</a:t>
            </a:r>
          </a:p>
          <a:p>
            <a:pPr marL="0" indent="0"/>
            <a:r>
              <a:rPr lang="en-US" sz="2000" b="0" dirty="0"/>
              <a:t>[3] IEEE Std 802.11-2016, December 2016</a:t>
            </a:r>
          </a:p>
          <a:p>
            <a:pPr marL="0" indent="0"/>
            <a:r>
              <a:rPr lang="en-US" sz="2000" b="0" dirty="0"/>
              <a:t>[4] A. Maltsev, et al, “Channel models for IEEE 802 11ay”, IEEE doc. 11-15/1150r8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15096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Do you agree to include mechanisms that support Digital Baseband Channel Tracking in addition to Analog Beam Tracking for SU-MIMO and MU-MIMO for 802.11ay to enable robust channel tracking 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7062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466" y="1740571"/>
            <a:ext cx="8749480" cy="448505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/>
              <a:t>A consolidated BF training protocol for use during the DTI period of the beacon interval has been agreed for SU/MU MIMO beamforming in [1]. The protocol is comprised of: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Phase 1: SISO phase (mandatory): collects feedback on one or more suitable initiator’s TX and responder’s RX DMG antennas and sectors between the initiator and each responder intended to be part of the SU/MU group.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Phase 2: MIMO phase (mandatory): Enables the training of transmit and receive sectors and DMG antennas to determine best combinations of transmit and receive sectors and DMG antennas for SU/MU-MIMO operation.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b="0" dirty="0"/>
              <a:t>Hybrid beamforming has also been proposed and accepted [1][2]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/>
              <a:t>In this contribution, we propose Analog Beam (AB) tracking and Digital Baseband Channel (DBC) tracking as tracking mechanisms for hybrid beamforming.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/>
              <a:t>We show simulation results that demonstrate the benefits of DBC tracking for hybrid beamforming in scenarios where the channel changes e.g. due to blockage.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/>
              <a:t>Finally, we propose a protocol to enable both AB and DBC tracking.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1600" b="1" dirty="0">
                <a:solidFill>
                  <a:schemeClr val="tx1"/>
                </a:solidFill>
              </a:rPr>
              <a:t>March 2017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400" dirty="0">
                <a:solidFill>
                  <a:schemeClr val="tx1"/>
                </a:solidFill>
              </a:rPr>
              <a:t>Kome Oteri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834903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1"/>
            <a:ext cx="7770813" cy="3276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For channel with LOS components [3],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0" dirty="0"/>
              <a:t>TX/RX analog </a:t>
            </a:r>
            <a:r>
              <a:rPr lang="en-US" sz="1200" dirty="0"/>
              <a:t>beamforming</a:t>
            </a:r>
            <a:r>
              <a:rPr lang="en-US" sz="1200" b="0" dirty="0"/>
              <a:t> for both polarizations of  PAA#</a:t>
            </a:r>
            <a:r>
              <a:rPr lang="en-US" sz="1200" b="0" i="1" dirty="0"/>
              <a:t>i</a:t>
            </a:r>
            <a:r>
              <a:rPr lang="en-US" sz="1200" b="0" dirty="0"/>
              <a:t> are based on the LOS direction between TX PAA#</a:t>
            </a:r>
            <a:r>
              <a:rPr lang="en-US" sz="1200" b="0" i="1" dirty="0"/>
              <a:t>i </a:t>
            </a:r>
            <a:r>
              <a:rPr lang="en-US" sz="1200" b="0" dirty="0"/>
              <a:t>↔ RX PAA#</a:t>
            </a:r>
            <a:r>
              <a:rPr lang="en-US" sz="1200" b="0" i="1" dirty="0"/>
              <a:t>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For channel without LOS components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0" dirty="0"/>
              <a:t>Beam forming based on the AoD/AoA of strongest signal path </a:t>
            </a:r>
            <a:r>
              <a:rPr lang="en-US" sz="1200" dirty="0"/>
              <a:t>between TX PAA#</a:t>
            </a:r>
            <a:r>
              <a:rPr lang="en-US" sz="1200" i="1" dirty="0"/>
              <a:t>i </a:t>
            </a:r>
            <a:r>
              <a:rPr lang="en-US" sz="1200" dirty="0"/>
              <a:t>↔ RX PAA#</a:t>
            </a:r>
            <a:r>
              <a:rPr lang="en-US" sz="1200" i="1" dirty="0"/>
              <a:t>i</a:t>
            </a:r>
            <a:endParaRPr lang="en-US" sz="1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Channel bandwidth 2.64 GHz, center frequency 60.48 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Each PAA has 16 elements (8 X 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Distance between antenna elements 0.0025m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Distance between center of PAAs 10cm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For AP-STA scenario, STA is placed at a plane 2m below AP  in the cubicle 1. Random rotation around z-axis between STA/AP.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4495800"/>
            <a:ext cx="2438400" cy="1917843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Kome Oteri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1959603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 Tracking in 802.11ad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834" y="1556792"/>
            <a:ext cx="849694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In 802.11ad, the beam identification phases are: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SLS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BRP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Beam Tracking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Beam tracking is used for identifying the best beam for transmission after beam refinement and comprises setup, training and feedback sub-phases: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Setup: Initiator requesting Tx beam tracking sets parameters in transmitted packet: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BEAM_TRACKING_REQUEST: Beam tracking requested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Packet Type: TRN-T-PACKET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TRN-LEN: number of TRN-T fields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Training: Initiator appends an AGC field and TRN-T subfields to the packet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Feedback: Responder feeds back channel to the initiator.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The feedback type is the same as the feedback type in the last BRP frame that was transmitted from the initiator to the responder with TX-TRN-REQ equal to 1.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If the responder has never received a BRP frame from the initiator with TX-TRN-REQ equal to 1, the responder shall respond with the best sector.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2316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 Tracking with Initiator Requesting TRN-T </a:t>
            </a:r>
            <a:r>
              <a:rPr lang="en-US" dirty="0">
                <a:solidFill>
                  <a:schemeClr val="tx1"/>
                </a:solidFill>
              </a:rPr>
              <a:t>[3]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6100" y="1916832"/>
            <a:ext cx="6550211" cy="3723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278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469900"/>
            <a:ext cx="7770813" cy="1065213"/>
          </a:xfrm>
        </p:spPr>
        <p:txBody>
          <a:bodyPr/>
          <a:lstStyle/>
          <a:p>
            <a:r>
              <a:rPr lang="en-US" dirty="0"/>
              <a:t>Hybrid Beamforming in 802.11ay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23909"/>
            <a:ext cx="8820472" cy="17716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Hybrid precoding has been proposed in 802.11ay to enable transmission of multiple streams for SU and MU-MIMO [1][2].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It adds digital baseband beamforming to analog beamforming to improve overall performance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This may require a change to the tracking mechanism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8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696912" y="2876965"/>
            <a:ext cx="3721735" cy="291528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51162" y="5885429"/>
            <a:ext cx="3613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Hybrid Beamforming Architecture</a:t>
            </a:r>
          </a:p>
        </p:txBody>
      </p:sp>
      <p:sp>
        <p:nvSpPr>
          <p:cNvPr id="9" name="Rectangle 8"/>
          <p:cNvSpPr/>
          <p:nvPr/>
        </p:nvSpPr>
        <p:spPr>
          <a:xfrm>
            <a:off x="4420176" y="3871674"/>
            <a:ext cx="453919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Protocol in 802.11ay [2]: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Generate the best analog beamformer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Feedback analog beamformer and the effective digital base band channel.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Design the baseband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Transmit data</a:t>
            </a:r>
          </a:p>
        </p:txBody>
      </p:sp>
    </p:spTree>
    <p:extLst>
      <p:ext uri="{BB962C8B-B14F-4D97-AF65-F5344CB8AC3E}">
        <p14:creationId xmlns:p14="http://schemas.microsoft.com/office/powerpoint/2010/main" val="101863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 Tracking for 802.11ay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84784"/>
            <a:ext cx="8927182" cy="43924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For 802.11ay, two types of beam tracking can be defined: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Analog Beam Tracking (AB): </a:t>
            </a:r>
            <a:r>
              <a:rPr lang="en-US" sz="1800" dirty="0"/>
              <a:t>used to track the change in analog beams e.g. due to STA rotation, movement or blockage.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Similar to 802.11ad tracking but updated for SU/MU-MIMO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Digital Baseband Channel Tracking (DBC): </a:t>
            </a:r>
            <a:r>
              <a:rPr lang="en-US" sz="1800" b="0" dirty="0"/>
              <a:t>used to track the change in the baseband channel for a fixed set of analog beams e.g. due to beam blockage when using  hybrid beamforming.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Requires feedback of new baseband channel based on original analog beams (skips the analog tracking procedure).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Simplifies tracking by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Simplifying setup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Enabled by the use of the CEF and  a feedback request.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We will compare the performance with DBC tracking to ideal hybrid BF in a blockage scenario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8669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/>
              <a:t>Simulation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1"/>
            <a:ext cx="6629400" cy="4800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Based on 11ad/ay SC PHY [3]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2 spatial streams with spatial stream parser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Vertical Encoding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dirty="0"/>
              <a:t>MCS index is the same for all streams per PPDU, single CRC per PPDU (use MCS 14: </a:t>
            </a:r>
            <a:r>
              <a:rPr lang="el-GR" sz="1800" b="0" dirty="0"/>
              <a:t>π/2 16</a:t>
            </a:r>
            <a:r>
              <a:rPr lang="en-US" sz="1800" b="0" dirty="0"/>
              <a:t>QAM, rate ¾) [3]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MMSE receiver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Enterprise Cubicle (CB) scenario in 11ay/ad channel model [4]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STAs located on the table at a height of 0.7m in the cubicle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AP positioned in the middle below the ceiling at a height of 2.9 m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Real channel estimation at receiver 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Detailed assumptions can be found in the appendix</a:t>
            </a:r>
          </a:p>
          <a:p>
            <a:pPr marL="0" indent="0"/>
            <a:endParaRPr lang="en-US" sz="1600" b="0" dirty="0"/>
          </a:p>
          <a:p>
            <a:pPr marL="287338" indent="-287338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Rectangle 113"/>
          <p:cNvSpPr>
            <a:spLocks noChangeArrowheads="1"/>
          </p:cNvSpPr>
          <p:nvPr/>
        </p:nvSpPr>
        <p:spPr bwMode="auto">
          <a:xfrm flipV="1">
            <a:off x="9967259" y="2550"/>
            <a:ext cx="414067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6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7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0207" y="1752601"/>
            <a:ext cx="4041998" cy="13168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302" y="2526308"/>
            <a:ext cx="2590698" cy="3771901"/>
          </a:xfrm>
          <a:prstGeom prst="rect">
            <a:avLst/>
          </a:prstGeom>
        </p:spPr>
      </p:pic>
      <p:sp>
        <p:nvSpPr>
          <p:cNvPr id="9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525344"/>
            <a:ext cx="3041644" cy="180975"/>
          </a:xfrm>
        </p:spPr>
        <p:txBody>
          <a:bodyPr/>
          <a:lstStyle/>
          <a:p>
            <a:r>
              <a:rPr lang="en-GB" dirty="0"/>
              <a:t>Kome Oteri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3783754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Simulated SU-MIMO Configurations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27031"/>
            <a:ext cx="8763001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Channel generated using desired scenario (CB)</a:t>
            </a:r>
            <a:endParaRPr lang="en-US" sz="9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One of the LOS paths is randomly selected and blocked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We simulate Configuration #4 of the SU-MIMO PAA configurations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Note there are 4 LOS paths in this configuration due to the 4 antenna pairs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Original hybrid beamformer is designed based on the original channel</a:t>
            </a:r>
          </a:p>
          <a:p>
            <a:pPr marL="747713" lvl="1" indent="-290513">
              <a:buFont typeface="Arial" panose="020B0604020202020204" pitchFamily="34" charset="0"/>
              <a:buChar char="•"/>
            </a:pPr>
            <a:r>
              <a:rPr lang="en-US" sz="1800" dirty="0"/>
              <a:t>Scheme 1: Transmission with no change in hybrid beamformer (No tracking)</a:t>
            </a:r>
          </a:p>
          <a:p>
            <a:pPr marL="747713" lvl="1" indent="-290513">
              <a:buFont typeface="Arial" panose="020B0604020202020204" pitchFamily="34" charset="0"/>
              <a:buChar char="•"/>
            </a:pPr>
            <a:r>
              <a:rPr lang="en-US" sz="1800" dirty="0"/>
              <a:t>Scheme 2: Transmission with no change in analog beamformer but redesigned baseband digital beamformer (baseband digital tracking only).</a:t>
            </a:r>
            <a:endParaRPr lang="en-US" sz="110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600200" y="3984413"/>
            <a:ext cx="6172200" cy="3657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lvl="1" indent="0"/>
            <a:r>
              <a:rPr lang="en-US" sz="1800" kern="0" dirty="0"/>
              <a:t>4x4 channel, 2 PAAs with dual polarization on each side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4796" y="4344499"/>
            <a:ext cx="4997658" cy="2317253"/>
          </a:xfrm>
          <a:prstGeom prst="rect">
            <a:avLst/>
          </a:prstGeom>
        </p:spPr>
      </p:pic>
      <p:sp>
        <p:nvSpPr>
          <p:cNvPr id="8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Kome Oteri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1391545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Numerical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91690" y="5733256"/>
            <a:ext cx="8759031" cy="576633"/>
          </a:xfrm>
        </p:spPr>
        <p:txBody>
          <a:bodyPr/>
          <a:lstStyle/>
          <a:p>
            <a:pPr algn="ctr">
              <a:buFont typeface="Arial" panose="020B0604020202020204" pitchFamily="34" charset="0"/>
              <a:buChar char="•"/>
            </a:pPr>
            <a:r>
              <a:rPr lang="en-US" sz="2000" b="0" dirty="0"/>
              <a:t>Hybrid precoding with DBC tracking recovers most of the performance loss due to LOS blockage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2853" y="972686"/>
            <a:ext cx="6336704" cy="4760570"/>
          </a:xfrm>
          <a:prstGeom prst="rect">
            <a:avLst/>
          </a:prstGeom>
        </p:spPr>
      </p:pic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Kome Oteri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2048021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Throughput_Analysis_Draft.potx [Last saved by user]" id="{03791ABE-4CE4-4A8E-AF4B-40E6C4519A30}" vid="{A266FB23-DF4D-47E7-8213-0EAA9B38B96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EC1A86-AB04-4019-90C6-5E85654D79C8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39C0F25-D851-4761-B715-2B5A33DE97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E2B0561-70B8-47BB-B4BD-030836AF9A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1675</Words>
  <Application>Microsoft Office PowerPoint</Application>
  <PresentationFormat>On-screen Show (4:3)</PresentationFormat>
  <Paragraphs>217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MS Gothic</vt:lpstr>
      <vt:lpstr>Arial</vt:lpstr>
      <vt:lpstr>Arial Unicode MS</vt:lpstr>
      <vt:lpstr>Cambria Math</vt:lpstr>
      <vt:lpstr>Times New Roman</vt:lpstr>
      <vt:lpstr>Office Theme</vt:lpstr>
      <vt:lpstr>Further Discussion on Beam Tracking for 802.11ay</vt:lpstr>
      <vt:lpstr>Introduction</vt:lpstr>
      <vt:lpstr>Beam Tracking in 802.11ad</vt:lpstr>
      <vt:lpstr>Beam Tracking with Initiator Requesting TRN-T [3]</vt:lpstr>
      <vt:lpstr>Hybrid Beamforming in 802.11ay</vt:lpstr>
      <vt:lpstr>Beam Tracking for 802.11ay</vt:lpstr>
      <vt:lpstr>Simulation Assumptions</vt:lpstr>
      <vt:lpstr>Simulated SU-MIMO Configurations</vt:lpstr>
      <vt:lpstr>Numerical Results</vt:lpstr>
      <vt:lpstr>Hybrid Beamforming</vt:lpstr>
      <vt:lpstr>Hybrid Beamformer Tracking</vt:lpstr>
      <vt:lpstr>Use Cases</vt:lpstr>
      <vt:lpstr>Beam Tracking Protocol for 802.11ay</vt:lpstr>
      <vt:lpstr>Beam Tracking for 802.11ay</vt:lpstr>
      <vt:lpstr>Steps for Beam Tracking in 802.11ay </vt:lpstr>
      <vt:lpstr>Steps for Beam Tracking in 802.11ay (ctd)</vt:lpstr>
      <vt:lpstr>Conclusion</vt:lpstr>
      <vt:lpstr>References</vt:lpstr>
      <vt:lpstr>Straw Poll 1</vt:lpstr>
      <vt:lpstr>Appendix</vt:lpstr>
      <vt:lpstr>Channel parameters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2017-03-13T03:26:48Z</dcterms:created>
  <dcterms:modified xsi:type="dcterms:W3CDTF">2017-03-16T16:54:38Z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