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310" r:id="rId4"/>
    <p:sldId id="287" r:id="rId5"/>
    <p:sldId id="284" r:id="rId6"/>
    <p:sldId id="260" r:id="rId7"/>
    <p:sldId id="285" r:id="rId8"/>
    <p:sldId id="286" r:id="rId9"/>
    <p:sldId id="288" r:id="rId10"/>
    <p:sldId id="264" r:id="rId11"/>
    <p:sldId id="265" r:id="rId12"/>
    <p:sldId id="266" r:id="rId13"/>
    <p:sldId id="281" r:id="rId14"/>
    <p:sldId id="282" r:id="rId15"/>
    <p:sldId id="283" r:id="rId16"/>
    <p:sldId id="289" r:id="rId17"/>
    <p:sldId id="299" r:id="rId18"/>
    <p:sldId id="300" r:id="rId19"/>
    <p:sldId id="304" r:id="rId20"/>
    <p:sldId id="301" r:id="rId21"/>
    <p:sldId id="302" r:id="rId22"/>
    <p:sldId id="303" r:id="rId23"/>
    <p:sldId id="294" r:id="rId24"/>
    <p:sldId id="307" r:id="rId25"/>
    <p:sldId id="308" r:id="rId26"/>
    <p:sldId id="309" r:id="rId27"/>
    <p:sldId id="296" r:id="rId28"/>
    <p:sldId id="297" r:id="rId29"/>
    <p:sldId id="298" r:id="rId30"/>
    <p:sldId id="280"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p:cViewPr varScale="1">
        <p:scale>
          <a:sx n="92" d="100"/>
          <a:sy n="92" d="100"/>
        </p:scale>
        <p:origin x="1278" y="6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Erik Lindskog, Naveen Kakani, Ali Raissinia, Qualcomm</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2017</a:t>
            </a:r>
            <a:endParaRPr lang="en-GB"/>
          </a:p>
        </p:txBody>
      </p:sp>
      <p:sp>
        <p:nvSpPr>
          <p:cNvPr id="6" name="Footer Placeholder 5"/>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Erik Lindskog, Naveen Kakani, Ali Raissinia,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2017</a:t>
            </a:r>
            <a:endParaRPr lang="en-GB"/>
          </a:p>
        </p:txBody>
      </p:sp>
      <p:sp>
        <p:nvSpPr>
          <p:cNvPr id="4" name="Footer Placeholder 3"/>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2017</a:t>
            </a:r>
            <a:endParaRPr lang="en-GB"/>
          </a:p>
        </p:txBody>
      </p:sp>
      <p:sp>
        <p:nvSpPr>
          <p:cNvPr id="3" name="Footer Placeholder 2"/>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2017</a:t>
            </a:r>
            <a:endParaRPr lang="en-GB"/>
          </a:p>
        </p:txBody>
      </p:sp>
      <p:sp>
        <p:nvSpPr>
          <p:cNvPr id="5" name="Footer Placeholder 4"/>
          <p:cNvSpPr>
            <a:spLocks noGrp="1"/>
          </p:cNvSpPr>
          <p:nvPr>
            <p:ph type="ftr" idx="11"/>
          </p:nvPr>
        </p:nvSpPr>
        <p:spPr/>
        <p:txBody>
          <a:bodyPr/>
          <a:lstStyle>
            <a:lvl1pPr>
              <a:defRPr/>
            </a:lvl1pPr>
          </a:lstStyle>
          <a:p>
            <a:r>
              <a:rPr lang="en-GB" smtClean="0"/>
              <a:t>Erik Lindskog, Naveen Kakani, Ali Raissinia, Qualcomm</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Erik Lindskog, Naveen Kakani, Ali Raissinia,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802.11-17/0417r0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10.emf"/><Relationship Id="rId13" Type="http://schemas.openxmlformats.org/officeDocument/2006/relationships/image" Target="../media/image15.emf"/><Relationship Id="rId3" Type="http://schemas.openxmlformats.org/officeDocument/2006/relationships/image" Target="../media/image5.emf"/><Relationship Id="rId7" Type="http://schemas.openxmlformats.org/officeDocument/2006/relationships/image" Target="../media/image9.emf"/><Relationship Id="rId12" Type="http://schemas.openxmlformats.org/officeDocument/2006/relationships/image" Target="../media/image14.emf"/><Relationship Id="rId17" Type="http://schemas.openxmlformats.org/officeDocument/2006/relationships/image" Target="../media/image19.emf"/><Relationship Id="rId2" Type="http://schemas.openxmlformats.org/officeDocument/2006/relationships/image" Target="../media/image4.emf"/><Relationship Id="rId16" Type="http://schemas.openxmlformats.org/officeDocument/2006/relationships/image" Target="../media/image18.emf"/><Relationship Id="rId1" Type="http://schemas.openxmlformats.org/officeDocument/2006/relationships/slideLayout" Target="../slideLayouts/slideLayout6.xml"/><Relationship Id="rId6" Type="http://schemas.openxmlformats.org/officeDocument/2006/relationships/image" Target="../media/image8.emf"/><Relationship Id="rId11" Type="http://schemas.openxmlformats.org/officeDocument/2006/relationships/image" Target="../media/image13.emf"/><Relationship Id="rId5" Type="http://schemas.openxmlformats.org/officeDocument/2006/relationships/image" Target="../media/image7.emf"/><Relationship Id="rId15" Type="http://schemas.openxmlformats.org/officeDocument/2006/relationships/image" Target="../media/image17.emf"/><Relationship Id="rId10" Type="http://schemas.openxmlformats.org/officeDocument/2006/relationships/image" Target="../media/image12.emf"/><Relationship Id="rId4" Type="http://schemas.openxmlformats.org/officeDocument/2006/relationships/image" Target="../media/image6.emf"/><Relationship Id="rId9" Type="http://schemas.openxmlformats.org/officeDocument/2006/relationships/image" Target="../media/image11.emf"/><Relationship Id="rId14" Type="http://schemas.openxmlformats.org/officeDocument/2006/relationships/image" Target="../media/image16.emf"/></Relationships>
</file>

<file path=ppt/slides/_rels/slide14.xml.rels><?xml version="1.0" encoding="UTF-8" standalone="yes"?>
<Relationships xmlns="http://schemas.openxmlformats.org/package/2006/relationships"><Relationship Id="rId8" Type="http://schemas.openxmlformats.org/officeDocument/2006/relationships/image" Target="../media/image26.emf"/><Relationship Id="rId13" Type="http://schemas.openxmlformats.org/officeDocument/2006/relationships/image" Target="../media/image31.emf"/><Relationship Id="rId18" Type="http://schemas.openxmlformats.org/officeDocument/2006/relationships/image" Target="../media/image36.emf"/><Relationship Id="rId3" Type="http://schemas.openxmlformats.org/officeDocument/2006/relationships/image" Target="../media/image21.emf"/><Relationship Id="rId21" Type="http://schemas.openxmlformats.org/officeDocument/2006/relationships/image" Target="../media/image39.emf"/><Relationship Id="rId7" Type="http://schemas.openxmlformats.org/officeDocument/2006/relationships/image" Target="../media/image25.emf"/><Relationship Id="rId12" Type="http://schemas.openxmlformats.org/officeDocument/2006/relationships/image" Target="../media/image30.emf"/><Relationship Id="rId17" Type="http://schemas.openxmlformats.org/officeDocument/2006/relationships/image" Target="../media/image35.emf"/><Relationship Id="rId2" Type="http://schemas.openxmlformats.org/officeDocument/2006/relationships/image" Target="../media/image20.emf"/><Relationship Id="rId16" Type="http://schemas.openxmlformats.org/officeDocument/2006/relationships/image" Target="../media/image34.emf"/><Relationship Id="rId20" Type="http://schemas.openxmlformats.org/officeDocument/2006/relationships/image" Target="../media/image38.emf"/><Relationship Id="rId1" Type="http://schemas.openxmlformats.org/officeDocument/2006/relationships/slideLayout" Target="../slideLayouts/slideLayout6.xml"/><Relationship Id="rId6" Type="http://schemas.openxmlformats.org/officeDocument/2006/relationships/image" Target="../media/image24.emf"/><Relationship Id="rId11" Type="http://schemas.openxmlformats.org/officeDocument/2006/relationships/image" Target="../media/image29.emf"/><Relationship Id="rId24" Type="http://schemas.openxmlformats.org/officeDocument/2006/relationships/image" Target="../media/image42.emf"/><Relationship Id="rId5" Type="http://schemas.openxmlformats.org/officeDocument/2006/relationships/image" Target="../media/image23.emf"/><Relationship Id="rId15" Type="http://schemas.openxmlformats.org/officeDocument/2006/relationships/image" Target="../media/image33.emf"/><Relationship Id="rId23" Type="http://schemas.openxmlformats.org/officeDocument/2006/relationships/image" Target="../media/image41.emf"/><Relationship Id="rId10" Type="http://schemas.openxmlformats.org/officeDocument/2006/relationships/image" Target="../media/image28.emf"/><Relationship Id="rId19" Type="http://schemas.openxmlformats.org/officeDocument/2006/relationships/image" Target="../media/image37.emf"/><Relationship Id="rId4" Type="http://schemas.openxmlformats.org/officeDocument/2006/relationships/image" Target="../media/image22.emf"/><Relationship Id="rId9" Type="http://schemas.openxmlformats.org/officeDocument/2006/relationships/image" Target="../media/image27.emf"/><Relationship Id="rId14" Type="http://schemas.openxmlformats.org/officeDocument/2006/relationships/image" Target="../media/image32.emf"/><Relationship Id="rId22" Type="http://schemas.openxmlformats.org/officeDocument/2006/relationships/image" Target="../media/image40.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Erik Lindskog, Naveen Kakani, Ali Raissinia,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838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Passive Location</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968466"/>
              </p:ext>
            </p:extLst>
          </p:nvPr>
        </p:nvGraphicFramePr>
        <p:xfrm>
          <a:off x="512763" y="2274888"/>
          <a:ext cx="7816850" cy="2397125"/>
        </p:xfrm>
        <a:graphic>
          <a:graphicData uri="http://schemas.openxmlformats.org/presentationml/2006/ole">
            <mc:AlternateContent xmlns:mc="http://schemas.openxmlformats.org/markup-compatibility/2006">
              <mc:Choice xmlns:v="urn:schemas-microsoft-com:vml" Requires="v">
                <p:oleObj spid="_x0000_s3221"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2763" y="2274888"/>
                        <a:ext cx="7816850" cy="2397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1433092" y="2276872"/>
            <a:ext cx="6354015" cy="1368152"/>
          </a:xfrm>
        </p:spPr>
        <p:txBody>
          <a:bodyPr/>
          <a:lstStyle/>
          <a:p>
            <a:pPr marL="0" indent="0" algn="ctr">
              <a:buFontTx/>
              <a:buNone/>
            </a:pPr>
            <a:r>
              <a:rPr lang="en-US" altLang="en-US" sz="3600" dirty="0" smtClean="0"/>
              <a:t>MU-MIMO EFTM Based </a:t>
            </a:r>
            <a:r>
              <a:rPr lang="en-US" altLang="en-US" sz="3600" dirty="0"/>
              <a:t>P</a:t>
            </a:r>
            <a:r>
              <a:rPr lang="en-US" altLang="en-US" sz="3600" dirty="0" smtClean="0"/>
              <a:t>assive Ranging</a:t>
            </a:r>
          </a:p>
        </p:txBody>
      </p:sp>
      <p:sp>
        <p:nvSpPr>
          <p:cNvPr id="6147" name="Footer Placeholder 3"/>
          <p:cNvSpPr>
            <a:spLocks noGrp="1"/>
          </p:cNvSpPr>
          <p:nvPr>
            <p:ph type="ftr" sz="quarter" idx="4294967295"/>
          </p:nvPr>
        </p:nvSpPr>
        <p:spPr>
          <a:xfrm>
            <a:off x="5334001" y="6475413"/>
            <a:ext cx="3209926" cy="182562"/>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it-IT" altLang="en-US" dirty="0" smtClean="0"/>
              <a:t>Erik Lindskog, Naveen Kakani and Ali Raissinia, Qualcomm</a:t>
            </a:r>
            <a:endParaRPr lang="en-GB" altLang="en-US" dirty="0" smtClean="0"/>
          </a:p>
        </p:txBody>
      </p:sp>
      <p:sp>
        <p:nvSpPr>
          <p:cNvPr id="6148" name="Slide Number Placeholder 4"/>
          <p:cNvSpPr>
            <a:spLocks noGrp="1"/>
          </p:cNvSpPr>
          <p:nvPr>
            <p:ph type="sldNum" sz="quarter" idx="4294967295"/>
          </p:nvPr>
        </p:nvSpPr>
        <p:spPr>
          <a:xfrm>
            <a:off x="4344988" y="6475413"/>
            <a:ext cx="530225" cy="182562"/>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10</a:t>
            </a:fld>
            <a:endParaRPr lang="en-GB" altLang="en-US"/>
          </a:p>
        </p:txBody>
      </p:sp>
    </p:spTree>
    <p:extLst>
      <p:ext uri="{BB962C8B-B14F-4D97-AF65-F5344CB8AC3E}">
        <p14:creationId xmlns:p14="http://schemas.microsoft.com/office/powerpoint/2010/main" val="18511605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MU-MIMO EFTM Based Passive Ranging</a:t>
            </a:r>
          </a:p>
        </p:txBody>
      </p:sp>
      <p:sp>
        <p:nvSpPr>
          <p:cNvPr id="4" name="Footer Placeholder 3"/>
          <p:cNvSpPr>
            <a:spLocks noGrp="1"/>
          </p:cNvSpPr>
          <p:nvPr>
            <p:ph type="ftr" idx="11"/>
          </p:nvPr>
        </p:nvSpPr>
        <p:spPr/>
        <p:txBody>
          <a:bodyPr/>
          <a:lstStyle/>
          <a:p>
            <a:pPr>
              <a:defRPr/>
            </a:pPr>
            <a:r>
              <a:rPr lang="it-IT" smtClean="0"/>
              <a:t>Erik Lindskog, Naveen Kakani and Ali Raissinia, Qualcomm</a:t>
            </a:r>
            <a:endParaRPr lang="en-GB" dirty="0" smtClean="0"/>
          </a:p>
        </p:txBody>
      </p:sp>
      <p:sp>
        <p:nvSpPr>
          <p:cNvPr id="5" name="Slide Number Placeholder 4"/>
          <p:cNvSpPr>
            <a:spLocks noGrp="1"/>
          </p:cNvSpPr>
          <p:nvPr>
            <p:ph type="sldNum" idx="12"/>
          </p:nvPr>
        </p:nvSpPr>
        <p:spPr/>
        <p:txBody>
          <a:bodyPr/>
          <a:lstStyle/>
          <a:p>
            <a:pPr>
              <a:defRPr/>
            </a:pPr>
            <a:r>
              <a:rPr lang="en-GB" smtClean="0"/>
              <a:t>Slide </a:t>
            </a:r>
            <a:fld id="{291230A6-1ED8-40C7-B3D0-82B1B9814FDB}" type="slidenum">
              <a:rPr lang="en-GB" smtClean="0"/>
              <a:pPr>
                <a:defRPr/>
              </a:pPr>
              <a:t>11</a:t>
            </a:fld>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2513" y="2375558"/>
            <a:ext cx="6895174" cy="2962913"/>
          </a:xfrm>
          <a:prstGeom prst="rect">
            <a:avLst/>
          </a:prstGeom>
        </p:spPr>
      </p:pic>
      <p:sp>
        <p:nvSpPr>
          <p:cNvPr id="10" name="TextBox 9"/>
          <p:cNvSpPr txBox="1"/>
          <p:nvPr/>
        </p:nvSpPr>
        <p:spPr>
          <a:xfrm>
            <a:off x="1151588" y="1856895"/>
            <a:ext cx="4791696" cy="307777"/>
          </a:xfrm>
          <a:prstGeom prst="rect">
            <a:avLst/>
          </a:prstGeom>
          <a:noFill/>
        </p:spPr>
        <p:txBody>
          <a:bodyPr wrap="none" rtlCol="0">
            <a:spAutoFit/>
          </a:bodyPr>
          <a:lstStyle/>
          <a:p>
            <a:r>
              <a:rPr lang="en-US" sz="1400" dirty="0" smtClean="0">
                <a:solidFill>
                  <a:schemeClr val="tx1"/>
                </a:solidFill>
              </a:rPr>
              <a:t>Use MU-MIMO EFTM measurement sequence proposed in [1]:</a:t>
            </a:r>
            <a:endParaRPr lang="en-US" sz="1400" dirty="0">
              <a:solidFill>
                <a:schemeClr val="tx1"/>
              </a:solidFill>
            </a:endParaRPr>
          </a:p>
        </p:txBody>
      </p:sp>
    </p:spTree>
    <p:extLst>
      <p:ext uri="{BB962C8B-B14F-4D97-AF65-F5344CB8AC3E}">
        <p14:creationId xmlns:p14="http://schemas.microsoft.com/office/powerpoint/2010/main" val="3623768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sz="2800" dirty="0">
                <a:latin typeface="Times New Roman" panose="02020603050405020304" pitchFamily="18" charset="0"/>
                <a:cs typeface="Times New Roman" panose="02020603050405020304" pitchFamily="18" charset="0"/>
              </a:rPr>
              <a:t>MU-MIMO EFTM Based Passive </a:t>
            </a:r>
            <a:r>
              <a:rPr lang="en-US" altLang="en-US" sz="2800" dirty="0" smtClean="0">
                <a:latin typeface="Times New Roman" panose="02020603050405020304" pitchFamily="18" charset="0"/>
                <a:cs typeface="Times New Roman" panose="02020603050405020304" pitchFamily="18" charset="0"/>
              </a:rPr>
              <a:t>Ranging</a:t>
            </a:r>
            <a:endParaRPr lang="en-US" altLang="en-US" sz="2800" b="1" dirty="0" smtClean="0">
              <a:latin typeface="Times New Roman" panose="02020603050405020304" pitchFamily="18" charset="0"/>
              <a:cs typeface="Times New Roman" panose="02020603050405020304" pitchFamily="18" charset="0"/>
            </a:endParaRPr>
          </a:p>
        </p:txBody>
      </p:sp>
      <p:sp>
        <p:nvSpPr>
          <p:cNvPr id="9219" name="Footer Placeholder 3"/>
          <p:cNvSpPr>
            <a:spLocks noGrp="1"/>
          </p:cNvSpPr>
          <p:nvPr>
            <p:ph type="ftr" idx="11"/>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it-IT" altLang="en-US" smtClean="0"/>
              <a:t>Erik Lindskog, Naveen Kakani and Ali Raissinia, Qualcomm</a:t>
            </a:r>
            <a:endParaRPr lang="en-GB" altLang="en-US" dirty="0" smtClean="0"/>
          </a:p>
        </p:txBody>
      </p:sp>
      <p:sp>
        <p:nvSpPr>
          <p:cNvPr id="9220" name="Slide Number Placeholder 4"/>
          <p:cNvSpPr>
            <a:spLocks noGrp="1"/>
          </p:cNvSpPr>
          <p:nvPr>
            <p:ph type="sldNum" idx="12"/>
          </p:nvPr>
        </p:nvSpPr>
        <p:spPr>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B9B3D8A7-0895-48D9-A390-AB02B6696C36}" type="slidenum">
              <a:rPr lang="en-GB" altLang="en-US"/>
              <a:pPr/>
              <a:t>12</a:t>
            </a:fld>
            <a:endParaRPr lang="en-GB" altLang="en-US"/>
          </a:p>
        </p:txBody>
      </p:sp>
      <p:sp>
        <p:nvSpPr>
          <p:cNvPr id="9257" name="Rectangle 38"/>
          <p:cNvSpPr>
            <a:spLocks noChangeArrowheads="1"/>
          </p:cNvSpPr>
          <p:nvPr/>
        </p:nvSpPr>
        <p:spPr bwMode="auto">
          <a:xfrm>
            <a:off x="2162088" y="2277402"/>
            <a:ext cx="68103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a:solidFill>
                  <a:srgbClr val="0070C0"/>
                </a:solidFill>
              </a:rPr>
              <a:t>Beacon</a:t>
            </a:r>
          </a:p>
        </p:txBody>
      </p:sp>
      <p:sp>
        <p:nvSpPr>
          <p:cNvPr id="9258" name="Rectangle 62"/>
          <p:cNvSpPr>
            <a:spLocks noChangeArrowheads="1"/>
          </p:cNvSpPr>
          <p:nvPr/>
        </p:nvSpPr>
        <p:spPr bwMode="auto">
          <a:xfrm>
            <a:off x="1130162" y="2280972"/>
            <a:ext cx="953037" cy="25558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cxnSp>
        <p:nvCxnSpPr>
          <p:cNvPr id="9259" name="Straight Connector 68"/>
          <p:cNvCxnSpPr>
            <a:cxnSpLocks noChangeShapeType="1"/>
          </p:cNvCxnSpPr>
          <p:nvPr/>
        </p:nvCxnSpPr>
        <p:spPr bwMode="auto">
          <a:xfrm flipV="1">
            <a:off x="7911962" y="2535382"/>
            <a:ext cx="266657" cy="2316"/>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60" name="Straight Connector 70"/>
          <p:cNvCxnSpPr>
            <a:cxnSpLocks noChangeShapeType="1"/>
          </p:cNvCxnSpPr>
          <p:nvPr/>
        </p:nvCxnSpPr>
        <p:spPr bwMode="auto">
          <a:xfrm>
            <a:off x="2093729" y="1969822"/>
            <a:ext cx="0" cy="25241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61" name="Rectangle 71"/>
          <p:cNvSpPr>
            <a:spLocks noChangeArrowheads="1"/>
          </p:cNvSpPr>
          <p:nvPr/>
        </p:nvSpPr>
        <p:spPr bwMode="auto">
          <a:xfrm>
            <a:off x="2089549" y="2280147"/>
            <a:ext cx="723364" cy="256413"/>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62" name="Rectangle 38"/>
          <p:cNvSpPr>
            <a:spLocks noChangeArrowheads="1"/>
          </p:cNvSpPr>
          <p:nvPr/>
        </p:nvSpPr>
        <p:spPr bwMode="auto">
          <a:xfrm>
            <a:off x="1025820" y="2249393"/>
            <a:ext cx="11969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800" b="1" dirty="0" smtClean="0">
                <a:solidFill>
                  <a:srgbClr val="00B050"/>
                </a:solidFill>
              </a:rPr>
              <a:t>MU-MIMO EFTM Procedure</a:t>
            </a:r>
          </a:p>
        </p:txBody>
      </p:sp>
      <p:cxnSp>
        <p:nvCxnSpPr>
          <p:cNvPr id="9263" name="Straight Connector 79"/>
          <p:cNvCxnSpPr>
            <a:cxnSpLocks noChangeShapeType="1"/>
          </p:cNvCxnSpPr>
          <p:nvPr/>
        </p:nvCxnSpPr>
        <p:spPr bwMode="auto">
          <a:xfrm>
            <a:off x="4735933" y="1984110"/>
            <a:ext cx="0" cy="2238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64" name="Straight Connector 84"/>
          <p:cNvCxnSpPr>
            <a:cxnSpLocks noChangeShapeType="1"/>
          </p:cNvCxnSpPr>
          <p:nvPr/>
        </p:nvCxnSpPr>
        <p:spPr bwMode="auto">
          <a:xfrm>
            <a:off x="2089549" y="2120635"/>
            <a:ext cx="2662158" cy="331"/>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9265" name="Rectangle 38"/>
          <p:cNvSpPr>
            <a:spLocks noChangeArrowheads="1"/>
          </p:cNvSpPr>
          <p:nvPr/>
        </p:nvSpPr>
        <p:spPr bwMode="auto">
          <a:xfrm>
            <a:off x="2920486" y="1844824"/>
            <a:ext cx="14176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a:t>Beacon Interval</a:t>
            </a:r>
          </a:p>
        </p:txBody>
      </p:sp>
      <p:cxnSp>
        <p:nvCxnSpPr>
          <p:cNvPr id="9266" name="Straight Arrow Connector 18437"/>
          <p:cNvCxnSpPr>
            <a:cxnSpLocks noChangeShapeType="1"/>
          </p:cNvCxnSpPr>
          <p:nvPr/>
        </p:nvCxnSpPr>
        <p:spPr bwMode="auto">
          <a:xfrm flipH="1">
            <a:off x="2179379" y="2618701"/>
            <a:ext cx="1514447" cy="53375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67" name="Straight Arrow Connector 18439"/>
          <p:cNvCxnSpPr>
            <a:cxnSpLocks noChangeShapeType="1"/>
          </p:cNvCxnSpPr>
          <p:nvPr/>
        </p:nvCxnSpPr>
        <p:spPr bwMode="auto">
          <a:xfrm>
            <a:off x="4751707" y="2630127"/>
            <a:ext cx="2979834" cy="48131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9269" name="Straight Connector 18444"/>
          <p:cNvCxnSpPr>
            <a:cxnSpLocks noChangeShapeType="1"/>
          </p:cNvCxnSpPr>
          <p:nvPr/>
        </p:nvCxnSpPr>
        <p:spPr bwMode="auto">
          <a:xfrm>
            <a:off x="2826327" y="2535382"/>
            <a:ext cx="875586" cy="1070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70" name="Straight Connector 18449"/>
          <p:cNvCxnSpPr>
            <a:cxnSpLocks noChangeShapeType="1"/>
          </p:cNvCxnSpPr>
          <p:nvPr/>
        </p:nvCxnSpPr>
        <p:spPr bwMode="auto">
          <a:xfrm flipV="1">
            <a:off x="5276711" y="2546878"/>
            <a:ext cx="938214" cy="238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72" name="Rectangle 38"/>
          <p:cNvSpPr>
            <a:spLocks noChangeArrowheads="1"/>
          </p:cNvSpPr>
          <p:nvPr/>
        </p:nvSpPr>
        <p:spPr bwMode="auto">
          <a:xfrm>
            <a:off x="4709974" y="2299488"/>
            <a:ext cx="6810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a:solidFill>
                  <a:srgbClr val="0070C0"/>
                </a:solidFill>
              </a:rPr>
              <a:t>Beacon</a:t>
            </a:r>
          </a:p>
        </p:txBody>
      </p:sp>
      <p:sp>
        <p:nvSpPr>
          <p:cNvPr id="9273" name="Rectangle 106"/>
          <p:cNvSpPr>
            <a:spLocks noChangeArrowheads="1"/>
          </p:cNvSpPr>
          <p:nvPr/>
        </p:nvSpPr>
        <p:spPr bwMode="auto">
          <a:xfrm>
            <a:off x="3701913" y="2287322"/>
            <a:ext cx="1026986" cy="254000"/>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74" name="Rectangle 107"/>
          <p:cNvSpPr>
            <a:spLocks noChangeArrowheads="1"/>
          </p:cNvSpPr>
          <p:nvPr/>
        </p:nvSpPr>
        <p:spPr bwMode="auto">
          <a:xfrm>
            <a:off x="4728899" y="2287322"/>
            <a:ext cx="547812" cy="25151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75" name="Rectangle 38"/>
          <p:cNvSpPr>
            <a:spLocks noChangeArrowheads="1"/>
          </p:cNvSpPr>
          <p:nvPr/>
        </p:nvSpPr>
        <p:spPr bwMode="auto">
          <a:xfrm>
            <a:off x="7279925" y="2268892"/>
            <a:ext cx="6810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a:solidFill>
                  <a:srgbClr val="0070C0"/>
                </a:solidFill>
              </a:rPr>
              <a:t>Beacon</a:t>
            </a:r>
          </a:p>
        </p:txBody>
      </p:sp>
      <p:sp>
        <p:nvSpPr>
          <p:cNvPr id="9276" name="Rectangle 109"/>
          <p:cNvSpPr>
            <a:spLocks noChangeArrowheads="1"/>
          </p:cNvSpPr>
          <p:nvPr/>
        </p:nvSpPr>
        <p:spPr bwMode="auto">
          <a:xfrm>
            <a:off x="6214924" y="2287322"/>
            <a:ext cx="1017739" cy="254000"/>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77" name="Rectangle 110"/>
          <p:cNvSpPr>
            <a:spLocks noChangeArrowheads="1"/>
          </p:cNvSpPr>
          <p:nvPr/>
        </p:nvSpPr>
        <p:spPr bwMode="auto">
          <a:xfrm>
            <a:off x="7232664" y="2281665"/>
            <a:ext cx="679298" cy="2571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78" name="Rectangle 38"/>
          <p:cNvSpPr>
            <a:spLocks noChangeArrowheads="1"/>
          </p:cNvSpPr>
          <p:nvPr/>
        </p:nvSpPr>
        <p:spPr bwMode="auto">
          <a:xfrm>
            <a:off x="3621086" y="2254194"/>
            <a:ext cx="123507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800" b="1" dirty="0">
                <a:solidFill>
                  <a:srgbClr val="00B050"/>
                </a:solidFill>
              </a:rPr>
              <a:t>MU-MIMO EFTM Procedure</a:t>
            </a:r>
          </a:p>
        </p:txBody>
      </p:sp>
      <p:sp>
        <p:nvSpPr>
          <p:cNvPr id="9279" name="Rectangle 38"/>
          <p:cNvSpPr>
            <a:spLocks noChangeArrowheads="1"/>
          </p:cNvSpPr>
          <p:nvPr/>
        </p:nvSpPr>
        <p:spPr bwMode="auto">
          <a:xfrm>
            <a:off x="6156959" y="2255887"/>
            <a:ext cx="11414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lvl="0" algn="ctr"/>
            <a:r>
              <a:rPr lang="en-US" altLang="en-US" sz="800" b="1" dirty="0">
                <a:solidFill>
                  <a:srgbClr val="00B050"/>
                </a:solidFill>
              </a:rPr>
              <a:t>MU-MIMO EFTM Procedure</a:t>
            </a:r>
          </a:p>
        </p:txBody>
      </p:sp>
      <p:cxnSp>
        <p:nvCxnSpPr>
          <p:cNvPr id="9280" name="Straight Connector 115"/>
          <p:cNvCxnSpPr>
            <a:cxnSpLocks noChangeShapeType="1"/>
          </p:cNvCxnSpPr>
          <p:nvPr/>
        </p:nvCxnSpPr>
        <p:spPr bwMode="auto">
          <a:xfrm>
            <a:off x="7236510" y="1984110"/>
            <a:ext cx="0" cy="2238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81" name="Straight Connector 116"/>
          <p:cNvCxnSpPr>
            <a:cxnSpLocks noChangeShapeType="1"/>
          </p:cNvCxnSpPr>
          <p:nvPr/>
        </p:nvCxnSpPr>
        <p:spPr bwMode="auto">
          <a:xfrm>
            <a:off x="4734907" y="2120635"/>
            <a:ext cx="2511425" cy="0"/>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9282" name="Rectangle 38"/>
          <p:cNvSpPr>
            <a:spLocks noChangeArrowheads="1"/>
          </p:cNvSpPr>
          <p:nvPr/>
        </p:nvSpPr>
        <p:spPr bwMode="auto">
          <a:xfrm>
            <a:off x="5434433" y="1874572"/>
            <a:ext cx="14176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a:t>Beacon Interval</a:t>
            </a:r>
          </a:p>
        </p:txBody>
      </p:sp>
      <p:sp>
        <p:nvSpPr>
          <p:cNvPr id="9283" name="Rectangle 38"/>
          <p:cNvSpPr>
            <a:spLocks noChangeArrowheads="1"/>
          </p:cNvSpPr>
          <p:nvPr/>
        </p:nvSpPr>
        <p:spPr bwMode="auto">
          <a:xfrm>
            <a:off x="735207" y="3415005"/>
            <a:ext cx="1006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smtClean="0">
                <a:solidFill>
                  <a:srgbClr val="0070C0"/>
                </a:solidFill>
              </a:rPr>
              <a:t>AP0 transmissions </a:t>
            </a:r>
            <a:endParaRPr lang="en-US" altLang="en-US" sz="1000" b="1" dirty="0">
              <a:solidFill>
                <a:srgbClr val="0070C0"/>
              </a:solidFill>
            </a:endParaRPr>
          </a:p>
        </p:txBody>
      </p:sp>
      <p:sp>
        <p:nvSpPr>
          <p:cNvPr id="9284" name="Rectangle 38"/>
          <p:cNvSpPr>
            <a:spLocks noChangeArrowheads="1"/>
          </p:cNvSpPr>
          <p:nvPr/>
        </p:nvSpPr>
        <p:spPr bwMode="auto">
          <a:xfrm>
            <a:off x="683568" y="4028600"/>
            <a:ext cx="11448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1000" b="1" dirty="0" smtClean="0">
                <a:solidFill>
                  <a:srgbClr val="C00000"/>
                </a:solidFill>
              </a:rPr>
              <a:t>Neighboring ASs transmissions </a:t>
            </a:r>
            <a:endParaRPr lang="en-US" altLang="en-US" sz="1000" b="1" dirty="0">
              <a:solidFill>
                <a:srgbClr val="C00000"/>
              </a:solidFill>
            </a:endParaRPr>
          </a:p>
        </p:txBody>
      </p:sp>
      <p:sp>
        <p:nvSpPr>
          <p:cNvPr id="9226" name="Rectangle 38"/>
          <p:cNvSpPr>
            <a:spLocks noChangeArrowheads="1"/>
          </p:cNvSpPr>
          <p:nvPr/>
        </p:nvSpPr>
        <p:spPr bwMode="auto">
          <a:xfrm>
            <a:off x="2952687" y="4036667"/>
            <a:ext cx="95270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900" b="1" dirty="0" smtClean="0">
                <a:solidFill>
                  <a:srgbClr val="C00000"/>
                </a:solidFill>
              </a:rPr>
              <a:t>UL MU NPD </a:t>
            </a:r>
            <a:endParaRPr lang="en-US" altLang="en-US" sz="900" b="1" dirty="0">
              <a:solidFill>
                <a:srgbClr val="C00000"/>
              </a:solidFill>
            </a:endParaRPr>
          </a:p>
        </p:txBody>
      </p:sp>
      <p:cxnSp>
        <p:nvCxnSpPr>
          <p:cNvPr id="9231" name="Straight Connector 24"/>
          <p:cNvCxnSpPr>
            <a:cxnSpLocks noChangeShapeType="1"/>
          </p:cNvCxnSpPr>
          <p:nvPr/>
        </p:nvCxnSpPr>
        <p:spPr bwMode="auto">
          <a:xfrm>
            <a:off x="2629551" y="4495532"/>
            <a:ext cx="304800" cy="2962"/>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89" name="Rectangle 38"/>
          <p:cNvSpPr>
            <a:spLocks noChangeArrowheads="1"/>
          </p:cNvSpPr>
          <p:nvPr/>
        </p:nvSpPr>
        <p:spPr bwMode="auto">
          <a:xfrm>
            <a:off x="2574655" y="4542710"/>
            <a:ext cx="5032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1000" b="1" dirty="0">
                <a:solidFill>
                  <a:schemeClr val="accent1">
                    <a:lumMod val="75000"/>
                  </a:schemeClr>
                </a:solidFill>
              </a:rPr>
              <a:t>SIFS</a:t>
            </a:r>
          </a:p>
        </p:txBody>
      </p:sp>
      <p:sp>
        <p:nvSpPr>
          <p:cNvPr id="9223" name="Rectangle 9"/>
          <p:cNvSpPr>
            <a:spLocks noChangeArrowheads="1"/>
          </p:cNvSpPr>
          <p:nvPr/>
        </p:nvSpPr>
        <p:spPr bwMode="auto">
          <a:xfrm>
            <a:off x="4977783" y="3350576"/>
            <a:ext cx="815466" cy="3127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25" name="Rectangle 11"/>
          <p:cNvSpPr>
            <a:spLocks noChangeArrowheads="1"/>
          </p:cNvSpPr>
          <p:nvPr/>
        </p:nvSpPr>
        <p:spPr bwMode="auto">
          <a:xfrm>
            <a:off x="2966387" y="3992514"/>
            <a:ext cx="798514" cy="323851"/>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cxnSp>
        <p:nvCxnSpPr>
          <p:cNvPr id="9229" name="Straight Connector 16"/>
          <p:cNvCxnSpPr>
            <a:cxnSpLocks noChangeShapeType="1"/>
          </p:cNvCxnSpPr>
          <p:nvPr/>
        </p:nvCxnSpPr>
        <p:spPr bwMode="auto">
          <a:xfrm>
            <a:off x="3764901" y="3660855"/>
            <a:ext cx="0" cy="33020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30" name="Straight Connector 18"/>
          <p:cNvCxnSpPr>
            <a:cxnSpLocks noChangeShapeType="1"/>
          </p:cNvCxnSpPr>
          <p:nvPr/>
        </p:nvCxnSpPr>
        <p:spPr bwMode="auto">
          <a:xfrm>
            <a:off x="4053182" y="3673248"/>
            <a:ext cx="0" cy="142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32" name="Straight Connector 29"/>
          <p:cNvCxnSpPr>
            <a:cxnSpLocks noChangeShapeType="1"/>
          </p:cNvCxnSpPr>
          <p:nvPr/>
        </p:nvCxnSpPr>
        <p:spPr bwMode="auto">
          <a:xfrm>
            <a:off x="3764901" y="3789193"/>
            <a:ext cx="280988" cy="0"/>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90" name="Rectangle 38"/>
          <p:cNvSpPr>
            <a:spLocks noChangeArrowheads="1"/>
          </p:cNvSpPr>
          <p:nvPr/>
        </p:nvSpPr>
        <p:spPr bwMode="auto">
          <a:xfrm>
            <a:off x="4638702" y="3809526"/>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1000" b="1" dirty="0">
                <a:solidFill>
                  <a:schemeClr val="accent1">
                    <a:lumMod val="75000"/>
                  </a:schemeClr>
                </a:solidFill>
              </a:rPr>
              <a:t>SIFS</a:t>
            </a:r>
          </a:p>
        </p:txBody>
      </p:sp>
      <p:cxnSp>
        <p:nvCxnSpPr>
          <p:cNvPr id="9236" name="Straight Connector 28"/>
          <p:cNvCxnSpPr>
            <a:cxnSpLocks noChangeShapeType="1"/>
          </p:cNvCxnSpPr>
          <p:nvPr/>
        </p:nvCxnSpPr>
        <p:spPr bwMode="auto">
          <a:xfrm flipV="1">
            <a:off x="1936602" y="3658509"/>
            <a:ext cx="5948488" cy="92"/>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9237" name="Rectangle 37"/>
          <p:cNvSpPr>
            <a:spLocks noChangeArrowheads="1"/>
          </p:cNvSpPr>
          <p:nvPr/>
        </p:nvSpPr>
        <p:spPr bwMode="auto">
          <a:xfrm>
            <a:off x="4053182" y="3345957"/>
            <a:ext cx="648998" cy="3127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38" name="Rectangle 38"/>
          <p:cNvSpPr>
            <a:spLocks noChangeArrowheads="1"/>
          </p:cNvSpPr>
          <p:nvPr/>
        </p:nvSpPr>
        <p:spPr bwMode="auto">
          <a:xfrm>
            <a:off x="3986093" y="3316621"/>
            <a:ext cx="75737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700" b="1" dirty="0" smtClean="0">
                <a:solidFill>
                  <a:srgbClr val="C00000"/>
                </a:solidFill>
              </a:rPr>
              <a:t> </a:t>
            </a:r>
            <a:r>
              <a:rPr lang="en-US" altLang="en-US" sz="800" b="1" dirty="0" smtClean="0">
                <a:solidFill>
                  <a:srgbClr val="0070C0"/>
                </a:solidFill>
              </a:rPr>
              <a:t>DL NDPA+NDP</a:t>
            </a:r>
            <a:endParaRPr lang="en-US" altLang="en-US" sz="800" b="1" dirty="0">
              <a:solidFill>
                <a:srgbClr val="0070C0"/>
              </a:solidFill>
            </a:endParaRPr>
          </a:p>
        </p:txBody>
      </p:sp>
      <p:cxnSp>
        <p:nvCxnSpPr>
          <p:cNvPr id="9240" name="Straight Connector 40"/>
          <p:cNvCxnSpPr>
            <a:cxnSpLocks noChangeShapeType="1"/>
          </p:cNvCxnSpPr>
          <p:nvPr/>
        </p:nvCxnSpPr>
        <p:spPr bwMode="auto">
          <a:xfrm flipV="1">
            <a:off x="1968495" y="4305672"/>
            <a:ext cx="5938439" cy="1643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44" name="Straight Connector 46"/>
          <p:cNvCxnSpPr>
            <a:cxnSpLocks noChangeShapeType="1"/>
          </p:cNvCxnSpPr>
          <p:nvPr/>
        </p:nvCxnSpPr>
        <p:spPr bwMode="auto">
          <a:xfrm>
            <a:off x="4702180" y="3659911"/>
            <a:ext cx="0" cy="245443"/>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9245" name="Straight Connector 47"/>
          <p:cNvCxnSpPr>
            <a:cxnSpLocks noChangeShapeType="1"/>
          </p:cNvCxnSpPr>
          <p:nvPr/>
        </p:nvCxnSpPr>
        <p:spPr bwMode="auto">
          <a:xfrm>
            <a:off x="4706565" y="3789193"/>
            <a:ext cx="279400" cy="0"/>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9246" name="Straight Connector 48"/>
          <p:cNvCxnSpPr>
            <a:cxnSpLocks noChangeShapeType="1"/>
          </p:cNvCxnSpPr>
          <p:nvPr/>
        </p:nvCxnSpPr>
        <p:spPr bwMode="auto">
          <a:xfrm>
            <a:off x="4977783" y="3695780"/>
            <a:ext cx="0" cy="142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11" name="Rectangle 38"/>
          <p:cNvSpPr>
            <a:spLocks noChangeArrowheads="1"/>
          </p:cNvSpPr>
          <p:nvPr/>
        </p:nvSpPr>
        <p:spPr bwMode="auto">
          <a:xfrm>
            <a:off x="3734474" y="3815055"/>
            <a:ext cx="50323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900" b="1" dirty="0">
                <a:solidFill>
                  <a:schemeClr val="accent1">
                    <a:lumMod val="75000"/>
                  </a:schemeClr>
                </a:solidFill>
              </a:rPr>
              <a:t>SIFS</a:t>
            </a:r>
          </a:p>
        </p:txBody>
      </p:sp>
      <p:cxnSp>
        <p:nvCxnSpPr>
          <p:cNvPr id="9268" name="Straight Connector 18441"/>
          <p:cNvCxnSpPr>
            <a:cxnSpLocks noChangeShapeType="1"/>
          </p:cNvCxnSpPr>
          <p:nvPr/>
        </p:nvCxnSpPr>
        <p:spPr bwMode="auto">
          <a:xfrm flipV="1">
            <a:off x="7761211" y="3168406"/>
            <a:ext cx="0" cy="1315097"/>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sp>
        <p:nvSpPr>
          <p:cNvPr id="86" name="Rectangle 38"/>
          <p:cNvSpPr>
            <a:spLocks noChangeArrowheads="1"/>
          </p:cNvSpPr>
          <p:nvPr/>
        </p:nvSpPr>
        <p:spPr bwMode="auto">
          <a:xfrm>
            <a:off x="4944518" y="3322733"/>
            <a:ext cx="871700"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900" b="1" dirty="0">
                <a:solidFill>
                  <a:schemeClr val="accent2"/>
                </a:solidFill>
              </a:rPr>
              <a:t> </a:t>
            </a:r>
            <a:r>
              <a:rPr lang="en-US" altLang="en-US" sz="900" b="1" dirty="0" smtClean="0">
                <a:solidFill>
                  <a:schemeClr val="accent2"/>
                </a:solidFill>
              </a:rPr>
              <a:t>AP2STA:</a:t>
            </a:r>
            <a:r>
              <a:rPr lang="en-US" altLang="en-US" sz="800" b="1" dirty="0" smtClean="0">
                <a:solidFill>
                  <a:srgbClr val="0070C0"/>
                </a:solidFill>
              </a:rPr>
              <a:t> t_2k:s and t_3 </a:t>
            </a:r>
            <a:endParaRPr lang="en-US" altLang="en-US" sz="900" b="1" dirty="0">
              <a:solidFill>
                <a:srgbClr val="0070C0"/>
              </a:solidFill>
            </a:endParaRPr>
          </a:p>
        </p:txBody>
      </p:sp>
      <p:sp>
        <p:nvSpPr>
          <p:cNvPr id="71" name="Rectangle 37"/>
          <p:cNvSpPr>
            <a:spLocks noChangeArrowheads="1"/>
          </p:cNvSpPr>
          <p:nvPr/>
        </p:nvSpPr>
        <p:spPr bwMode="auto">
          <a:xfrm>
            <a:off x="2191342" y="3345834"/>
            <a:ext cx="420738" cy="3127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72" name="Rectangle 38"/>
          <p:cNvSpPr>
            <a:spLocks noChangeArrowheads="1"/>
          </p:cNvSpPr>
          <p:nvPr/>
        </p:nvSpPr>
        <p:spPr bwMode="auto">
          <a:xfrm>
            <a:off x="2135987" y="3315448"/>
            <a:ext cx="6380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900" b="1" dirty="0" smtClean="0">
                <a:solidFill>
                  <a:srgbClr val="0070C0"/>
                </a:solidFill>
              </a:rPr>
              <a:t>Trigger Frame</a:t>
            </a:r>
            <a:endParaRPr lang="en-US" altLang="en-US" sz="900" b="1" dirty="0">
              <a:solidFill>
                <a:srgbClr val="0070C0"/>
              </a:solidFill>
            </a:endParaRPr>
          </a:p>
        </p:txBody>
      </p:sp>
      <p:cxnSp>
        <p:nvCxnSpPr>
          <p:cNvPr id="78" name="Straight Connector 5"/>
          <p:cNvCxnSpPr>
            <a:cxnSpLocks noChangeShapeType="1"/>
          </p:cNvCxnSpPr>
          <p:nvPr/>
        </p:nvCxnSpPr>
        <p:spPr bwMode="auto">
          <a:xfrm flipH="1">
            <a:off x="2594382" y="3644438"/>
            <a:ext cx="8722" cy="873551"/>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0" name="Straight Connector 46"/>
          <p:cNvCxnSpPr>
            <a:cxnSpLocks noChangeShapeType="1"/>
          </p:cNvCxnSpPr>
          <p:nvPr/>
        </p:nvCxnSpPr>
        <p:spPr bwMode="auto">
          <a:xfrm>
            <a:off x="2975461" y="4324720"/>
            <a:ext cx="0" cy="20284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81" name="Straight Connector 18441"/>
          <p:cNvCxnSpPr>
            <a:cxnSpLocks noChangeShapeType="1"/>
          </p:cNvCxnSpPr>
          <p:nvPr/>
        </p:nvCxnSpPr>
        <p:spPr bwMode="auto">
          <a:xfrm flipV="1">
            <a:off x="2189770" y="3200160"/>
            <a:ext cx="0" cy="1315097"/>
          </a:xfrm>
          <a:prstGeom prst="line">
            <a:avLst/>
          </a:prstGeom>
          <a:noFill/>
          <a:ln w="9525" algn="ctr">
            <a:solidFill>
              <a:schemeClr val="tx1"/>
            </a:solidFill>
            <a:prstDash val="dash"/>
            <a:round/>
            <a:headEnd/>
            <a:tailEnd/>
          </a:ln>
          <a:extLst>
            <a:ext uri="{909E8E84-426E-40DD-AFC4-6F175D3DCCD1}">
              <a14:hiddenFill xmlns:a14="http://schemas.microsoft.com/office/drawing/2010/main">
                <a:noFill/>
              </a14:hiddenFill>
            </a:ext>
          </a:extLst>
        </p:spPr>
      </p:cxnSp>
      <p:cxnSp>
        <p:nvCxnSpPr>
          <p:cNvPr id="6" name="Straight Arrow Connector 5"/>
          <p:cNvCxnSpPr/>
          <p:nvPr/>
        </p:nvCxnSpPr>
        <p:spPr bwMode="auto">
          <a:xfrm flipV="1">
            <a:off x="3362976" y="4378492"/>
            <a:ext cx="3935" cy="32026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Arrow Connector 10"/>
          <p:cNvCxnSpPr/>
          <p:nvPr/>
        </p:nvCxnSpPr>
        <p:spPr bwMode="auto">
          <a:xfrm flipH="1" flipV="1">
            <a:off x="4415956" y="3754518"/>
            <a:ext cx="630153" cy="63813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Rectangle 38"/>
          <p:cNvSpPr>
            <a:spLocks noChangeArrowheads="1"/>
          </p:cNvSpPr>
          <p:nvPr/>
        </p:nvSpPr>
        <p:spPr bwMode="auto">
          <a:xfrm>
            <a:off x="1841758" y="3780647"/>
            <a:ext cx="50323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900" b="1" dirty="0">
                <a:solidFill>
                  <a:schemeClr val="accent1">
                    <a:lumMod val="75000"/>
                  </a:schemeClr>
                </a:solidFill>
              </a:rPr>
              <a:t>SIFS</a:t>
            </a:r>
          </a:p>
        </p:txBody>
      </p:sp>
      <p:sp>
        <p:nvSpPr>
          <p:cNvPr id="91" name="Rectangle 37"/>
          <p:cNvSpPr>
            <a:spLocks noChangeArrowheads="1"/>
          </p:cNvSpPr>
          <p:nvPr/>
        </p:nvSpPr>
        <p:spPr bwMode="auto">
          <a:xfrm>
            <a:off x="6079116" y="3350754"/>
            <a:ext cx="420738" cy="312738"/>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2" name="Rectangle 11"/>
          <p:cNvSpPr>
            <a:spLocks noChangeArrowheads="1"/>
          </p:cNvSpPr>
          <p:nvPr/>
        </p:nvSpPr>
        <p:spPr bwMode="auto">
          <a:xfrm>
            <a:off x="6698519" y="3987596"/>
            <a:ext cx="1058463" cy="323851"/>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
        <p:nvSpPr>
          <p:cNvPr id="93" name="Rectangle 38"/>
          <p:cNvSpPr>
            <a:spLocks noChangeArrowheads="1"/>
          </p:cNvSpPr>
          <p:nvPr/>
        </p:nvSpPr>
        <p:spPr bwMode="auto">
          <a:xfrm>
            <a:off x="6034156" y="3319250"/>
            <a:ext cx="63805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US" altLang="en-US" sz="900" b="1" dirty="0" smtClean="0">
                <a:solidFill>
                  <a:srgbClr val="0070C0"/>
                </a:solidFill>
              </a:rPr>
              <a:t>Trigger Frame</a:t>
            </a:r>
            <a:endParaRPr lang="en-US" altLang="en-US" sz="900" b="1" dirty="0">
              <a:solidFill>
                <a:srgbClr val="0070C0"/>
              </a:solidFill>
            </a:endParaRPr>
          </a:p>
        </p:txBody>
      </p:sp>
      <p:sp>
        <p:nvSpPr>
          <p:cNvPr id="94" name="Rectangle 38"/>
          <p:cNvSpPr>
            <a:spLocks noChangeArrowheads="1"/>
          </p:cNvSpPr>
          <p:nvPr/>
        </p:nvSpPr>
        <p:spPr bwMode="auto">
          <a:xfrm>
            <a:off x="6642975" y="3976677"/>
            <a:ext cx="119715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algn="ctr"/>
            <a:r>
              <a:rPr lang="en-US" altLang="en-US" sz="800" b="1" dirty="0" smtClean="0">
                <a:solidFill>
                  <a:srgbClr val="C00000"/>
                </a:solidFill>
              </a:rPr>
              <a:t>STA2AP UL MU ACK</a:t>
            </a:r>
          </a:p>
          <a:p>
            <a:pPr algn="ctr"/>
            <a:r>
              <a:rPr lang="en-US" altLang="en-US" sz="800" b="1" dirty="0" smtClean="0">
                <a:solidFill>
                  <a:srgbClr val="C00000"/>
                </a:solidFill>
              </a:rPr>
              <a:t>t1_k:s and t4_k:s </a:t>
            </a:r>
            <a:endParaRPr lang="en-US" altLang="en-US" sz="800" b="1" dirty="0">
              <a:solidFill>
                <a:srgbClr val="C00000"/>
              </a:solidFill>
            </a:endParaRPr>
          </a:p>
        </p:txBody>
      </p:sp>
      <p:cxnSp>
        <p:nvCxnSpPr>
          <p:cNvPr id="69" name="Straight Connector 48"/>
          <p:cNvCxnSpPr>
            <a:cxnSpLocks noChangeShapeType="1"/>
          </p:cNvCxnSpPr>
          <p:nvPr/>
        </p:nvCxnSpPr>
        <p:spPr bwMode="auto">
          <a:xfrm>
            <a:off x="6065366" y="3661142"/>
            <a:ext cx="0" cy="142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0" name="Straight Connector 48"/>
          <p:cNvCxnSpPr>
            <a:cxnSpLocks noChangeShapeType="1"/>
          </p:cNvCxnSpPr>
          <p:nvPr/>
        </p:nvCxnSpPr>
        <p:spPr bwMode="auto">
          <a:xfrm>
            <a:off x="5802127" y="3657677"/>
            <a:ext cx="0" cy="1428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74" name="Straight Connector 47"/>
          <p:cNvCxnSpPr>
            <a:cxnSpLocks noChangeShapeType="1"/>
          </p:cNvCxnSpPr>
          <p:nvPr/>
        </p:nvCxnSpPr>
        <p:spPr bwMode="auto">
          <a:xfrm>
            <a:off x="5786494" y="3747708"/>
            <a:ext cx="279400" cy="0"/>
          </a:xfrm>
          <a:prstGeom prst="line">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75" name="Rectangle 38"/>
          <p:cNvSpPr>
            <a:spLocks noChangeArrowheads="1"/>
          </p:cNvSpPr>
          <p:nvPr/>
        </p:nvSpPr>
        <p:spPr bwMode="auto">
          <a:xfrm>
            <a:off x="5715896" y="3795670"/>
            <a:ext cx="50323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defRPr/>
            </a:pPr>
            <a:r>
              <a:rPr lang="en-US" sz="1000" b="1" dirty="0">
                <a:solidFill>
                  <a:schemeClr val="accent1">
                    <a:lumMod val="75000"/>
                  </a:schemeClr>
                </a:solidFill>
              </a:rPr>
              <a:t>SIFS</a:t>
            </a:r>
          </a:p>
        </p:txBody>
      </p:sp>
      <p:sp>
        <p:nvSpPr>
          <p:cNvPr id="10" name="Rounded Rectangular Callout 9"/>
          <p:cNvSpPr/>
          <p:nvPr/>
        </p:nvSpPr>
        <p:spPr bwMode="auto">
          <a:xfrm>
            <a:off x="903515" y="4941168"/>
            <a:ext cx="1064980" cy="837144"/>
          </a:xfrm>
          <a:prstGeom prst="wedgeRoundRectCallout">
            <a:avLst>
              <a:gd name="adj1" fmla="val 67608"/>
              <a:gd name="adj2" fmla="val -115132"/>
              <a:gd name="adj3" fmla="val 16667"/>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Possibly preceded by a ‘polling’</a:t>
            </a:r>
            <a:r>
              <a:rPr kumimoji="0" lang="en-US" sz="1200" b="0" i="0" u="none" strike="noStrike" cap="none" normalizeH="0" dirty="0" smtClean="0">
                <a:ln>
                  <a:noFill/>
                </a:ln>
                <a:solidFill>
                  <a:schemeClr val="tx1"/>
                </a:solidFill>
                <a:effectLst/>
                <a:latin typeface="Times New Roman" pitchFamily="18" charset="0"/>
              </a:rPr>
              <a:t> step</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2" name="TextBox 1"/>
          <p:cNvSpPr txBox="1"/>
          <p:nvPr/>
        </p:nvSpPr>
        <p:spPr>
          <a:xfrm>
            <a:off x="2230501" y="4852907"/>
            <a:ext cx="2340705" cy="646331"/>
          </a:xfrm>
          <a:prstGeom prst="rect">
            <a:avLst/>
          </a:prstGeom>
          <a:noFill/>
        </p:spPr>
        <p:txBody>
          <a:bodyPr wrap="none" rtlCol="0">
            <a:spAutoFit/>
          </a:bodyPr>
          <a:lstStyle/>
          <a:p>
            <a:r>
              <a:rPr lang="en-US" sz="1200" dirty="0" smtClean="0">
                <a:solidFill>
                  <a:schemeClr val="tx1"/>
                </a:solidFill>
              </a:rPr>
              <a:t>Transmitted at times t1_k</a:t>
            </a:r>
          </a:p>
          <a:p>
            <a:r>
              <a:rPr lang="en-US" sz="1200" dirty="0" smtClean="0">
                <a:solidFill>
                  <a:schemeClr val="tx1"/>
                </a:solidFill>
              </a:rPr>
              <a:t>Received at time t2_k by AP0</a:t>
            </a:r>
          </a:p>
          <a:p>
            <a:r>
              <a:rPr lang="en-US" sz="1200" dirty="0" smtClean="0">
                <a:solidFill>
                  <a:schemeClr val="tx1"/>
                </a:solidFill>
              </a:rPr>
              <a:t>Received at time t5_k by the client</a:t>
            </a:r>
            <a:endParaRPr lang="en-US" sz="1200" dirty="0">
              <a:solidFill>
                <a:schemeClr val="tx1"/>
              </a:solidFill>
            </a:endParaRPr>
          </a:p>
        </p:txBody>
      </p:sp>
      <p:sp>
        <p:nvSpPr>
          <p:cNvPr id="76" name="TextBox 75"/>
          <p:cNvSpPr txBox="1"/>
          <p:nvPr/>
        </p:nvSpPr>
        <p:spPr>
          <a:xfrm>
            <a:off x="4916932" y="4634311"/>
            <a:ext cx="2186817" cy="646331"/>
          </a:xfrm>
          <a:prstGeom prst="rect">
            <a:avLst/>
          </a:prstGeom>
          <a:noFill/>
        </p:spPr>
        <p:txBody>
          <a:bodyPr wrap="none" rtlCol="0">
            <a:spAutoFit/>
          </a:bodyPr>
          <a:lstStyle/>
          <a:p>
            <a:r>
              <a:rPr lang="en-US" sz="1200" dirty="0" smtClean="0">
                <a:solidFill>
                  <a:schemeClr val="tx1"/>
                </a:solidFill>
              </a:rPr>
              <a:t>DL NDP transmitted at time t3</a:t>
            </a:r>
          </a:p>
          <a:p>
            <a:r>
              <a:rPr lang="en-US" sz="1200" dirty="0" smtClean="0">
                <a:solidFill>
                  <a:schemeClr val="tx1"/>
                </a:solidFill>
              </a:rPr>
              <a:t>Received at time t4_k by </a:t>
            </a:r>
            <a:r>
              <a:rPr lang="en-US" sz="1200" dirty="0" err="1" smtClean="0">
                <a:solidFill>
                  <a:schemeClr val="tx1"/>
                </a:solidFill>
              </a:rPr>
              <a:t>ASk</a:t>
            </a:r>
            <a:endParaRPr lang="en-US" sz="1200" dirty="0" smtClean="0">
              <a:solidFill>
                <a:schemeClr val="tx1"/>
              </a:solidFill>
            </a:endParaRPr>
          </a:p>
          <a:p>
            <a:r>
              <a:rPr lang="en-US" sz="1200" dirty="0" smtClean="0">
                <a:solidFill>
                  <a:schemeClr val="tx1"/>
                </a:solidFill>
              </a:rPr>
              <a:t>Received at time t6 by the client</a:t>
            </a:r>
            <a:endParaRPr lang="en-US" sz="1200" dirty="0">
              <a:solidFill>
                <a:schemeClr val="tx1"/>
              </a:solidFill>
            </a:endParaRPr>
          </a:p>
        </p:txBody>
      </p:sp>
    </p:spTree>
    <p:extLst>
      <p:ext uri="{BB962C8B-B14F-4D97-AF65-F5344CB8AC3E}">
        <p14:creationId xmlns:p14="http://schemas.microsoft.com/office/powerpoint/2010/main" val="17336388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‘Staggered UL MU NDP’</a:t>
            </a:r>
            <a:endParaRPr lang="en-US" dirty="0"/>
          </a:p>
        </p:txBody>
      </p:sp>
      <p:sp>
        <p:nvSpPr>
          <p:cNvPr id="3" name="Date Placeholder 2"/>
          <p:cNvSpPr>
            <a:spLocks noGrp="1"/>
          </p:cNvSpPr>
          <p:nvPr>
            <p:ph type="dt" idx="10"/>
          </p:nvPr>
        </p:nvSpPr>
        <p:spPr/>
        <p:txBody>
          <a:bodyPr/>
          <a:lstStyle/>
          <a:p>
            <a:r>
              <a:rPr lang="en-US" smtClean="0"/>
              <a:t>March 2017</a:t>
            </a:r>
            <a:endParaRPr lang="en-GB"/>
          </a:p>
        </p:txBody>
      </p:sp>
      <p:sp>
        <p:nvSpPr>
          <p:cNvPr id="4" name="Footer Placeholder 3"/>
          <p:cNvSpPr>
            <a:spLocks noGrp="1"/>
          </p:cNvSpPr>
          <p:nvPr>
            <p:ph type="ftr" idx="11"/>
          </p:nvPr>
        </p:nvSpPr>
        <p:spPr/>
        <p:txBody>
          <a:body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13</a:t>
            </a:fld>
            <a:endParaRPr lang="en-GB"/>
          </a:p>
        </p:txBody>
      </p:sp>
      <p:grpSp>
        <p:nvGrpSpPr>
          <p:cNvPr id="6" name="Group 5"/>
          <p:cNvGrpSpPr/>
          <p:nvPr/>
        </p:nvGrpSpPr>
        <p:grpSpPr>
          <a:xfrm>
            <a:off x="1634323" y="1600200"/>
            <a:ext cx="5500919" cy="4696468"/>
            <a:chOff x="1043608" y="1551063"/>
            <a:chExt cx="5500919" cy="4696468"/>
          </a:xfrm>
        </p:grpSpPr>
        <p:grpSp>
          <p:nvGrpSpPr>
            <p:cNvPr id="7" name="Group 6"/>
            <p:cNvGrpSpPr/>
            <p:nvPr/>
          </p:nvGrpSpPr>
          <p:grpSpPr>
            <a:xfrm>
              <a:off x="2339752" y="1844824"/>
              <a:ext cx="4204775" cy="2960886"/>
              <a:chOff x="1423120" y="2147888"/>
              <a:chExt cx="5182632" cy="3733725"/>
            </a:xfrm>
          </p:grpSpPr>
          <p:sp>
            <p:nvSpPr>
              <p:cNvPr id="18" name="Line 30"/>
              <p:cNvSpPr>
                <a:spLocks noChangeShapeType="1"/>
              </p:cNvSpPr>
              <p:nvPr/>
            </p:nvSpPr>
            <p:spPr bwMode="auto">
              <a:xfrm>
                <a:off x="1423120" y="2947987"/>
                <a:ext cx="4890368" cy="1587"/>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9" name="Line 33"/>
              <p:cNvSpPr>
                <a:spLocks noChangeShapeType="1"/>
              </p:cNvSpPr>
              <p:nvPr/>
            </p:nvSpPr>
            <p:spPr bwMode="auto">
              <a:xfrm flipV="1">
                <a:off x="1423120" y="3877935"/>
                <a:ext cx="4890368" cy="76527"/>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20" name="Picture 5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2551" y="3035300"/>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5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2551" y="3035300"/>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Line 56"/>
              <p:cNvSpPr>
                <a:spLocks noChangeShapeType="1"/>
              </p:cNvSpPr>
              <p:nvPr/>
            </p:nvSpPr>
            <p:spPr bwMode="auto">
              <a:xfrm>
                <a:off x="2682876" y="3076575"/>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3" name="Freeform 57"/>
              <p:cNvSpPr>
                <a:spLocks/>
              </p:cNvSpPr>
              <p:nvPr/>
            </p:nvSpPr>
            <p:spPr bwMode="auto">
              <a:xfrm>
                <a:off x="2605088" y="3024188"/>
                <a:ext cx="103188" cy="104775"/>
              </a:xfrm>
              <a:custGeom>
                <a:avLst/>
                <a:gdLst>
                  <a:gd name="T0" fmla="*/ 0 w 171"/>
                  <a:gd name="T1" fmla="*/ 86 h 171"/>
                  <a:gd name="T2" fmla="*/ 171 w 171"/>
                  <a:gd name="T3" fmla="*/ 0 h 171"/>
                  <a:gd name="T4" fmla="*/ 171 w 171"/>
                  <a:gd name="T5" fmla="*/ 171 h 171"/>
                  <a:gd name="T6" fmla="*/ 0 w 171"/>
                  <a:gd name="T7" fmla="*/ 86 h 171"/>
                </a:gdLst>
                <a:ahLst/>
                <a:cxnLst>
                  <a:cxn ang="0">
                    <a:pos x="T0" y="T1"/>
                  </a:cxn>
                  <a:cxn ang="0">
                    <a:pos x="T2" y="T3"/>
                  </a:cxn>
                  <a:cxn ang="0">
                    <a:pos x="T4" y="T5"/>
                  </a:cxn>
                  <a:cxn ang="0">
                    <a:pos x="T6" y="T7"/>
                  </a:cxn>
                </a:cxnLst>
                <a:rect l="0" t="0" r="r" b="b"/>
                <a:pathLst>
                  <a:path w="171" h="171">
                    <a:moveTo>
                      <a:pt x="0" y="86"/>
                    </a:moveTo>
                    <a:lnTo>
                      <a:pt x="171" y="0"/>
                    </a:lnTo>
                    <a:cubicBezTo>
                      <a:pt x="144" y="54"/>
                      <a:pt x="144" y="117"/>
                      <a:pt x="171" y="171"/>
                    </a:cubicBezTo>
                    <a:lnTo>
                      <a:pt x="0"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4" name="Freeform 58"/>
              <p:cNvSpPr>
                <a:spLocks/>
              </p:cNvSpPr>
              <p:nvPr/>
            </p:nvSpPr>
            <p:spPr bwMode="auto">
              <a:xfrm>
                <a:off x="2967038" y="3024188"/>
                <a:ext cx="104775" cy="104775"/>
              </a:xfrm>
              <a:custGeom>
                <a:avLst/>
                <a:gdLst>
                  <a:gd name="T0" fmla="*/ 172 w 172"/>
                  <a:gd name="T1" fmla="*/ 86 h 171"/>
                  <a:gd name="T2" fmla="*/ 0 w 172"/>
                  <a:gd name="T3" fmla="*/ 171 h 171"/>
                  <a:gd name="T4" fmla="*/ 0 w 172"/>
                  <a:gd name="T5" fmla="*/ 0 h 171"/>
                  <a:gd name="T6" fmla="*/ 172 w 172"/>
                  <a:gd name="T7" fmla="*/ 86 h 171"/>
                </a:gdLst>
                <a:ahLst/>
                <a:cxnLst>
                  <a:cxn ang="0">
                    <a:pos x="T0" y="T1"/>
                  </a:cxn>
                  <a:cxn ang="0">
                    <a:pos x="T2" y="T3"/>
                  </a:cxn>
                  <a:cxn ang="0">
                    <a:pos x="T4" y="T5"/>
                  </a:cxn>
                  <a:cxn ang="0">
                    <a:pos x="T6" y="T7"/>
                  </a:cxn>
                </a:cxnLst>
                <a:rect l="0" t="0" r="r" b="b"/>
                <a:pathLst>
                  <a:path w="172" h="171">
                    <a:moveTo>
                      <a:pt x="172" y="86"/>
                    </a:moveTo>
                    <a:lnTo>
                      <a:pt x="0" y="171"/>
                    </a:lnTo>
                    <a:cubicBezTo>
                      <a:pt x="27" y="117"/>
                      <a:pt x="27" y="54"/>
                      <a:pt x="0" y="0"/>
                    </a:cubicBezTo>
                    <a:lnTo>
                      <a:pt x="172"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5" name="Rectangle 59"/>
              <p:cNvSpPr>
                <a:spLocks noChangeArrowheads="1"/>
              </p:cNvSpPr>
              <p:nvPr/>
            </p:nvSpPr>
            <p:spPr bwMode="auto">
              <a:xfrm>
                <a:off x="2673351" y="3125789"/>
                <a:ext cx="357722" cy="26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26" name="Picture 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576" y="3054350"/>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6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84576" y="3054350"/>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Line 62"/>
              <p:cNvSpPr>
                <a:spLocks noChangeShapeType="1"/>
              </p:cNvSpPr>
              <p:nvPr/>
            </p:nvSpPr>
            <p:spPr bwMode="auto">
              <a:xfrm>
                <a:off x="3654426" y="3089275"/>
                <a:ext cx="307975"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9" name="Freeform 63"/>
              <p:cNvSpPr>
                <a:spLocks/>
              </p:cNvSpPr>
              <p:nvPr/>
            </p:nvSpPr>
            <p:spPr bwMode="auto">
              <a:xfrm>
                <a:off x="3575051" y="3036888"/>
                <a:ext cx="103188" cy="104775"/>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0" name="Freeform 64"/>
              <p:cNvSpPr>
                <a:spLocks/>
              </p:cNvSpPr>
              <p:nvPr/>
            </p:nvSpPr>
            <p:spPr bwMode="auto">
              <a:xfrm>
                <a:off x="3937001" y="3036888"/>
                <a:ext cx="104775" cy="104775"/>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1" name="Rectangle 65"/>
              <p:cNvSpPr>
                <a:spLocks noChangeArrowheads="1"/>
              </p:cNvSpPr>
              <p:nvPr/>
            </p:nvSpPr>
            <p:spPr bwMode="auto">
              <a:xfrm>
                <a:off x="3643314" y="3138488"/>
                <a:ext cx="357722" cy="26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32" name="Rectangle 66"/>
              <p:cNvSpPr>
                <a:spLocks noChangeArrowheads="1"/>
              </p:cNvSpPr>
              <p:nvPr/>
            </p:nvSpPr>
            <p:spPr bwMode="auto">
              <a:xfrm>
                <a:off x="3684588" y="5683250"/>
                <a:ext cx="1010896" cy="19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a:ln>
                      <a:noFill/>
                    </a:ln>
                    <a:solidFill>
                      <a:srgbClr val="000000"/>
                    </a:solidFill>
                    <a:effectLst/>
                    <a:uLnTx/>
                    <a:uFillTx/>
                    <a:latin typeface="Calibri" panose="020F0502020204030204" pitchFamily="34" charset="0"/>
                    <a:ea typeface="+mn-ea"/>
                  </a:rPr>
                  <a:t>Staggered 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33" name="Picture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79751" y="2157413"/>
                <a:ext cx="563563"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6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79751" y="2157413"/>
                <a:ext cx="563563" cy="849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Rectangle 69"/>
              <p:cNvSpPr>
                <a:spLocks noChangeArrowheads="1"/>
              </p:cNvSpPr>
              <p:nvPr/>
            </p:nvSpPr>
            <p:spPr bwMode="auto">
              <a:xfrm>
                <a:off x="3060701" y="2147888"/>
                <a:ext cx="544513" cy="87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6" name="Rectangle 70"/>
              <p:cNvSpPr>
                <a:spLocks noChangeArrowheads="1"/>
              </p:cNvSpPr>
              <p:nvPr/>
            </p:nvSpPr>
            <p:spPr bwMode="auto">
              <a:xfrm>
                <a:off x="3060701" y="2235200"/>
                <a:ext cx="544513" cy="8890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7" name="Rectangle 71"/>
              <p:cNvSpPr>
                <a:spLocks noChangeArrowheads="1"/>
              </p:cNvSpPr>
              <p:nvPr/>
            </p:nvSpPr>
            <p:spPr bwMode="auto">
              <a:xfrm>
                <a:off x="3060701" y="2324100"/>
                <a:ext cx="544513" cy="5873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8" name="Rectangle 72"/>
              <p:cNvSpPr>
                <a:spLocks noChangeArrowheads="1"/>
              </p:cNvSpPr>
              <p:nvPr/>
            </p:nvSpPr>
            <p:spPr bwMode="auto">
              <a:xfrm>
                <a:off x="3060701" y="2382838"/>
                <a:ext cx="544513" cy="38100"/>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9" name="Rectangle 73"/>
              <p:cNvSpPr>
                <a:spLocks noChangeArrowheads="1"/>
              </p:cNvSpPr>
              <p:nvPr/>
            </p:nvSpPr>
            <p:spPr bwMode="auto">
              <a:xfrm>
                <a:off x="3060701" y="2420938"/>
                <a:ext cx="544513" cy="39687"/>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0" name="Rectangle 74"/>
              <p:cNvSpPr>
                <a:spLocks noChangeArrowheads="1"/>
              </p:cNvSpPr>
              <p:nvPr/>
            </p:nvSpPr>
            <p:spPr bwMode="auto">
              <a:xfrm>
                <a:off x="3060701" y="2460625"/>
                <a:ext cx="544513" cy="38100"/>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1" name="Rectangle 75"/>
              <p:cNvSpPr>
                <a:spLocks noChangeArrowheads="1"/>
              </p:cNvSpPr>
              <p:nvPr/>
            </p:nvSpPr>
            <p:spPr bwMode="auto">
              <a:xfrm>
                <a:off x="3060701" y="2498725"/>
                <a:ext cx="544513" cy="39687"/>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2" name="Rectangle 76"/>
              <p:cNvSpPr>
                <a:spLocks noChangeArrowheads="1"/>
              </p:cNvSpPr>
              <p:nvPr/>
            </p:nvSpPr>
            <p:spPr bwMode="auto">
              <a:xfrm>
                <a:off x="3060701" y="2538413"/>
                <a:ext cx="544513" cy="28575"/>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3" name="Rectangle 77"/>
              <p:cNvSpPr>
                <a:spLocks noChangeArrowheads="1"/>
              </p:cNvSpPr>
              <p:nvPr/>
            </p:nvSpPr>
            <p:spPr bwMode="auto">
              <a:xfrm>
                <a:off x="3060701" y="2566988"/>
                <a:ext cx="544513" cy="30162"/>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4" name="Rectangle 78"/>
              <p:cNvSpPr>
                <a:spLocks noChangeArrowheads="1"/>
              </p:cNvSpPr>
              <p:nvPr/>
            </p:nvSpPr>
            <p:spPr bwMode="auto">
              <a:xfrm>
                <a:off x="3060701" y="2597150"/>
                <a:ext cx="544513" cy="38100"/>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5" name="Rectangle 79"/>
              <p:cNvSpPr>
                <a:spLocks noChangeArrowheads="1"/>
              </p:cNvSpPr>
              <p:nvPr/>
            </p:nvSpPr>
            <p:spPr bwMode="auto">
              <a:xfrm>
                <a:off x="3060701" y="2635250"/>
                <a:ext cx="544513" cy="30162"/>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6" name="Rectangle 80"/>
              <p:cNvSpPr>
                <a:spLocks noChangeArrowheads="1"/>
              </p:cNvSpPr>
              <p:nvPr/>
            </p:nvSpPr>
            <p:spPr bwMode="auto">
              <a:xfrm>
                <a:off x="3060701" y="2665413"/>
                <a:ext cx="544513" cy="38100"/>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7" name="Rectangle 81"/>
              <p:cNvSpPr>
                <a:spLocks noChangeArrowheads="1"/>
              </p:cNvSpPr>
              <p:nvPr/>
            </p:nvSpPr>
            <p:spPr bwMode="auto">
              <a:xfrm>
                <a:off x="3060701" y="2703513"/>
                <a:ext cx="544513" cy="49212"/>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8" name="Rectangle 82"/>
              <p:cNvSpPr>
                <a:spLocks noChangeArrowheads="1"/>
              </p:cNvSpPr>
              <p:nvPr/>
            </p:nvSpPr>
            <p:spPr bwMode="auto">
              <a:xfrm>
                <a:off x="3060701" y="2752725"/>
                <a:ext cx="544513" cy="5873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9" name="Rectangle 83"/>
              <p:cNvSpPr>
                <a:spLocks noChangeArrowheads="1"/>
              </p:cNvSpPr>
              <p:nvPr/>
            </p:nvSpPr>
            <p:spPr bwMode="auto">
              <a:xfrm>
                <a:off x="3060701" y="2811463"/>
                <a:ext cx="544513" cy="77787"/>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0" name="Rectangle 84"/>
              <p:cNvSpPr>
                <a:spLocks noChangeArrowheads="1"/>
              </p:cNvSpPr>
              <p:nvPr/>
            </p:nvSpPr>
            <p:spPr bwMode="auto">
              <a:xfrm>
                <a:off x="3060701" y="2889250"/>
                <a:ext cx="544513" cy="77787"/>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1" name="Rectangle 85"/>
              <p:cNvSpPr>
                <a:spLocks noChangeArrowheads="1"/>
              </p:cNvSpPr>
              <p:nvPr/>
            </p:nvSpPr>
            <p:spPr bwMode="auto">
              <a:xfrm>
                <a:off x="3068638" y="2152650"/>
                <a:ext cx="536575" cy="8191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2" name="Rectangle 86"/>
              <p:cNvSpPr>
                <a:spLocks noChangeArrowheads="1"/>
              </p:cNvSpPr>
              <p:nvPr/>
            </p:nvSpPr>
            <p:spPr bwMode="auto">
              <a:xfrm>
                <a:off x="3120687" y="2252207"/>
                <a:ext cx="513544" cy="19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Calibri" panose="020F0502020204030204" pitchFamily="34" charset="0"/>
                    <a:ea typeface="+mn-ea"/>
                  </a:rPr>
                  <a:t>Trigger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53" name="Rectangle 87"/>
              <p:cNvSpPr>
                <a:spLocks noChangeArrowheads="1"/>
              </p:cNvSpPr>
              <p:nvPr/>
            </p:nvSpPr>
            <p:spPr bwMode="auto">
              <a:xfrm>
                <a:off x="3139183" y="2486381"/>
                <a:ext cx="430267" cy="19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Calibri" panose="020F0502020204030204" pitchFamily="34" charset="0"/>
                    <a:ea typeface="+mn-ea"/>
                  </a:rPr>
                  <a:t>Frame</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54" name="Line 90"/>
              <p:cNvSpPr>
                <a:spLocks noChangeShapeType="1"/>
              </p:cNvSpPr>
              <p:nvPr/>
            </p:nvSpPr>
            <p:spPr bwMode="auto">
              <a:xfrm>
                <a:off x="1423120" y="4715373"/>
                <a:ext cx="5182632" cy="15875"/>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5" name="Line 93"/>
              <p:cNvSpPr>
                <a:spLocks noChangeShapeType="1"/>
              </p:cNvSpPr>
              <p:nvPr/>
            </p:nvSpPr>
            <p:spPr bwMode="auto">
              <a:xfrm>
                <a:off x="1423120" y="5580063"/>
                <a:ext cx="5182632" cy="47624"/>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6" name="Rectangle 106"/>
              <p:cNvSpPr>
                <a:spLocks noChangeArrowheads="1"/>
              </p:cNvSpPr>
              <p:nvPr/>
            </p:nvSpPr>
            <p:spPr bwMode="auto">
              <a:xfrm>
                <a:off x="1582600" y="2303460"/>
                <a:ext cx="306249" cy="232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AP0</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pic>
            <p:nvPicPr>
              <p:cNvPr id="57" name="Picture 1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81463" y="3346450"/>
                <a:ext cx="4762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 name="Picture 11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81463" y="3346450"/>
                <a:ext cx="47625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Rectangle 116"/>
              <p:cNvSpPr>
                <a:spLocks noChangeArrowheads="1"/>
              </p:cNvSpPr>
              <p:nvPr/>
            </p:nvSpPr>
            <p:spPr bwMode="auto">
              <a:xfrm>
                <a:off x="4071938" y="3336925"/>
                <a:ext cx="455613" cy="58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0" name="Rectangle 117"/>
              <p:cNvSpPr>
                <a:spLocks noChangeArrowheads="1"/>
              </p:cNvSpPr>
              <p:nvPr/>
            </p:nvSpPr>
            <p:spPr bwMode="auto">
              <a:xfrm>
                <a:off x="4071938" y="3395663"/>
                <a:ext cx="455613" cy="5873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1" name="Rectangle 118"/>
              <p:cNvSpPr>
                <a:spLocks noChangeArrowheads="1"/>
              </p:cNvSpPr>
              <p:nvPr/>
            </p:nvSpPr>
            <p:spPr bwMode="auto">
              <a:xfrm>
                <a:off x="4071938" y="3454400"/>
                <a:ext cx="455613" cy="3968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2" name="Rectangle 119"/>
              <p:cNvSpPr>
                <a:spLocks noChangeArrowheads="1"/>
              </p:cNvSpPr>
              <p:nvPr/>
            </p:nvSpPr>
            <p:spPr bwMode="auto">
              <a:xfrm>
                <a:off x="4071938" y="3494088"/>
                <a:ext cx="455613"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3" name="Rectangle 120"/>
              <p:cNvSpPr>
                <a:spLocks noChangeArrowheads="1"/>
              </p:cNvSpPr>
              <p:nvPr/>
            </p:nvSpPr>
            <p:spPr bwMode="auto">
              <a:xfrm>
                <a:off x="4071938" y="3522663"/>
                <a:ext cx="455613" cy="28575"/>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4" name="Rectangle 121"/>
              <p:cNvSpPr>
                <a:spLocks noChangeArrowheads="1"/>
              </p:cNvSpPr>
              <p:nvPr/>
            </p:nvSpPr>
            <p:spPr bwMode="auto">
              <a:xfrm>
                <a:off x="4071938" y="3551238"/>
                <a:ext cx="455613" cy="2063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5" name="Rectangle 122"/>
              <p:cNvSpPr>
                <a:spLocks noChangeArrowheads="1"/>
              </p:cNvSpPr>
              <p:nvPr/>
            </p:nvSpPr>
            <p:spPr bwMode="auto">
              <a:xfrm>
                <a:off x="4071938" y="3571875"/>
                <a:ext cx="455613" cy="2857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6" name="Rectangle 123"/>
              <p:cNvSpPr>
                <a:spLocks noChangeArrowheads="1"/>
              </p:cNvSpPr>
              <p:nvPr/>
            </p:nvSpPr>
            <p:spPr bwMode="auto">
              <a:xfrm>
                <a:off x="4071938" y="3600450"/>
                <a:ext cx="455613"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7" name="Rectangle 124"/>
              <p:cNvSpPr>
                <a:spLocks noChangeArrowheads="1"/>
              </p:cNvSpPr>
              <p:nvPr/>
            </p:nvSpPr>
            <p:spPr bwMode="auto">
              <a:xfrm>
                <a:off x="4071938" y="3619500"/>
                <a:ext cx="455613" cy="2063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8" name="Rectangle 125"/>
              <p:cNvSpPr>
                <a:spLocks noChangeArrowheads="1"/>
              </p:cNvSpPr>
              <p:nvPr/>
            </p:nvSpPr>
            <p:spPr bwMode="auto">
              <a:xfrm>
                <a:off x="4071938" y="3640138"/>
                <a:ext cx="455613" cy="19050"/>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9" name="Rectangle 126"/>
              <p:cNvSpPr>
                <a:spLocks noChangeArrowheads="1"/>
              </p:cNvSpPr>
              <p:nvPr/>
            </p:nvSpPr>
            <p:spPr bwMode="auto">
              <a:xfrm>
                <a:off x="4071938" y="3659188"/>
                <a:ext cx="455613" cy="28575"/>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0" name="Rectangle 127"/>
              <p:cNvSpPr>
                <a:spLocks noChangeArrowheads="1"/>
              </p:cNvSpPr>
              <p:nvPr/>
            </p:nvSpPr>
            <p:spPr bwMode="auto">
              <a:xfrm>
                <a:off x="4071938" y="3687763"/>
                <a:ext cx="455613" cy="20637"/>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1" name="Rectangle 128"/>
              <p:cNvSpPr>
                <a:spLocks noChangeArrowheads="1"/>
              </p:cNvSpPr>
              <p:nvPr/>
            </p:nvSpPr>
            <p:spPr bwMode="auto">
              <a:xfrm>
                <a:off x="4071938" y="3708400"/>
                <a:ext cx="455613" cy="38100"/>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2" name="Rectangle 129"/>
              <p:cNvSpPr>
                <a:spLocks noChangeArrowheads="1"/>
              </p:cNvSpPr>
              <p:nvPr/>
            </p:nvSpPr>
            <p:spPr bwMode="auto">
              <a:xfrm>
                <a:off x="4071938" y="3746500"/>
                <a:ext cx="455613" cy="396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3" name="Rectangle 130"/>
              <p:cNvSpPr>
                <a:spLocks noChangeArrowheads="1"/>
              </p:cNvSpPr>
              <p:nvPr/>
            </p:nvSpPr>
            <p:spPr bwMode="auto">
              <a:xfrm>
                <a:off x="4071938" y="3786188"/>
                <a:ext cx="455613" cy="47625"/>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4" name="Rectangle 131"/>
              <p:cNvSpPr>
                <a:spLocks noChangeArrowheads="1"/>
              </p:cNvSpPr>
              <p:nvPr/>
            </p:nvSpPr>
            <p:spPr bwMode="auto">
              <a:xfrm>
                <a:off x="4071938" y="3833813"/>
                <a:ext cx="455613" cy="58737"/>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5" name="Rectangle 132"/>
              <p:cNvSpPr>
                <a:spLocks noChangeArrowheads="1"/>
              </p:cNvSpPr>
              <p:nvPr/>
            </p:nvSpPr>
            <p:spPr bwMode="auto">
              <a:xfrm>
                <a:off x="4071938" y="3340100"/>
                <a:ext cx="449263"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6" name="Rectangle 133"/>
              <p:cNvSpPr>
                <a:spLocks noChangeArrowheads="1"/>
              </p:cNvSpPr>
              <p:nvPr/>
            </p:nvSpPr>
            <p:spPr bwMode="auto">
              <a:xfrm>
                <a:off x="4138613" y="3502024"/>
                <a:ext cx="367809" cy="24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77" name="Picture 13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89451" y="39608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8" name="Picture 13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489451" y="39608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Line 136"/>
              <p:cNvSpPr>
                <a:spLocks noChangeShapeType="1"/>
              </p:cNvSpPr>
              <p:nvPr/>
            </p:nvSpPr>
            <p:spPr bwMode="auto">
              <a:xfrm>
                <a:off x="4556126" y="399573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0" name="Freeform 137"/>
              <p:cNvSpPr>
                <a:spLocks/>
              </p:cNvSpPr>
              <p:nvPr/>
            </p:nvSpPr>
            <p:spPr bwMode="auto">
              <a:xfrm>
                <a:off x="4478338" y="3943350"/>
                <a:ext cx="104775" cy="104775"/>
              </a:xfrm>
              <a:custGeom>
                <a:avLst/>
                <a:gdLst>
                  <a:gd name="T0" fmla="*/ 0 w 172"/>
                  <a:gd name="T1" fmla="*/ 86 h 172"/>
                  <a:gd name="T2" fmla="*/ 172 w 172"/>
                  <a:gd name="T3" fmla="*/ 0 h 172"/>
                  <a:gd name="T4" fmla="*/ 172 w 172"/>
                  <a:gd name="T5" fmla="*/ 172 h 172"/>
                  <a:gd name="T6" fmla="*/ 0 w 172"/>
                  <a:gd name="T7" fmla="*/ 86 h 172"/>
                </a:gdLst>
                <a:ahLst/>
                <a:cxnLst>
                  <a:cxn ang="0">
                    <a:pos x="T0" y="T1"/>
                  </a:cxn>
                  <a:cxn ang="0">
                    <a:pos x="T2" y="T3"/>
                  </a:cxn>
                  <a:cxn ang="0">
                    <a:pos x="T4" y="T5"/>
                  </a:cxn>
                  <a:cxn ang="0">
                    <a:pos x="T6" y="T7"/>
                  </a:cxn>
                </a:cxnLst>
                <a:rect l="0" t="0" r="r" b="b"/>
                <a:pathLst>
                  <a:path w="172" h="172">
                    <a:moveTo>
                      <a:pt x="0" y="86"/>
                    </a:moveTo>
                    <a:lnTo>
                      <a:pt x="172" y="0"/>
                    </a:lnTo>
                    <a:cubicBezTo>
                      <a:pt x="145" y="54"/>
                      <a:pt x="145" y="118"/>
                      <a:pt x="172" y="172"/>
                    </a:cubicBezTo>
                    <a:lnTo>
                      <a:pt x="0"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1" name="Freeform 138"/>
              <p:cNvSpPr>
                <a:spLocks/>
              </p:cNvSpPr>
              <p:nvPr/>
            </p:nvSpPr>
            <p:spPr bwMode="auto">
              <a:xfrm>
                <a:off x="4840288" y="3943350"/>
                <a:ext cx="104775" cy="104775"/>
              </a:xfrm>
              <a:custGeom>
                <a:avLst/>
                <a:gdLst>
                  <a:gd name="T0" fmla="*/ 171 w 171"/>
                  <a:gd name="T1" fmla="*/ 86 h 172"/>
                  <a:gd name="T2" fmla="*/ 0 w 171"/>
                  <a:gd name="T3" fmla="*/ 172 h 172"/>
                  <a:gd name="T4" fmla="*/ 0 w 171"/>
                  <a:gd name="T5" fmla="*/ 0 h 172"/>
                  <a:gd name="T6" fmla="*/ 171 w 171"/>
                  <a:gd name="T7" fmla="*/ 86 h 172"/>
                </a:gdLst>
                <a:ahLst/>
                <a:cxnLst>
                  <a:cxn ang="0">
                    <a:pos x="T0" y="T1"/>
                  </a:cxn>
                  <a:cxn ang="0">
                    <a:pos x="T2" y="T3"/>
                  </a:cxn>
                  <a:cxn ang="0">
                    <a:pos x="T4" y="T5"/>
                  </a:cxn>
                  <a:cxn ang="0">
                    <a:pos x="T6" y="T7"/>
                  </a:cxn>
                </a:cxnLst>
                <a:rect l="0" t="0" r="r" b="b"/>
                <a:pathLst>
                  <a:path w="171" h="172">
                    <a:moveTo>
                      <a:pt x="171" y="86"/>
                    </a:moveTo>
                    <a:lnTo>
                      <a:pt x="0" y="172"/>
                    </a:lnTo>
                    <a:cubicBezTo>
                      <a:pt x="27" y="118"/>
                      <a:pt x="27" y="54"/>
                      <a:pt x="0" y="0"/>
                    </a:cubicBezTo>
                    <a:lnTo>
                      <a:pt x="171"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2" name="Rectangle 139"/>
              <p:cNvSpPr>
                <a:spLocks noChangeArrowheads="1"/>
              </p:cNvSpPr>
              <p:nvPr/>
            </p:nvSpPr>
            <p:spPr bwMode="auto">
              <a:xfrm>
                <a:off x="4532312" y="4051301"/>
                <a:ext cx="357722" cy="26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pic>
            <p:nvPicPr>
              <p:cNvPr id="83" name="Picture 14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946651" y="4186238"/>
                <a:ext cx="485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Picture 14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946651" y="4186238"/>
                <a:ext cx="4857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5" name="Rectangle 142"/>
              <p:cNvSpPr>
                <a:spLocks noChangeArrowheads="1"/>
              </p:cNvSpPr>
              <p:nvPr/>
            </p:nvSpPr>
            <p:spPr bwMode="auto">
              <a:xfrm>
                <a:off x="4937126" y="4175125"/>
                <a:ext cx="457200" cy="58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6" name="Rectangle 143"/>
              <p:cNvSpPr>
                <a:spLocks noChangeArrowheads="1"/>
              </p:cNvSpPr>
              <p:nvPr/>
            </p:nvSpPr>
            <p:spPr bwMode="auto">
              <a:xfrm>
                <a:off x="4937126" y="4233863"/>
                <a:ext cx="457200" cy="5873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7" name="Rectangle 144"/>
              <p:cNvSpPr>
                <a:spLocks noChangeArrowheads="1"/>
              </p:cNvSpPr>
              <p:nvPr/>
            </p:nvSpPr>
            <p:spPr bwMode="auto">
              <a:xfrm>
                <a:off x="4937126" y="4292600"/>
                <a:ext cx="457200" cy="3968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8" name="Rectangle 145"/>
              <p:cNvSpPr>
                <a:spLocks noChangeArrowheads="1"/>
              </p:cNvSpPr>
              <p:nvPr/>
            </p:nvSpPr>
            <p:spPr bwMode="auto">
              <a:xfrm>
                <a:off x="4937126" y="4332288"/>
                <a:ext cx="457200"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9" name="Rectangle 146"/>
              <p:cNvSpPr>
                <a:spLocks noChangeArrowheads="1"/>
              </p:cNvSpPr>
              <p:nvPr/>
            </p:nvSpPr>
            <p:spPr bwMode="auto">
              <a:xfrm>
                <a:off x="4937126" y="4360863"/>
                <a:ext cx="457200" cy="28575"/>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0" name="Rectangle 147"/>
              <p:cNvSpPr>
                <a:spLocks noChangeArrowheads="1"/>
              </p:cNvSpPr>
              <p:nvPr/>
            </p:nvSpPr>
            <p:spPr bwMode="auto">
              <a:xfrm>
                <a:off x="4937126" y="4389438"/>
                <a:ext cx="457200" cy="2063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1" name="Rectangle 148"/>
              <p:cNvSpPr>
                <a:spLocks noChangeArrowheads="1"/>
              </p:cNvSpPr>
              <p:nvPr/>
            </p:nvSpPr>
            <p:spPr bwMode="auto">
              <a:xfrm>
                <a:off x="4937126" y="4410075"/>
                <a:ext cx="457200" cy="2857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2" name="Rectangle 149"/>
              <p:cNvSpPr>
                <a:spLocks noChangeArrowheads="1"/>
              </p:cNvSpPr>
              <p:nvPr/>
            </p:nvSpPr>
            <p:spPr bwMode="auto">
              <a:xfrm>
                <a:off x="4937126" y="4438650"/>
                <a:ext cx="457200"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3" name="Rectangle 150"/>
              <p:cNvSpPr>
                <a:spLocks noChangeArrowheads="1"/>
              </p:cNvSpPr>
              <p:nvPr/>
            </p:nvSpPr>
            <p:spPr bwMode="auto">
              <a:xfrm>
                <a:off x="4937126" y="4457700"/>
                <a:ext cx="457200" cy="2063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4" name="Rectangle 151"/>
              <p:cNvSpPr>
                <a:spLocks noChangeArrowheads="1"/>
              </p:cNvSpPr>
              <p:nvPr/>
            </p:nvSpPr>
            <p:spPr bwMode="auto">
              <a:xfrm>
                <a:off x="4937126" y="4478338"/>
                <a:ext cx="457200" cy="19050"/>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5" name="Rectangle 152"/>
              <p:cNvSpPr>
                <a:spLocks noChangeArrowheads="1"/>
              </p:cNvSpPr>
              <p:nvPr/>
            </p:nvSpPr>
            <p:spPr bwMode="auto">
              <a:xfrm>
                <a:off x="4937126" y="4497388"/>
                <a:ext cx="457200" cy="28575"/>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6" name="Rectangle 153"/>
              <p:cNvSpPr>
                <a:spLocks noChangeArrowheads="1"/>
              </p:cNvSpPr>
              <p:nvPr/>
            </p:nvSpPr>
            <p:spPr bwMode="auto">
              <a:xfrm>
                <a:off x="4937126" y="4525963"/>
                <a:ext cx="457200" cy="30162"/>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7" name="Rectangle 154"/>
              <p:cNvSpPr>
                <a:spLocks noChangeArrowheads="1"/>
              </p:cNvSpPr>
              <p:nvPr/>
            </p:nvSpPr>
            <p:spPr bwMode="auto">
              <a:xfrm>
                <a:off x="4937126" y="4556125"/>
                <a:ext cx="457200" cy="28575"/>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8" name="Rectangle 155"/>
              <p:cNvSpPr>
                <a:spLocks noChangeArrowheads="1"/>
              </p:cNvSpPr>
              <p:nvPr/>
            </p:nvSpPr>
            <p:spPr bwMode="auto">
              <a:xfrm>
                <a:off x="4937126" y="4584700"/>
                <a:ext cx="457200" cy="396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9" name="Rectangle 156"/>
              <p:cNvSpPr>
                <a:spLocks noChangeArrowheads="1"/>
              </p:cNvSpPr>
              <p:nvPr/>
            </p:nvSpPr>
            <p:spPr bwMode="auto">
              <a:xfrm>
                <a:off x="4937126" y="4624388"/>
                <a:ext cx="457200" cy="49212"/>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0" name="Rectangle 157"/>
              <p:cNvSpPr>
                <a:spLocks noChangeArrowheads="1"/>
              </p:cNvSpPr>
              <p:nvPr/>
            </p:nvSpPr>
            <p:spPr bwMode="auto">
              <a:xfrm>
                <a:off x="4937126" y="4673600"/>
                <a:ext cx="457200" cy="57150"/>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1" name="Rectangle 158"/>
              <p:cNvSpPr>
                <a:spLocks noChangeArrowheads="1"/>
              </p:cNvSpPr>
              <p:nvPr/>
            </p:nvSpPr>
            <p:spPr bwMode="auto">
              <a:xfrm>
                <a:off x="4940301" y="4179888"/>
                <a:ext cx="450850"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2" name="Rectangle 159"/>
              <p:cNvSpPr>
                <a:spLocks noChangeArrowheads="1"/>
              </p:cNvSpPr>
              <p:nvPr/>
            </p:nvSpPr>
            <p:spPr bwMode="auto">
              <a:xfrm>
                <a:off x="5008563" y="4338638"/>
                <a:ext cx="367809" cy="24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103" name="Picture 16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161"/>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64163" y="479901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 name="Line 162"/>
              <p:cNvSpPr>
                <a:spLocks noChangeShapeType="1"/>
              </p:cNvSpPr>
              <p:nvPr/>
            </p:nvSpPr>
            <p:spPr bwMode="auto">
              <a:xfrm>
                <a:off x="5426076" y="483393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6" name="Freeform 163"/>
              <p:cNvSpPr>
                <a:spLocks/>
              </p:cNvSpPr>
              <p:nvPr/>
            </p:nvSpPr>
            <p:spPr bwMode="auto">
              <a:xfrm>
                <a:off x="5346701" y="4783138"/>
                <a:ext cx="104775" cy="103187"/>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7" name="Freeform 164"/>
              <p:cNvSpPr>
                <a:spLocks/>
              </p:cNvSpPr>
              <p:nvPr/>
            </p:nvSpPr>
            <p:spPr bwMode="auto">
              <a:xfrm>
                <a:off x="5710238" y="4783138"/>
                <a:ext cx="103188" cy="103187"/>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8" name="Rectangle 165"/>
              <p:cNvSpPr>
                <a:spLocks noChangeArrowheads="1"/>
              </p:cNvSpPr>
              <p:nvPr/>
            </p:nvSpPr>
            <p:spPr bwMode="auto">
              <a:xfrm>
                <a:off x="5402263" y="4892676"/>
                <a:ext cx="357722" cy="2644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109" name="Picture 16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11838" y="5013325"/>
                <a:ext cx="4857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 name="Picture 167"/>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5811838" y="5013325"/>
                <a:ext cx="4857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 name="Rectangle 168"/>
              <p:cNvSpPr>
                <a:spLocks noChangeArrowheads="1"/>
              </p:cNvSpPr>
              <p:nvPr/>
            </p:nvSpPr>
            <p:spPr bwMode="auto">
              <a:xfrm>
                <a:off x="5802313" y="5003800"/>
                <a:ext cx="457200" cy="58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2" name="Rectangle 169"/>
              <p:cNvSpPr>
                <a:spLocks noChangeArrowheads="1"/>
              </p:cNvSpPr>
              <p:nvPr/>
            </p:nvSpPr>
            <p:spPr bwMode="auto">
              <a:xfrm>
                <a:off x="5802313" y="5062538"/>
                <a:ext cx="457200" cy="58737"/>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3" name="Rectangle 170"/>
              <p:cNvSpPr>
                <a:spLocks noChangeArrowheads="1"/>
              </p:cNvSpPr>
              <p:nvPr/>
            </p:nvSpPr>
            <p:spPr bwMode="auto">
              <a:xfrm>
                <a:off x="5802313" y="5121275"/>
                <a:ext cx="457200" cy="39687"/>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4" name="Rectangle 171"/>
              <p:cNvSpPr>
                <a:spLocks noChangeArrowheads="1"/>
              </p:cNvSpPr>
              <p:nvPr/>
            </p:nvSpPr>
            <p:spPr bwMode="auto">
              <a:xfrm>
                <a:off x="5802313" y="5160963"/>
                <a:ext cx="457200"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5" name="Rectangle 172"/>
              <p:cNvSpPr>
                <a:spLocks noChangeArrowheads="1"/>
              </p:cNvSpPr>
              <p:nvPr/>
            </p:nvSpPr>
            <p:spPr bwMode="auto">
              <a:xfrm>
                <a:off x="5802313" y="5189538"/>
                <a:ext cx="457200" cy="28575"/>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6" name="Rectangle 173"/>
              <p:cNvSpPr>
                <a:spLocks noChangeArrowheads="1"/>
              </p:cNvSpPr>
              <p:nvPr/>
            </p:nvSpPr>
            <p:spPr bwMode="auto">
              <a:xfrm>
                <a:off x="5802313" y="5218113"/>
                <a:ext cx="457200" cy="20637"/>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7" name="Rectangle 174"/>
              <p:cNvSpPr>
                <a:spLocks noChangeArrowheads="1"/>
              </p:cNvSpPr>
              <p:nvPr/>
            </p:nvSpPr>
            <p:spPr bwMode="auto">
              <a:xfrm>
                <a:off x="5802313" y="5238750"/>
                <a:ext cx="457200" cy="28575"/>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8" name="Rectangle 175"/>
              <p:cNvSpPr>
                <a:spLocks noChangeArrowheads="1"/>
              </p:cNvSpPr>
              <p:nvPr/>
            </p:nvSpPr>
            <p:spPr bwMode="auto">
              <a:xfrm>
                <a:off x="5802313" y="5267325"/>
                <a:ext cx="457200"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9" name="Rectangle 176"/>
              <p:cNvSpPr>
                <a:spLocks noChangeArrowheads="1"/>
              </p:cNvSpPr>
              <p:nvPr/>
            </p:nvSpPr>
            <p:spPr bwMode="auto">
              <a:xfrm>
                <a:off x="5802313" y="5286375"/>
                <a:ext cx="457200" cy="20637"/>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0" name="Rectangle 177"/>
              <p:cNvSpPr>
                <a:spLocks noChangeArrowheads="1"/>
              </p:cNvSpPr>
              <p:nvPr/>
            </p:nvSpPr>
            <p:spPr bwMode="auto">
              <a:xfrm>
                <a:off x="5802313" y="5307013"/>
                <a:ext cx="457200" cy="28575"/>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1" name="Rectangle 178"/>
              <p:cNvSpPr>
                <a:spLocks noChangeArrowheads="1"/>
              </p:cNvSpPr>
              <p:nvPr/>
            </p:nvSpPr>
            <p:spPr bwMode="auto">
              <a:xfrm>
                <a:off x="5802313" y="5335588"/>
                <a:ext cx="457200" cy="19050"/>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2" name="Rectangle 179"/>
              <p:cNvSpPr>
                <a:spLocks noChangeArrowheads="1"/>
              </p:cNvSpPr>
              <p:nvPr/>
            </p:nvSpPr>
            <p:spPr bwMode="auto">
              <a:xfrm>
                <a:off x="5802313" y="5354638"/>
                <a:ext cx="457200" cy="30162"/>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3" name="Rectangle 180"/>
              <p:cNvSpPr>
                <a:spLocks noChangeArrowheads="1"/>
              </p:cNvSpPr>
              <p:nvPr/>
            </p:nvSpPr>
            <p:spPr bwMode="auto">
              <a:xfrm>
                <a:off x="5802313" y="5384800"/>
                <a:ext cx="457200" cy="28575"/>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4" name="Rectangle 181"/>
              <p:cNvSpPr>
                <a:spLocks noChangeArrowheads="1"/>
              </p:cNvSpPr>
              <p:nvPr/>
            </p:nvSpPr>
            <p:spPr bwMode="auto">
              <a:xfrm>
                <a:off x="5802313" y="5413375"/>
                <a:ext cx="457200" cy="39687"/>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5" name="Rectangle 182"/>
              <p:cNvSpPr>
                <a:spLocks noChangeArrowheads="1"/>
              </p:cNvSpPr>
              <p:nvPr/>
            </p:nvSpPr>
            <p:spPr bwMode="auto">
              <a:xfrm>
                <a:off x="5802313" y="5453063"/>
                <a:ext cx="457200" cy="49212"/>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6" name="Rectangle 183"/>
              <p:cNvSpPr>
                <a:spLocks noChangeArrowheads="1"/>
              </p:cNvSpPr>
              <p:nvPr/>
            </p:nvSpPr>
            <p:spPr bwMode="auto">
              <a:xfrm>
                <a:off x="5802313" y="5502275"/>
                <a:ext cx="457200" cy="57150"/>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7" name="Rectangle 184"/>
              <p:cNvSpPr>
                <a:spLocks noChangeArrowheads="1"/>
              </p:cNvSpPr>
              <p:nvPr/>
            </p:nvSpPr>
            <p:spPr bwMode="auto">
              <a:xfrm>
                <a:off x="5807076" y="5008563"/>
                <a:ext cx="450850"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8" name="Rectangle 185"/>
              <p:cNvSpPr>
                <a:spLocks noChangeArrowheads="1"/>
              </p:cNvSpPr>
              <p:nvPr/>
            </p:nvSpPr>
            <p:spPr bwMode="auto">
              <a:xfrm>
                <a:off x="5875337" y="5167315"/>
                <a:ext cx="367809" cy="2479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grpSp>
        <p:sp>
          <p:nvSpPr>
            <p:cNvPr id="8" name="TextBox 7"/>
            <p:cNvSpPr txBox="1"/>
            <p:nvPr/>
          </p:nvSpPr>
          <p:spPr>
            <a:xfrm>
              <a:off x="1043608" y="1551063"/>
              <a:ext cx="774571"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 in [2]:</a:t>
              </a:r>
            </a:p>
          </p:txBody>
        </p:sp>
        <p:cxnSp>
          <p:nvCxnSpPr>
            <p:cNvPr id="9" name="Straight Connector 8"/>
            <p:cNvCxnSpPr/>
            <p:nvPr/>
          </p:nvCxnSpPr>
          <p:spPr bwMode="auto">
            <a:xfrm>
              <a:off x="4488076" y="1608188"/>
              <a:ext cx="32200" cy="3960440"/>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180431" y="1628800"/>
              <a:ext cx="32200" cy="3960440"/>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5883664" y="1642178"/>
              <a:ext cx="32200" cy="3960440"/>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4140168" y="5778063"/>
              <a:ext cx="85452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t2_1</a:t>
              </a:r>
            </a:p>
          </p:txBody>
        </p:sp>
        <p:sp>
          <p:nvSpPr>
            <p:cNvPr id="13" name="TextBox 12"/>
            <p:cNvSpPr txBox="1"/>
            <p:nvPr/>
          </p:nvSpPr>
          <p:spPr>
            <a:xfrm>
              <a:off x="4870912" y="5775538"/>
              <a:ext cx="81028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t2_2</a:t>
              </a:r>
            </a:p>
          </p:txBody>
        </p:sp>
        <p:sp>
          <p:nvSpPr>
            <p:cNvPr id="14" name="TextBox 13"/>
            <p:cNvSpPr txBox="1"/>
            <p:nvPr/>
          </p:nvSpPr>
          <p:spPr>
            <a:xfrm>
              <a:off x="5628194" y="5785866"/>
              <a:ext cx="81028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t1_3</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t2_3</a:t>
              </a:r>
            </a:p>
          </p:txBody>
        </p:sp>
        <p:sp>
          <p:nvSpPr>
            <p:cNvPr id="15" name="Rectangle 174"/>
            <p:cNvSpPr>
              <a:spLocks noChangeArrowheads="1"/>
            </p:cNvSpPr>
            <p:nvPr/>
          </p:nvSpPr>
          <p:spPr bwMode="auto">
            <a:xfrm>
              <a:off x="2415439" y="2928852"/>
              <a:ext cx="88806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AS1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16" name="Rectangle 174"/>
            <p:cNvSpPr>
              <a:spLocks noChangeArrowheads="1"/>
            </p:cNvSpPr>
            <p:nvPr/>
          </p:nvSpPr>
          <p:spPr bwMode="auto">
            <a:xfrm>
              <a:off x="2450182" y="3573016"/>
              <a:ext cx="88806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AS2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17" name="Rectangle 174"/>
            <p:cNvSpPr>
              <a:spLocks noChangeArrowheads="1"/>
            </p:cNvSpPr>
            <p:nvPr/>
          </p:nvSpPr>
          <p:spPr bwMode="auto">
            <a:xfrm>
              <a:off x="2450182" y="4252446"/>
              <a:ext cx="888064"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AS3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grpSp>
    </p:spTree>
    <p:extLst>
      <p:ext uri="{BB962C8B-B14F-4D97-AF65-F5344CB8AC3E}">
        <p14:creationId xmlns:p14="http://schemas.microsoft.com/office/powerpoint/2010/main" val="925115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676931"/>
          </a:xfrm>
        </p:spPr>
        <p:txBody>
          <a:bodyPr/>
          <a:lstStyle/>
          <a:p>
            <a:r>
              <a:rPr lang="en-US" dirty="0"/>
              <a:t>‘Symbol Interleaved UL MU NDP’ option</a:t>
            </a:r>
          </a:p>
        </p:txBody>
      </p:sp>
      <p:sp>
        <p:nvSpPr>
          <p:cNvPr id="3" name="Date Placeholder 2"/>
          <p:cNvSpPr>
            <a:spLocks noGrp="1"/>
          </p:cNvSpPr>
          <p:nvPr>
            <p:ph type="dt" idx="10"/>
          </p:nvPr>
        </p:nvSpPr>
        <p:spPr/>
        <p:txBody>
          <a:bodyPr/>
          <a:lstStyle/>
          <a:p>
            <a:r>
              <a:rPr lang="en-US" smtClean="0"/>
              <a:t>March 2017</a:t>
            </a:r>
            <a:endParaRPr lang="en-GB"/>
          </a:p>
        </p:txBody>
      </p:sp>
      <p:sp>
        <p:nvSpPr>
          <p:cNvPr id="4" name="Footer Placeholder 3"/>
          <p:cNvSpPr>
            <a:spLocks noGrp="1"/>
          </p:cNvSpPr>
          <p:nvPr>
            <p:ph type="ftr" idx="11"/>
          </p:nvPr>
        </p:nvSpPr>
        <p:spPr/>
        <p:txBody>
          <a:body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14</a:t>
            </a:fld>
            <a:endParaRPr lang="en-GB"/>
          </a:p>
        </p:txBody>
      </p:sp>
      <p:grpSp>
        <p:nvGrpSpPr>
          <p:cNvPr id="6" name="Group 5"/>
          <p:cNvGrpSpPr/>
          <p:nvPr/>
        </p:nvGrpSpPr>
        <p:grpSpPr>
          <a:xfrm>
            <a:off x="838200" y="1444720"/>
            <a:ext cx="6737353" cy="4291637"/>
            <a:chOff x="364105" y="1476828"/>
            <a:chExt cx="6737353" cy="4291637"/>
          </a:xfrm>
        </p:grpSpPr>
        <p:grpSp>
          <p:nvGrpSpPr>
            <p:cNvPr id="7" name="Group 6"/>
            <p:cNvGrpSpPr/>
            <p:nvPr/>
          </p:nvGrpSpPr>
          <p:grpSpPr>
            <a:xfrm>
              <a:off x="1435273" y="1576423"/>
              <a:ext cx="5666185" cy="3587971"/>
              <a:chOff x="790575" y="1628775"/>
              <a:chExt cx="7554913" cy="4783961"/>
            </a:xfrm>
          </p:grpSpPr>
          <p:pic>
            <p:nvPicPr>
              <p:cNvPr id="17" name="Picture 16"/>
              <p:cNvPicPr>
                <a:picLocks noChangeAspect="1"/>
              </p:cNvPicPr>
              <p:nvPr/>
            </p:nvPicPr>
            <p:blipFill>
              <a:blip r:embed="rId2"/>
              <a:stretch>
                <a:fillRect/>
              </a:stretch>
            </p:blipFill>
            <p:spPr>
              <a:xfrm>
                <a:off x="971600" y="5460176"/>
                <a:ext cx="6925013" cy="952560"/>
              </a:xfrm>
              <a:prstGeom prst="rect">
                <a:avLst/>
              </a:prstGeom>
            </p:spPr>
          </p:pic>
          <p:sp>
            <p:nvSpPr>
              <p:cNvPr id="18" name="AutoShape 3"/>
              <p:cNvSpPr>
                <a:spLocks noChangeAspect="1" noChangeArrowheads="1" noTextEdit="1"/>
              </p:cNvSpPr>
              <p:nvPr/>
            </p:nvSpPr>
            <p:spPr bwMode="auto">
              <a:xfrm>
                <a:off x="790575" y="1628775"/>
                <a:ext cx="755491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19"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7888" y="2466975"/>
                <a:ext cx="73406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7888" y="2466975"/>
                <a:ext cx="73406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Line 30"/>
              <p:cNvSpPr>
                <a:spLocks noChangeShapeType="1"/>
              </p:cNvSpPr>
              <p:nvPr/>
            </p:nvSpPr>
            <p:spPr bwMode="auto">
              <a:xfrm>
                <a:off x="868363" y="2462213"/>
                <a:ext cx="7308850"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22" name="Picture 3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77888" y="3402013"/>
                <a:ext cx="7302500" cy="3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7888" y="3402013"/>
                <a:ext cx="7302500" cy="3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Line 33"/>
              <p:cNvSpPr>
                <a:spLocks noChangeShapeType="1"/>
              </p:cNvSpPr>
              <p:nvPr/>
            </p:nvSpPr>
            <p:spPr bwMode="auto">
              <a:xfrm>
                <a:off x="868363" y="339725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25" name="Picture 5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05150" y="2525713"/>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5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05150" y="2525713"/>
                <a:ext cx="485775"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Line 56"/>
              <p:cNvSpPr>
                <a:spLocks noChangeShapeType="1"/>
              </p:cNvSpPr>
              <p:nvPr/>
            </p:nvSpPr>
            <p:spPr bwMode="auto">
              <a:xfrm>
                <a:off x="3170238" y="2566988"/>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8" name="Freeform 57"/>
              <p:cNvSpPr>
                <a:spLocks/>
              </p:cNvSpPr>
              <p:nvPr/>
            </p:nvSpPr>
            <p:spPr bwMode="auto">
              <a:xfrm>
                <a:off x="3090863" y="2514600"/>
                <a:ext cx="104775" cy="103188"/>
              </a:xfrm>
              <a:custGeom>
                <a:avLst/>
                <a:gdLst>
                  <a:gd name="T0" fmla="*/ 0 w 172"/>
                  <a:gd name="T1" fmla="*/ 86 h 171"/>
                  <a:gd name="T2" fmla="*/ 172 w 172"/>
                  <a:gd name="T3" fmla="*/ 0 h 171"/>
                  <a:gd name="T4" fmla="*/ 172 w 172"/>
                  <a:gd name="T5" fmla="*/ 171 h 171"/>
                  <a:gd name="T6" fmla="*/ 0 w 172"/>
                  <a:gd name="T7" fmla="*/ 86 h 171"/>
                </a:gdLst>
                <a:ahLst/>
                <a:cxnLst>
                  <a:cxn ang="0">
                    <a:pos x="T0" y="T1"/>
                  </a:cxn>
                  <a:cxn ang="0">
                    <a:pos x="T2" y="T3"/>
                  </a:cxn>
                  <a:cxn ang="0">
                    <a:pos x="T4" y="T5"/>
                  </a:cxn>
                  <a:cxn ang="0">
                    <a:pos x="T6" y="T7"/>
                  </a:cxn>
                </a:cxnLst>
                <a:rect l="0" t="0" r="r" b="b"/>
                <a:pathLst>
                  <a:path w="172" h="171">
                    <a:moveTo>
                      <a:pt x="0" y="86"/>
                    </a:moveTo>
                    <a:lnTo>
                      <a:pt x="172" y="0"/>
                    </a:lnTo>
                    <a:cubicBezTo>
                      <a:pt x="145" y="54"/>
                      <a:pt x="145" y="117"/>
                      <a:pt x="172" y="171"/>
                    </a:cubicBezTo>
                    <a:lnTo>
                      <a:pt x="0"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9" name="Freeform 58"/>
              <p:cNvSpPr>
                <a:spLocks/>
              </p:cNvSpPr>
              <p:nvPr/>
            </p:nvSpPr>
            <p:spPr bwMode="auto">
              <a:xfrm>
                <a:off x="3452813" y="2514600"/>
                <a:ext cx="104775" cy="103188"/>
              </a:xfrm>
              <a:custGeom>
                <a:avLst/>
                <a:gdLst>
                  <a:gd name="T0" fmla="*/ 171 w 171"/>
                  <a:gd name="T1" fmla="*/ 86 h 171"/>
                  <a:gd name="T2" fmla="*/ 0 w 171"/>
                  <a:gd name="T3" fmla="*/ 171 h 171"/>
                  <a:gd name="T4" fmla="*/ 0 w 171"/>
                  <a:gd name="T5" fmla="*/ 0 h 171"/>
                  <a:gd name="T6" fmla="*/ 171 w 171"/>
                  <a:gd name="T7" fmla="*/ 86 h 171"/>
                </a:gdLst>
                <a:ahLst/>
                <a:cxnLst>
                  <a:cxn ang="0">
                    <a:pos x="T0" y="T1"/>
                  </a:cxn>
                  <a:cxn ang="0">
                    <a:pos x="T2" y="T3"/>
                  </a:cxn>
                  <a:cxn ang="0">
                    <a:pos x="T4" y="T5"/>
                  </a:cxn>
                  <a:cxn ang="0">
                    <a:pos x="T6" y="T7"/>
                  </a:cxn>
                </a:cxnLst>
                <a:rect l="0" t="0" r="r" b="b"/>
                <a:pathLst>
                  <a:path w="171" h="171">
                    <a:moveTo>
                      <a:pt x="171" y="86"/>
                    </a:moveTo>
                    <a:lnTo>
                      <a:pt x="0" y="171"/>
                    </a:lnTo>
                    <a:cubicBezTo>
                      <a:pt x="27" y="117"/>
                      <a:pt x="27" y="54"/>
                      <a:pt x="0" y="0"/>
                    </a:cubicBezTo>
                    <a:lnTo>
                      <a:pt x="171" y="86"/>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0" name="Rectangle 59"/>
              <p:cNvSpPr>
                <a:spLocks noChangeArrowheads="1"/>
              </p:cNvSpPr>
              <p:nvPr/>
            </p:nvSpPr>
            <p:spPr bwMode="auto">
              <a:xfrm>
                <a:off x="3159126" y="2613026"/>
                <a:ext cx="330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31" name="Picture 6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62475" y="283686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6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62475" y="283686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 name="Rectangle 62"/>
              <p:cNvSpPr>
                <a:spLocks noChangeArrowheads="1"/>
              </p:cNvSpPr>
              <p:nvPr/>
            </p:nvSpPr>
            <p:spPr bwMode="auto">
              <a:xfrm>
                <a:off x="4543425" y="2817813"/>
                <a:ext cx="1322388" cy="682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4" name="Rectangle 63"/>
              <p:cNvSpPr>
                <a:spLocks noChangeArrowheads="1"/>
              </p:cNvSpPr>
              <p:nvPr/>
            </p:nvSpPr>
            <p:spPr bwMode="auto">
              <a:xfrm>
                <a:off x="4543425" y="2886075"/>
                <a:ext cx="1322388" cy="58738"/>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5" name="Rectangle 64"/>
              <p:cNvSpPr>
                <a:spLocks noChangeArrowheads="1"/>
              </p:cNvSpPr>
              <p:nvPr/>
            </p:nvSpPr>
            <p:spPr bwMode="auto">
              <a:xfrm>
                <a:off x="4543425" y="2944813"/>
                <a:ext cx="1322388" cy="28575"/>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6" name="Rectangle 65"/>
              <p:cNvSpPr>
                <a:spLocks noChangeArrowheads="1"/>
              </p:cNvSpPr>
              <p:nvPr/>
            </p:nvSpPr>
            <p:spPr bwMode="auto">
              <a:xfrm>
                <a:off x="4543425" y="2973388"/>
                <a:ext cx="1322388"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7" name="Rectangle 66"/>
              <p:cNvSpPr>
                <a:spLocks noChangeArrowheads="1"/>
              </p:cNvSpPr>
              <p:nvPr/>
            </p:nvSpPr>
            <p:spPr bwMode="auto">
              <a:xfrm>
                <a:off x="4543425" y="3001963"/>
                <a:ext cx="1322388" cy="30163"/>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8" name="Rectangle 67"/>
              <p:cNvSpPr>
                <a:spLocks noChangeArrowheads="1"/>
              </p:cNvSpPr>
              <p:nvPr/>
            </p:nvSpPr>
            <p:spPr bwMode="auto">
              <a:xfrm>
                <a:off x="4543425" y="3032125"/>
                <a:ext cx="1322388" cy="28575"/>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39" name="Rectangle 68"/>
              <p:cNvSpPr>
                <a:spLocks noChangeArrowheads="1"/>
              </p:cNvSpPr>
              <p:nvPr/>
            </p:nvSpPr>
            <p:spPr bwMode="auto">
              <a:xfrm>
                <a:off x="4543425" y="3060700"/>
                <a:ext cx="1322388" cy="2063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0" name="Rectangle 69"/>
              <p:cNvSpPr>
                <a:spLocks noChangeArrowheads="1"/>
              </p:cNvSpPr>
              <p:nvPr/>
            </p:nvSpPr>
            <p:spPr bwMode="auto">
              <a:xfrm>
                <a:off x="4543425" y="3081338"/>
                <a:ext cx="1322388"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1" name="Rectangle 70"/>
              <p:cNvSpPr>
                <a:spLocks noChangeArrowheads="1"/>
              </p:cNvSpPr>
              <p:nvPr/>
            </p:nvSpPr>
            <p:spPr bwMode="auto">
              <a:xfrm>
                <a:off x="4543425" y="3100388"/>
                <a:ext cx="1322388" cy="28575"/>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2" name="Rectangle 71"/>
              <p:cNvSpPr>
                <a:spLocks noChangeArrowheads="1"/>
              </p:cNvSpPr>
              <p:nvPr/>
            </p:nvSpPr>
            <p:spPr bwMode="auto">
              <a:xfrm>
                <a:off x="4543425" y="3128963"/>
                <a:ext cx="1322388" cy="20638"/>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3" name="Rectangle 72"/>
              <p:cNvSpPr>
                <a:spLocks noChangeArrowheads="1"/>
              </p:cNvSpPr>
              <p:nvPr/>
            </p:nvSpPr>
            <p:spPr bwMode="auto">
              <a:xfrm>
                <a:off x="4543425" y="3149600"/>
                <a:ext cx="1322388" cy="19050"/>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4" name="Rectangle 73"/>
              <p:cNvSpPr>
                <a:spLocks noChangeArrowheads="1"/>
              </p:cNvSpPr>
              <p:nvPr/>
            </p:nvSpPr>
            <p:spPr bwMode="auto">
              <a:xfrm>
                <a:off x="4543425" y="3168650"/>
                <a:ext cx="1322388" cy="28575"/>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5" name="Rectangle 74"/>
              <p:cNvSpPr>
                <a:spLocks noChangeArrowheads="1"/>
              </p:cNvSpPr>
              <p:nvPr/>
            </p:nvSpPr>
            <p:spPr bwMode="auto">
              <a:xfrm>
                <a:off x="4543425" y="3197225"/>
                <a:ext cx="1322388" cy="30163"/>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6" name="Rectangle 75"/>
              <p:cNvSpPr>
                <a:spLocks noChangeArrowheads="1"/>
              </p:cNvSpPr>
              <p:nvPr/>
            </p:nvSpPr>
            <p:spPr bwMode="auto">
              <a:xfrm>
                <a:off x="4543425" y="3227388"/>
                <a:ext cx="1322388" cy="38100"/>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7" name="Rectangle 76"/>
              <p:cNvSpPr>
                <a:spLocks noChangeArrowheads="1"/>
              </p:cNvSpPr>
              <p:nvPr/>
            </p:nvSpPr>
            <p:spPr bwMode="auto">
              <a:xfrm>
                <a:off x="4543425" y="3265488"/>
                <a:ext cx="1322388" cy="58738"/>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8" name="Rectangle 77"/>
              <p:cNvSpPr>
                <a:spLocks noChangeArrowheads="1"/>
              </p:cNvSpPr>
              <p:nvPr/>
            </p:nvSpPr>
            <p:spPr bwMode="auto">
              <a:xfrm>
                <a:off x="4543425" y="3324225"/>
                <a:ext cx="1322388" cy="49213"/>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49" name="Rectangle 78"/>
              <p:cNvSpPr>
                <a:spLocks noChangeArrowheads="1"/>
              </p:cNvSpPr>
              <p:nvPr/>
            </p:nvSpPr>
            <p:spPr bwMode="auto">
              <a:xfrm>
                <a:off x="4552950" y="2824163"/>
                <a:ext cx="1312863"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0" name="Rectangle 79"/>
              <p:cNvSpPr>
                <a:spLocks noChangeArrowheads="1"/>
              </p:cNvSpPr>
              <p:nvPr/>
            </p:nvSpPr>
            <p:spPr bwMode="auto">
              <a:xfrm>
                <a:off x="4889500" y="2982914"/>
                <a:ext cx="28854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MU</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51" name="Rectangle 80"/>
              <p:cNvSpPr>
                <a:spLocks noChangeArrowheads="1"/>
              </p:cNvSpPr>
              <p:nvPr/>
            </p:nvSpPr>
            <p:spPr bwMode="auto">
              <a:xfrm>
                <a:off x="5160963" y="2982914"/>
                <a:ext cx="598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52" name="Rectangle 81"/>
              <p:cNvSpPr>
                <a:spLocks noChangeArrowheads="1"/>
              </p:cNvSpPr>
              <p:nvPr/>
            </p:nvSpPr>
            <p:spPr bwMode="auto">
              <a:xfrm>
                <a:off x="5216525" y="2982914"/>
                <a:ext cx="33983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53" name="Picture 8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76700" y="254476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8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76700" y="2544763"/>
                <a:ext cx="485775"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 name="Line 84"/>
              <p:cNvSpPr>
                <a:spLocks noChangeShapeType="1"/>
              </p:cNvSpPr>
              <p:nvPr/>
            </p:nvSpPr>
            <p:spPr bwMode="auto">
              <a:xfrm>
                <a:off x="4140200" y="2578100"/>
                <a:ext cx="307975"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6" name="Freeform 85"/>
              <p:cNvSpPr>
                <a:spLocks/>
              </p:cNvSpPr>
              <p:nvPr/>
            </p:nvSpPr>
            <p:spPr bwMode="auto">
              <a:xfrm>
                <a:off x="4060825" y="2527300"/>
                <a:ext cx="104775" cy="103188"/>
              </a:xfrm>
              <a:custGeom>
                <a:avLst/>
                <a:gdLst>
                  <a:gd name="T0" fmla="*/ 0 w 171"/>
                  <a:gd name="T1" fmla="*/ 85 h 171"/>
                  <a:gd name="T2" fmla="*/ 171 w 171"/>
                  <a:gd name="T3" fmla="*/ 0 h 171"/>
                  <a:gd name="T4" fmla="*/ 171 w 171"/>
                  <a:gd name="T5" fmla="*/ 171 h 171"/>
                  <a:gd name="T6" fmla="*/ 0 w 171"/>
                  <a:gd name="T7" fmla="*/ 85 h 171"/>
                </a:gdLst>
                <a:ahLst/>
                <a:cxnLst>
                  <a:cxn ang="0">
                    <a:pos x="T0" y="T1"/>
                  </a:cxn>
                  <a:cxn ang="0">
                    <a:pos x="T2" y="T3"/>
                  </a:cxn>
                  <a:cxn ang="0">
                    <a:pos x="T4" y="T5"/>
                  </a:cxn>
                  <a:cxn ang="0">
                    <a:pos x="T6" y="T7"/>
                  </a:cxn>
                </a:cxnLst>
                <a:rect l="0" t="0" r="r" b="b"/>
                <a:pathLst>
                  <a:path w="171" h="171">
                    <a:moveTo>
                      <a:pt x="0" y="85"/>
                    </a:moveTo>
                    <a:lnTo>
                      <a:pt x="171" y="0"/>
                    </a:lnTo>
                    <a:cubicBezTo>
                      <a:pt x="144" y="54"/>
                      <a:pt x="144" y="117"/>
                      <a:pt x="171" y="171"/>
                    </a:cubicBezTo>
                    <a:lnTo>
                      <a:pt x="0"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7" name="Freeform 86"/>
              <p:cNvSpPr>
                <a:spLocks/>
              </p:cNvSpPr>
              <p:nvPr/>
            </p:nvSpPr>
            <p:spPr bwMode="auto">
              <a:xfrm>
                <a:off x="4422775" y="2527300"/>
                <a:ext cx="104775" cy="103188"/>
              </a:xfrm>
              <a:custGeom>
                <a:avLst/>
                <a:gdLst>
                  <a:gd name="T0" fmla="*/ 172 w 172"/>
                  <a:gd name="T1" fmla="*/ 85 h 171"/>
                  <a:gd name="T2" fmla="*/ 0 w 172"/>
                  <a:gd name="T3" fmla="*/ 171 h 171"/>
                  <a:gd name="T4" fmla="*/ 0 w 172"/>
                  <a:gd name="T5" fmla="*/ 0 h 171"/>
                  <a:gd name="T6" fmla="*/ 172 w 172"/>
                  <a:gd name="T7" fmla="*/ 85 h 171"/>
                </a:gdLst>
                <a:ahLst/>
                <a:cxnLst>
                  <a:cxn ang="0">
                    <a:pos x="T0" y="T1"/>
                  </a:cxn>
                  <a:cxn ang="0">
                    <a:pos x="T2" y="T3"/>
                  </a:cxn>
                  <a:cxn ang="0">
                    <a:pos x="T4" y="T5"/>
                  </a:cxn>
                  <a:cxn ang="0">
                    <a:pos x="T6" y="T7"/>
                  </a:cxn>
                </a:cxnLst>
                <a:rect l="0" t="0" r="r" b="b"/>
                <a:pathLst>
                  <a:path w="172" h="171">
                    <a:moveTo>
                      <a:pt x="172" y="85"/>
                    </a:moveTo>
                    <a:lnTo>
                      <a:pt x="0" y="171"/>
                    </a:lnTo>
                    <a:cubicBezTo>
                      <a:pt x="27" y="117"/>
                      <a:pt x="27" y="54"/>
                      <a:pt x="0" y="0"/>
                    </a:cubicBezTo>
                    <a:lnTo>
                      <a:pt x="172"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58" name="Rectangle 87"/>
              <p:cNvSpPr>
                <a:spLocks noChangeArrowheads="1"/>
              </p:cNvSpPr>
              <p:nvPr/>
            </p:nvSpPr>
            <p:spPr bwMode="auto">
              <a:xfrm>
                <a:off x="4130675" y="2625726"/>
                <a:ext cx="330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59" name="Rectangle 88"/>
              <p:cNvSpPr>
                <a:spLocks noChangeArrowheads="1"/>
              </p:cNvSpPr>
              <p:nvPr/>
            </p:nvSpPr>
            <p:spPr bwMode="auto">
              <a:xfrm>
                <a:off x="4250795" y="5168641"/>
                <a:ext cx="1081492"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Calibri" panose="020F0502020204030204" pitchFamily="34" charset="0"/>
                    <a:ea typeface="+mn-ea"/>
                  </a:rPr>
                  <a:t>Compressed NDP</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pic>
            <p:nvPicPr>
              <p:cNvPr id="60" name="Picture 8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62350" y="1647825"/>
                <a:ext cx="563563"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 name="Picture 9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562350" y="1647825"/>
                <a:ext cx="563563"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 name="Rectangle 91"/>
              <p:cNvSpPr>
                <a:spLocks noChangeArrowheads="1"/>
              </p:cNvSpPr>
              <p:nvPr/>
            </p:nvSpPr>
            <p:spPr bwMode="auto">
              <a:xfrm>
                <a:off x="3551238" y="1638300"/>
                <a:ext cx="544513" cy="873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3" name="Rectangle 92"/>
              <p:cNvSpPr>
                <a:spLocks noChangeArrowheads="1"/>
              </p:cNvSpPr>
              <p:nvPr/>
            </p:nvSpPr>
            <p:spPr bwMode="auto">
              <a:xfrm>
                <a:off x="3551238" y="1725613"/>
                <a:ext cx="544513" cy="88900"/>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4" name="Rectangle 93"/>
              <p:cNvSpPr>
                <a:spLocks noChangeArrowheads="1"/>
              </p:cNvSpPr>
              <p:nvPr/>
            </p:nvSpPr>
            <p:spPr bwMode="auto">
              <a:xfrm>
                <a:off x="3551238" y="1814513"/>
                <a:ext cx="544513" cy="57150"/>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5" name="Rectangle 94"/>
              <p:cNvSpPr>
                <a:spLocks noChangeArrowheads="1"/>
              </p:cNvSpPr>
              <p:nvPr/>
            </p:nvSpPr>
            <p:spPr bwMode="auto">
              <a:xfrm>
                <a:off x="3551238" y="1871663"/>
                <a:ext cx="544513" cy="39688"/>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6" name="Rectangle 95"/>
              <p:cNvSpPr>
                <a:spLocks noChangeArrowheads="1"/>
              </p:cNvSpPr>
              <p:nvPr/>
            </p:nvSpPr>
            <p:spPr bwMode="auto">
              <a:xfrm>
                <a:off x="3551238" y="1911350"/>
                <a:ext cx="544513" cy="39688"/>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7" name="Rectangle 96"/>
              <p:cNvSpPr>
                <a:spLocks noChangeArrowheads="1"/>
              </p:cNvSpPr>
              <p:nvPr/>
            </p:nvSpPr>
            <p:spPr bwMode="auto">
              <a:xfrm>
                <a:off x="3551238" y="1951038"/>
                <a:ext cx="544513" cy="38100"/>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8" name="Rectangle 97"/>
              <p:cNvSpPr>
                <a:spLocks noChangeArrowheads="1"/>
              </p:cNvSpPr>
              <p:nvPr/>
            </p:nvSpPr>
            <p:spPr bwMode="auto">
              <a:xfrm>
                <a:off x="3551238" y="1989138"/>
                <a:ext cx="544513" cy="39688"/>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69" name="Rectangle 98"/>
              <p:cNvSpPr>
                <a:spLocks noChangeArrowheads="1"/>
              </p:cNvSpPr>
              <p:nvPr/>
            </p:nvSpPr>
            <p:spPr bwMode="auto">
              <a:xfrm>
                <a:off x="3551238" y="2028825"/>
                <a:ext cx="544513" cy="28575"/>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0" name="Rectangle 99"/>
              <p:cNvSpPr>
                <a:spLocks noChangeArrowheads="1"/>
              </p:cNvSpPr>
              <p:nvPr/>
            </p:nvSpPr>
            <p:spPr bwMode="auto">
              <a:xfrm>
                <a:off x="3551238" y="2057400"/>
                <a:ext cx="544513" cy="28575"/>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1" name="Rectangle 100"/>
              <p:cNvSpPr>
                <a:spLocks noChangeArrowheads="1"/>
              </p:cNvSpPr>
              <p:nvPr/>
            </p:nvSpPr>
            <p:spPr bwMode="auto">
              <a:xfrm>
                <a:off x="3551238" y="2085975"/>
                <a:ext cx="544513" cy="39688"/>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2" name="Rectangle 101"/>
              <p:cNvSpPr>
                <a:spLocks noChangeArrowheads="1"/>
              </p:cNvSpPr>
              <p:nvPr/>
            </p:nvSpPr>
            <p:spPr bwMode="auto">
              <a:xfrm>
                <a:off x="3551238" y="2125663"/>
                <a:ext cx="544513" cy="28575"/>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3" name="Rectangle 102"/>
              <p:cNvSpPr>
                <a:spLocks noChangeArrowheads="1"/>
              </p:cNvSpPr>
              <p:nvPr/>
            </p:nvSpPr>
            <p:spPr bwMode="auto">
              <a:xfrm>
                <a:off x="3551238" y="2154238"/>
                <a:ext cx="544513" cy="39688"/>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4" name="Rectangle 103"/>
              <p:cNvSpPr>
                <a:spLocks noChangeArrowheads="1"/>
              </p:cNvSpPr>
              <p:nvPr/>
            </p:nvSpPr>
            <p:spPr bwMode="auto">
              <a:xfrm>
                <a:off x="3551238" y="2193925"/>
                <a:ext cx="544513" cy="49213"/>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5" name="Rectangle 104"/>
              <p:cNvSpPr>
                <a:spLocks noChangeArrowheads="1"/>
              </p:cNvSpPr>
              <p:nvPr/>
            </p:nvSpPr>
            <p:spPr bwMode="auto">
              <a:xfrm>
                <a:off x="3551238" y="2243138"/>
                <a:ext cx="544513" cy="58738"/>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6" name="Rectangle 105"/>
              <p:cNvSpPr>
                <a:spLocks noChangeArrowheads="1"/>
              </p:cNvSpPr>
              <p:nvPr/>
            </p:nvSpPr>
            <p:spPr bwMode="auto">
              <a:xfrm>
                <a:off x="3551238" y="2301875"/>
                <a:ext cx="544513" cy="77788"/>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7" name="Rectangle 106"/>
              <p:cNvSpPr>
                <a:spLocks noChangeArrowheads="1"/>
              </p:cNvSpPr>
              <p:nvPr/>
            </p:nvSpPr>
            <p:spPr bwMode="auto">
              <a:xfrm>
                <a:off x="3551238" y="2379663"/>
                <a:ext cx="544513" cy="77788"/>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8" name="Rectangle 107"/>
              <p:cNvSpPr>
                <a:spLocks noChangeArrowheads="1"/>
              </p:cNvSpPr>
              <p:nvPr/>
            </p:nvSpPr>
            <p:spPr bwMode="auto">
              <a:xfrm>
                <a:off x="3554413" y="1643063"/>
                <a:ext cx="536575" cy="8191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79" name="Rectangle 108"/>
              <p:cNvSpPr>
                <a:spLocks noChangeArrowheads="1"/>
              </p:cNvSpPr>
              <p:nvPr/>
            </p:nvSpPr>
            <p:spPr bwMode="auto">
              <a:xfrm>
                <a:off x="3605214" y="1865314"/>
                <a:ext cx="474489"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dirty="0">
                    <a:ln>
                      <a:noFill/>
                    </a:ln>
                    <a:solidFill>
                      <a:srgbClr val="000000"/>
                    </a:solidFill>
                    <a:effectLst/>
                    <a:uLnTx/>
                    <a:uFillTx/>
                    <a:latin typeface="Calibri" panose="020F0502020204030204" pitchFamily="34" charset="0"/>
                    <a:ea typeface="+mn-ea"/>
                  </a:rPr>
                  <a:t>Trigger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80" name="Rectangle 109"/>
              <p:cNvSpPr>
                <a:spLocks noChangeArrowheads="1"/>
              </p:cNvSpPr>
              <p:nvPr/>
            </p:nvSpPr>
            <p:spPr bwMode="auto">
              <a:xfrm>
                <a:off x="3625850" y="2049463"/>
                <a:ext cx="397545" cy="184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900" b="0" i="0" u="none" strike="noStrike" kern="0" cap="none" spc="0" normalizeH="0" baseline="0" noProof="0">
                    <a:ln>
                      <a:noFill/>
                    </a:ln>
                    <a:solidFill>
                      <a:srgbClr val="000000"/>
                    </a:solidFill>
                    <a:effectLst/>
                    <a:uLnTx/>
                    <a:uFillTx/>
                    <a:latin typeface="Calibri" panose="020F0502020204030204" pitchFamily="34" charset="0"/>
                    <a:ea typeface="+mn-ea"/>
                  </a:rPr>
                  <a:t>Frame</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81" name="Picture 1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77888" y="4221163"/>
                <a:ext cx="73025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 name="Picture 1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77888" y="4221163"/>
                <a:ext cx="73025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 name="Line 112"/>
              <p:cNvSpPr>
                <a:spLocks noChangeShapeType="1"/>
              </p:cNvSpPr>
              <p:nvPr/>
            </p:nvSpPr>
            <p:spPr bwMode="auto">
              <a:xfrm>
                <a:off x="868363" y="421640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84" name="Picture 113"/>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562475" y="365601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5" name="Picture 1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562475" y="365601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 name="Rectangle 115"/>
              <p:cNvSpPr>
                <a:spLocks noChangeArrowheads="1"/>
              </p:cNvSpPr>
              <p:nvPr/>
            </p:nvSpPr>
            <p:spPr bwMode="auto">
              <a:xfrm>
                <a:off x="4543425" y="3635375"/>
                <a:ext cx="1322388" cy="58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7" name="Rectangle 116"/>
              <p:cNvSpPr>
                <a:spLocks noChangeArrowheads="1"/>
              </p:cNvSpPr>
              <p:nvPr/>
            </p:nvSpPr>
            <p:spPr bwMode="auto">
              <a:xfrm>
                <a:off x="4543425" y="3694113"/>
                <a:ext cx="1322388" cy="58738"/>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8" name="Rectangle 117"/>
              <p:cNvSpPr>
                <a:spLocks noChangeArrowheads="1"/>
              </p:cNvSpPr>
              <p:nvPr/>
            </p:nvSpPr>
            <p:spPr bwMode="auto">
              <a:xfrm>
                <a:off x="4543425" y="3752850"/>
                <a:ext cx="1322388" cy="39688"/>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89" name="Rectangle 118"/>
              <p:cNvSpPr>
                <a:spLocks noChangeArrowheads="1"/>
              </p:cNvSpPr>
              <p:nvPr/>
            </p:nvSpPr>
            <p:spPr bwMode="auto">
              <a:xfrm>
                <a:off x="4543425" y="3792538"/>
                <a:ext cx="1322388"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0" name="Rectangle 119"/>
              <p:cNvSpPr>
                <a:spLocks noChangeArrowheads="1"/>
              </p:cNvSpPr>
              <p:nvPr/>
            </p:nvSpPr>
            <p:spPr bwMode="auto">
              <a:xfrm>
                <a:off x="4543425" y="3821113"/>
                <a:ext cx="1322388" cy="28575"/>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1" name="Rectangle 120"/>
              <p:cNvSpPr>
                <a:spLocks noChangeArrowheads="1"/>
              </p:cNvSpPr>
              <p:nvPr/>
            </p:nvSpPr>
            <p:spPr bwMode="auto">
              <a:xfrm>
                <a:off x="4543425" y="3849688"/>
                <a:ext cx="1322388" cy="30163"/>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2" name="Rectangle 121"/>
              <p:cNvSpPr>
                <a:spLocks noChangeArrowheads="1"/>
              </p:cNvSpPr>
              <p:nvPr/>
            </p:nvSpPr>
            <p:spPr bwMode="auto">
              <a:xfrm>
                <a:off x="4543425" y="3879850"/>
                <a:ext cx="1322388" cy="19050"/>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3" name="Rectangle 122"/>
              <p:cNvSpPr>
                <a:spLocks noChangeArrowheads="1"/>
              </p:cNvSpPr>
              <p:nvPr/>
            </p:nvSpPr>
            <p:spPr bwMode="auto">
              <a:xfrm>
                <a:off x="4543425" y="3898900"/>
                <a:ext cx="1322388"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4" name="Rectangle 123"/>
              <p:cNvSpPr>
                <a:spLocks noChangeArrowheads="1"/>
              </p:cNvSpPr>
              <p:nvPr/>
            </p:nvSpPr>
            <p:spPr bwMode="auto">
              <a:xfrm>
                <a:off x="4543425" y="3917950"/>
                <a:ext cx="1322388" cy="30163"/>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5" name="Rectangle 124"/>
              <p:cNvSpPr>
                <a:spLocks noChangeArrowheads="1"/>
              </p:cNvSpPr>
              <p:nvPr/>
            </p:nvSpPr>
            <p:spPr bwMode="auto">
              <a:xfrm>
                <a:off x="4543425" y="3948113"/>
                <a:ext cx="1322388" cy="19050"/>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6" name="Rectangle 125"/>
              <p:cNvSpPr>
                <a:spLocks noChangeArrowheads="1"/>
              </p:cNvSpPr>
              <p:nvPr/>
            </p:nvSpPr>
            <p:spPr bwMode="auto">
              <a:xfrm>
                <a:off x="4543425" y="3967163"/>
                <a:ext cx="1322388" cy="19050"/>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7" name="Rectangle 126"/>
              <p:cNvSpPr>
                <a:spLocks noChangeArrowheads="1"/>
              </p:cNvSpPr>
              <p:nvPr/>
            </p:nvSpPr>
            <p:spPr bwMode="auto">
              <a:xfrm>
                <a:off x="4543425" y="3986213"/>
                <a:ext cx="1322388" cy="30163"/>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8" name="Rectangle 127"/>
              <p:cNvSpPr>
                <a:spLocks noChangeArrowheads="1"/>
              </p:cNvSpPr>
              <p:nvPr/>
            </p:nvSpPr>
            <p:spPr bwMode="auto">
              <a:xfrm>
                <a:off x="4543425" y="4016375"/>
                <a:ext cx="1322388" cy="28575"/>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99" name="Rectangle 128"/>
              <p:cNvSpPr>
                <a:spLocks noChangeArrowheads="1"/>
              </p:cNvSpPr>
              <p:nvPr/>
            </p:nvSpPr>
            <p:spPr bwMode="auto">
              <a:xfrm>
                <a:off x="4543425" y="4044950"/>
                <a:ext cx="1322388" cy="39688"/>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0" name="Rectangle 129"/>
              <p:cNvSpPr>
                <a:spLocks noChangeArrowheads="1"/>
              </p:cNvSpPr>
              <p:nvPr/>
            </p:nvSpPr>
            <p:spPr bwMode="auto">
              <a:xfrm>
                <a:off x="4543425" y="4084638"/>
                <a:ext cx="1322388" cy="58738"/>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1" name="Rectangle 130"/>
              <p:cNvSpPr>
                <a:spLocks noChangeArrowheads="1"/>
              </p:cNvSpPr>
              <p:nvPr/>
            </p:nvSpPr>
            <p:spPr bwMode="auto">
              <a:xfrm>
                <a:off x="4543425" y="4143375"/>
                <a:ext cx="1322388" cy="47625"/>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2" name="Rectangle 131"/>
              <p:cNvSpPr>
                <a:spLocks noChangeArrowheads="1"/>
              </p:cNvSpPr>
              <p:nvPr/>
            </p:nvSpPr>
            <p:spPr bwMode="auto">
              <a:xfrm>
                <a:off x="4552950" y="3641725"/>
                <a:ext cx="1312863"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3" name="Rectangle 132"/>
              <p:cNvSpPr>
                <a:spLocks noChangeArrowheads="1"/>
              </p:cNvSpPr>
              <p:nvPr/>
            </p:nvSpPr>
            <p:spPr bwMode="auto">
              <a:xfrm>
                <a:off x="4889500" y="3803650"/>
                <a:ext cx="28854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MU</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104" name="Rectangle 133"/>
              <p:cNvSpPr>
                <a:spLocks noChangeArrowheads="1"/>
              </p:cNvSpPr>
              <p:nvPr/>
            </p:nvSpPr>
            <p:spPr bwMode="auto">
              <a:xfrm>
                <a:off x="5160963" y="3803650"/>
                <a:ext cx="598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105" name="Rectangle 134"/>
              <p:cNvSpPr>
                <a:spLocks noChangeArrowheads="1"/>
              </p:cNvSpPr>
              <p:nvPr/>
            </p:nvSpPr>
            <p:spPr bwMode="auto">
              <a:xfrm>
                <a:off x="5216525" y="3803650"/>
                <a:ext cx="33983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106" name="Picture 135"/>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877888" y="5059363"/>
                <a:ext cx="73025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7" name="Picture 13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877888" y="5059363"/>
                <a:ext cx="7302500" cy="2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8" name="Line 137"/>
              <p:cNvSpPr>
                <a:spLocks noChangeShapeType="1"/>
              </p:cNvSpPr>
              <p:nvPr/>
            </p:nvSpPr>
            <p:spPr bwMode="auto">
              <a:xfrm>
                <a:off x="868363" y="5054600"/>
                <a:ext cx="7275513" cy="0"/>
              </a:xfrm>
              <a:prstGeom prst="line">
                <a:avLst/>
              </a:prstGeom>
              <a:noFill/>
              <a:ln w="9525"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pic>
            <p:nvPicPr>
              <p:cNvPr id="109" name="Picture 138"/>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562475" y="449421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 name="Picture 139"/>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562475" y="4494213"/>
                <a:ext cx="1343025"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 name="Rectangle 140"/>
              <p:cNvSpPr>
                <a:spLocks noChangeArrowheads="1"/>
              </p:cNvSpPr>
              <p:nvPr/>
            </p:nvSpPr>
            <p:spPr bwMode="auto">
              <a:xfrm>
                <a:off x="4543425" y="4473575"/>
                <a:ext cx="1322388" cy="682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2" name="Rectangle 141"/>
              <p:cNvSpPr>
                <a:spLocks noChangeArrowheads="1"/>
              </p:cNvSpPr>
              <p:nvPr/>
            </p:nvSpPr>
            <p:spPr bwMode="auto">
              <a:xfrm>
                <a:off x="4543425" y="4541838"/>
                <a:ext cx="1322388" cy="58738"/>
              </a:xfrm>
              <a:prstGeom prst="rect">
                <a:avLst/>
              </a:prstGeom>
              <a:solidFill>
                <a:srgbClr val="FEFEF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3" name="Rectangle 142"/>
              <p:cNvSpPr>
                <a:spLocks noChangeArrowheads="1"/>
              </p:cNvSpPr>
              <p:nvPr/>
            </p:nvSpPr>
            <p:spPr bwMode="auto">
              <a:xfrm>
                <a:off x="4543425" y="4600575"/>
                <a:ext cx="1322388" cy="30163"/>
              </a:xfrm>
              <a:prstGeom prst="rect">
                <a:avLst/>
              </a:prstGeom>
              <a:solidFill>
                <a:srgbClr val="FDFDF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4" name="Rectangle 143"/>
              <p:cNvSpPr>
                <a:spLocks noChangeArrowheads="1"/>
              </p:cNvSpPr>
              <p:nvPr/>
            </p:nvSpPr>
            <p:spPr bwMode="auto">
              <a:xfrm>
                <a:off x="4543425" y="4630738"/>
                <a:ext cx="1322388" cy="28575"/>
              </a:xfrm>
              <a:prstGeom prst="rect">
                <a:avLst/>
              </a:prstGeom>
              <a:solidFill>
                <a:srgbClr val="FCFCF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5" name="Rectangle 144"/>
              <p:cNvSpPr>
                <a:spLocks noChangeArrowheads="1"/>
              </p:cNvSpPr>
              <p:nvPr/>
            </p:nvSpPr>
            <p:spPr bwMode="auto">
              <a:xfrm>
                <a:off x="4543425" y="4659313"/>
                <a:ext cx="1322388" cy="28575"/>
              </a:xfrm>
              <a:prstGeom prst="rect">
                <a:avLst/>
              </a:prstGeom>
              <a:solidFill>
                <a:srgbClr val="FBFBF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6" name="Rectangle 145"/>
              <p:cNvSpPr>
                <a:spLocks noChangeArrowheads="1"/>
              </p:cNvSpPr>
              <p:nvPr/>
            </p:nvSpPr>
            <p:spPr bwMode="auto">
              <a:xfrm>
                <a:off x="4543425" y="4687888"/>
                <a:ext cx="1322388" cy="30163"/>
              </a:xfrm>
              <a:prstGeom prst="rect">
                <a:avLst/>
              </a:prstGeom>
              <a:solidFill>
                <a:srgbClr val="FAFAFA"/>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7" name="Rectangle 146"/>
              <p:cNvSpPr>
                <a:spLocks noChangeArrowheads="1"/>
              </p:cNvSpPr>
              <p:nvPr/>
            </p:nvSpPr>
            <p:spPr bwMode="auto">
              <a:xfrm>
                <a:off x="4543425" y="4718050"/>
                <a:ext cx="1322388" cy="19050"/>
              </a:xfrm>
              <a:prstGeom prst="rect">
                <a:avLst/>
              </a:prstGeom>
              <a:solidFill>
                <a:srgbClr val="F9F9F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8" name="Rectangle 147"/>
              <p:cNvSpPr>
                <a:spLocks noChangeArrowheads="1"/>
              </p:cNvSpPr>
              <p:nvPr/>
            </p:nvSpPr>
            <p:spPr bwMode="auto">
              <a:xfrm>
                <a:off x="4543425" y="4737100"/>
                <a:ext cx="1322388" cy="19050"/>
              </a:xfrm>
              <a:prstGeom prst="rect">
                <a:avLst/>
              </a:prstGeom>
              <a:solidFill>
                <a:srgbClr val="F8F8F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9" name="Rectangle 148"/>
              <p:cNvSpPr>
                <a:spLocks noChangeArrowheads="1"/>
              </p:cNvSpPr>
              <p:nvPr/>
            </p:nvSpPr>
            <p:spPr bwMode="auto">
              <a:xfrm>
                <a:off x="4543425" y="4756150"/>
                <a:ext cx="1322388" cy="30163"/>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0" name="Rectangle 149"/>
              <p:cNvSpPr>
                <a:spLocks noChangeArrowheads="1"/>
              </p:cNvSpPr>
              <p:nvPr/>
            </p:nvSpPr>
            <p:spPr bwMode="auto">
              <a:xfrm>
                <a:off x="4543425" y="4786313"/>
                <a:ext cx="1322388" cy="19050"/>
              </a:xfrm>
              <a:prstGeom prst="rect">
                <a:avLst/>
              </a:prstGeom>
              <a:solidFill>
                <a:srgbClr val="F6F6F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1" name="Rectangle 150"/>
              <p:cNvSpPr>
                <a:spLocks noChangeArrowheads="1"/>
              </p:cNvSpPr>
              <p:nvPr/>
            </p:nvSpPr>
            <p:spPr bwMode="auto">
              <a:xfrm>
                <a:off x="4543425" y="4805363"/>
                <a:ext cx="1322388" cy="19050"/>
              </a:xfrm>
              <a:prstGeom prst="rect">
                <a:avLst/>
              </a:prstGeom>
              <a:solidFill>
                <a:srgbClr val="F5F5F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2" name="Rectangle 151"/>
              <p:cNvSpPr>
                <a:spLocks noChangeArrowheads="1"/>
              </p:cNvSpPr>
              <p:nvPr/>
            </p:nvSpPr>
            <p:spPr bwMode="auto">
              <a:xfrm>
                <a:off x="4543425" y="4824413"/>
                <a:ext cx="1322388" cy="30163"/>
              </a:xfrm>
              <a:prstGeom prst="rect">
                <a:avLst/>
              </a:prstGeom>
              <a:solidFill>
                <a:srgbClr val="F4F4F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3" name="Rectangle 152"/>
              <p:cNvSpPr>
                <a:spLocks noChangeArrowheads="1"/>
              </p:cNvSpPr>
              <p:nvPr/>
            </p:nvSpPr>
            <p:spPr bwMode="auto">
              <a:xfrm>
                <a:off x="4543425" y="4854575"/>
                <a:ext cx="1322388" cy="28575"/>
              </a:xfrm>
              <a:prstGeom prst="rect">
                <a:avLst/>
              </a:prstGeom>
              <a:solidFill>
                <a:srgbClr val="F3F3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4" name="Rectangle 153"/>
              <p:cNvSpPr>
                <a:spLocks noChangeArrowheads="1"/>
              </p:cNvSpPr>
              <p:nvPr/>
            </p:nvSpPr>
            <p:spPr bwMode="auto">
              <a:xfrm>
                <a:off x="4543425" y="4883150"/>
                <a:ext cx="1322388" cy="39688"/>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5" name="Rectangle 154"/>
              <p:cNvSpPr>
                <a:spLocks noChangeArrowheads="1"/>
              </p:cNvSpPr>
              <p:nvPr/>
            </p:nvSpPr>
            <p:spPr bwMode="auto">
              <a:xfrm>
                <a:off x="4543425" y="4922838"/>
                <a:ext cx="1322388" cy="58738"/>
              </a:xfrm>
              <a:prstGeom prst="rect">
                <a:avLst/>
              </a:prstGeom>
              <a:solidFill>
                <a:srgbClr val="F1F1F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6" name="Rectangle 155"/>
              <p:cNvSpPr>
                <a:spLocks noChangeArrowheads="1"/>
              </p:cNvSpPr>
              <p:nvPr/>
            </p:nvSpPr>
            <p:spPr bwMode="auto">
              <a:xfrm>
                <a:off x="4543425" y="4981575"/>
                <a:ext cx="1322388" cy="47625"/>
              </a:xfrm>
              <a:prstGeom prst="rect">
                <a:avLst/>
              </a:prstGeom>
              <a:solidFill>
                <a:srgbClr val="F0F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7" name="Rectangle 156"/>
              <p:cNvSpPr>
                <a:spLocks noChangeArrowheads="1"/>
              </p:cNvSpPr>
              <p:nvPr/>
            </p:nvSpPr>
            <p:spPr bwMode="auto">
              <a:xfrm>
                <a:off x="4552950" y="4481513"/>
                <a:ext cx="1312863" cy="552450"/>
              </a:xfrm>
              <a:prstGeom prst="rect">
                <a:avLst/>
              </a:prstGeom>
              <a:noFill/>
              <a:ln w="9525" cap="rnd">
                <a:solidFill>
                  <a:srgbClr val="40404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28" name="Rectangle 157"/>
              <p:cNvSpPr>
                <a:spLocks noChangeArrowheads="1"/>
              </p:cNvSpPr>
              <p:nvPr/>
            </p:nvSpPr>
            <p:spPr bwMode="auto">
              <a:xfrm>
                <a:off x="4889500" y="4640263"/>
                <a:ext cx="288541"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MU</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129" name="Rectangle 158"/>
              <p:cNvSpPr>
                <a:spLocks noChangeArrowheads="1"/>
              </p:cNvSpPr>
              <p:nvPr/>
            </p:nvSpPr>
            <p:spPr bwMode="auto">
              <a:xfrm>
                <a:off x="5160963" y="4640263"/>
                <a:ext cx="59845"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130" name="Rectangle 159"/>
              <p:cNvSpPr>
                <a:spLocks noChangeArrowheads="1"/>
              </p:cNvSpPr>
              <p:nvPr/>
            </p:nvSpPr>
            <p:spPr bwMode="auto">
              <a:xfrm>
                <a:off x="5216525" y="4640263"/>
                <a:ext cx="33983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125" b="0" i="0" u="none" strike="noStrike" kern="0" cap="none" spc="0" normalizeH="0" baseline="0" noProof="0">
                    <a:ln>
                      <a:noFill/>
                    </a:ln>
                    <a:solidFill>
                      <a:srgbClr val="000000"/>
                    </a:solidFill>
                    <a:effectLst/>
                    <a:uLnTx/>
                    <a:uFillTx/>
                    <a:latin typeface="Calibri" panose="020F0502020204030204" pitchFamily="34" charset="0"/>
                    <a:ea typeface="+mn-ea"/>
                  </a:rPr>
                  <a:t>NDP</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pic>
            <p:nvPicPr>
              <p:cNvPr id="131" name="Picture 166"/>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5875338"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2" name="Picture 167"/>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875338" y="2544763"/>
                <a:ext cx="487363" cy="11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 name="Line 168"/>
              <p:cNvSpPr>
                <a:spLocks noChangeShapeType="1"/>
              </p:cNvSpPr>
              <p:nvPr/>
            </p:nvSpPr>
            <p:spPr bwMode="auto">
              <a:xfrm>
                <a:off x="5942013" y="2578100"/>
                <a:ext cx="309563" cy="0"/>
              </a:xfrm>
              <a:prstGeom prst="line">
                <a:avLst/>
              </a:prstGeom>
              <a:noFill/>
              <a:ln w="19050" cap="rnd">
                <a:solidFill>
                  <a:srgbClr val="404040"/>
                </a:solidFill>
                <a:prstDash val="solid"/>
                <a:round/>
                <a:headEnd/>
                <a:tailEnd/>
              </a:ln>
              <a:extLst>
                <a:ext uri="{909E8E84-426E-40DD-AFC4-6F175D3DCCD1}">
                  <a14:hiddenFill xmlns:a14="http://schemas.microsoft.com/office/drawing/2010/main">
                    <a:noFill/>
                  </a14:hiddenFill>
                </a:ext>
              </a:extLst>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34" name="Freeform 169"/>
              <p:cNvSpPr>
                <a:spLocks/>
              </p:cNvSpPr>
              <p:nvPr/>
            </p:nvSpPr>
            <p:spPr bwMode="auto">
              <a:xfrm>
                <a:off x="5864225" y="2527300"/>
                <a:ext cx="103188" cy="103188"/>
              </a:xfrm>
              <a:custGeom>
                <a:avLst/>
                <a:gdLst>
                  <a:gd name="T0" fmla="*/ 0 w 172"/>
                  <a:gd name="T1" fmla="*/ 85 h 171"/>
                  <a:gd name="T2" fmla="*/ 172 w 172"/>
                  <a:gd name="T3" fmla="*/ 0 h 171"/>
                  <a:gd name="T4" fmla="*/ 172 w 172"/>
                  <a:gd name="T5" fmla="*/ 171 h 171"/>
                  <a:gd name="T6" fmla="*/ 0 w 172"/>
                  <a:gd name="T7" fmla="*/ 85 h 171"/>
                </a:gdLst>
                <a:ahLst/>
                <a:cxnLst>
                  <a:cxn ang="0">
                    <a:pos x="T0" y="T1"/>
                  </a:cxn>
                  <a:cxn ang="0">
                    <a:pos x="T2" y="T3"/>
                  </a:cxn>
                  <a:cxn ang="0">
                    <a:pos x="T4" y="T5"/>
                  </a:cxn>
                  <a:cxn ang="0">
                    <a:pos x="T6" y="T7"/>
                  </a:cxn>
                </a:cxnLst>
                <a:rect l="0" t="0" r="r" b="b"/>
                <a:pathLst>
                  <a:path w="172" h="171">
                    <a:moveTo>
                      <a:pt x="0" y="85"/>
                    </a:moveTo>
                    <a:lnTo>
                      <a:pt x="172" y="0"/>
                    </a:lnTo>
                    <a:cubicBezTo>
                      <a:pt x="145" y="54"/>
                      <a:pt x="145" y="117"/>
                      <a:pt x="172" y="171"/>
                    </a:cubicBezTo>
                    <a:lnTo>
                      <a:pt x="0"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35" name="Freeform 170"/>
              <p:cNvSpPr>
                <a:spLocks/>
              </p:cNvSpPr>
              <p:nvPr/>
            </p:nvSpPr>
            <p:spPr bwMode="auto">
              <a:xfrm>
                <a:off x="6226175" y="2527300"/>
                <a:ext cx="104775" cy="103188"/>
              </a:xfrm>
              <a:custGeom>
                <a:avLst/>
                <a:gdLst>
                  <a:gd name="T0" fmla="*/ 171 w 171"/>
                  <a:gd name="T1" fmla="*/ 85 h 171"/>
                  <a:gd name="T2" fmla="*/ 0 w 171"/>
                  <a:gd name="T3" fmla="*/ 171 h 171"/>
                  <a:gd name="T4" fmla="*/ 0 w 171"/>
                  <a:gd name="T5" fmla="*/ 0 h 171"/>
                  <a:gd name="T6" fmla="*/ 171 w 171"/>
                  <a:gd name="T7" fmla="*/ 85 h 171"/>
                </a:gdLst>
                <a:ahLst/>
                <a:cxnLst>
                  <a:cxn ang="0">
                    <a:pos x="T0" y="T1"/>
                  </a:cxn>
                  <a:cxn ang="0">
                    <a:pos x="T2" y="T3"/>
                  </a:cxn>
                  <a:cxn ang="0">
                    <a:pos x="T4" y="T5"/>
                  </a:cxn>
                  <a:cxn ang="0">
                    <a:pos x="T6" y="T7"/>
                  </a:cxn>
                </a:cxnLst>
                <a:rect l="0" t="0" r="r" b="b"/>
                <a:pathLst>
                  <a:path w="171" h="171">
                    <a:moveTo>
                      <a:pt x="171" y="85"/>
                    </a:moveTo>
                    <a:lnTo>
                      <a:pt x="0" y="171"/>
                    </a:lnTo>
                    <a:cubicBezTo>
                      <a:pt x="27" y="117"/>
                      <a:pt x="27" y="54"/>
                      <a:pt x="0" y="0"/>
                    </a:cubicBezTo>
                    <a:lnTo>
                      <a:pt x="171" y="85"/>
                    </a:lnTo>
                    <a:close/>
                  </a:path>
                </a:pathLst>
              </a:custGeom>
              <a:solidFill>
                <a:srgbClr val="404040"/>
              </a:solidFill>
              <a:ln w="0">
                <a:solidFill>
                  <a:srgbClr val="000000"/>
                </a:solidFill>
                <a:prstDash val="solid"/>
                <a:round/>
                <a:headEnd/>
                <a:tailEnd/>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36" name="Rectangle 171"/>
              <p:cNvSpPr>
                <a:spLocks noChangeArrowheads="1"/>
              </p:cNvSpPr>
              <p:nvPr/>
            </p:nvSpPr>
            <p:spPr bwMode="auto">
              <a:xfrm>
                <a:off x="5919788" y="2625726"/>
                <a:ext cx="33051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a:ln>
                      <a:noFill/>
                    </a:ln>
                    <a:solidFill>
                      <a:srgbClr val="000000"/>
                    </a:solidFill>
                    <a:effectLst/>
                    <a:uLnTx/>
                    <a:uFillTx/>
                    <a:latin typeface="Calibri" panose="020F0502020204030204" pitchFamily="34" charset="0"/>
                    <a:ea typeface="+mn-ea"/>
                  </a:rPr>
                  <a:t>SIFS</a:t>
                </a:r>
                <a:endParaRPr kumimoji="0" lang="en-US" altLang="en-US" sz="1350" b="0" i="0" u="none" strike="noStrike" kern="0" cap="none" spc="0" normalizeH="0" baseline="0" noProof="0">
                  <a:ln>
                    <a:noFill/>
                  </a:ln>
                  <a:solidFill>
                    <a:srgbClr val="000000"/>
                  </a:solidFill>
                  <a:effectLst/>
                  <a:uLnTx/>
                  <a:uFillTx/>
                  <a:latin typeface="Arial" panose="020B0604020202020204" pitchFamily="34" charset="0"/>
                  <a:ea typeface="+mn-ea"/>
                </a:endParaRPr>
              </a:p>
            </p:txBody>
          </p:sp>
          <p:sp>
            <p:nvSpPr>
              <p:cNvPr id="137" name="Rectangle 172"/>
              <p:cNvSpPr>
                <a:spLocks noChangeArrowheads="1"/>
              </p:cNvSpPr>
              <p:nvPr/>
            </p:nvSpPr>
            <p:spPr bwMode="auto">
              <a:xfrm>
                <a:off x="1002771" y="1923892"/>
                <a:ext cx="3783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AP0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138" name="Rectangle 174"/>
              <p:cNvSpPr>
                <a:spLocks noChangeArrowheads="1"/>
              </p:cNvSpPr>
              <p:nvPr/>
            </p:nvSpPr>
            <p:spPr bwMode="auto">
              <a:xfrm>
                <a:off x="975552" y="2973388"/>
                <a:ext cx="119690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AP1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139" name="Rectangle 175"/>
              <p:cNvSpPr>
                <a:spLocks noChangeArrowheads="1"/>
              </p:cNvSpPr>
              <p:nvPr/>
            </p:nvSpPr>
            <p:spPr bwMode="auto">
              <a:xfrm>
                <a:off x="1492251" y="3014663"/>
                <a:ext cx="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grpSp>
        <p:sp>
          <p:nvSpPr>
            <p:cNvPr id="8" name="TextBox 7"/>
            <p:cNvSpPr txBox="1"/>
            <p:nvPr/>
          </p:nvSpPr>
          <p:spPr>
            <a:xfrm>
              <a:off x="364105" y="1476828"/>
              <a:ext cx="774571"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 in [2]:</a:t>
              </a:r>
            </a:p>
          </p:txBody>
        </p:sp>
        <p:cxnSp>
          <p:nvCxnSpPr>
            <p:cNvPr id="9" name="Straight Connector 8"/>
            <p:cNvCxnSpPr/>
            <p:nvPr/>
          </p:nvCxnSpPr>
          <p:spPr bwMode="auto">
            <a:xfrm>
              <a:off x="3850056" y="4398205"/>
              <a:ext cx="0" cy="855899"/>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293848" y="4433923"/>
              <a:ext cx="0" cy="820181"/>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6252498" y="4429011"/>
              <a:ext cx="0" cy="820181"/>
            </a:xfrm>
            <a:prstGeom prst="line">
              <a:avLst/>
            </a:prstGeom>
            <a:solidFill>
              <a:srgbClr val="00CC99"/>
            </a:solidFill>
            <a:ln w="12700" cap="flat" cmpd="sng" algn="ctr">
              <a:solidFill>
                <a:srgbClr val="000000"/>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469784" y="5292864"/>
              <a:ext cx="85452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t2_1</a:t>
              </a:r>
            </a:p>
          </p:txBody>
        </p:sp>
        <p:sp>
          <p:nvSpPr>
            <p:cNvPr id="13" name="TextBox 12"/>
            <p:cNvSpPr txBox="1"/>
            <p:nvPr/>
          </p:nvSpPr>
          <p:spPr>
            <a:xfrm>
              <a:off x="4912759" y="5292864"/>
              <a:ext cx="81028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t2_2</a:t>
              </a:r>
            </a:p>
          </p:txBody>
        </p:sp>
        <p:sp>
          <p:nvSpPr>
            <p:cNvPr id="14" name="TextBox 13"/>
            <p:cNvSpPr txBox="1"/>
            <p:nvPr/>
          </p:nvSpPr>
          <p:spPr>
            <a:xfrm>
              <a:off x="5906357" y="5306800"/>
              <a:ext cx="810286"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TOD t1_3</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TOA t2_3</a:t>
              </a:r>
            </a:p>
          </p:txBody>
        </p:sp>
        <p:sp>
          <p:nvSpPr>
            <p:cNvPr id="15" name="Rectangle 174"/>
            <p:cNvSpPr>
              <a:spLocks noChangeArrowheads="1"/>
            </p:cNvSpPr>
            <p:nvPr/>
          </p:nvSpPr>
          <p:spPr bwMode="auto">
            <a:xfrm>
              <a:off x="1578926" y="3199399"/>
              <a:ext cx="89768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AP2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sp>
          <p:nvSpPr>
            <p:cNvPr id="16" name="Rectangle 174"/>
            <p:cNvSpPr>
              <a:spLocks noChangeArrowheads="1"/>
            </p:cNvSpPr>
            <p:nvPr/>
          </p:nvSpPr>
          <p:spPr bwMode="auto">
            <a:xfrm>
              <a:off x="1603510" y="3813913"/>
              <a:ext cx="89768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altLang="en-US" sz="1200" b="0" i="0" u="none" strike="noStrike" kern="0" cap="none" spc="0" normalizeH="0" baseline="0" noProof="0" dirty="0" smtClean="0">
                  <a:ln>
                    <a:noFill/>
                  </a:ln>
                  <a:solidFill>
                    <a:srgbClr val="000000"/>
                  </a:solidFill>
                  <a:effectLst/>
                  <a:uLnTx/>
                  <a:uFillTx/>
                  <a:latin typeface="Calibri" panose="020F0502020204030204" pitchFamily="34" charset="0"/>
                  <a:ea typeface="+mn-ea"/>
                </a:rPr>
                <a:t>Neighbor AP3 </a:t>
              </a:r>
              <a:endParaRPr kumimoji="0" lang="en-US" altLang="en-US" sz="1350" b="0" i="0" u="none" strike="noStrike" kern="0" cap="none" spc="0" normalizeH="0" baseline="0" noProof="0" dirty="0">
                <a:ln>
                  <a:noFill/>
                </a:ln>
                <a:solidFill>
                  <a:srgbClr val="000000"/>
                </a:solidFill>
                <a:effectLst/>
                <a:uLnTx/>
                <a:uFillTx/>
                <a:latin typeface="Arial" panose="020B0604020202020204" pitchFamily="34" charset="0"/>
                <a:ea typeface="+mn-ea"/>
              </a:endParaRPr>
            </a:p>
          </p:txBody>
        </p:sp>
      </p:grpSp>
      <p:sp>
        <p:nvSpPr>
          <p:cNvPr id="140" name="TextBox 139"/>
          <p:cNvSpPr txBox="1"/>
          <p:nvPr/>
        </p:nvSpPr>
        <p:spPr>
          <a:xfrm>
            <a:off x="1768080" y="5765294"/>
            <a:ext cx="5768975" cy="646331"/>
          </a:xfrm>
          <a:prstGeom prst="rect">
            <a:avLst/>
          </a:prstGeom>
          <a:noFill/>
        </p:spPr>
        <p:txBody>
          <a:bodyPr wrap="square" rtlCol="0">
            <a:spAutoFit/>
          </a:bodyPr>
          <a:lstStyle/>
          <a:p>
            <a:pPr defTabSz="914400">
              <a:buClrTx/>
              <a:buSzTx/>
              <a:buFontTx/>
              <a:buNone/>
            </a:pPr>
            <a:r>
              <a:rPr lang="en-US" sz="1200" dirty="0" smtClean="0">
                <a:solidFill>
                  <a:srgbClr val="000000"/>
                </a:solidFill>
                <a:latin typeface="Times New Roman" pitchFamily="18" charset="0"/>
                <a:ea typeface="+mn-ea"/>
              </a:rPr>
              <a:t>Note: The idea is that the header in the packet reserves the media for the duration of the packet, especially as it is transmitted by all responding STAs and thus is likely to be heard quite well.</a:t>
            </a:r>
          </a:p>
        </p:txBody>
      </p:sp>
    </p:spTree>
    <p:extLst>
      <p:ext uri="{BB962C8B-B14F-4D97-AF65-F5344CB8AC3E}">
        <p14:creationId xmlns:p14="http://schemas.microsoft.com/office/powerpoint/2010/main" val="134509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Propagation paths and time stamps </a:t>
            </a:r>
            <a:endParaRPr lang="en-US" dirty="0"/>
          </a:p>
        </p:txBody>
      </p:sp>
      <p:sp>
        <p:nvSpPr>
          <p:cNvPr id="3" name="Date Placeholder 2"/>
          <p:cNvSpPr>
            <a:spLocks noGrp="1"/>
          </p:cNvSpPr>
          <p:nvPr>
            <p:ph type="dt" idx="10"/>
          </p:nvPr>
        </p:nvSpPr>
        <p:spPr/>
        <p:txBody>
          <a:bodyPr/>
          <a:lstStyle/>
          <a:p>
            <a:r>
              <a:rPr lang="en-US" smtClean="0"/>
              <a:t>March 2017</a:t>
            </a:r>
            <a:endParaRPr lang="en-GB"/>
          </a:p>
        </p:txBody>
      </p:sp>
      <p:sp>
        <p:nvSpPr>
          <p:cNvPr id="4" name="Footer Placeholder 3"/>
          <p:cNvSpPr>
            <a:spLocks noGrp="1"/>
          </p:cNvSpPr>
          <p:nvPr>
            <p:ph type="ftr" idx="11"/>
          </p:nvPr>
        </p:nvSpPr>
        <p:spPr/>
        <p:txBody>
          <a:body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grpSp>
        <p:nvGrpSpPr>
          <p:cNvPr id="6" name="Group 5"/>
          <p:cNvGrpSpPr/>
          <p:nvPr/>
        </p:nvGrpSpPr>
        <p:grpSpPr>
          <a:xfrm>
            <a:off x="1606909" y="2057400"/>
            <a:ext cx="6004793" cy="3820341"/>
            <a:chOff x="998601" y="1749221"/>
            <a:chExt cx="6004793" cy="3820341"/>
          </a:xfrm>
        </p:grpSpPr>
        <p:sp>
          <p:nvSpPr>
            <p:cNvPr id="7" name="Rectangle 20"/>
            <p:cNvSpPr>
              <a:spLocks noChangeArrowheads="1"/>
            </p:cNvSpPr>
            <p:nvPr/>
          </p:nvSpPr>
          <p:spPr bwMode="auto">
            <a:xfrm>
              <a:off x="2609710" y="2463709"/>
              <a:ext cx="525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AP0</a:t>
              </a:r>
              <a:endParaRPr kumimoji="0" lang="en-US" altLang="en-US" sz="12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8" name="Rectangle 20"/>
            <p:cNvSpPr>
              <a:spLocks noChangeArrowheads="1"/>
            </p:cNvSpPr>
            <p:nvPr/>
          </p:nvSpPr>
          <p:spPr bwMode="auto">
            <a:xfrm>
              <a:off x="4415131" y="245125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AS1</a:t>
              </a:r>
              <a:endParaRPr kumimoji="0" lang="en-US" altLang="en-US" sz="12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9" name="Rectangle 20"/>
            <p:cNvSpPr>
              <a:spLocks noChangeArrowheads="1"/>
            </p:cNvSpPr>
            <p:nvPr/>
          </p:nvSpPr>
          <p:spPr bwMode="auto">
            <a:xfrm>
              <a:off x="6138173" y="2424482"/>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Client</a:t>
              </a:r>
              <a:endPar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10" name="TextBox 9"/>
            <p:cNvSpPr txBox="1"/>
            <p:nvPr/>
          </p:nvSpPr>
          <p:spPr>
            <a:xfrm>
              <a:off x="998601" y="1749221"/>
              <a:ext cx="234551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n-ea"/>
                </a:rPr>
                <a:t>Illustrating timing diagram:</a:t>
              </a:r>
            </a:p>
          </p:txBody>
        </p:sp>
        <p:grpSp>
          <p:nvGrpSpPr>
            <p:cNvPr id="11" name="Group 10"/>
            <p:cNvGrpSpPr/>
            <p:nvPr/>
          </p:nvGrpSpPr>
          <p:grpSpPr>
            <a:xfrm>
              <a:off x="1037241" y="2816021"/>
              <a:ext cx="5966153" cy="2753541"/>
              <a:chOff x="528931" y="3222133"/>
              <a:chExt cx="5966153" cy="2753541"/>
            </a:xfrm>
          </p:grpSpPr>
          <p:sp>
            <p:nvSpPr>
              <p:cNvPr id="12" name="Line 4"/>
              <p:cNvSpPr>
                <a:spLocks noChangeShapeType="1"/>
              </p:cNvSpPr>
              <p:nvPr/>
            </p:nvSpPr>
            <p:spPr bwMode="auto">
              <a:xfrm>
                <a:off x="2331390" y="3308549"/>
                <a:ext cx="21503"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3" name="Line 5"/>
              <p:cNvSpPr>
                <a:spLocks noChangeShapeType="1"/>
              </p:cNvSpPr>
              <p:nvPr/>
            </p:nvSpPr>
            <p:spPr bwMode="auto">
              <a:xfrm>
                <a:off x="4156205" y="3258235"/>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4" name="Rectangle 10"/>
              <p:cNvSpPr>
                <a:spLocks noChangeArrowheads="1"/>
              </p:cNvSpPr>
              <p:nvPr/>
            </p:nvSpPr>
            <p:spPr bwMode="auto">
              <a:xfrm>
                <a:off x="1763689" y="3670508"/>
                <a:ext cx="4484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t</a:t>
                </a:r>
                <a:r>
                  <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rPr>
                  <a:t>2</a:t>
                </a: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_1</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15" name="Rectangle 11"/>
              <p:cNvSpPr>
                <a:spLocks noChangeArrowheads="1"/>
              </p:cNvSpPr>
              <p:nvPr/>
            </p:nvSpPr>
            <p:spPr bwMode="auto">
              <a:xfrm>
                <a:off x="4216909" y="3222133"/>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t</a:t>
                </a:r>
                <a:r>
                  <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rPr>
                  <a:t>1</a:t>
                </a: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_1</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16" name="Rectangle 12"/>
              <p:cNvSpPr>
                <a:spLocks noChangeArrowheads="1"/>
              </p:cNvSpPr>
              <p:nvPr/>
            </p:nvSpPr>
            <p:spPr bwMode="auto">
              <a:xfrm>
                <a:off x="4210569" y="4535789"/>
                <a:ext cx="64666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t4_1</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17" name="Rectangle 13"/>
              <p:cNvSpPr>
                <a:spLocks noChangeArrowheads="1"/>
              </p:cNvSpPr>
              <p:nvPr/>
            </p:nvSpPr>
            <p:spPr bwMode="auto">
              <a:xfrm>
                <a:off x="1854481" y="4226181"/>
                <a:ext cx="3772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t3</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18" name="Line 17"/>
              <p:cNvSpPr>
                <a:spLocks noChangeShapeType="1"/>
              </p:cNvSpPr>
              <p:nvPr/>
            </p:nvSpPr>
            <p:spPr bwMode="auto">
              <a:xfrm flipV="1">
                <a:off x="2330160" y="3395560"/>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9" name="Content Placeholder 2"/>
              <p:cNvSpPr txBox="1">
                <a:spLocks/>
              </p:cNvSpPr>
              <p:nvPr/>
            </p:nvSpPr>
            <p:spPr bwMode="auto">
              <a:xfrm>
                <a:off x="2840605" y="4202196"/>
                <a:ext cx="812613" cy="287778"/>
              </a:xfrm>
              <a:prstGeom prst="rect">
                <a:avLst/>
              </a:prstGeom>
              <a:noFill/>
              <a:ln w="9525">
                <a:noFill/>
                <a:round/>
                <a:headEnd/>
                <a:tailEnd/>
              </a:ln>
            </p:spPr>
            <p:txBody>
              <a:bodyPr lIns="82440" tIns="41400" rIns="82440" bIns="41400"/>
              <a:lstStyle/>
              <a:p>
                <a:pPr marL="342900" marR="0" lvl="0" indent="-342900" defTabSz="914400" eaLnBrk="1" fontAlgn="auto" latinLnBrk="0" hangingPunct="1">
                  <a:lnSpc>
                    <a:spcPct val="90000"/>
                  </a:lnSpc>
                  <a:spcBef>
                    <a:spcPts val="100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n-ea"/>
                  </a:rPr>
                  <a:t>D</a:t>
                </a:r>
                <a:r>
                  <a:rPr kumimoji="0" lang="en-US" sz="1100" b="0" i="0" u="none" strike="noStrike" kern="0" cap="none" spc="0" normalizeH="0" baseline="0" noProof="0" dirty="0" smtClean="0">
                    <a:ln>
                      <a:noFill/>
                    </a:ln>
                    <a:solidFill>
                      <a:srgbClr val="000000"/>
                    </a:solidFill>
                    <a:effectLst/>
                    <a:uLnTx/>
                    <a:uFillTx/>
                    <a:latin typeface="Times New Roman"/>
                    <a:ea typeface="+mn-ea"/>
                  </a:rPr>
                  <a:t>L NDP</a:t>
                </a:r>
                <a:endParaRPr kumimoji="0" lang="en-US" sz="1100" b="0" i="0" u="none" strike="noStrike" kern="0" cap="none" spc="0" normalizeH="0" baseline="0" noProof="0" dirty="0">
                  <a:ln>
                    <a:noFill/>
                  </a:ln>
                  <a:solidFill>
                    <a:srgbClr val="000000"/>
                  </a:solidFill>
                  <a:effectLst/>
                  <a:uLnTx/>
                  <a:uFillTx/>
                  <a:latin typeface="Times New Roman"/>
                  <a:ea typeface="+mn-ea"/>
                </a:endParaRPr>
              </a:p>
            </p:txBody>
          </p:sp>
          <p:sp>
            <p:nvSpPr>
              <p:cNvPr id="20" name="Line 6"/>
              <p:cNvSpPr>
                <a:spLocks noChangeShapeType="1"/>
              </p:cNvSpPr>
              <p:nvPr/>
            </p:nvSpPr>
            <p:spPr bwMode="auto">
              <a:xfrm>
                <a:off x="2346530" y="4360252"/>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21" name="TextBox 20"/>
              <p:cNvSpPr txBox="1"/>
              <p:nvPr/>
            </p:nvSpPr>
            <p:spPr>
              <a:xfrm>
                <a:off x="2800750" y="3246235"/>
                <a:ext cx="1086730"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UL MU NDP</a:t>
                </a:r>
              </a:p>
            </p:txBody>
          </p:sp>
          <p:sp>
            <p:nvSpPr>
              <p:cNvPr id="22" name="Line 5"/>
              <p:cNvSpPr>
                <a:spLocks noChangeShapeType="1"/>
              </p:cNvSpPr>
              <p:nvPr/>
            </p:nvSpPr>
            <p:spPr bwMode="auto">
              <a:xfrm>
                <a:off x="5920845" y="3272817"/>
                <a:ext cx="27425" cy="2667125"/>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cxnSp>
            <p:nvCxnSpPr>
              <p:cNvPr id="23" name="Straight Arrow Connector 22"/>
              <p:cNvCxnSpPr/>
              <p:nvPr/>
            </p:nvCxnSpPr>
            <p:spPr>
              <a:xfrm>
                <a:off x="2346530" y="4360260"/>
                <a:ext cx="3601740" cy="793924"/>
              </a:xfrm>
              <a:prstGeom prst="straightConnector1">
                <a:avLst/>
              </a:prstGeom>
              <a:noFill/>
              <a:ln w="9525" cap="flat" cmpd="sng" algn="ctr">
                <a:solidFill>
                  <a:srgbClr val="000000"/>
                </a:solidFill>
                <a:prstDash val="dash"/>
                <a:tailEnd type="triangle"/>
              </a:ln>
              <a:effectLst/>
            </p:spPr>
          </p:cxnSp>
          <p:cxnSp>
            <p:nvCxnSpPr>
              <p:cNvPr id="24" name="Straight Arrow Connector 23"/>
              <p:cNvCxnSpPr/>
              <p:nvPr/>
            </p:nvCxnSpPr>
            <p:spPr>
              <a:xfrm>
                <a:off x="4169917" y="3383550"/>
                <a:ext cx="1750928" cy="369263"/>
              </a:xfrm>
              <a:prstGeom prst="straightConnector1">
                <a:avLst/>
              </a:prstGeom>
              <a:noFill/>
              <a:ln w="9525" cap="flat" cmpd="sng" algn="ctr">
                <a:solidFill>
                  <a:srgbClr val="000000"/>
                </a:solidFill>
                <a:prstDash val="dash"/>
                <a:tailEnd type="triangle"/>
              </a:ln>
              <a:effectLst/>
            </p:spPr>
          </p:cxnSp>
          <p:sp>
            <p:nvSpPr>
              <p:cNvPr id="25" name="Rectangle 11"/>
              <p:cNvSpPr>
                <a:spLocks noChangeArrowheads="1"/>
              </p:cNvSpPr>
              <p:nvPr/>
            </p:nvSpPr>
            <p:spPr bwMode="auto">
              <a:xfrm>
                <a:off x="6015659" y="3687762"/>
                <a:ext cx="47942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n-ea"/>
                  </a:rPr>
                  <a:t>t</a:t>
                </a:r>
                <a:r>
                  <a:rPr kumimoji="0" lang="en-US" altLang="en-US" sz="10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5_1</a:t>
                </a:r>
                <a:endPar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26" name="Rectangle 11"/>
              <p:cNvSpPr>
                <a:spLocks noChangeArrowheads="1"/>
              </p:cNvSpPr>
              <p:nvPr/>
            </p:nvSpPr>
            <p:spPr bwMode="auto">
              <a:xfrm>
                <a:off x="6032101" y="5031073"/>
                <a:ext cx="3697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t6</a:t>
                </a:r>
                <a:endPar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27" name="Line 6"/>
              <p:cNvSpPr>
                <a:spLocks noChangeShapeType="1"/>
              </p:cNvSpPr>
              <p:nvPr/>
            </p:nvSpPr>
            <p:spPr bwMode="auto">
              <a:xfrm>
                <a:off x="2342514" y="4825484"/>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28" name="Rectangle 10"/>
              <p:cNvSpPr>
                <a:spLocks noChangeArrowheads="1"/>
              </p:cNvSpPr>
              <p:nvPr/>
            </p:nvSpPr>
            <p:spPr bwMode="auto">
              <a:xfrm>
                <a:off x="2856469" y="4714129"/>
                <a:ext cx="6434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t2_1, t3</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cxnSp>
            <p:nvCxnSpPr>
              <p:cNvPr id="29" name="Straight Arrow Connector 28"/>
              <p:cNvCxnSpPr/>
              <p:nvPr/>
            </p:nvCxnSpPr>
            <p:spPr bwMode="auto">
              <a:xfrm flipH="1">
                <a:off x="2352893" y="5445224"/>
                <a:ext cx="1817024" cy="28803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Rectangle 11"/>
              <p:cNvSpPr>
                <a:spLocks noChangeArrowheads="1"/>
              </p:cNvSpPr>
              <p:nvPr/>
            </p:nvSpPr>
            <p:spPr bwMode="auto">
              <a:xfrm>
                <a:off x="2849313" y="5353933"/>
                <a:ext cx="80390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t1_1, t4_1</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31" name="TextBox 30"/>
              <p:cNvSpPr txBox="1"/>
              <p:nvPr/>
            </p:nvSpPr>
            <p:spPr>
              <a:xfrm>
                <a:off x="528931" y="4714129"/>
                <a:ext cx="153997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‘AP to STA feedback’</a:t>
                </a:r>
              </a:p>
            </p:txBody>
          </p:sp>
          <p:sp>
            <p:nvSpPr>
              <p:cNvPr id="32" name="TextBox 31"/>
              <p:cNvSpPr txBox="1"/>
              <p:nvPr/>
            </p:nvSpPr>
            <p:spPr>
              <a:xfrm>
                <a:off x="569890" y="5559772"/>
                <a:ext cx="1531510"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‘STA to AP feedback’</a:t>
                </a:r>
              </a:p>
            </p:txBody>
          </p:sp>
        </p:grpSp>
      </p:grpSp>
    </p:spTree>
    <p:extLst>
      <p:ext uri="{BB962C8B-B14F-4D97-AF65-F5344CB8AC3E}">
        <p14:creationId xmlns:p14="http://schemas.microsoft.com/office/powerpoint/2010/main" val="2802729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Differential Distance Calculation </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sz="1600" b="0" dirty="0">
                <a:latin typeface="Times New Roman" panose="02020603050405020304" pitchFamily="18" charset="0"/>
                <a:cs typeface="Times New Roman" panose="02020603050405020304" pitchFamily="18" charset="0"/>
              </a:rPr>
              <a:t>The client STA listens to the exchanges between the AP0 and AS1 and records the time t5_1 when it receives the UL MU NDP from AS1 and the time t6 when it receives the DL NDP from AP0.</a:t>
            </a:r>
          </a:p>
          <a:p>
            <a:pPr lvl="0" defTabSz="914400" eaLnBrk="0" hangingPunct="0">
              <a:spcBef>
                <a:spcPct val="20000"/>
              </a:spcBef>
              <a:buClrTx/>
              <a:buSzTx/>
              <a:buFontTx/>
              <a:buChar char="•"/>
            </a:pPr>
            <a:r>
              <a:rPr lang="en-US" sz="1600" b="0" dirty="0">
                <a:latin typeface="Times New Roman" panose="02020603050405020304" pitchFamily="18" charset="0"/>
                <a:cs typeface="Times New Roman" panose="02020603050405020304" pitchFamily="18" charset="0"/>
              </a:rPr>
              <a:t>The client also listens to the relayed t2_k:s and t3 from AP0 and the relayed t1_k:s and t4_k:s in the feedback from the neighboring ASs.</a:t>
            </a:r>
          </a:p>
          <a:p>
            <a:pPr lvl="0" defTabSz="914400" eaLnBrk="0" hangingPunct="0">
              <a:spcBef>
                <a:spcPct val="20000"/>
              </a:spcBef>
              <a:buClrTx/>
              <a:buSzTx/>
              <a:buFontTx/>
              <a:buChar char="•"/>
            </a:pPr>
            <a:r>
              <a:rPr lang="en-US" sz="1600" b="0" dirty="0">
                <a:latin typeface="Times New Roman" panose="02020603050405020304" pitchFamily="18" charset="0"/>
                <a:cs typeface="Times New Roman" panose="02020603050405020304" pitchFamily="18" charset="0"/>
              </a:rPr>
              <a:t>The differential distance between the client STA and AP0 vs. AS1 can now be calculated as follows:</a:t>
            </a:r>
          </a:p>
          <a:p>
            <a:pPr lvl="1" defTabSz="914400" eaLnBrk="0" hangingPunct="0">
              <a:spcBef>
                <a:spcPct val="20000"/>
              </a:spcBef>
              <a:buClrTx/>
              <a:buSzTx/>
              <a:buFontTx/>
              <a:buChar char="–"/>
            </a:pPr>
            <a:r>
              <a:rPr lang="en-US" sz="1400" dirty="0">
                <a:latin typeface="Times New Roman" panose="02020603050405020304" pitchFamily="18" charset="0"/>
                <a:cs typeface="Times New Roman" panose="02020603050405020304" pitchFamily="18" charset="0"/>
              </a:rPr>
              <a:t>D_01 = [t6 – t5_1 – (t3 – t2_1 + T_01)] * c</a:t>
            </a:r>
          </a:p>
          <a:p>
            <a:pPr lvl="1" defTabSz="914400" eaLnBrk="0" hangingPunct="0">
              <a:spcBef>
                <a:spcPct val="20000"/>
              </a:spcBef>
              <a:buClrTx/>
              <a:buSzTx/>
              <a:buFontTx/>
              <a:buChar char="–"/>
            </a:pPr>
            <a:r>
              <a:rPr lang="en-US" sz="1400" dirty="0">
                <a:latin typeface="Times New Roman" panose="02020603050405020304" pitchFamily="18" charset="0"/>
                <a:cs typeface="Times New Roman" panose="02020603050405020304" pitchFamily="18" charset="0"/>
              </a:rPr>
              <a:t>Using T_01 = [(t4_1 – t1_1) – (t3 – t2_1)]/2</a:t>
            </a:r>
          </a:p>
          <a:p>
            <a:pPr lvl="1" defTabSz="914400" eaLnBrk="0" hangingPunct="0">
              <a:spcBef>
                <a:spcPct val="20000"/>
              </a:spcBef>
              <a:buClrTx/>
              <a:buSzTx/>
              <a:buFontTx/>
              <a:buChar char="–"/>
            </a:pPr>
            <a:r>
              <a:rPr lang="en-US" sz="1400" dirty="0">
                <a:latin typeface="Times New Roman" panose="02020603050405020304" pitchFamily="18" charset="0"/>
                <a:cs typeface="Times New Roman" panose="02020603050405020304" pitchFamily="18" charset="0"/>
              </a:rPr>
              <a:t>We get D_01 = [t6 – t5_1 – (t3 – t2_1 + 0.5*t4_1 – 0.5*t1_1 – 0.5*t3 + 0.5*t2_1)]*c</a:t>
            </a:r>
          </a:p>
          <a:p>
            <a:pPr lvl="1" defTabSz="914400" eaLnBrk="0" hangingPunct="0">
              <a:spcBef>
                <a:spcPct val="20000"/>
              </a:spcBef>
              <a:buClrTx/>
              <a:buSzTx/>
              <a:buFontTx/>
              <a:buChar char="–"/>
            </a:pPr>
            <a:r>
              <a:rPr lang="en-US" sz="1400" dirty="0">
                <a:latin typeface="Times New Roman" panose="02020603050405020304" pitchFamily="18" charset="0"/>
                <a:cs typeface="Times New Roman" panose="02020603050405020304" pitchFamily="18" charset="0"/>
              </a:rPr>
              <a:t>Or finally: </a:t>
            </a:r>
          </a:p>
          <a:p>
            <a:pPr marL="457200" lvl="1" indent="0" defTabSz="914400" eaLnBrk="0" hangingPunct="0">
              <a:spcBef>
                <a:spcPct val="20000"/>
              </a:spcBef>
              <a:buClrTx/>
              <a:buSzTx/>
            </a:pPr>
            <a:r>
              <a:rPr lang="en-US" sz="1400" dirty="0">
                <a:latin typeface="Times New Roman" panose="02020603050405020304" pitchFamily="18" charset="0"/>
                <a:cs typeface="Times New Roman" panose="02020603050405020304" pitchFamily="18" charset="0"/>
              </a:rPr>
              <a:t>                   </a:t>
            </a:r>
          </a:p>
          <a:p>
            <a:pPr lvl="0" defTabSz="914400" eaLnBrk="0" hangingPunct="0">
              <a:spcBef>
                <a:spcPct val="20000"/>
              </a:spcBef>
              <a:buClrTx/>
              <a:buSzTx/>
              <a:buFontTx/>
              <a:buChar char="•"/>
            </a:pPr>
            <a:endParaRPr lang="en-US" sz="1600" b="0" dirty="0">
              <a:latin typeface="Times New Roman" panose="02020603050405020304" pitchFamily="18" charset="0"/>
              <a:cs typeface="Times New Roman" panose="02020603050405020304" pitchFamily="18" charset="0"/>
            </a:endParaRPr>
          </a:p>
          <a:p>
            <a:pPr lvl="0" defTabSz="914400" eaLnBrk="0" hangingPunct="0">
              <a:spcBef>
                <a:spcPct val="20000"/>
              </a:spcBef>
              <a:buClrTx/>
              <a:buSzTx/>
              <a:buFontTx/>
              <a:buChar char="•"/>
            </a:pPr>
            <a:r>
              <a:rPr lang="en-US" sz="1600" b="0" dirty="0">
                <a:latin typeface="Times New Roman" panose="02020603050405020304" pitchFamily="18" charset="0"/>
                <a:cs typeface="Times New Roman" panose="02020603050405020304" pitchFamily="18" charset="0"/>
              </a:rPr>
              <a:t>Note that the above expression for the differential distance D_01 does not depend on the ToF between AP0 and AS1. Thus this method of calculating D_01 is insensitive to LOS obstructions between AP0 and AS1.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extBox 6"/>
          <p:cNvSpPr txBox="1"/>
          <p:nvPr/>
        </p:nvSpPr>
        <p:spPr>
          <a:xfrm>
            <a:off x="1925960" y="4961098"/>
            <a:ext cx="5290492" cy="338554"/>
          </a:xfrm>
          <a:prstGeom prst="rect">
            <a:avLst/>
          </a:prstGeom>
          <a:solidFill>
            <a:srgbClr val="FFFF00"/>
          </a:solidFill>
          <a:ln>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pitchFamily="18" charset="0"/>
                <a:ea typeface="+mn-ea"/>
                <a:cs typeface="Times New Roman" panose="02020603050405020304" pitchFamily="18" charset="0"/>
              </a:rPr>
              <a:t>D_01 = [t6 – t5_1 – 0.5*t3 + 0.5*t2 – 0.5*t4_1 + 0.5*t1_1]*c</a:t>
            </a:r>
            <a:endParaRPr kumimoji="0" lang="en-US" sz="16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Tree>
    <p:extLst>
      <p:ext uri="{BB962C8B-B14F-4D97-AF65-F5344CB8AC3E}">
        <p14:creationId xmlns:p14="http://schemas.microsoft.com/office/powerpoint/2010/main" val="30762152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Rough Estimates of Overhead</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altLang="en-US" sz="2000" b="0" dirty="0"/>
              <a:t>Assume: </a:t>
            </a:r>
          </a:p>
          <a:p>
            <a:pPr lvl="1" defTabSz="914400" eaLnBrk="0" hangingPunct="0">
              <a:spcBef>
                <a:spcPct val="20000"/>
              </a:spcBef>
              <a:buClrTx/>
              <a:buSzTx/>
              <a:buFontTx/>
              <a:buChar char="–"/>
            </a:pPr>
            <a:r>
              <a:rPr lang="en-US" altLang="en-US" dirty="0"/>
              <a:t>we do the passive ranging once per second</a:t>
            </a:r>
          </a:p>
          <a:p>
            <a:pPr lvl="1" defTabSz="914400" eaLnBrk="0" hangingPunct="0">
              <a:spcBef>
                <a:spcPct val="20000"/>
              </a:spcBef>
              <a:buClrTx/>
              <a:buSzTx/>
              <a:buFontTx/>
              <a:buChar char="–"/>
            </a:pPr>
            <a:r>
              <a:rPr lang="en-US" altLang="en-US" dirty="0"/>
              <a:t>a channel switching time of 100 us</a:t>
            </a:r>
          </a:p>
          <a:p>
            <a:pPr lvl="1" defTabSz="914400" eaLnBrk="0" hangingPunct="0">
              <a:spcBef>
                <a:spcPct val="20000"/>
              </a:spcBef>
              <a:buClrTx/>
              <a:buSzTx/>
              <a:buFontTx/>
              <a:buChar char="–"/>
            </a:pPr>
            <a:r>
              <a:rPr lang="en-US" altLang="en-US" dirty="0"/>
              <a:t>each AP does ranging with 5 other APs</a:t>
            </a:r>
            <a:endParaRPr lang="en-US" altLang="en-US" dirty="0">
              <a:solidFill>
                <a:srgbClr val="FF0000"/>
              </a:solidFill>
            </a:endParaRPr>
          </a:p>
          <a:p>
            <a:pPr lvl="1" defTabSz="914400" eaLnBrk="0" hangingPunct="0">
              <a:spcBef>
                <a:spcPct val="20000"/>
              </a:spcBef>
              <a:buClrTx/>
              <a:buSzTx/>
              <a:buFontTx/>
              <a:buChar char="–"/>
            </a:pPr>
            <a:r>
              <a:rPr lang="en-US" altLang="en-US" dirty="0"/>
              <a:t>a generic ‘packet/frame length’ of 100 us</a:t>
            </a:r>
          </a:p>
          <a:p>
            <a:pPr lvl="1" defTabSz="914400" eaLnBrk="0" hangingPunct="0">
              <a:spcBef>
                <a:spcPct val="20000"/>
              </a:spcBef>
              <a:buClrTx/>
              <a:buSzTx/>
              <a:buFontTx/>
              <a:buChar char="–"/>
            </a:pPr>
            <a:r>
              <a:rPr lang="en-US" altLang="en-US" dirty="0"/>
              <a:t>about 25 us extra per user in the ‘symbol interleaved’ UL MU NDP</a:t>
            </a:r>
          </a:p>
          <a:p>
            <a:pPr lvl="0" defTabSz="914400" eaLnBrk="0" hangingPunct="0">
              <a:spcBef>
                <a:spcPct val="20000"/>
              </a:spcBef>
              <a:buClrTx/>
              <a:buSzTx/>
              <a:buFontTx/>
              <a:buChar char="•"/>
            </a:pPr>
            <a:r>
              <a:rPr lang="en-US" altLang="en-US" b="0" dirty="0"/>
              <a:t>Using the ‘</a:t>
            </a:r>
            <a:r>
              <a:rPr lang="en-US" altLang="en-US" sz="2000" b="0" dirty="0"/>
              <a:t>s</a:t>
            </a:r>
            <a:r>
              <a:rPr lang="en-US" sz="2000" b="0" dirty="0"/>
              <a:t>taggered’ UL MU NDP option:</a:t>
            </a:r>
            <a:r>
              <a:rPr lang="en-US" altLang="en-US" sz="2000" b="0" dirty="0"/>
              <a:t> </a:t>
            </a:r>
          </a:p>
          <a:p>
            <a:pPr lvl="1" defTabSz="914400" eaLnBrk="0" hangingPunct="0">
              <a:spcBef>
                <a:spcPct val="20000"/>
              </a:spcBef>
              <a:buClrTx/>
              <a:buSzTx/>
              <a:buFontTx/>
              <a:buChar char="–"/>
            </a:pPr>
            <a:r>
              <a:rPr lang="en-US" altLang="en-US" dirty="0"/>
              <a:t>Overhead is about </a:t>
            </a:r>
            <a:r>
              <a:rPr lang="it-IT" altLang="en-US" dirty="0"/>
              <a:t>5*(2*100e-6+ (7+5)*100e-6)/1 = </a:t>
            </a:r>
            <a:r>
              <a:rPr lang="it-IT" altLang="en-US" dirty="0">
                <a:solidFill>
                  <a:srgbClr val="FF0000"/>
                </a:solidFill>
              </a:rPr>
              <a:t>0.70 %</a:t>
            </a:r>
          </a:p>
          <a:p>
            <a:pPr lvl="0" defTabSz="914400" eaLnBrk="0" hangingPunct="0">
              <a:spcBef>
                <a:spcPct val="20000"/>
              </a:spcBef>
              <a:buClrTx/>
              <a:buSzTx/>
              <a:buFontTx/>
              <a:buChar char="•"/>
            </a:pPr>
            <a:r>
              <a:rPr lang="en-US" altLang="en-US" b="0" dirty="0"/>
              <a:t>Using the ‘</a:t>
            </a:r>
            <a:r>
              <a:rPr lang="en-US" altLang="en-US" sz="2000" b="0" dirty="0"/>
              <a:t>symbol interleaved’ UL MU NDP option:</a:t>
            </a:r>
          </a:p>
          <a:p>
            <a:pPr lvl="1" defTabSz="914400" eaLnBrk="0" hangingPunct="0">
              <a:spcBef>
                <a:spcPct val="20000"/>
              </a:spcBef>
              <a:buClrTx/>
              <a:buSzTx/>
              <a:buFontTx/>
              <a:buChar char="–"/>
            </a:pPr>
            <a:r>
              <a:rPr lang="en-US" altLang="en-US" sz="1800" dirty="0"/>
              <a:t>Overhead is about 5*(2*100e-6+7*100e-6+5*25e-6)/1 = </a:t>
            </a:r>
            <a:r>
              <a:rPr lang="en-US" altLang="en-US" sz="1800" dirty="0">
                <a:solidFill>
                  <a:srgbClr val="FF0000"/>
                </a:solidFill>
              </a:rPr>
              <a:t>0.51 %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8159720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Erik Lindskog, Naveen Kakani, Ali Raissinia,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Content Placeholder 2"/>
          <p:cNvSpPr txBox="1">
            <a:spLocks/>
          </p:cNvSpPr>
          <p:nvPr/>
        </p:nvSpPr>
        <p:spPr>
          <a:xfrm>
            <a:off x="432842" y="2209800"/>
            <a:ext cx="8352928" cy="136815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buFontTx/>
              <a:buNone/>
            </a:pPr>
            <a:r>
              <a:rPr lang="en-US" altLang="en-US" sz="3600" kern="0" smtClean="0"/>
              <a:t>Schedule Setup and Signaling for Passive Ranging</a:t>
            </a:r>
            <a:endParaRPr lang="en-US" altLang="en-US" sz="3600" kern="0" dirty="0"/>
          </a:p>
        </p:txBody>
      </p:sp>
    </p:spTree>
    <p:extLst>
      <p:ext uri="{BB962C8B-B14F-4D97-AF65-F5344CB8AC3E}">
        <p14:creationId xmlns:p14="http://schemas.microsoft.com/office/powerpoint/2010/main" val="3541663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rPr>
              <a:t>Scheduling of (E)FTM Transmissions</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altLang="en-US" sz="2000" b="0" dirty="0"/>
              <a:t>The (E)FTM exchanges may be scheduled in the vicinity of a selection of beacons which may minimize the disruptions to operations.</a:t>
            </a:r>
          </a:p>
          <a:p>
            <a:pPr lvl="1" defTabSz="914400" eaLnBrk="0" hangingPunct="0">
              <a:spcBef>
                <a:spcPct val="20000"/>
              </a:spcBef>
              <a:buClrTx/>
              <a:buSzTx/>
              <a:buFontTx/>
              <a:buChar char="–"/>
            </a:pPr>
            <a:r>
              <a:rPr lang="en-US" altLang="en-US" sz="1600" dirty="0"/>
              <a:t>May minimize disruptions in an communications</a:t>
            </a:r>
          </a:p>
          <a:p>
            <a:pPr lvl="1" defTabSz="914400" eaLnBrk="0" hangingPunct="0">
              <a:spcBef>
                <a:spcPct val="20000"/>
              </a:spcBef>
              <a:buClrTx/>
              <a:buSzTx/>
              <a:buFontTx/>
              <a:buChar char="–"/>
            </a:pPr>
            <a:r>
              <a:rPr lang="en-US" altLang="en-US" sz="1600" dirty="0"/>
              <a:t>May minimize clients expended power as they can listen to beacon at same time</a:t>
            </a:r>
          </a:p>
          <a:p>
            <a:pPr lvl="0" defTabSz="914400" eaLnBrk="0" hangingPunct="0">
              <a:spcBef>
                <a:spcPct val="20000"/>
              </a:spcBef>
              <a:buClrTx/>
              <a:buSzTx/>
              <a:buFontTx/>
              <a:buChar char="•"/>
            </a:pPr>
            <a:r>
              <a:rPr lang="en-US" altLang="en-US" sz="2000" b="0" dirty="0"/>
              <a:t>In general, when the ASs are APs, the APs need periodically switch to the channels of their neighboring AP(s) to do (E)FTM exchanges.</a:t>
            </a:r>
          </a:p>
          <a:p>
            <a:pPr lvl="0" defTabSz="914400" eaLnBrk="0" hangingPunct="0">
              <a:spcBef>
                <a:spcPct val="20000"/>
              </a:spcBef>
              <a:buClrTx/>
              <a:buSzTx/>
              <a:buFontTx/>
              <a:buChar char="•"/>
            </a:pPr>
            <a:r>
              <a:rPr lang="en-US" altLang="en-US" sz="2000" b="0" dirty="0"/>
              <a:t>The client does not necessarily need to hop around to the channels of other APs BSSs.</a:t>
            </a:r>
          </a:p>
          <a:p>
            <a:pPr lvl="1" defTabSz="914400" eaLnBrk="0" hangingPunct="0">
              <a:spcBef>
                <a:spcPct val="20000"/>
              </a:spcBef>
              <a:buClrTx/>
              <a:buSzTx/>
              <a:buFontTx/>
              <a:buChar char="–"/>
            </a:pPr>
            <a:r>
              <a:rPr lang="en-US" altLang="en-US" sz="1600" dirty="0"/>
              <a:t>The client may choose to only snoop the (E)FTM exchanges on a single APs channel. (E.g. its ‘own’ AP, here AP0.)</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2649214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discusses passive location for 802.11az, including scheduling methodology as well as multi-user and multi-antenna ranging as it pertains to the passive ranging case.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4" name="Date Placeholder 3"/>
          <p:cNvSpPr>
            <a:spLocks noGrp="1"/>
          </p:cNvSpPr>
          <p:nvPr>
            <p:ph type="dt" idx="15"/>
          </p:nvPr>
        </p:nvSpPr>
        <p:spPr/>
        <p:txBody>
          <a:bodyPr/>
          <a:lstStyle/>
          <a:p>
            <a:r>
              <a:rPr lang="en-US" smtClean="0"/>
              <a:t>March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71525" y="701146"/>
            <a:ext cx="7770813" cy="667280"/>
          </a:xfrm>
        </p:spPr>
        <p:txBody>
          <a:bodyPr/>
          <a:lstStyle/>
          <a:p>
            <a:r>
              <a:rPr lang="en-US" altLang="en-US" dirty="0">
                <a:solidFill>
                  <a:schemeClr val="tx1"/>
                </a:solidFill>
              </a:rPr>
              <a:t>Schedule negotiation</a:t>
            </a:r>
            <a:endParaRPr lang="en-US" dirty="0"/>
          </a:p>
        </p:txBody>
      </p:sp>
      <p:sp>
        <p:nvSpPr>
          <p:cNvPr id="6" name="Content Placeholder 5"/>
          <p:cNvSpPr>
            <a:spLocks noGrp="1"/>
          </p:cNvSpPr>
          <p:nvPr>
            <p:ph idx="1"/>
          </p:nvPr>
        </p:nvSpPr>
        <p:spPr>
          <a:xfrm>
            <a:off x="696912" y="1382185"/>
            <a:ext cx="7770813" cy="5106987"/>
          </a:xfrm>
        </p:spPr>
        <p:txBody>
          <a:bodyPr/>
          <a:lstStyle/>
          <a:p>
            <a:pPr lvl="0" defTabSz="914400" eaLnBrk="0" hangingPunct="0">
              <a:spcBef>
                <a:spcPct val="20000"/>
              </a:spcBef>
              <a:buClrTx/>
              <a:buSzTx/>
              <a:buFontTx/>
              <a:buChar char="•"/>
              <a:defRPr/>
            </a:pPr>
            <a:r>
              <a:rPr lang="en-US" altLang="ja-JP" sz="2000" dirty="0">
                <a:ea typeface="MS PGothic" pitchFamily="34" charset="-128"/>
              </a:rPr>
              <a:t>The schedule and operation of the (E)FTM transmissions between the AP/ASs need to be negotiated and signaled.</a:t>
            </a:r>
            <a:endParaRPr lang="en-US" altLang="ja-JP" sz="1600" dirty="0">
              <a:solidFill>
                <a:srgbClr val="FF0000"/>
              </a:solidFill>
              <a:ea typeface="MS PGothic" pitchFamily="34" charset="-128"/>
            </a:endParaRPr>
          </a:p>
          <a:p>
            <a:pPr lvl="1" defTabSz="914400" eaLnBrk="0" hangingPunct="0">
              <a:spcBef>
                <a:spcPct val="20000"/>
              </a:spcBef>
              <a:buClrTx/>
              <a:buSzTx/>
              <a:buFontTx/>
              <a:buChar char="–"/>
              <a:defRPr/>
            </a:pPr>
            <a:r>
              <a:rPr lang="en-US" altLang="ja-JP" sz="1600" dirty="0">
                <a:ea typeface="MS PGothic" pitchFamily="34" charset="-128"/>
              </a:rPr>
              <a:t>In 802.11Revmc the ranging schedule is negotiated by the Initiator STA suggesting a ranging periodicity and start time phase. The responding STA may then override this schedule.</a:t>
            </a:r>
          </a:p>
          <a:p>
            <a:pPr lvl="1" defTabSz="914400" eaLnBrk="0" hangingPunct="0">
              <a:spcBef>
                <a:spcPct val="20000"/>
              </a:spcBef>
              <a:buClrTx/>
              <a:buSzTx/>
              <a:buFontTx/>
              <a:buChar char="–"/>
              <a:defRPr/>
            </a:pPr>
            <a:endParaRPr lang="en-US" altLang="ja-JP" sz="1600" dirty="0">
              <a:ea typeface="MS PGothic" pitchFamily="34" charset="-128"/>
            </a:endParaRPr>
          </a:p>
          <a:p>
            <a:pPr lvl="1" defTabSz="914400" eaLnBrk="0" hangingPunct="0">
              <a:spcBef>
                <a:spcPct val="20000"/>
              </a:spcBef>
              <a:buClrTx/>
              <a:buSzTx/>
              <a:buFontTx/>
              <a:buChar char="–"/>
              <a:defRPr/>
            </a:pPr>
            <a:r>
              <a:rPr lang="en-US" altLang="ja-JP" sz="1600" dirty="0">
                <a:ea typeface="MS PGothic" pitchFamily="34" charset="-128"/>
              </a:rPr>
              <a:t>To enable an AP to setup (E)FTM exchanges on its own channel with it is helpful to have an (E)FTM negotiation process where the initiator has the final say:</a:t>
            </a:r>
          </a:p>
          <a:p>
            <a:pPr marL="1085850" lvl="2" defTabSz="914400" eaLnBrk="0" hangingPunct="0">
              <a:spcBef>
                <a:spcPct val="20000"/>
              </a:spcBef>
              <a:buClrTx/>
              <a:buSzTx/>
              <a:buFontTx/>
              <a:buChar char="•"/>
              <a:defRPr/>
            </a:pPr>
            <a:r>
              <a:rPr lang="en-US" altLang="ja-JP" sz="1400" dirty="0">
                <a:ea typeface="MS PGothic" pitchFamily="34" charset="-128"/>
              </a:rPr>
              <a:t>Initiator STA is the one that could be possibly advertising the Passive Ranging Service</a:t>
            </a:r>
          </a:p>
          <a:p>
            <a:pPr marL="1085850" lvl="2" defTabSz="914400" eaLnBrk="0" hangingPunct="0">
              <a:spcBef>
                <a:spcPct val="20000"/>
              </a:spcBef>
              <a:buClrTx/>
              <a:buSzTx/>
              <a:buFontTx/>
              <a:buChar char="•"/>
              <a:defRPr/>
            </a:pPr>
            <a:r>
              <a:rPr lang="en-US" altLang="ja-JP" sz="1400" dirty="0">
                <a:ea typeface="MS PGothic" pitchFamily="34" charset="-128"/>
              </a:rPr>
              <a:t>Allows STAs that are able to listen to the service can remain on the same channel for Passive Ranging Service</a:t>
            </a:r>
          </a:p>
          <a:p>
            <a:pPr marL="857250" lvl="2" indent="0" defTabSz="914400" eaLnBrk="0" hangingPunct="0">
              <a:spcBef>
                <a:spcPct val="20000"/>
              </a:spcBef>
              <a:buClrTx/>
              <a:buSzTx/>
              <a:defRPr/>
            </a:pPr>
            <a:endParaRPr lang="en-US" altLang="ja-JP" sz="1400" dirty="0">
              <a:ea typeface="MS PGothic" pitchFamily="34" charset="-128"/>
            </a:endParaRPr>
          </a:p>
          <a:p>
            <a:pPr lvl="1" defTabSz="914400" eaLnBrk="0" hangingPunct="0">
              <a:spcBef>
                <a:spcPct val="20000"/>
              </a:spcBef>
              <a:buClrTx/>
              <a:buSzTx/>
              <a:buFontTx/>
              <a:buChar char="–"/>
              <a:defRPr/>
            </a:pPr>
            <a:r>
              <a:rPr lang="en-US" altLang="ja-JP" sz="1600" dirty="0">
                <a:ea typeface="MS PGothic" pitchFamily="34" charset="-128"/>
              </a:rPr>
              <a:t>To facilitate a version of the negotiation where the initiating STA has the final say in the negotiation, consider enabling an (E)FTM negotiation that uses the same (E)FTM negotiation with the following change: </a:t>
            </a:r>
          </a:p>
          <a:p>
            <a:pPr marL="1085850" lvl="2" defTabSz="914400" eaLnBrk="0" hangingPunct="0">
              <a:spcBef>
                <a:spcPct val="20000"/>
              </a:spcBef>
              <a:buClrTx/>
              <a:buSzTx/>
              <a:buFontTx/>
              <a:buChar char="•"/>
              <a:defRPr/>
            </a:pPr>
            <a:r>
              <a:rPr lang="en-US" altLang="ja-JP" sz="1400" dirty="0">
                <a:ea typeface="MS PGothic" pitchFamily="34" charset="-128"/>
              </a:rPr>
              <a:t>Add bit to indicate in the FTM Request to signal that the initiator has the final say for some of the parameters -</a:t>
            </a:r>
            <a:r>
              <a:rPr lang="en-US" altLang="ja-JP" sz="1400" dirty="0">
                <a:ea typeface="MS PGothic" pitchFamily="34" charset="-128"/>
                <a:sym typeface="Wingdings" panose="05000000000000000000" pitchFamily="2" charset="2"/>
              </a:rPr>
              <a:t> this is limited to Passive Ranging Functionality only</a:t>
            </a:r>
            <a:endParaRPr lang="en-US" altLang="ja-JP" sz="1400" dirty="0">
              <a:ea typeface="MS PGothic" pitchFamily="34" charset="-128"/>
            </a:endParaRPr>
          </a:p>
          <a:p>
            <a:pPr marL="1085850" lvl="2" defTabSz="914400" eaLnBrk="0" hangingPunct="0">
              <a:spcBef>
                <a:spcPct val="20000"/>
              </a:spcBef>
              <a:buClrTx/>
              <a:buSzTx/>
              <a:buFontTx/>
              <a:buChar char="•"/>
              <a:defRPr/>
            </a:pPr>
            <a:r>
              <a:rPr lang="en-US" altLang="ja-JP" sz="1400" dirty="0">
                <a:ea typeface="MS PGothic" pitchFamily="34" charset="-128"/>
              </a:rPr>
              <a:t>the (E)FTM may take place on a different channel (Ex: Initiator is on the Channel of the Responder for negotiation) and bandwidth than the actual negotiation.</a:t>
            </a:r>
            <a:endParaRPr lang="en-US" altLang="ja-JP" sz="1400" b="1" dirty="0">
              <a:solidFill>
                <a:srgbClr val="FF0000"/>
              </a:solidFill>
              <a:ea typeface="MS PGothic" pitchFamily="34" charset="-128"/>
            </a:endParaRPr>
          </a:p>
          <a:p>
            <a:endParaRPr lang="en-US"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20</a:t>
            </a:fld>
            <a:endParaRPr lang="en-GB"/>
          </a:p>
        </p:txBody>
      </p:sp>
      <p:sp>
        <p:nvSpPr>
          <p:cNvPr id="3" name="Footer Placeholder 2"/>
          <p:cNvSpPr>
            <a:spLocks noGrp="1"/>
          </p:cNvSpPr>
          <p:nvPr>
            <p:ph type="ftr" idx="14"/>
          </p:nvPr>
        </p:nvSpPr>
        <p:spPr/>
        <p:txBody>
          <a:bodyPr/>
          <a:lstStyle/>
          <a:p>
            <a:r>
              <a:rPr lang="en-GB" smtClean="0"/>
              <a:t>Erik Lindskog, Naveen Kakani, Ali Raissinia, Qualcomm</a:t>
            </a:r>
            <a:endParaRPr lang="en-GB"/>
          </a:p>
        </p:txBody>
      </p:sp>
      <p:sp>
        <p:nvSpPr>
          <p:cNvPr id="2" name="Date Placeholder 1"/>
          <p:cNvSpPr>
            <a:spLocks noGrp="1"/>
          </p:cNvSpPr>
          <p:nvPr>
            <p:ph type="dt" idx="15"/>
          </p:nvPr>
        </p:nvSpPr>
        <p:spPr/>
        <p:txBody>
          <a:bodyPr/>
          <a:lstStyle/>
          <a:p>
            <a:r>
              <a:rPr lang="en-US" smtClean="0"/>
              <a:t>March 2017</a:t>
            </a:r>
            <a:endParaRPr lang="en-GB"/>
          </a:p>
        </p:txBody>
      </p:sp>
    </p:spTree>
    <p:extLst>
      <p:ext uri="{BB962C8B-B14F-4D97-AF65-F5344CB8AC3E}">
        <p14:creationId xmlns:p14="http://schemas.microsoft.com/office/powerpoint/2010/main" val="16047492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rPr>
              <a:t>Schedule Content (1)</a:t>
            </a:r>
            <a:endParaRPr lang="en-US" dirty="0"/>
          </a:p>
        </p:txBody>
      </p:sp>
      <p:sp>
        <p:nvSpPr>
          <p:cNvPr id="3" name="Content Placeholder 2"/>
          <p:cNvSpPr>
            <a:spLocks noGrp="1"/>
          </p:cNvSpPr>
          <p:nvPr>
            <p:ph idx="1"/>
          </p:nvPr>
        </p:nvSpPr>
        <p:spPr>
          <a:xfrm>
            <a:off x="685800" y="1751013"/>
            <a:ext cx="7770813" cy="4113213"/>
          </a:xfrm>
        </p:spPr>
        <p:txBody>
          <a:bodyPr/>
          <a:lstStyle/>
          <a:p>
            <a:pPr lvl="0" defTabSz="914400" eaLnBrk="0" hangingPunct="0">
              <a:spcBef>
                <a:spcPct val="20000"/>
              </a:spcBef>
              <a:buClrTx/>
              <a:buSzTx/>
              <a:buFontTx/>
              <a:buChar char="•"/>
              <a:defRPr/>
            </a:pPr>
            <a:r>
              <a:rPr lang="en-US" altLang="ja-JP" dirty="0">
                <a:ea typeface="MS PGothic" pitchFamily="34" charset="-128"/>
              </a:rPr>
              <a:t>One can define two levels of Signaling the schedule for the (E)FTM exchanges</a:t>
            </a:r>
          </a:p>
          <a:p>
            <a:pPr lvl="1" defTabSz="914400" eaLnBrk="0" hangingPunct="0">
              <a:spcBef>
                <a:spcPct val="20000"/>
              </a:spcBef>
              <a:buClrTx/>
              <a:buSzTx/>
              <a:buFontTx/>
              <a:buChar char="–"/>
              <a:defRPr/>
            </a:pPr>
            <a:r>
              <a:rPr lang="en-US" altLang="ja-JP" sz="1800" dirty="0">
                <a:ea typeface="MS PGothic" pitchFamily="34" charset="-128"/>
              </a:rPr>
              <a:t>The first level is for the case where the schedule an AP conveys is only for (E)FTM exchanges taking place in the channel of its BSS:</a:t>
            </a:r>
          </a:p>
          <a:p>
            <a:pPr marL="1085850" lvl="2" defTabSz="914400" eaLnBrk="0" hangingPunct="0">
              <a:spcBef>
                <a:spcPct val="20000"/>
              </a:spcBef>
              <a:buClrTx/>
              <a:buSzTx/>
              <a:buFontTx/>
              <a:buChar char="•"/>
              <a:defRPr/>
            </a:pPr>
            <a:r>
              <a:rPr lang="en-US" altLang="ja-JP" sz="1600" dirty="0">
                <a:ea typeface="MS PGothic" pitchFamily="34" charset="-128"/>
              </a:rPr>
              <a:t>Schedule of (E)FTM Exchanges that includes the AP that is conveying the schedule</a:t>
            </a:r>
          </a:p>
          <a:p>
            <a:pPr marL="1085850" lvl="2" defTabSz="914400" eaLnBrk="0" hangingPunct="0">
              <a:spcBef>
                <a:spcPct val="20000"/>
              </a:spcBef>
              <a:buClrTx/>
              <a:buSzTx/>
              <a:buFontTx/>
              <a:buChar char="•"/>
              <a:defRPr/>
            </a:pPr>
            <a:r>
              <a:rPr lang="en-US" altLang="ja-JP" sz="1600" dirty="0">
                <a:ea typeface="MS PGothic" pitchFamily="34" charset="-128"/>
              </a:rPr>
              <a:t>The Schedule is signaled with times on the clock domain of the AP signaling the Schedule</a:t>
            </a:r>
          </a:p>
          <a:p>
            <a:pPr marL="1085850" lvl="2" defTabSz="914400" eaLnBrk="0" hangingPunct="0">
              <a:spcBef>
                <a:spcPct val="20000"/>
              </a:spcBef>
              <a:buClrTx/>
              <a:buSzTx/>
              <a:buFontTx/>
              <a:buChar char="•"/>
              <a:defRPr/>
            </a:pPr>
            <a:endParaRPr lang="en-US" altLang="ja-JP" sz="1600" dirty="0">
              <a:ea typeface="MS PGothic" pitchFamily="34" charset="-128"/>
            </a:endParaRPr>
          </a:p>
          <a:p>
            <a:pPr lvl="1" defTabSz="914400" eaLnBrk="0" hangingPunct="0">
              <a:spcBef>
                <a:spcPct val="20000"/>
              </a:spcBef>
              <a:buClrTx/>
              <a:buSzTx/>
              <a:buFontTx/>
              <a:buChar char="–"/>
              <a:defRPr/>
            </a:pPr>
            <a:r>
              <a:rPr lang="en-US" altLang="ja-JP" sz="1800" dirty="0">
                <a:ea typeface="MS PGothic" pitchFamily="34" charset="-128"/>
              </a:rPr>
              <a:t>The second level is for the case where the AP conveys schedule of (E)FTM exchanges taking place in channels of neighboring APs and that include the AP sending the schedule</a:t>
            </a:r>
          </a:p>
          <a:p>
            <a:pPr marL="1085850" lvl="2" defTabSz="914400" eaLnBrk="0" hangingPunct="0">
              <a:spcBef>
                <a:spcPct val="20000"/>
              </a:spcBef>
              <a:buClrTx/>
              <a:buSzTx/>
              <a:buFontTx/>
              <a:buChar char="•"/>
              <a:defRPr/>
            </a:pPr>
            <a:r>
              <a:rPr lang="en-US" altLang="ja-JP" sz="1600" dirty="0">
                <a:ea typeface="MS PGothic" pitchFamily="34" charset="-128"/>
              </a:rPr>
              <a:t>The schedule signaled by the AP can be with respect to the times defined in the neighboring APs clock domains.</a:t>
            </a:r>
            <a:endParaRPr lang="en-US" altLang="ja-JP" sz="2000" dirty="0">
              <a:ea typeface="MS PGothic" pitchFamily="34" charset="-128"/>
            </a:endParaRPr>
          </a:p>
          <a:p>
            <a:pPr marL="457200" lvl="1" indent="0" defTabSz="914400" eaLnBrk="0" hangingPunct="0">
              <a:spcBef>
                <a:spcPct val="20000"/>
              </a:spcBef>
              <a:buClrTx/>
              <a:buSzTx/>
              <a:defRPr/>
            </a:pPr>
            <a:endParaRPr lang="en-US" altLang="ja-JP" dirty="0">
              <a:ea typeface="MS PGothic" pitchFamily="34" charset="-128"/>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672713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rPr>
              <a:t>Schedule Content (2)</a:t>
            </a:r>
            <a:endParaRPr lang="en-US" dirty="0"/>
          </a:p>
        </p:txBody>
      </p:sp>
      <p:sp>
        <p:nvSpPr>
          <p:cNvPr id="3" name="Content Placeholder 2"/>
          <p:cNvSpPr>
            <a:spLocks noGrp="1"/>
          </p:cNvSpPr>
          <p:nvPr>
            <p:ph idx="1"/>
          </p:nvPr>
        </p:nvSpPr>
        <p:spPr>
          <a:xfrm>
            <a:off x="685799" y="1676400"/>
            <a:ext cx="7770813" cy="4113213"/>
          </a:xfrm>
        </p:spPr>
        <p:txBody>
          <a:bodyPr/>
          <a:lstStyle/>
          <a:p>
            <a:pPr lvl="0" defTabSz="914400" eaLnBrk="0" hangingPunct="0">
              <a:spcBef>
                <a:spcPct val="20000"/>
              </a:spcBef>
              <a:buClrTx/>
              <a:buSzTx/>
              <a:buFontTx/>
              <a:buChar char="•"/>
              <a:defRPr/>
            </a:pPr>
            <a:r>
              <a:rPr lang="en-US" altLang="ja-JP" sz="1800" dirty="0">
                <a:ea typeface="MS PGothic" pitchFamily="34" charset="-128"/>
              </a:rPr>
              <a:t>Components that need to be conveyed in first level of complexity of schedule:</a:t>
            </a:r>
          </a:p>
          <a:p>
            <a:pPr lvl="1" defTabSz="914400" eaLnBrk="0" hangingPunct="0">
              <a:spcBef>
                <a:spcPct val="20000"/>
              </a:spcBef>
              <a:buClrTx/>
              <a:buSzTx/>
              <a:buFontTx/>
              <a:buChar char="–"/>
              <a:defRPr/>
            </a:pPr>
            <a:r>
              <a:rPr lang="en-US" altLang="ja-JP" sz="1600" dirty="0">
                <a:ea typeface="MS PGothic" pitchFamily="34" charset="-128"/>
              </a:rPr>
              <a:t>When are the (E)FTM exchanges scheduled</a:t>
            </a:r>
          </a:p>
          <a:p>
            <a:pPr marL="1085850" lvl="2" defTabSz="914400" eaLnBrk="0" hangingPunct="0">
              <a:spcBef>
                <a:spcPct val="20000"/>
              </a:spcBef>
              <a:buClrTx/>
              <a:buSzTx/>
              <a:buFontTx/>
              <a:buChar char="•"/>
              <a:defRPr/>
            </a:pPr>
            <a:r>
              <a:rPr lang="en-US" altLang="ja-JP" sz="1400" dirty="0">
                <a:ea typeface="MS PGothic" pitchFamily="34" charset="-128"/>
              </a:rPr>
              <a:t>Time phase and periodicity (in the schedule announcing APs clock domain </a:t>
            </a:r>
          </a:p>
          <a:p>
            <a:pPr lvl="1" defTabSz="914400" eaLnBrk="0" hangingPunct="0">
              <a:spcBef>
                <a:spcPct val="20000"/>
              </a:spcBef>
              <a:buClrTx/>
              <a:buSzTx/>
              <a:buFontTx/>
              <a:buChar char="–"/>
              <a:defRPr/>
            </a:pPr>
            <a:r>
              <a:rPr lang="en-US" altLang="ja-JP" sz="1600" dirty="0">
                <a:ea typeface="MS PGothic" pitchFamily="34" charset="-128"/>
              </a:rPr>
              <a:t>ASs involved and their role (initiators or responders)</a:t>
            </a:r>
          </a:p>
          <a:p>
            <a:pPr marL="1085850" lvl="2" defTabSz="914400" eaLnBrk="0" hangingPunct="0">
              <a:spcBef>
                <a:spcPct val="20000"/>
              </a:spcBef>
              <a:buClrTx/>
              <a:buSzTx/>
              <a:buFontTx/>
              <a:buChar char="•"/>
              <a:defRPr/>
            </a:pPr>
            <a:r>
              <a:rPr lang="en-US" sz="1400" dirty="0"/>
              <a:t>STA ID/BSSID, STA is AP/Client, Responder/Initiator role</a:t>
            </a:r>
            <a:endParaRPr lang="en-US" altLang="ja-JP" sz="1400" dirty="0">
              <a:ea typeface="MS PGothic" pitchFamily="34" charset="-128"/>
            </a:endParaRPr>
          </a:p>
          <a:p>
            <a:pPr lvl="1" defTabSz="914400" eaLnBrk="0" hangingPunct="0">
              <a:spcBef>
                <a:spcPct val="20000"/>
              </a:spcBef>
              <a:buClrTx/>
              <a:buSzTx/>
              <a:buFontTx/>
              <a:buChar char="–"/>
              <a:defRPr/>
            </a:pPr>
            <a:r>
              <a:rPr lang="en-US" altLang="ja-JP" sz="1600" dirty="0">
                <a:ea typeface="MS PGothic" pitchFamily="34" charset="-128"/>
              </a:rPr>
              <a:t>Parameters for the (E)FTM exchanges, like</a:t>
            </a:r>
          </a:p>
          <a:p>
            <a:pPr marL="1428750" lvl="3" defTabSz="914400" eaLnBrk="0" hangingPunct="0">
              <a:spcBef>
                <a:spcPct val="20000"/>
              </a:spcBef>
              <a:buClrTx/>
              <a:buSzTx/>
              <a:buFontTx/>
              <a:buChar char="–"/>
              <a:defRPr/>
            </a:pPr>
            <a:r>
              <a:rPr lang="en-US" altLang="ja-JP" sz="1000" dirty="0">
                <a:ea typeface="MS PGothic" pitchFamily="34" charset="-128"/>
              </a:rPr>
              <a:t>Type of (E)FTM, Number of antennas used, Support for AOD estimation, etc.</a:t>
            </a:r>
          </a:p>
          <a:p>
            <a:pPr lvl="1" defTabSz="914400" eaLnBrk="0" hangingPunct="0">
              <a:spcBef>
                <a:spcPct val="20000"/>
              </a:spcBef>
              <a:buClrTx/>
              <a:buSzTx/>
              <a:buFontTx/>
              <a:buChar char="–"/>
              <a:defRPr/>
            </a:pPr>
            <a:r>
              <a:rPr lang="en-US" altLang="ja-JP" sz="1800" dirty="0">
                <a:ea typeface="MS PGothic" pitchFamily="34" charset="-128"/>
              </a:rPr>
              <a:t>LCI information of the APs involved</a:t>
            </a:r>
          </a:p>
          <a:p>
            <a:pPr lvl="0" defTabSz="914400" eaLnBrk="0" hangingPunct="0">
              <a:spcBef>
                <a:spcPct val="20000"/>
              </a:spcBef>
              <a:buClrTx/>
              <a:buSzTx/>
              <a:buFontTx/>
              <a:buChar char="•"/>
              <a:defRPr/>
            </a:pPr>
            <a:r>
              <a:rPr lang="en-US" altLang="ja-JP" sz="1800" dirty="0">
                <a:ea typeface="MS PGothic" pitchFamily="34" charset="-128"/>
              </a:rPr>
              <a:t>Additional components needed for the second level of complexity of the schedule:</a:t>
            </a:r>
          </a:p>
          <a:p>
            <a:pPr lvl="1" defTabSz="914400" eaLnBrk="0" hangingPunct="0">
              <a:spcBef>
                <a:spcPct val="20000"/>
              </a:spcBef>
              <a:buClrTx/>
              <a:buSzTx/>
              <a:buFontTx/>
              <a:buChar char="–"/>
              <a:defRPr/>
            </a:pPr>
            <a:r>
              <a:rPr lang="en-US" altLang="ja-JP" sz="1600" dirty="0">
                <a:ea typeface="MS PGothic" pitchFamily="34" charset="-128"/>
              </a:rPr>
              <a:t>Channels and bandwidths of the (E)FTM exchanges</a:t>
            </a:r>
          </a:p>
          <a:p>
            <a:pPr lvl="1" defTabSz="914400" eaLnBrk="0" hangingPunct="0">
              <a:spcBef>
                <a:spcPct val="20000"/>
              </a:spcBef>
              <a:buClrTx/>
              <a:buSzTx/>
              <a:buFontTx/>
              <a:buChar char="–"/>
              <a:defRPr/>
            </a:pPr>
            <a:r>
              <a:rPr lang="en-US" altLang="ja-JP" sz="1600" dirty="0">
                <a:ea typeface="MS PGothic" pitchFamily="34" charset="-128"/>
              </a:rPr>
              <a:t>The AS clock domains the (E)FTMs are scheduled in</a:t>
            </a:r>
          </a:p>
          <a:p>
            <a:pPr lvl="1" defTabSz="914400" eaLnBrk="0" hangingPunct="0">
              <a:spcBef>
                <a:spcPct val="20000"/>
              </a:spcBef>
              <a:buClrTx/>
              <a:buSzTx/>
              <a:buFontTx/>
              <a:buChar char="–"/>
              <a:defRPr/>
            </a:pPr>
            <a:r>
              <a:rPr lang="en-US" altLang="ja-JP" sz="1600" dirty="0">
                <a:ea typeface="MS PGothic" pitchFamily="34" charset="-128"/>
              </a:rPr>
              <a:t>Mappings of the neighboring ASs clocks onto the schedule announcing APs clock domain.</a:t>
            </a:r>
            <a:endParaRPr lang="en-US" altLang="ja-JP" dirty="0">
              <a:solidFill>
                <a:srgbClr val="FF0000"/>
              </a:solidFill>
              <a:ea typeface="MS PGothic" pitchFamily="34" charset="-128"/>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1878310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rPr>
              <a:t>Conveying the Schedule</a:t>
            </a:r>
            <a:endParaRPr lang="en-US" dirty="0"/>
          </a:p>
        </p:txBody>
      </p:sp>
      <p:sp>
        <p:nvSpPr>
          <p:cNvPr id="3" name="Content Placeholder 2"/>
          <p:cNvSpPr>
            <a:spLocks noGrp="1"/>
          </p:cNvSpPr>
          <p:nvPr>
            <p:ph idx="1"/>
          </p:nvPr>
        </p:nvSpPr>
        <p:spPr>
          <a:xfrm>
            <a:off x="685799" y="1830388"/>
            <a:ext cx="7770813" cy="4113213"/>
          </a:xfrm>
        </p:spPr>
        <p:txBody>
          <a:bodyPr/>
          <a:lstStyle/>
          <a:p>
            <a:pPr lvl="0" defTabSz="914400" eaLnBrk="0" hangingPunct="0">
              <a:spcBef>
                <a:spcPct val="20000"/>
              </a:spcBef>
              <a:buClrTx/>
              <a:buSzTx/>
              <a:buFontTx/>
              <a:buChar char="•"/>
              <a:defRPr/>
            </a:pPr>
            <a:r>
              <a:rPr lang="en-US" altLang="ja-JP" b="0" dirty="0">
                <a:ea typeface="MS PGothic" pitchFamily="34" charset="-128"/>
              </a:rPr>
              <a:t>The signaling of the schedule can be periodically broadcast in an APs beacons.</a:t>
            </a:r>
          </a:p>
          <a:p>
            <a:pPr lvl="0" defTabSz="914400" eaLnBrk="0" hangingPunct="0">
              <a:spcBef>
                <a:spcPct val="20000"/>
              </a:spcBef>
              <a:buClrTx/>
              <a:buSzTx/>
              <a:buFontTx/>
              <a:buChar char="•"/>
              <a:defRPr/>
            </a:pPr>
            <a:r>
              <a:rPr lang="en-US" altLang="ja-JP" b="0" dirty="0">
                <a:ea typeface="MS PGothic" pitchFamily="34" charset="-128"/>
              </a:rPr>
              <a:t>In every beacon the AP can advertise a counter. This counter indicates how many more beacons until the APs beacon contains the (E)FTM exchange schedule for the passive ranging support.</a:t>
            </a:r>
          </a:p>
          <a:p>
            <a:pPr lvl="0" defTabSz="914400" eaLnBrk="0" hangingPunct="0">
              <a:spcBef>
                <a:spcPct val="20000"/>
              </a:spcBef>
              <a:buClrTx/>
              <a:buSzTx/>
              <a:buFontTx/>
              <a:buChar char="•"/>
              <a:defRPr/>
            </a:pPr>
            <a:r>
              <a:rPr lang="en-US" altLang="ja-JP" b="0" dirty="0">
                <a:ea typeface="MS PGothic" pitchFamily="34" charset="-128"/>
              </a:rPr>
              <a:t>The AP includes the schedule in the beacon when the counter reaches 0.</a:t>
            </a:r>
          </a:p>
          <a:p>
            <a:pPr lvl="0" defTabSz="914400" eaLnBrk="0" hangingPunct="0">
              <a:spcBef>
                <a:spcPct val="20000"/>
              </a:spcBef>
              <a:buClrTx/>
              <a:buSzTx/>
              <a:buFontTx/>
              <a:buChar char="•"/>
              <a:defRPr/>
            </a:pPr>
            <a:r>
              <a:rPr lang="en-US" altLang="ja-JP" b="0" dirty="0">
                <a:ea typeface="MS PGothic" pitchFamily="34" charset="-128"/>
              </a:rPr>
              <a:t>In addition, the schedule can be included in a Probe Response (to a Probe Request from a client STA).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394522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Erik Lindskog, Naveen Kakani, Ali Raissinia,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7" name="Content Placeholder 2"/>
          <p:cNvSpPr txBox="1">
            <a:spLocks/>
          </p:cNvSpPr>
          <p:nvPr/>
        </p:nvSpPr>
        <p:spPr>
          <a:xfrm>
            <a:off x="432842" y="2667000"/>
            <a:ext cx="8352928" cy="136815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lgn="ctr">
              <a:buFontTx/>
              <a:buNone/>
            </a:pPr>
            <a:r>
              <a:rPr lang="en-US" altLang="en-US" sz="3600" kern="0" dirty="0" smtClean="0"/>
              <a:t>Promises and Challenges</a:t>
            </a:r>
            <a:endParaRPr lang="en-US" altLang="en-US" sz="3600" kern="0" dirty="0"/>
          </a:p>
        </p:txBody>
      </p:sp>
    </p:spTree>
    <p:extLst>
      <p:ext uri="{BB962C8B-B14F-4D97-AF65-F5344CB8AC3E}">
        <p14:creationId xmlns:p14="http://schemas.microsoft.com/office/powerpoint/2010/main" val="2158999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Scalability</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dirty="0" smtClean="0"/>
              <a:t>Relies on broadcast to clients to be located</a:t>
            </a:r>
          </a:p>
          <a:p>
            <a:pPr lvl="0" defTabSz="914400" eaLnBrk="0" hangingPunct="0">
              <a:spcBef>
                <a:spcPct val="20000"/>
              </a:spcBef>
              <a:buClrTx/>
              <a:buSzTx/>
              <a:buFontTx/>
              <a:buChar char="•"/>
            </a:pPr>
            <a:r>
              <a:rPr lang="en-US" dirty="0" smtClean="0"/>
              <a:t>Clients do not need to transmit</a:t>
            </a:r>
          </a:p>
          <a:p>
            <a:pPr lvl="0" defTabSz="914400" eaLnBrk="0" hangingPunct="0">
              <a:spcBef>
                <a:spcPct val="20000"/>
              </a:spcBef>
              <a:buClrTx/>
              <a:buSzTx/>
              <a:buFontTx/>
              <a:buChar char="•"/>
            </a:pPr>
            <a:endParaRPr lang="en-US" dirty="0"/>
          </a:p>
          <a:p>
            <a:pPr lvl="0" defTabSz="914400" eaLnBrk="0" hangingPunct="0">
              <a:spcBef>
                <a:spcPct val="20000"/>
              </a:spcBef>
              <a:buClrTx/>
              <a:buSzTx/>
              <a:buFontTx/>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8" name="TextBox 7"/>
          <p:cNvSpPr txBox="1"/>
          <p:nvPr/>
        </p:nvSpPr>
        <p:spPr>
          <a:xfrm>
            <a:off x="2209800" y="3356092"/>
            <a:ext cx="4027064" cy="523220"/>
          </a:xfrm>
          <a:prstGeom prst="rect">
            <a:avLst/>
          </a:prstGeom>
          <a:noFill/>
        </p:spPr>
        <p:txBody>
          <a:bodyPr wrap="none" rtlCol="0">
            <a:spAutoFit/>
          </a:bodyPr>
          <a:lstStyle/>
          <a:p>
            <a:pPr defTabSz="914400">
              <a:buClrTx/>
              <a:buSzTx/>
              <a:buFontTx/>
              <a:buNone/>
            </a:pPr>
            <a:r>
              <a:rPr lang="en-US" sz="2800" b="1" dirty="0" smtClean="0">
                <a:solidFill>
                  <a:srgbClr val="FF0000"/>
                </a:solidFill>
                <a:latin typeface="Times New Roman" pitchFamily="18" charset="0"/>
                <a:ea typeface="+mn-ea"/>
              </a:rPr>
              <a:t>=&gt; </a:t>
            </a:r>
            <a:r>
              <a:rPr lang="en-US" sz="2800" b="1" dirty="0" smtClean="0">
                <a:solidFill>
                  <a:srgbClr val="FF0000"/>
                </a:solidFill>
                <a:latin typeface="Times New Roman" pitchFamily="18" charset="0"/>
                <a:ea typeface="+mn-ea"/>
              </a:rPr>
              <a:t>Unlimited Scalability</a:t>
            </a:r>
            <a:endParaRPr lang="en-US" sz="28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24357308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Synchronization</a:t>
            </a:r>
            <a:endParaRPr lang="en-US" dirty="0"/>
          </a:p>
        </p:txBody>
      </p:sp>
      <p:sp>
        <p:nvSpPr>
          <p:cNvPr id="3" name="Content Placeholder 2"/>
          <p:cNvSpPr>
            <a:spLocks noGrp="1"/>
          </p:cNvSpPr>
          <p:nvPr>
            <p:ph idx="1"/>
          </p:nvPr>
        </p:nvSpPr>
        <p:spPr>
          <a:xfrm>
            <a:off x="696912" y="1751013"/>
            <a:ext cx="7770813" cy="4113213"/>
          </a:xfrm>
        </p:spPr>
        <p:txBody>
          <a:bodyPr/>
          <a:lstStyle/>
          <a:p>
            <a:pPr defTabSz="914400" eaLnBrk="0" hangingPunct="0">
              <a:spcBef>
                <a:spcPct val="20000"/>
              </a:spcBef>
              <a:buClrTx/>
              <a:buSzTx/>
              <a:buFontTx/>
              <a:buChar char="•"/>
            </a:pPr>
            <a:r>
              <a:rPr lang="en-US" dirty="0" smtClean="0"/>
              <a:t>Clock offsets errors gets cancels in calculations</a:t>
            </a:r>
          </a:p>
          <a:p>
            <a:pPr lvl="0" defTabSz="914400" eaLnBrk="0" hangingPunct="0">
              <a:spcBef>
                <a:spcPct val="20000"/>
              </a:spcBef>
              <a:buClrTx/>
              <a:buSzTx/>
              <a:buFontTx/>
              <a:buChar char="•"/>
            </a:pPr>
            <a:r>
              <a:rPr lang="en-US" dirty="0" smtClean="0"/>
              <a:t>Uses temporally localized time-stamped frame exchanges =&gt; Limited susceptibility to clock stability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8" name="TextBox 7"/>
          <p:cNvSpPr txBox="1"/>
          <p:nvPr/>
        </p:nvSpPr>
        <p:spPr>
          <a:xfrm>
            <a:off x="534988" y="3429000"/>
            <a:ext cx="7620000" cy="954107"/>
          </a:xfrm>
          <a:prstGeom prst="rect">
            <a:avLst/>
          </a:prstGeom>
          <a:noFill/>
        </p:spPr>
        <p:txBody>
          <a:bodyPr wrap="square" rtlCol="0">
            <a:spAutoFit/>
          </a:bodyPr>
          <a:lstStyle/>
          <a:p>
            <a:pPr marL="457200" indent="-457200" algn="ctr" defTabSz="914400">
              <a:buClrTx/>
              <a:buSzTx/>
              <a:buFont typeface="Symbol" panose="05050102010706020507" pitchFamily="18" charset="2"/>
              <a:buChar char="Þ"/>
            </a:pPr>
            <a:r>
              <a:rPr lang="en-US" sz="2800" b="1" dirty="0" smtClean="0">
                <a:solidFill>
                  <a:srgbClr val="FF0000"/>
                </a:solidFill>
                <a:latin typeface="Times New Roman" pitchFamily="18" charset="0"/>
                <a:ea typeface="+mn-ea"/>
              </a:rPr>
              <a:t>No Synchronization nor </a:t>
            </a:r>
          </a:p>
          <a:p>
            <a:pPr algn="ctr" defTabSz="914400">
              <a:buClrTx/>
              <a:buSzTx/>
            </a:pPr>
            <a:r>
              <a:rPr lang="en-US" sz="2800" b="1" dirty="0" smtClean="0">
                <a:solidFill>
                  <a:srgbClr val="FF0000"/>
                </a:solidFill>
                <a:latin typeface="Times New Roman" pitchFamily="18" charset="0"/>
                <a:ea typeface="+mn-ea"/>
              </a:rPr>
              <a:t>Extremely Stable Clocks Needed</a:t>
            </a:r>
            <a:endParaRPr lang="en-US" sz="28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578854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Client Calibration</a:t>
            </a:r>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dirty="0"/>
              <a:t>No Tx group delay calibration needed</a:t>
            </a:r>
          </a:p>
          <a:p>
            <a:pPr lvl="1" defTabSz="914400" eaLnBrk="0" hangingPunct="0">
              <a:spcBef>
                <a:spcPct val="20000"/>
              </a:spcBef>
              <a:buClrTx/>
              <a:buSzTx/>
              <a:buFontTx/>
              <a:buChar char="–"/>
            </a:pPr>
            <a:r>
              <a:rPr lang="en-US" dirty="0"/>
              <a:t>Client is not transmitting (E)FTM frames</a:t>
            </a:r>
          </a:p>
          <a:p>
            <a:pPr lvl="0" defTabSz="914400" eaLnBrk="0" hangingPunct="0">
              <a:spcBef>
                <a:spcPct val="20000"/>
              </a:spcBef>
              <a:buClrTx/>
              <a:buSzTx/>
              <a:buFontTx/>
              <a:buChar char="•"/>
            </a:pPr>
            <a:r>
              <a:rPr lang="en-US" dirty="0"/>
              <a:t>Possibly no Rx group delay calibration needed</a:t>
            </a:r>
          </a:p>
          <a:p>
            <a:pPr lvl="1" defTabSz="914400" eaLnBrk="0" hangingPunct="0">
              <a:spcBef>
                <a:spcPct val="20000"/>
              </a:spcBef>
              <a:buClrTx/>
              <a:buSzTx/>
              <a:buFontTx/>
              <a:buChar char="–"/>
            </a:pPr>
            <a:r>
              <a:rPr lang="en-US" dirty="0"/>
              <a:t>Each set of (E)FTM frames are received on the same channel and bandwidth</a:t>
            </a:r>
          </a:p>
          <a:p>
            <a:pPr lvl="1" defTabSz="914400" eaLnBrk="0" hangingPunct="0">
              <a:spcBef>
                <a:spcPct val="20000"/>
              </a:spcBef>
              <a:buClrTx/>
              <a:buSzTx/>
              <a:buFontTx/>
              <a:buChar char="–"/>
            </a:pPr>
            <a:r>
              <a:rPr lang="en-US" dirty="0"/>
              <a:t>Group delay differences due to Rx gain change may be present but can be designed to be small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8" name="TextBox 7"/>
          <p:cNvSpPr txBox="1"/>
          <p:nvPr/>
        </p:nvSpPr>
        <p:spPr>
          <a:xfrm>
            <a:off x="1790629" y="4941168"/>
            <a:ext cx="5562741" cy="523220"/>
          </a:xfrm>
          <a:prstGeom prst="rect">
            <a:avLst/>
          </a:prstGeom>
          <a:noFill/>
        </p:spPr>
        <p:txBody>
          <a:bodyPr wrap="none" rtlCol="0">
            <a:spAutoFit/>
          </a:bodyPr>
          <a:lstStyle/>
          <a:p>
            <a:pPr defTabSz="914400">
              <a:buClrTx/>
              <a:buSzTx/>
              <a:buFontTx/>
              <a:buNone/>
            </a:pPr>
            <a:r>
              <a:rPr lang="en-US" sz="2800" b="1" dirty="0" smtClean="0">
                <a:solidFill>
                  <a:srgbClr val="FF0000"/>
                </a:solidFill>
                <a:latin typeface="Times New Roman" pitchFamily="18" charset="0"/>
                <a:ea typeface="+mn-ea"/>
              </a:rPr>
              <a:t>=&gt; Possibly No Calibration Needed</a:t>
            </a:r>
            <a:endParaRPr lang="en-US" sz="28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42595127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dirty="0"/>
              <a:t>No encryption needed</a:t>
            </a:r>
          </a:p>
          <a:p>
            <a:pPr lvl="1" defTabSz="914400" eaLnBrk="0" hangingPunct="0">
              <a:spcBef>
                <a:spcPct val="20000"/>
              </a:spcBef>
              <a:buClrTx/>
              <a:buSzTx/>
              <a:buFontTx/>
              <a:buChar char="–"/>
            </a:pPr>
            <a:r>
              <a:rPr lang="en-US" dirty="0"/>
              <a:t>Client stations only listen</a:t>
            </a:r>
          </a:p>
          <a:p>
            <a:pPr lvl="0" defTabSz="914400" eaLnBrk="0" hangingPunct="0">
              <a:spcBef>
                <a:spcPct val="20000"/>
              </a:spcBef>
              <a:buClrTx/>
              <a:buSzTx/>
              <a:buFontTx/>
              <a:buChar char="•"/>
            </a:pPr>
            <a:r>
              <a:rPr lang="en-US" dirty="0"/>
              <a:t>Possibly no authentication needed</a:t>
            </a:r>
          </a:p>
          <a:p>
            <a:pPr lvl="1" defTabSz="914400" eaLnBrk="0" hangingPunct="0">
              <a:spcBef>
                <a:spcPct val="20000"/>
              </a:spcBef>
              <a:buClrTx/>
              <a:buSzTx/>
              <a:buFontTx/>
              <a:buChar char="–"/>
            </a:pPr>
            <a:r>
              <a:rPr lang="en-US" dirty="0"/>
              <a:t>Service is broadcast =&gt; In general attacker does not know who he is attacking</a:t>
            </a:r>
          </a:p>
          <a:p>
            <a:pPr lvl="1" defTabSz="914400" eaLnBrk="0" hangingPunct="0">
              <a:spcBef>
                <a:spcPct val="20000"/>
              </a:spcBef>
              <a:buClrTx/>
              <a:buSzTx/>
              <a:buFontTx/>
              <a:buChar char="–"/>
            </a:pPr>
            <a:r>
              <a:rPr lang="en-US" dirty="0"/>
              <a:t>Hard to spoof signals to provide a false location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
        <p:nvSpPr>
          <p:cNvPr id="7" name="TextBox 6"/>
          <p:cNvSpPr txBox="1"/>
          <p:nvPr/>
        </p:nvSpPr>
        <p:spPr>
          <a:xfrm>
            <a:off x="1813686" y="4648200"/>
            <a:ext cx="5062604" cy="523220"/>
          </a:xfrm>
          <a:prstGeom prst="rect">
            <a:avLst/>
          </a:prstGeom>
          <a:noFill/>
        </p:spPr>
        <p:txBody>
          <a:bodyPr wrap="none" rtlCol="0">
            <a:spAutoFit/>
          </a:bodyPr>
          <a:lstStyle/>
          <a:p>
            <a:pPr defTabSz="914400">
              <a:buClrTx/>
              <a:buSzTx/>
              <a:buFontTx/>
              <a:buNone/>
            </a:pPr>
            <a:r>
              <a:rPr lang="en-US" sz="2800" b="1" dirty="0" smtClean="0">
                <a:solidFill>
                  <a:srgbClr val="FF0000"/>
                </a:solidFill>
                <a:latin typeface="Times New Roman" pitchFamily="18" charset="0"/>
                <a:ea typeface="+mn-ea"/>
              </a:rPr>
              <a:t>=&gt; Possibly No Security Needed</a:t>
            </a:r>
            <a:endParaRPr lang="en-US" sz="2800" b="1" dirty="0">
              <a:solidFill>
                <a:srgbClr val="FF0000"/>
              </a:solidFill>
              <a:latin typeface="Times New Roman" pitchFamily="18" charset="0"/>
              <a:ea typeface="+mn-ea"/>
            </a:endParaRPr>
          </a:p>
        </p:txBody>
      </p:sp>
    </p:spTree>
    <p:extLst>
      <p:ext uri="{BB962C8B-B14F-4D97-AF65-F5344CB8AC3E}">
        <p14:creationId xmlns:p14="http://schemas.microsoft.com/office/powerpoint/2010/main" val="21417415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Promises </a:t>
            </a:r>
            <a:r>
              <a:rPr lang="en-US" dirty="0"/>
              <a:t>and Challenges</a:t>
            </a:r>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dirty="0"/>
              <a:t>Promises</a:t>
            </a:r>
          </a:p>
          <a:p>
            <a:pPr lvl="1" defTabSz="914400" eaLnBrk="0" hangingPunct="0">
              <a:spcBef>
                <a:spcPct val="20000"/>
              </a:spcBef>
              <a:buClrTx/>
              <a:buSzTx/>
              <a:buFontTx/>
              <a:buChar char="–"/>
            </a:pPr>
            <a:r>
              <a:rPr lang="en-US" dirty="0"/>
              <a:t>Passive location for unlimited number of clients</a:t>
            </a:r>
          </a:p>
          <a:p>
            <a:pPr lvl="1" defTabSz="914400" eaLnBrk="0" hangingPunct="0">
              <a:spcBef>
                <a:spcPct val="20000"/>
              </a:spcBef>
              <a:buClrTx/>
              <a:buSzTx/>
              <a:buFontTx/>
              <a:buChar char="–"/>
            </a:pPr>
            <a:r>
              <a:rPr lang="en-US" dirty="0"/>
              <a:t>No synchronization of anchor stations clocks needed</a:t>
            </a:r>
          </a:p>
          <a:p>
            <a:pPr lvl="1" defTabSz="914400" eaLnBrk="0" hangingPunct="0">
              <a:spcBef>
                <a:spcPct val="20000"/>
              </a:spcBef>
              <a:buClrTx/>
              <a:buSzTx/>
              <a:buFontTx/>
              <a:buChar char="–"/>
            </a:pPr>
            <a:r>
              <a:rPr lang="en-US" dirty="0"/>
              <a:t>Possibly no calibration needed</a:t>
            </a:r>
          </a:p>
          <a:p>
            <a:pPr lvl="1" defTabSz="914400" eaLnBrk="0" hangingPunct="0">
              <a:spcBef>
                <a:spcPct val="20000"/>
              </a:spcBef>
              <a:buClrTx/>
              <a:buSzTx/>
              <a:buFontTx/>
              <a:buChar char="–"/>
            </a:pPr>
            <a:r>
              <a:rPr lang="en-US" dirty="0"/>
              <a:t>No encryption needed</a:t>
            </a:r>
          </a:p>
          <a:p>
            <a:pPr lvl="1" defTabSz="914400" eaLnBrk="0" hangingPunct="0">
              <a:spcBef>
                <a:spcPct val="20000"/>
              </a:spcBef>
              <a:buClrTx/>
              <a:buSzTx/>
              <a:buFontTx/>
              <a:buChar char="–"/>
            </a:pPr>
            <a:r>
              <a:rPr lang="en-US" dirty="0"/>
              <a:t>Possibly no authentication needed</a:t>
            </a:r>
          </a:p>
          <a:p>
            <a:pPr lvl="0" defTabSz="914400" eaLnBrk="0" hangingPunct="0">
              <a:spcBef>
                <a:spcPct val="20000"/>
              </a:spcBef>
              <a:buClrTx/>
              <a:buSzTx/>
              <a:buFontTx/>
              <a:buChar char="•"/>
            </a:pPr>
            <a:r>
              <a:rPr lang="en-US" dirty="0"/>
              <a:t>Challenges</a:t>
            </a:r>
          </a:p>
          <a:p>
            <a:pPr lvl="1" defTabSz="914400" eaLnBrk="0" hangingPunct="0">
              <a:spcBef>
                <a:spcPct val="20000"/>
              </a:spcBef>
              <a:buClrTx/>
              <a:buSzTx/>
              <a:buFontTx/>
              <a:buChar char="–"/>
            </a:pPr>
            <a:r>
              <a:rPr lang="en-US" dirty="0"/>
              <a:t>Scheduling of (E)FTM exchanges</a:t>
            </a:r>
          </a:p>
          <a:p>
            <a:pPr lvl="1" defTabSz="914400" eaLnBrk="0" hangingPunct="0">
              <a:spcBef>
                <a:spcPct val="20000"/>
              </a:spcBef>
              <a:buClrTx/>
              <a:buSzTx/>
              <a:buFontTx/>
              <a:buChar char="–"/>
            </a:pPr>
            <a:r>
              <a:rPr lang="en-US" dirty="0"/>
              <a:t>AP/ASs time-outs due to do (E)FTM exchanges with other AP/ASs </a:t>
            </a:r>
            <a:endParaRPr lang="en-US" dirty="0" smtClean="0"/>
          </a:p>
          <a:p>
            <a:pPr lvl="1" defTabSz="914400" eaLnBrk="0" hangingPunct="0">
              <a:spcBef>
                <a:spcPct val="20000"/>
              </a:spcBef>
              <a:buClrTx/>
              <a:buSzTx/>
              <a:buFontTx/>
              <a:buChar char="–"/>
            </a:pPr>
            <a:r>
              <a:rPr lang="en-US" dirty="0" smtClean="0"/>
              <a:t>Some constraint due to supported reception of broadcast frames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5317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Erik Lindskog, Naveen Kakani, Ali Raissinia,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2" name="Title 1"/>
          <p:cNvSpPr>
            <a:spLocks noGrp="1"/>
          </p:cNvSpPr>
          <p:nvPr>
            <p:ph type="title" idx="4294967295"/>
          </p:nvPr>
        </p:nvSpPr>
        <p:spPr>
          <a:xfrm>
            <a:off x="566391" y="979271"/>
            <a:ext cx="7770813" cy="609600"/>
          </a:xfrm>
        </p:spPr>
        <p:txBody>
          <a:bodyPr/>
          <a:lstStyle/>
          <a:p>
            <a:r>
              <a:rPr lang="en-US" dirty="0" smtClean="0"/>
              <a:t>TDOA - Hyperbolic Navigation</a:t>
            </a:r>
            <a:endParaRPr lang="en-US" dirty="0"/>
          </a:p>
        </p:txBody>
      </p:sp>
      <p:pic>
        <p:nvPicPr>
          <p:cNvPr id="4098" name="Picture 2" descr="https://asadahmedansariblog.files.wordpress.com/2016/04/hyperbolic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198" y="2022475"/>
            <a:ext cx="5703201" cy="312535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423039" y="5659062"/>
            <a:ext cx="4057521" cy="246221"/>
          </a:xfrm>
          <a:prstGeom prst="rect">
            <a:avLst/>
          </a:prstGeom>
          <a:noFill/>
        </p:spPr>
        <p:txBody>
          <a:bodyPr wrap="none" rtlCol="0">
            <a:spAutoFit/>
          </a:bodyPr>
          <a:lstStyle/>
          <a:p>
            <a:r>
              <a:rPr lang="en-US" sz="1000" dirty="0">
                <a:solidFill>
                  <a:schemeClr val="tx1"/>
                </a:solidFill>
              </a:rPr>
              <a:t>Source: http://asadahmedansari6395.blogspot.ca/2016_04_01_archive.html</a:t>
            </a:r>
          </a:p>
        </p:txBody>
      </p:sp>
    </p:spTree>
    <p:extLst>
      <p:ext uri="{BB962C8B-B14F-4D97-AF65-F5344CB8AC3E}">
        <p14:creationId xmlns:p14="http://schemas.microsoft.com/office/powerpoint/2010/main" val="9839571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References</a:t>
            </a:r>
          </a:p>
        </p:txBody>
      </p:sp>
      <p:sp>
        <p:nvSpPr>
          <p:cNvPr id="26627" name="Content Placeholder 2"/>
          <p:cNvSpPr>
            <a:spLocks noGrp="1"/>
          </p:cNvSpPr>
          <p:nvPr>
            <p:ph idx="1"/>
          </p:nvPr>
        </p:nvSpPr>
        <p:spPr/>
        <p:txBody>
          <a:bodyPr/>
          <a:lstStyle/>
          <a:p>
            <a:pPr marL="0" indent="0">
              <a:buFontTx/>
              <a:buNone/>
            </a:pPr>
            <a:r>
              <a:rPr lang="en-US" altLang="en-US" sz="2000" b="0" dirty="0" smtClean="0"/>
              <a:t>[1] </a:t>
            </a:r>
            <a:r>
              <a:rPr lang="en-US" altLang="en-US" sz="2000" b="0" dirty="0"/>
              <a:t>“NDP-Based Measurement Protocol”, </a:t>
            </a:r>
            <a:r>
              <a:rPr lang="en-US" altLang="en-US" sz="2000" b="0" dirty="0" smtClean="0"/>
              <a:t>IEEE 11-17-0050-02-00az-ndp-based-measurement-protocol.</a:t>
            </a:r>
          </a:p>
          <a:p>
            <a:pPr marL="0" indent="0">
              <a:buNone/>
            </a:pPr>
            <a:r>
              <a:rPr lang="en-US" altLang="en-US" sz="2000" b="0" dirty="0" smtClean="0"/>
              <a:t>[2] </a:t>
            </a:r>
            <a:r>
              <a:rPr lang="en-US" altLang="en-US" sz="2000" b="0" dirty="0"/>
              <a:t>“HE-FTM Measurement Phase”, IEEE 11-17-0144-00-00az-he-ftm-mesurement-phase.pptx.</a:t>
            </a:r>
          </a:p>
          <a:p>
            <a:pPr marL="0" indent="0">
              <a:buFontTx/>
              <a:buNone/>
            </a:pPr>
            <a:endParaRPr lang="en-US" altLang="en-US" sz="2000" dirty="0" smtClean="0"/>
          </a:p>
        </p:txBody>
      </p:sp>
      <p:sp>
        <p:nvSpPr>
          <p:cNvPr id="26628" name="Footer Placeholder 3"/>
          <p:cNvSpPr>
            <a:spLocks noGrp="1"/>
          </p:cNvSpPr>
          <p:nvPr>
            <p:ph type="ftr" sz="quarter" idx="4294967295"/>
          </p:nvPr>
        </p:nvSpPr>
        <p:spPr>
          <a:xfrm>
            <a:off x="5249753" y="6475413"/>
            <a:ext cx="3294172" cy="161583"/>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it-IT" altLang="en-US" smtClean="0"/>
              <a:t>Erik Lindskog, Naveen Kakani and Ali Raissinia, Qualcomm</a:t>
            </a:r>
            <a:endParaRPr lang="en-GB" altLang="en-US" dirty="0" smtClean="0"/>
          </a:p>
        </p:txBody>
      </p:sp>
      <p:sp>
        <p:nvSpPr>
          <p:cNvPr id="26629" name="Slide Number Placeholder 4"/>
          <p:cNvSpPr>
            <a:spLocks noGrp="1"/>
          </p:cNvSpPr>
          <p:nvPr>
            <p:ph type="sldNum" sz="quarter" idx="4294967295"/>
          </p:nvPr>
        </p:nvSpPr>
        <p:spPr>
          <a:xfrm>
            <a:off x="4344988" y="6475413"/>
            <a:ext cx="530225" cy="182562"/>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6E4C441E-2F28-4FC2-A17F-A5E5F763290A}" type="slidenum">
              <a:rPr lang="en-GB" altLang="en-US"/>
              <a:pPr/>
              <a:t>30</a:t>
            </a:fld>
            <a:endParaRPr lang="en-GB" altLang="en-US"/>
          </a:p>
        </p:txBody>
      </p:sp>
    </p:spTree>
    <p:extLst>
      <p:ext uri="{BB962C8B-B14F-4D97-AF65-F5344CB8AC3E}">
        <p14:creationId xmlns:p14="http://schemas.microsoft.com/office/powerpoint/2010/main" val="3720729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Introduction</a:t>
            </a:r>
            <a:endParaRPr lang="en-US" dirty="0"/>
          </a:p>
        </p:txBody>
      </p:sp>
      <p:sp>
        <p:nvSpPr>
          <p:cNvPr id="3" name="Content Placeholder 2"/>
          <p:cNvSpPr>
            <a:spLocks noGrp="1"/>
          </p:cNvSpPr>
          <p:nvPr>
            <p:ph idx="1"/>
          </p:nvPr>
        </p:nvSpPr>
        <p:spPr>
          <a:xfrm>
            <a:off x="685800" y="1295401"/>
            <a:ext cx="7770813" cy="4876800"/>
          </a:xfrm>
        </p:spPr>
        <p:txBody>
          <a:bodyPr/>
          <a:lstStyle/>
          <a:p>
            <a:pPr lvl="0" defTabSz="914400" eaLnBrk="0" hangingPunct="0">
              <a:spcBef>
                <a:spcPct val="20000"/>
              </a:spcBef>
              <a:buClrTx/>
              <a:buSzTx/>
              <a:buFontTx/>
              <a:buChar char="•"/>
              <a:defRPr/>
            </a:pPr>
            <a:r>
              <a:rPr lang="en-US" altLang="ja-JP" sz="1800" b="0" dirty="0">
                <a:ea typeface="MS PGothic" pitchFamily="34" charset="-128"/>
              </a:rPr>
              <a:t>By arranging (E)FTM exchanges between stationary stations, call them ‘anchor stations’ (AS), one can enable a ‘client station’ to derive its differential distance to the two stations. </a:t>
            </a:r>
          </a:p>
          <a:p>
            <a:pPr lvl="0" defTabSz="914400" eaLnBrk="0" hangingPunct="0">
              <a:spcBef>
                <a:spcPct val="20000"/>
              </a:spcBef>
              <a:buClrTx/>
              <a:buSzTx/>
              <a:buFontTx/>
              <a:buChar char="•"/>
              <a:defRPr/>
            </a:pPr>
            <a:r>
              <a:rPr lang="en-US" altLang="ja-JP" sz="1800" b="0" dirty="0">
                <a:ea typeface="MS PGothic" pitchFamily="34" charset="-128"/>
              </a:rPr>
              <a:t>With multiple such (E)FTM exchanges between multiple pairs of anchor stations, the location of the client station can be derived in a hyperbolic navigation scheme.</a:t>
            </a:r>
          </a:p>
          <a:p>
            <a:pPr lvl="0" defTabSz="914400" eaLnBrk="0" hangingPunct="0">
              <a:spcBef>
                <a:spcPct val="20000"/>
              </a:spcBef>
              <a:buClrTx/>
              <a:buSzTx/>
              <a:buFontTx/>
              <a:buChar char="•"/>
              <a:defRPr/>
            </a:pPr>
            <a:r>
              <a:rPr lang="en-US" altLang="ja-JP" sz="1800" b="0" dirty="0">
                <a:ea typeface="MS PGothic" pitchFamily="34" charset="-128"/>
              </a:rPr>
              <a:t>These anchor stations can, say, be stationary devices such as:</a:t>
            </a:r>
          </a:p>
          <a:p>
            <a:pPr lvl="1" defTabSz="914400" eaLnBrk="0" hangingPunct="0">
              <a:spcBef>
                <a:spcPct val="20000"/>
              </a:spcBef>
              <a:buClrTx/>
              <a:buSzTx/>
              <a:buFontTx/>
              <a:buChar char="–"/>
              <a:defRPr/>
            </a:pPr>
            <a:r>
              <a:rPr lang="en-US" altLang="ja-JP" sz="1400" dirty="0" err="1">
                <a:ea typeface="MS PGothic" pitchFamily="34" charset="-128"/>
              </a:rPr>
              <a:t>WiFi</a:t>
            </a:r>
            <a:r>
              <a:rPr lang="en-US" altLang="ja-JP" sz="1400" dirty="0">
                <a:ea typeface="MS PGothic" pitchFamily="34" charset="-128"/>
              </a:rPr>
              <a:t> access points</a:t>
            </a:r>
          </a:p>
          <a:p>
            <a:pPr lvl="1" defTabSz="914400" eaLnBrk="0" hangingPunct="0">
              <a:spcBef>
                <a:spcPct val="20000"/>
              </a:spcBef>
              <a:buClrTx/>
              <a:buSzTx/>
              <a:buFontTx/>
              <a:buChar char="–"/>
              <a:defRPr/>
            </a:pPr>
            <a:r>
              <a:rPr lang="en-US" altLang="ja-JP" sz="1400" dirty="0">
                <a:ea typeface="MS PGothic" pitchFamily="34" charset="-128"/>
              </a:rPr>
              <a:t>Wireless speakers</a:t>
            </a:r>
          </a:p>
          <a:p>
            <a:pPr lvl="1" defTabSz="914400" eaLnBrk="0" hangingPunct="0">
              <a:spcBef>
                <a:spcPct val="20000"/>
              </a:spcBef>
              <a:buClrTx/>
              <a:buSzTx/>
              <a:buFontTx/>
              <a:buChar char="–"/>
              <a:defRPr/>
            </a:pPr>
            <a:r>
              <a:rPr lang="en-US" altLang="ja-JP" sz="1400" dirty="0">
                <a:ea typeface="MS PGothic" pitchFamily="34" charset="-128"/>
              </a:rPr>
              <a:t>Security cameras</a:t>
            </a:r>
          </a:p>
          <a:p>
            <a:pPr lvl="1" defTabSz="914400" eaLnBrk="0" hangingPunct="0">
              <a:spcBef>
                <a:spcPct val="20000"/>
              </a:spcBef>
              <a:buClrTx/>
              <a:buSzTx/>
              <a:buFontTx/>
              <a:buChar char="–"/>
              <a:defRPr/>
            </a:pPr>
            <a:r>
              <a:rPr lang="en-US" altLang="ja-JP" sz="1400" dirty="0">
                <a:ea typeface="MS PGothic" pitchFamily="34" charset="-128"/>
              </a:rPr>
              <a:t>Printers</a:t>
            </a:r>
          </a:p>
          <a:p>
            <a:pPr lvl="1" defTabSz="914400" eaLnBrk="0" hangingPunct="0">
              <a:spcBef>
                <a:spcPct val="20000"/>
              </a:spcBef>
              <a:buClrTx/>
              <a:buSzTx/>
              <a:buFontTx/>
              <a:buChar char="–"/>
              <a:defRPr/>
            </a:pPr>
            <a:r>
              <a:rPr lang="en-US" altLang="ja-JP" sz="1400" dirty="0">
                <a:ea typeface="MS PGothic" pitchFamily="34" charset="-128"/>
              </a:rPr>
              <a:t>Electronic locks/access control devices</a:t>
            </a:r>
          </a:p>
          <a:p>
            <a:pPr lvl="1" defTabSz="914400" eaLnBrk="0" hangingPunct="0">
              <a:spcBef>
                <a:spcPct val="20000"/>
              </a:spcBef>
              <a:buClrTx/>
              <a:buSzTx/>
              <a:buFontTx/>
              <a:buChar char="–"/>
              <a:defRPr/>
            </a:pPr>
            <a:r>
              <a:rPr lang="en-US" altLang="ja-JP" sz="1400" dirty="0">
                <a:ea typeface="MS PGothic" pitchFamily="34" charset="-128"/>
              </a:rPr>
              <a:t>Alarm system components</a:t>
            </a:r>
          </a:p>
          <a:p>
            <a:pPr lvl="1" defTabSz="914400" eaLnBrk="0" hangingPunct="0">
              <a:spcBef>
                <a:spcPct val="20000"/>
              </a:spcBef>
              <a:buClrTx/>
              <a:buSzTx/>
              <a:buFontTx/>
              <a:buChar char="–"/>
              <a:defRPr/>
            </a:pPr>
            <a:r>
              <a:rPr lang="en-US" altLang="ja-JP" sz="1400" dirty="0">
                <a:ea typeface="MS PGothic" pitchFamily="34" charset="-128"/>
              </a:rPr>
              <a:t>Appliances and appliance controls</a:t>
            </a:r>
          </a:p>
          <a:p>
            <a:pPr lvl="1" defTabSz="914400" eaLnBrk="0" hangingPunct="0">
              <a:spcBef>
                <a:spcPct val="20000"/>
              </a:spcBef>
              <a:buClrTx/>
              <a:buSzTx/>
              <a:buFontTx/>
              <a:buChar char="–"/>
              <a:defRPr/>
            </a:pPr>
            <a:r>
              <a:rPr lang="en-US" altLang="ja-JP" sz="1400" dirty="0">
                <a:ea typeface="MS PGothic" pitchFamily="34" charset="-128"/>
              </a:rPr>
              <a:t>Etc.</a:t>
            </a:r>
          </a:p>
          <a:p>
            <a:pPr lvl="0" defTabSz="914400" eaLnBrk="0" hangingPunct="0">
              <a:spcBef>
                <a:spcPct val="20000"/>
              </a:spcBef>
              <a:buClrTx/>
              <a:buSzTx/>
              <a:buFontTx/>
              <a:buChar char="•"/>
              <a:defRPr/>
            </a:pPr>
            <a:r>
              <a:rPr lang="en-US" altLang="ja-JP" sz="1800" b="0" dirty="0">
                <a:ea typeface="MS PGothic" pitchFamily="34" charset="-128"/>
              </a:rPr>
              <a:t>Your average venue will contain a large multitude of such devices, many of them </a:t>
            </a:r>
            <a:r>
              <a:rPr lang="en-US" altLang="ja-JP" sz="1800" b="0" dirty="0" err="1">
                <a:ea typeface="MS PGothic" pitchFamily="34" charset="-128"/>
              </a:rPr>
              <a:t>WiFi</a:t>
            </a:r>
            <a:r>
              <a:rPr lang="en-US" altLang="ja-JP" sz="1800" b="0" dirty="0">
                <a:ea typeface="MS PGothic" pitchFamily="34" charset="-128"/>
              </a:rPr>
              <a:t> enabled and powered, that can be used to enable passive </a:t>
            </a:r>
            <a:r>
              <a:rPr lang="en-US" altLang="ja-JP" sz="1800" b="0" dirty="0" err="1">
                <a:ea typeface="MS PGothic" pitchFamily="34" charset="-128"/>
              </a:rPr>
              <a:t>WiFi</a:t>
            </a:r>
            <a:r>
              <a:rPr lang="en-US" altLang="ja-JP" sz="1800" b="0" dirty="0">
                <a:ea typeface="MS PGothic" pitchFamily="34" charset="-128"/>
              </a:rPr>
              <a:t> location.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41204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26824"/>
          </a:xfrm>
        </p:spPr>
        <p:txBody>
          <a:bodyPr/>
          <a:lstStyle/>
          <a:p>
            <a:r>
              <a:rPr lang="en-US" dirty="0"/>
              <a:t>Passive Location</a:t>
            </a:r>
          </a:p>
        </p:txBody>
      </p:sp>
      <p:sp>
        <p:nvSpPr>
          <p:cNvPr id="3" name="Date Placeholder 2"/>
          <p:cNvSpPr>
            <a:spLocks noGrp="1"/>
          </p:cNvSpPr>
          <p:nvPr>
            <p:ph type="dt" idx="10"/>
          </p:nvPr>
        </p:nvSpPr>
        <p:spPr/>
        <p:txBody>
          <a:bodyPr/>
          <a:lstStyle/>
          <a:p>
            <a:r>
              <a:rPr lang="en-US" smtClean="0"/>
              <a:t>March 2017</a:t>
            </a:r>
            <a:endParaRPr lang="en-GB"/>
          </a:p>
        </p:txBody>
      </p:sp>
      <p:sp>
        <p:nvSpPr>
          <p:cNvPr id="4" name="Footer Placeholder 3"/>
          <p:cNvSpPr>
            <a:spLocks noGrp="1"/>
          </p:cNvSpPr>
          <p:nvPr>
            <p:ph type="ftr" idx="11"/>
          </p:nvPr>
        </p:nvSpPr>
        <p:spPr/>
        <p:txBody>
          <a:body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5</a:t>
            </a:fld>
            <a:endParaRPr lang="en-GB"/>
          </a:p>
        </p:txBody>
      </p:sp>
      <p:grpSp>
        <p:nvGrpSpPr>
          <p:cNvPr id="6" name="Group 5"/>
          <p:cNvGrpSpPr/>
          <p:nvPr/>
        </p:nvGrpSpPr>
        <p:grpSpPr>
          <a:xfrm>
            <a:off x="838200" y="1447800"/>
            <a:ext cx="7256680" cy="4627333"/>
            <a:chOff x="680371" y="1393955"/>
            <a:chExt cx="7256680" cy="4627333"/>
          </a:xfrm>
        </p:grpSpPr>
        <p:grpSp>
          <p:nvGrpSpPr>
            <p:cNvPr id="7" name="Group 6"/>
            <p:cNvGrpSpPr/>
            <p:nvPr/>
          </p:nvGrpSpPr>
          <p:grpSpPr>
            <a:xfrm>
              <a:off x="3347864" y="3365190"/>
              <a:ext cx="546300" cy="432048"/>
              <a:chOff x="3923929" y="3645024"/>
              <a:chExt cx="546300" cy="432048"/>
            </a:xfrm>
          </p:grpSpPr>
          <p:sp>
            <p:nvSpPr>
              <p:cNvPr id="44" name="Rectangle 43"/>
              <p:cNvSpPr/>
              <p:nvPr/>
            </p:nvSpPr>
            <p:spPr bwMode="auto">
              <a:xfrm>
                <a:off x="3923929" y="3645024"/>
                <a:ext cx="546300" cy="432048"/>
              </a:xfrm>
              <a:prstGeom prst="rect">
                <a:avLst/>
              </a:prstGeom>
              <a:solidFill>
                <a:srgbClr val="FFFF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45" name="TextBox 44"/>
              <p:cNvSpPr txBox="1"/>
              <p:nvPr/>
            </p:nvSpPr>
            <p:spPr>
              <a:xfrm>
                <a:off x="3968491" y="3722548"/>
                <a:ext cx="45717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AP0</a:t>
                </a:r>
              </a:p>
            </p:txBody>
          </p:sp>
        </p:grpSp>
        <p:grpSp>
          <p:nvGrpSpPr>
            <p:cNvPr id="8" name="Group 7"/>
            <p:cNvGrpSpPr/>
            <p:nvPr/>
          </p:nvGrpSpPr>
          <p:grpSpPr>
            <a:xfrm>
              <a:off x="1403648" y="1746424"/>
              <a:ext cx="546300" cy="432048"/>
              <a:chOff x="3923929" y="3645024"/>
              <a:chExt cx="546300" cy="432048"/>
            </a:xfrm>
          </p:grpSpPr>
          <p:sp>
            <p:nvSpPr>
              <p:cNvPr id="42" name="Rectangle 41"/>
              <p:cNvSpPr/>
              <p:nvPr/>
            </p:nvSpPr>
            <p:spPr bwMode="auto">
              <a:xfrm>
                <a:off x="3923929" y="3645024"/>
                <a:ext cx="546300" cy="432048"/>
              </a:xfrm>
              <a:prstGeom prst="rect">
                <a:avLst/>
              </a:prstGeom>
              <a:pattFill prst="wdUpDiag">
                <a:fgClr>
                  <a:srgbClr val="FFFF00"/>
                </a:fgClr>
                <a:bgClr>
                  <a:srgbClr val="FFFFFF"/>
                </a:bgClr>
              </a:patt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43" name="TextBox 42"/>
              <p:cNvSpPr txBox="1"/>
              <p:nvPr/>
            </p:nvSpPr>
            <p:spPr>
              <a:xfrm>
                <a:off x="3968491" y="3722548"/>
                <a:ext cx="45717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AS1</a:t>
                </a:r>
              </a:p>
            </p:txBody>
          </p:sp>
        </p:grpSp>
        <p:grpSp>
          <p:nvGrpSpPr>
            <p:cNvPr id="9" name="Group 8"/>
            <p:cNvGrpSpPr/>
            <p:nvPr/>
          </p:nvGrpSpPr>
          <p:grpSpPr>
            <a:xfrm>
              <a:off x="1496743" y="5242803"/>
              <a:ext cx="546300" cy="432048"/>
              <a:chOff x="3923929" y="3645024"/>
              <a:chExt cx="546300" cy="432048"/>
            </a:xfrm>
          </p:grpSpPr>
          <p:sp>
            <p:nvSpPr>
              <p:cNvPr id="40" name="Rectangle 39"/>
              <p:cNvSpPr/>
              <p:nvPr/>
            </p:nvSpPr>
            <p:spPr bwMode="auto">
              <a:xfrm>
                <a:off x="3923929" y="3645024"/>
                <a:ext cx="546300" cy="432048"/>
              </a:xfrm>
              <a:prstGeom prst="rect">
                <a:avLst/>
              </a:prstGeom>
              <a:pattFill prst="wdUpDiag">
                <a:fgClr>
                  <a:srgbClr val="FFFF00"/>
                </a:fgClr>
                <a:bgClr>
                  <a:srgbClr val="FFFFFF"/>
                </a:bgClr>
              </a:patt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41" name="TextBox 40"/>
              <p:cNvSpPr txBox="1"/>
              <p:nvPr/>
            </p:nvSpPr>
            <p:spPr>
              <a:xfrm>
                <a:off x="3968491" y="3722548"/>
                <a:ext cx="45717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AS3</a:t>
                </a:r>
              </a:p>
            </p:txBody>
          </p:sp>
        </p:grpSp>
        <p:grpSp>
          <p:nvGrpSpPr>
            <p:cNvPr id="10" name="Group 9"/>
            <p:cNvGrpSpPr/>
            <p:nvPr/>
          </p:nvGrpSpPr>
          <p:grpSpPr>
            <a:xfrm>
              <a:off x="6732240" y="5018692"/>
              <a:ext cx="546300" cy="432048"/>
              <a:chOff x="3923929" y="3645024"/>
              <a:chExt cx="546300" cy="432048"/>
            </a:xfrm>
          </p:grpSpPr>
          <p:sp>
            <p:nvSpPr>
              <p:cNvPr id="38" name="Rectangle 37"/>
              <p:cNvSpPr/>
              <p:nvPr/>
            </p:nvSpPr>
            <p:spPr bwMode="auto">
              <a:xfrm>
                <a:off x="3923929" y="3645024"/>
                <a:ext cx="546300" cy="432048"/>
              </a:xfrm>
              <a:prstGeom prst="rect">
                <a:avLst/>
              </a:prstGeom>
              <a:solidFill>
                <a:srgbClr val="FFC00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39" name="TextBox 38"/>
              <p:cNvSpPr txBox="1"/>
              <p:nvPr/>
            </p:nvSpPr>
            <p:spPr>
              <a:xfrm>
                <a:off x="4006963" y="3730635"/>
                <a:ext cx="38023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AP</a:t>
                </a:r>
              </a:p>
            </p:txBody>
          </p:sp>
        </p:grpSp>
        <p:cxnSp>
          <p:nvCxnSpPr>
            <p:cNvPr id="11" name="Straight Arrow Connector 10"/>
            <p:cNvCxnSpPr/>
            <p:nvPr/>
          </p:nvCxnSpPr>
          <p:spPr bwMode="auto">
            <a:xfrm flipH="1" flipV="1">
              <a:off x="2123728" y="2178472"/>
              <a:ext cx="1152128" cy="103450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Arrow Connector 11"/>
            <p:cNvCxnSpPr/>
            <p:nvPr/>
          </p:nvCxnSpPr>
          <p:spPr bwMode="auto">
            <a:xfrm>
              <a:off x="1948789" y="2348880"/>
              <a:ext cx="1131586" cy="109383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Arrow Connector 12"/>
            <p:cNvCxnSpPr/>
            <p:nvPr/>
          </p:nvCxnSpPr>
          <p:spPr bwMode="auto">
            <a:xfrm flipV="1">
              <a:off x="4067945" y="2178472"/>
              <a:ext cx="1889018" cy="882731"/>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H="1">
              <a:off x="4067945" y="2348880"/>
              <a:ext cx="2016223" cy="93878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5" name="Group 14"/>
            <p:cNvGrpSpPr/>
            <p:nvPr/>
          </p:nvGrpSpPr>
          <p:grpSpPr>
            <a:xfrm>
              <a:off x="5410014" y="3643085"/>
              <a:ext cx="562975" cy="432048"/>
              <a:chOff x="3915591" y="3645024"/>
              <a:chExt cx="562975" cy="432048"/>
            </a:xfrm>
          </p:grpSpPr>
          <p:sp>
            <p:nvSpPr>
              <p:cNvPr id="36" name="Rectangle 35"/>
              <p:cNvSpPr/>
              <p:nvPr/>
            </p:nvSpPr>
            <p:spPr bwMode="auto">
              <a:xfrm>
                <a:off x="3923929" y="3645024"/>
                <a:ext cx="546300" cy="432048"/>
              </a:xfrm>
              <a:prstGeom prst="rect">
                <a:avLst/>
              </a:prstGeom>
              <a:solidFill>
                <a:srgbClr val="00B0F0"/>
              </a:solid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37" name="TextBox 36"/>
              <p:cNvSpPr txBox="1"/>
              <p:nvPr/>
            </p:nvSpPr>
            <p:spPr>
              <a:xfrm>
                <a:off x="3915591" y="3702048"/>
                <a:ext cx="562975"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Client</a:t>
                </a:r>
              </a:p>
            </p:txBody>
          </p:sp>
        </p:grpSp>
        <p:cxnSp>
          <p:nvCxnSpPr>
            <p:cNvPr id="16" name="Straight Arrow Connector 15"/>
            <p:cNvCxnSpPr/>
            <p:nvPr/>
          </p:nvCxnSpPr>
          <p:spPr bwMode="auto">
            <a:xfrm flipH="1">
              <a:off x="5840546" y="2348880"/>
              <a:ext cx="243622" cy="1141522"/>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Arrow Connector 16"/>
            <p:cNvCxnSpPr/>
            <p:nvPr/>
          </p:nvCxnSpPr>
          <p:spPr bwMode="auto">
            <a:xfrm>
              <a:off x="4059608" y="3062402"/>
              <a:ext cx="1204874" cy="657311"/>
            </a:xfrm>
            <a:prstGeom prst="straightConnector1">
              <a:avLst/>
            </a:prstGeom>
            <a:solidFill>
              <a:srgbClr val="00CC99"/>
            </a:solidFill>
            <a:ln w="12700" cap="flat" cmpd="sng" algn="ctr">
              <a:solidFill>
                <a:srgbClr val="000000"/>
              </a:solidFill>
              <a:prstDash val="dash"/>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Arrow Connector 17"/>
            <p:cNvCxnSpPr/>
            <p:nvPr/>
          </p:nvCxnSpPr>
          <p:spPr bwMode="auto">
            <a:xfrm flipH="1">
              <a:off x="1948789" y="3918403"/>
              <a:ext cx="1131586" cy="1100289"/>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Arrow Connector 18"/>
            <p:cNvCxnSpPr/>
            <p:nvPr/>
          </p:nvCxnSpPr>
          <p:spPr bwMode="auto">
            <a:xfrm flipV="1">
              <a:off x="2123728" y="3978561"/>
              <a:ext cx="1152128" cy="111765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Straight Arrow Connector 19"/>
            <p:cNvCxnSpPr/>
            <p:nvPr/>
          </p:nvCxnSpPr>
          <p:spPr bwMode="auto">
            <a:xfrm flipH="1" flipV="1">
              <a:off x="4161653" y="3797238"/>
              <a:ext cx="2346515" cy="122145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Straight Arrow Connector 20"/>
            <p:cNvCxnSpPr/>
            <p:nvPr/>
          </p:nvCxnSpPr>
          <p:spPr bwMode="auto">
            <a:xfrm>
              <a:off x="4130894" y="3958011"/>
              <a:ext cx="2387681" cy="1241615"/>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Box 21"/>
            <p:cNvSpPr txBox="1"/>
            <p:nvPr/>
          </p:nvSpPr>
          <p:spPr>
            <a:xfrm>
              <a:off x="5138969" y="3261221"/>
              <a:ext cx="611065"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TDOA</a:t>
              </a:r>
            </a:p>
          </p:txBody>
        </p:sp>
        <p:sp>
          <p:nvSpPr>
            <p:cNvPr id="23" name="Rectangle 22"/>
            <p:cNvSpPr/>
            <p:nvPr/>
          </p:nvSpPr>
          <p:spPr bwMode="auto">
            <a:xfrm>
              <a:off x="3894164" y="5597326"/>
              <a:ext cx="605828" cy="423962"/>
            </a:xfrm>
            <a:prstGeom prst="rect">
              <a:avLst/>
            </a:prstGeom>
            <a:pattFill prst="wdUpDiag">
              <a:fgClr>
                <a:srgbClr val="FFC000"/>
              </a:fgClr>
              <a:bgClr>
                <a:srgbClr val="FFFFFF"/>
              </a:bgClr>
            </a:patt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cxnSp>
          <p:nvCxnSpPr>
            <p:cNvPr id="24" name="Straight Arrow Connector 23"/>
            <p:cNvCxnSpPr/>
            <p:nvPr/>
          </p:nvCxnSpPr>
          <p:spPr bwMode="auto">
            <a:xfrm flipH="1">
              <a:off x="4716017" y="5320327"/>
              <a:ext cx="1810666" cy="35452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Arrow Connector 24"/>
            <p:cNvCxnSpPr/>
            <p:nvPr/>
          </p:nvCxnSpPr>
          <p:spPr bwMode="auto">
            <a:xfrm flipV="1">
              <a:off x="4713657" y="5450740"/>
              <a:ext cx="1946575" cy="36851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6" name="Group 25"/>
            <p:cNvGrpSpPr/>
            <p:nvPr/>
          </p:nvGrpSpPr>
          <p:grpSpPr>
            <a:xfrm>
              <a:off x="6245425" y="1783569"/>
              <a:ext cx="546300" cy="432048"/>
              <a:chOff x="3923929" y="3645024"/>
              <a:chExt cx="546300" cy="432048"/>
            </a:xfrm>
          </p:grpSpPr>
          <p:sp>
            <p:nvSpPr>
              <p:cNvPr id="34" name="Rectangle 33"/>
              <p:cNvSpPr/>
              <p:nvPr/>
            </p:nvSpPr>
            <p:spPr bwMode="auto">
              <a:xfrm>
                <a:off x="3923929" y="3645024"/>
                <a:ext cx="546300" cy="432048"/>
              </a:xfrm>
              <a:prstGeom prst="rect">
                <a:avLst/>
              </a:prstGeom>
              <a:pattFill prst="wdUpDiag">
                <a:fgClr>
                  <a:srgbClr val="FFFF00"/>
                </a:fgClr>
                <a:bgClr>
                  <a:srgbClr val="FFFFFF"/>
                </a:bgClr>
              </a:patt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endParaRPr>
              </a:p>
            </p:txBody>
          </p:sp>
          <p:sp>
            <p:nvSpPr>
              <p:cNvPr id="35" name="TextBox 34"/>
              <p:cNvSpPr txBox="1"/>
              <p:nvPr/>
            </p:nvSpPr>
            <p:spPr>
              <a:xfrm>
                <a:off x="3968491" y="3722548"/>
                <a:ext cx="457176"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AS2</a:t>
                </a:r>
              </a:p>
            </p:txBody>
          </p:sp>
        </p:grpSp>
        <p:sp>
          <p:nvSpPr>
            <p:cNvPr id="27" name="Rectangle 26"/>
            <p:cNvSpPr/>
            <p:nvPr/>
          </p:nvSpPr>
          <p:spPr bwMode="auto">
            <a:xfrm>
              <a:off x="7331223" y="2895797"/>
              <a:ext cx="605828" cy="423962"/>
            </a:xfrm>
            <a:prstGeom prst="rect">
              <a:avLst/>
            </a:prstGeom>
            <a:pattFill prst="wdUpDiag">
              <a:fgClr>
                <a:srgbClr val="FFC000"/>
              </a:fgClr>
              <a:bgClr>
                <a:srgbClr val="FFFFFF"/>
              </a:bgClr>
            </a:pattFill>
            <a:ln w="12700" cap="flat" cmpd="sng" algn="ctr">
              <a:solidFill>
                <a:srgbClr val="00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cxnSp>
          <p:nvCxnSpPr>
            <p:cNvPr id="28" name="Straight Arrow Connector 27"/>
            <p:cNvCxnSpPr/>
            <p:nvPr/>
          </p:nvCxnSpPr>
          <p:spPr bwMode="auto">
            <a:xfrm flipV="1">
              <a:off x="7005390" y="3490402"/>
              <a:ext cx="434196" cy="1306750"/>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Arrow Connector 28"/>
            <p:cNvCxnSpPr/>
            <p:nvPr/>
          </p:nvCxnSpPr>
          <p:spPr bwMode="auto">
            <a:xfrm flipH="1">
              <a:off x="7229688" y="3490402"/>
              <a:ext cx="404449" cy="134168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4006962" y="5657590"/>
              <a:ext cx="38023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a:t>
              </a:r>
            </a:p>
          </p:txBody>
        </p:sp>
        <p:sp>
          <p:nvSpPr>
            <p:cNvPr id="31" name="TextBox 30"/>
            <p:cNvSpPr txBox="1"/>
            <p:nvPr/>
          </p:nvSpPr>
          <p:spPr>
            <a:xfrm>
              <a:off x="7431912" y="2969278"/>
              <a:ext cx="380232"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AS</a:t>
              </a:r>
            </a:p>
          </p:txBody>
        </p:sp>
        <p:sp>
          <p:nvSpPr>
            <p:cNvPr id="32" name="TextBox 31"/>
            <p:cNvSpPr txBox="1"/>
            <p:nvPr/>
          </p:nvSpPr>
          <p:spPr>
            <a:xfrm>
              <a:off x="680371" y="1393955"/>
              <a:ext cx="1225015"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‘Anchor Station’</a:t>
              </a:r>
            </a:p>
          </p:txBody>
        </p:sp>
        <p:sp>
          <p:nvSpPr>
            <p:cNvPr id="33" name="TextBox 32"/>
            <p:cNvSpPr txBox="1"/>
            <p:nvPr/>
          </p:nvSpPr>
          <p:spPr>
            <a:xfrm>
              <a:off x="3019727" y="2709028"/>
              <a:ext cx="1202573" cy="27699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‘Access Point 0’</a:t>
              </a:r>
            </a:p>
          </p:txBody>
        </p:sp>
      </p:grpSp>
    </p:spTree>
    <p:extLst>
      <p:ext uri="{BB962C8B-B14F-4D97-AF65-F5344CB8AC3E}">
        <p14:creationId xmlns:p14="http://schemas.microsoft.com/office/powerpoint/2010/main" val="1405658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Content Placeholder 2"/>
          <p:cNvSpPr>
            <a:spLocks noGrp="1"/>
          </p:cNvSpPr>
          <p:nvPr>
            <p:ph idx="1"/>
          </p:nvPr>
        </p:nvSpPr>
        <p:spPr>
          <a:xfrm>
            <a:off x="433636" y="2132856"/>
            <a:ext cx="8352928" cy="1368152"/>
          </a:xfrm>
        </p:spPr>
        <p:txBody>
          <a:bodyPr/>
          <a:lstStyle/>
          <a:p>
            <a:pPr marL="0" indent="0" algn="ctr">
              <a:buFontTx/>
              <a:buNone/>
            </a:pPr>
            <a:r>
              <a:rPr lang="en-US" altLang="en-US" sz="3600" dirty="0" smtClean="0"/>
              <a:t>SU Legacy FTM Based </a:t>
            </a:r>
            <a:r>
              <a:rPr lang="en-US" altLang="en-US" sz="3600" dirty="0"/>
              <a:t>P</a:t>
            </a:r>
            <a:r>
              <a:rPr lang="en-US" altLang="en-US" sz="3600" dirty="0" smtClean="0"/>
              <a:t>assive Ranging</a:t>
            </a:r>
          </a:p>
          <a:p>
            <a:pPr marL="0" indent="0" algn="ctr">
              <a:buFontTx/>
              <a:buNone/>
            </a:pPr>
            <a:r>
              <a:rPr lang="en-US" altLang="en-US" sz="3600" dirty="0" smtClean="0"/>
              <a:t>- Recap</a:t>
            </a:r>
          </a:p>
        </p:txBody>
      </p:sp>
      <p:sp>
        <p:nvSpPr>
          <p:cNvPr id="6147" name="Footer Placeholder 3"/>
          <p:cNvSpPr>
            <a:spLocks noGrp="1"/>
          </p:cNvSpPr>
          <p:nvPr>
            <p:ph type="ftr" sz="quarter" idx="4294967295"/>
          </p:nvPr>
        </p:nvSpPr>
        <p:spPr>
          <a:xfrm>
            <a:off x="5257800" y="6475412"/>
            <a:ext cx="3286127" cy="382587"/>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it-IT" altLang="en-US" dirty="0" smtClean="0"/>
              <a:t>Erik Lindskog, Naveen Kakani and Ali Raissinia, Qualcomm</a:t>
            </a:r>
            <a:endParaRPr lang="en-GB" altLang="en-US" dirty="0" smtClean="0"/>
          </a:p>
        </p:txBody>
      </p:sp>
      <p:sp>
        <p:nvSpPr>
          <p:cNvPr id="6148" name="Slide Number Placeholder 4"/>
          <p:cNvSpPr>
            <a:spLocks noGrp="1"/>
          </p:cNvSpPr>
          <p:nvPr>
            <p:ph type="sldNum" sz="quarter" idx="4294967295"/>
          </p:nvPr>
        </p:nvSpPr>
        <p:spPr>
          <a:xfrm>
            <a:off x="4344988" y="6475413"/>
            <a:ext cx="530225" cy="182562"/>
          </a:xfrm>
          <a:prstGeom prst="rect">
            <a:avLst/>
          </a:prstGeom>
          <a:noFill/>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a:t>Slide </a:t>
            </a:r>
            <a:fld id="{180A7CBB-D779-47FF-8121-3D1EAC5BC8AA}" type="slidenum">
              <a:rPr lang="en-GB" altLang="en-US"/>
              <a:pPr/>
              <a:t>6</a:t>
            </a:fld>
            <a:endParaRPr lang="en-GB" altLang="en-US"/>
          </a:p>
        </p:txBody>
      </p:sp>
    </p:spTree>
    <p:extLst>
      <p:ext uri="{BB962C8B-B14F-4D97-AF65-F5344CB8AC3E}">
        <p14:creationId xmlns:p14="http://schemas.microsoft.com/office/powerpoint/2010/main" val="198694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ltLang="en-US" dirty="0"/>
              <a:t>Timing Relations</a:t>
            </a:r>
            <a:endParaRPr lang="en-US" dirty="0"/>
          </a:p>
        </p:txBody>
      </p:sp>
      <p:sp>
        <p:nvSpPr>
          <p:cNvPr id="6" name="Date Placeholder 5"/>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p:txBody>
          <a:bodyPr/>
          <a:lstStyle/>
          <a:p>
            <a:r>
              <a:rPr lang="en-GB" smtClean="0"/>
              <a:t>Erik Lindskog, Naveen Kakani, Ali Raissinia, Qualcomm</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grpSp>
        <p:nvGrpSpPr>
          <p:cNvPr id="8" name="Group 7"/>
          <p:cNvGrpSpPr/>
          <p:nvPr/>
        </p:nvGrpSpPr>
        <p:grpSpPr>
          <a:xfrm>
            <a:off x="1219200" y="1905000"/>
            <a:ext cx="6582751" cy="4161631"/>
            <a:chOff x="1111075" y="1624137"/>
            <a:chExt cx="6582751" cy="4161631"/>
          </a:xfrm>
        </p:grpSpPr>
        <p:cxnSp>
          <p:nvCxnSpPr>
            <p:cNvPr id="9" name="Straight Arrow Connector 18437"/>
            <p:cNvCxnSpPr>
              <a:cxnSpLocks noChangeShapeType="1"/>
            </p:cNvCxnSpPr>
            <p:nvPr/>
          </p:nvCxnSpPr>
          <p:spPr bwMode="auto">
            <a:xfrm flipH="1">
              <a:off x="2368922" y="3047666"/>
              <a:ext cx="1497434" cy="646020"/>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cxnSp>
          <p:nvCxnSpPr>
            <p:cNvPr id="10" name="Straight Arrow Connector 18439"/>
            <p:cNvCxnSpPr>
              <a:cxnSpLocks noChangeShapeType="1"/>
            </p:cNvCxnSpPr>
            <p:nvPr/>
          </p:nvCxnSpPr>
          <p:spPr bwMode="auto">
            <a:xfrm>
              <a:off x="4995854" y="3027194"/>
              <a:ext cx="1097710" cy="645889"/>
            </a:xfrm>
            <a:prstGeom prst="straightConnector1">
              <a:avLst/>
            </a:prstGeom>
            <a:noFill/>
            <a:ln w="9525" algn="ctr">
              <a:solidFill>
                <a:srgbClr val="000000"/>
              </a:solidFill>
              <a:round/>
              <a:headEnd/>
              <a:tailEnd type="arrow" w="med" len="med"/>
            </a:ln>
            <a:extLst>
              <a:ext uri="{909E8E84-426E-40DD-AFC4-6F175D3DCCD1}">
                <a14:hiddenFill xmlns:a14="http://schemas.microsoft.com/office/drawing/2010/main">
                  <a:noFill/>
                </a14:hiddenFill>
              </a:ext>
            </a:extLst>
          </p:spPr>
        </p:cxnSp>
        <p:sp>
          <p:nvSpPr>
            <p:cNvPr id="11" name="Rectangle 62"/>
            <p:cNvSpPr>
              <a:spLocks noChangeArrowheads="1"/>
            </p:cNvSpPr>
            <p:nvPr/>
          </p:nvSpPr>
          <p:spPr bwMode="auto">
            <a:xfrm>
              <a:off x="1296006" y="2676969"/>
              <a:ext cx="1011773" cy="255588"/>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cxnSp>
          <p:nvCxnSpPr>
            <p:cNvPr id="12" name="Straight Connector 70"/>
            <p:cNvCxnSpPr>
              <a:cxnSpLocks noChangeShapeType="1"/>
            </p:cNvCxnSpPr>
            <p:nvPr/>
          </p:nvCxnSpPr>
          <p:spPr bwMode="auto">
            <a:xfrm>
              <a:off x="1325251" y="2355987"/>
              <a:ext cx="0" cy="252413"/>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13" name="Rectangle 38"/>
            <p:cNvSpPr>
              <a:spLocks noChangeArrowheads="1"/>
            </p:cNvSpPr>
            <p:nvPr/>
          </p:nvSpPr>
          <p:spPr bwMode="auto">
            <a:xfrm>
              <a:off x="1375565" y="2688075"/>
              <a:ext cx="88957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FTM procedure</a:t>
              </a:r>
            </a:p>
          </p:txBody>
        </p:sp>
        <p:cxnSp>
          <p:nvCxnSpPr>
            <p:cNvPr id="14" name="Straight Connector 79"/>
            <p:cNvCxnSpPr>
              <a:cxnSpLocks noChangeShapeType="1"/>
            </p:cNvCxnSpPr>
            <p:nvPr/>
          </p:nvCxnSpPr>
          <p:spPr bwMode="auto">
            <a:xfrm>
              <a:off x="3898623" y="2370275"/>
              <a:ext cx="0" cy="2238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15" name="Straight Connector 84"/>
            <p:cNvCxnSpPr>
              <a:cxnSpLocks noChangeShapeType="1"/>
            </p:cNvCxnSpPr>
            <p:nvPr/>
          </p:nvCxnSpPr>
          <p:spPr bwMode="auto">
            <a:xfrm>
              <a:off x="1412580" y="2506783"/>
              <a:ext cx="2420144" cy="364"/>
            </a:xfrm>
            <a:prstGeom prst="line">
              <a:avLst/>
            </a:prstGeom>
            <a:noFill/>
            <a:ln w="9525" algn="ctr">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16" name="Rectangle 38"/>
            <p:cNvSpPr>
              <a:spLocks noChangeArrowheads="1"/>
            </p:cNvSpPr>
            <p:nvPr/>
          </p:nvSpPr>
          <p:spPr bwMode="auto">
            <a:xfrm>
              <a:off x="1975026" y="2230989"/>
              <a:ext cx="14176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rPr>
                <a:t>Ranging</a:t>
              </a:r>
              <a:r>
                <a:rPr kumimoji="0" lang="en-US" altLang="en-US" sz="1000" b="1" i="0" u="none" strike="noStrike" kern="0" cap="none" spc="0" normalizeH="0" baseline="0" noProof="0" dirty="0">
                  <a:ln>
                    <a:noFill/>
                  </a:ln>
                  <a:solidFill>
                    <a:srgbClr val="000000"/>
                  </a:solidFill>
                  <a:effectLst/>
                  <a:uLnTx/>
                  <a:uFillTx/>
                  <a:latin typeface="Times New Roman" panose="02020603050405020304" pitchFamily="18" charset="0"/>
                  <a:ea typeface="+mn-ea"/>
                </a:rPr>
                <a:t> </a:t>
              </a:r>
              <a:r>
                <a:rPr kumimoji="0" lang="en-US" altLang="en-US" sz="1000" b="1" i="0" u="none" strike="noStrike" kern="0" cap="none" spc="0" normalizeH="0" baseline="0" noProof="0" dirty="0" smtClean="0">
                  <a:ln>
                    <a:noFill/>
                  </a:ln>
                  <a:solidFill>
                    <a:srgbClr val="000000"/>
                  </a:solidFill>
                  <a:effectLst/>
                  <a:uLnTx/>
                  <a:uFillTx/>
                  <a:latin typeface="Times New Roman" panose="02020603050405020304" pitchFamily="18" charset="0"/>
                  <a:ea typeface="+mn-ea"/>
                </a:rPr>
                <a:t>periodicity</a:t>
              </a:r>
              <a:endParaRPr kumimoji="0" lang="en-US" altLang="en-US" sz="1000" b="1" i="0" u="none" strike="noStrike" kern="0" cap="none" spc="0" normalizeH="0" baseline="0" noProof="0" dirty="0">
                <a:ln>
                  <a:noFill/>
                </a:ln>
                <a:solidFill>
                  <a:srgbClr val="000000"/>
                </a:solidFill>
                <a:effectLst/>
                <a:uLnTx/>
                <a:uFillTx/>
                <a:latin typeface="Times New Roman" panose="02020603050405020304" pitchFamily="18" charset="0"/>
                <a:ea typeface="+mn-ea"/>
              </a:endParaRPr>
            </a:p>
          </p:txBody>
        </p:sp>
        <p:cxnSp>
          <p:nvCxnSpPr>
            <p:cNvPr id="17" name="Straight Connector 18444"/>
            <p:cNvCxnSpPr>
              <a:cxnSpLocks noChangeShapeType="1"/>
            </p:cNvCxnSpPr>
            <p:nvPr/>
          </p:nvCxnSpPr>
          <p:spPr bwMode="auto">
            <a:xfrm>
              <a:off x="1127524" y="2933614"/>
              <a:ext cx="6422908" cy="1736"/>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18" name="Rectangle 106"/>
            <p:cNvSpPr>
              <a:spLocks noChangeArrowheads="1"/>
            </p:cNvSpPr>
            <p:nvPr/>
          </p:nvSpPr>
          <p:spPr bwMode="auto">
            <a:xfrm>
              <a:off x="3888190" y="2673487"/>
              <a:ext cx="1065289" cy="254000"/>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19" name="Rectangle 109"/>
            <p:cNvSpPr>
              <a:spLocks noChangeArrowheads="1"/>
            </p:cNvSpPr>
            <p:nvPr/>
          </p:nvSpPr>
          <p:spPr bwMode="auto">
            <a:xfrm>
              <a:off x="6380346" y="2672928"/>
              <a:ext cx="1076898" cy="254000"/>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cxnSp>
          <p:nvCxnSpPr>
            <p:cNvPr id="20" name="Straight Connector 115"/>
            <p:cNvCxnSpPr>
              <a:cxnSpLocks noChangeShapeType="1"/>
            </p:cNvCxnSpPr>
            <p:nvPr/>
          </p:nvCxnSpPr>
          <p:spPr bwMode="auto">
            <a:xfrm>
              <a:off x="6379540" y="2370275"/>
              <a:ext cx="0" cy="223837"/>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21" name="Straight Connector 116"/>
            <p:cNvCxnSpPr>
              <a:cxnSpLocks noChangeShapeType="1"/>
            </p:cNvCxnSpPr>
            <p:nvPr/>
          </p:nvCxnSpPr>
          <p:spPr bwMode="auto">
            <a:xfrm>
              <a:off x="3972428" y="2506800"/>
              <a:ext cx="2283114" cy="0"/>
            </a:xfrm>
            <a:prstGeom prst="line">
              <a:avLst/>
            </a:prstGeom>
            <a:noFill/>
            <a:ln w="9525" algn="ctr">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22" name="Rectangle 38"/>
            <p:cNvSpPr>
              <a:spLocks noChangeArrowheads="1"/>
            </p:cNvSpPr>
            <p:nvPr/>
          </p:nvSpPr>
          <p:spPr bwMode="auto">
            <a:xfrm>
              <a:off x="4455943" y="2202414"/>
              <a:ext cx="141763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a:ln>
                    <a:noFill/>
                  </a:ln>
                  <a:solidFill>
                    <a:srgbClr val="000000"/>
                  </a:solidFill>
                  <a:effectLst/>
                  <a:uLnTx/>
                  <a:uFillTx/>
                  <a:latin typeface="Times New Roman" panose="02020603050405020304" pitchFamily="18" charset="0"/>
                  <a:ea typeface="+mn-ea"/>
                </a:rPr>
                <a:t>Ranging periodicity</a:t>
              </a:r>
            </a:p>
          </p:txBody>
        </p:sp>
        <p:sp>
          <p:nvSpPr>
            <p:cNvPr id="23" name="TextBox 22"/>
            <p:cNvSpPr txBox="1"/>
            <p:nvPr/>
          </p:nvSpPr>
          <p:spPr>
            <a:xfrm>
              <a:off x="1137149" y="1624137"/>
              <a:ext cx="617643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uLnTx/>
                  <a:uFillTx/>
                  <a:latin typeface="Times New Roman" pitchFamily="18" charset="0"/>
                  <a:ea typeface="+mn-ea"/>
                </a:rPr>
                <a:t>Note that all these transmissions, as depicted here, take place in the channel of AP0.</a:t>
              </a:r>
            </a:p>
          </p:txBody>
        </p:sp>
        <p:sp>
          <p:nvSpPr>
            <p:cNvPr id="24" name="Rectangle 38"/>
            <p:cNvSpPr>
              <a:spLocks noChangeArrowheads="1"/>
            </p:cNvSpPr>
            <p:nvPr/>
          </p:nvSpPr>
          <p:spPr bwMode="auto">
            <a:xfrm>
              <a:off x="1136909" y="3806948"/>
              <a:ext cx="1006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AP0 transmissions </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25" name="Rectangle 38"/>
            <p:cNvSpPr>
              <a:spLocks noChangeArrowheads="1"/>
            </p:cNvSpPr>
            <p:nvPr/>
          </p:nvSpPr>
          <p:spPr bwMode="auto">
            <a:xfrm>
              <a:off x="1111075" y="4455010"/>
              <a:ext cx="11448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C00000"/>
                  </a:solidFill>
                  <a:effectLst/>
                  <a:uLnTx/>
                  <a:uFillTx/>
                  <a:latin typeface="Times New Roman" panose="02020603050405020304" pitchFamily="18" charset="0"/>
                  <a:ea typeface="+mn-ea"/>
                </a:rPr>
                <a:t>Neighboring AS transmissions </a:t>
              </a:r>
              <a:endParaRPr kumimoji="0" lang="en-US" altLang="en-US" sz="1000" b="1" i="0" u="none" strike="noStrike" kern="0" cap="none" spc="0" normalizeH="0" baseline="0" noProof="0" dirty="0">
                <a:ln>
                  <a:noFill/>
                </a:ln>
                <a:solidFill>
                  <a:srgbClr val="C00000"/>
                </a:solidFill>
                <a:effectLst/>
                <a:uLnTx/>
                <a:uFillTx/>
                <a:latin typeface="Times New Roman" panose="02020603050405020304" pitchFamily="18" charset="0"/>
                <a:ea typeface="+mn-ea"/>
              </a:endParaRPr>
            </a:p>
          </p:txBody>
        </p:sp>
        <p:sp>
          <p:nvSpPr>
            <p:cNvPr id="26" name="Rectangle 38"/>
            <p:cNvSpPr>
              <a:spLocks noChangeArrowheads="1"/>
            </p:cNvSpPr>
            <p:nvPr/>
          </p:nvSpPr>
          <p:spPr bwMode="auto">
            <a:xfrm>
              <a:off x="4314420" y="4549950"/>
              <a:ext cx="5021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900" b="1" i="0" u="none" strike="noStrike" kern="0" cap="none" spc="0" normalizeH="0" baseline="0" noProof="0" dirty="0" smtClean="0">
                  <a:ln>
                    <a:noFill/>
                  </a:ln>
                  <a:solidFill>
                    <a:srgbClr val="C00000"/>
                  </a:solidFill>
                  <a:effectLst/>
                  <a:uLnTx/>
                  <a:uFillTx/>
                  <a:latin typeface="Times New Roman" panose="02020603050405020304" pitchFamily="18" charset="0"/>
                  <a:ea typeface="+mn-ea"/>
                </a:rPr>
                <a:t>ACK </a:t>
              </a:r>
              <a:endParaRPr kumimoji="0" lang="en-US" altLang="en-US" sz="900" b="1" i="0" u="none" strike="noStrike" kern="0" cap="none" spc="0" normalizeH="0" baseline="0" noProof="0" dirty="0">
                <a:ln>
                  <a:noFill/>
                </a:ln>
                <a:solidFill>
                  <a:srgbClr val="C00000"/>
                </a:solidFill>
                <a:effectLst/>
                <a:uLnTx/>
                <a:uFillTx/>
                <a:latin typeface="Times New Roman" panose="02020603050405020304" pitchFamily="18" charset="0"/>
                <a:ea typeface="+mn-ea"/>
              </a:endParaRPr>
            </a:p>
          </p:txBody>
        </p:sp>
        <p:cxnSp>
          <p:nvCxnSpPr>
            <p:cNvPr id="27" name="Straight Connector 24"/>
            <p:cNvCxnSpPr>
              <a:cxnSpLocks noChangeShapeType="1"/>
            </p:cNvCxnSpPr>
            <p:nvPr/>
          </p:nvCxnSpPr>
          <p:spPr bwMode="auto">
            <a:xfrm>
              <a:off x="3419249" y="4232269"/>
              <a:ext cx="304800" cy="2962"/>
            </a:xfrm>
            <a:prstGeom prst="line">
              <a:avLst/>
            </a:prstGeom>
            <a:noFill/>
            <a:ln w="9525" algn="ctr">
              <a:solidFill>
                <a:srgbClr val="000000"/>
              </a:solidFill>
              <a:round/>
              <a:headEnd type="triangle" w="med" len="med"/>
              <a:tailEnd type="triangle" w="med" len="med"/>
            </a:ln>
            <a:extLst>
              <a:ext uri="{909E8E84-426E-40DD-AFC4-6F175D3DCCD1}">
                <a14:hiddenFill xmlns:a14="http://schemas.microsoft.com/office/drawing/2010/main">
                  <a:noFill/>
                </a14:hiddenFill>
              </a:ext>
            </a:extLst>
          </p:spPr>
        </p:cxnSp>
        <p:sp>
          <p:nvSpPr>
            <p:cNvPr id="28" name="Rectangle 38"/>
            <p:cNvSpPr>
              <a:spLocks noChangeArrowheads="1"/>
            </p:cNvSpPr>
            <p:nvPr/>
          </p:nvSpPr>
          <p:spPr bwMode="auto">
            <a:xfrm>
              <a:off x="3340306" y="4257503"/>
              <a:ext cx="5032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srgbClr val="00CC99">
                      <a:lumMod val="75000"/>
                    </a:srgbClr>
                  </a:solidFill>
                  <a:effectLst/>
                  <a:uLnTx/>
                  <a:uFillTx/>
                  <a:latin typeface="Times New Roman" pitchFamily="18" charset="0"/>
                  <a:ea typeface="+mn-ea"/>
                </a:rPr>
                <a:t>SIFS</a:t>
              </a:r>
            </a:p>
          </p:txBody>
        </p:sp>
        <p:sp>
          <p:nvSpPr>
            <p:cNvPr id="29" name="Rectangle 11"/>
            <p:cNvSpPr>
              <a:spLocks noChangeArrowheads="1"/>
            </p:cNvSpPr>
            <p:nvPr/>
          </p:nvSpPr>
          <p:spPr bwMode="auto">
            <a:xfrm>
              <a:off x="4355596" y="4496651"/>
              <a:ext cx="396589" cy="323851"/>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cxnSp>
          <p:nvCxnSpPr>
            <p:cNvPr id="30" name="Straight Connector 28"/>
            <p:cNvCxnSpPr>
              <a:cxnSpLocks noChangeShapeType="1"/>
            </p:cNvCxnSpPr>
            <p:nvPr/>
          </p:nvCxnSpPr>
          <p:spPr bwMode="auto">
            <a:xfrm flipV="1">
              <a:off x="2302150" y="4162841"/>
              <a:ext cx="4093211" cy="1075"/>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1" name="Straight Connector 40"/>
            <p:cNvCxnSpPr>
              <a:cxnSpLocks noChangeShapeType="1"/>
            </p:cNvCxnSpPr>
            <p:nvPr/>
          </p:nvCxnSpPr>
          <p:spPr bwMode="auto">
            <a:xfrm>
              <a:off x="2278985" y="4827071"/>
              <a:ext cx="4336901" cy="3659"/>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32" name="Straight Connector 18441"/>
            <p:cNvCxnSpPr>
              <a:cxnSpLocks noChangeShapeType="1"/>
            </p:cNvCxnSpPr>
            <p:nvPr/>
          </p:nvCxnSpPr>
          <p:spPr bwMode="auto">
            <a:xfrm flipV="1">
              <a:off x="6167856" y="3778322"/>
              <a:ext cx="0" cy="1195543"/>
            </a:xfrm>
            <a:prstGeom prst="line">
              <a:avLst/>
            </a:prstGeom>
            <a:noFill/>
            <a:ln w="9525" algn="ctr">
              <a:solidFill>
                <a:srgbClr val="000000"/>
              </a:solidFill>
              <a:prstDash val="dash"/>
              <a:round/>
              <a:headEnd/>
              <a:tailEnd/>
            </a:ln>
            <a:extLst>
              <a:ext uri="{909E8E84-426E-40DD-AFC4-6F175D3DCCD1}">
                <a14:hiddenFill xmlns:a14="http://schemas.microsoft.com/office/drawing/2010/main">
                  <a:noFill/>
                </a14:hiddenFill>
              </a:ext>
            </a:extLst>
          </p:spPr>
        </p:cxnSp>
        <p:sp>
          <p:nvSpPr>
            <p:cNvPr id="33" name="Rectangle 37"/>
            <p:cNvSpPr>
              <a:spLocks noChangeArrowheads="1"/>
            </p:cNvSpPr>
            <p:nvPr/>
          </p:nvSpPr>
          <p:spPr bwMode="auto">
            <a:xfrm>
              <a:off x="3050343" y="3849801"/>
              <a:ext cx="379451" cy="312738"/>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34" name="Rectangle 38"/>
            <p:cNvSpPr>
              <a:spLocks noChangeArrowheads="1"/>
            </p:cNvSpPr>
            <p:nvPr/>
          </p:nvSpPr>
          <p:spPr bwMode="auto">
            <a:xfrm>
              <a:off x="2282697" y="4464104"/>
              <a:ext cx="6380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C00000"/>
                  </a:solidFill>
                  <a:effectLst/>
                  <a:uLnTx/>
                  <a:uFillTx/>
                  <a:latin typeface="Times New Roman" panose="02020603050405020304" pitchFamily="18" charset="0"/>
                  <a:ea typeface="+mn-ea"/>
                </a:rPr>
                <a:t>FTM Request</a:t>
              </a:r>
              <a:endParaRPr kumimoji="0" lang="en-US" altLang="en-US" sz="1000" b="1" i="0" u="none" strike="noStrike" kern="0" cap="none" spc="0" normalizeH="0" baseline="0" noProof="0" dirty="0">
                <a:ln>
                  <a:noFill/>
                </a:ln>
                <a:solidFill>
                  <a:srgbClr val="C00000"/>
                </a:solidFill>
                <a:effectLst/>
                <a:uLnTx/>
                <a:uFillTx/>
                <a:latin typeface="Times New Roman" panose="02020603050405020304" pitchFamily="18" charset="0"/>
                <a:ea typeface="+mn-ea"/>
              </a:endParaRPr>
            </a:p>
          </p:txBody>
        </p:sp>
        <p:cxnSp>
          <p:nvCxnSpPr>
            <p:cNvPr id="35" name="Straight Connector 18441"/>
            <p:cNvCxnSpPr>
              <a:cxnSpLocks noChangeShapeType="1"/>
            </p:cNvCxnSpPr>
            <p:nvPr/>
          </p:nvCxnSpPr>
          <p:spPr bwMode="auto">
            <a:xfrm flipV="1">
              <a:off x="2358531" y="3871073"/>
              <a:ext cx="0" cy="1195543"/>
            </a:xfrm>
            <a:prstGeom prst="line">
              <a:avLst/>
            </a:prstGeom>
            <a:noFill/>
            <a:ln w="9525" algn="ctr">
              <a:solidFill>
                <a:srgbClr val="000000"/>
              </a:solidFill>
              <a:prstDash val="dash"/>
              <a:round/>
              <a:headEnd/>
              <a:tailEnd/>
            </a:ln>
            <a:extLst>
              <a:ext uri="{909E8E84-426E-40DD-AFC4-6F175D3DCCD1}">
                <a14:hiddenFill xmlns:a14="http://schemas.microsoft.com/office/drawing/2010/main">
                  <a:noFill/>
                </a14:hiddenFill>
              </a:ext>
            </a:extLst>
          </p:spPr>
        </p:cxnSp>
        <p:sp>
          <p:nvSpPr>
            <p:cNvPr id="36" name="TextBox 35"/>
            <p:cNvSpPr txBox="1"/>
            <p:nvPr/>
          </p:nvSpPr>
          <p:spPr>
            <a:xfrm>
              <a:off x="2639654" y="5134983"/>
              <a:ext cx="2186816"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Transmitted at times t1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Received at time t2 by AS1</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Received at time t5 by the client</a:t>
              </a:r>
            </a:p>
          </p:txBody>
        </p:sp>
        <p:cxnSp>
          <p:nvCxnSpPr>
            <p:cNvPr id="37" name="Straight Arrow Connector 36"/>
            <p:cNvCxnSpPr/>
            <p:nvPr/>
          </p:nvCxnSpPr>
          <p:spPr bwMode="auto">
            <a:xfrm flipV="1">
              <a:off x="3803764" y="4277643"/>
              <a:ext cx="101173" cy="768562"/>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Box 37"/>
            <p:cNvSpPr txBox="1"/>
            <p:nvPr/>
          </p:nvSpPr>
          <p:spPr>
            <a:xfrm>
              <a:off x="5468537" y="5139437"/>
              <a:ext cx="2225289" cy="646331"/>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Transmitted at time t3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Received at time t4 by AP0</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Received at time t6 by the client </a:t>
              </a:r>
            </a:p>
          </p:txBody>
        </p:sp>
        <p:cxnSp>
          <p:nvCxnSpPr>
            <p:cNvPr id="39" name="Straight Arrow Connector 38"/>
            <p:cNvCxnSpPr/>
            <p:nvPr/>
          </p:nvCxnSpPr>
          <p:spPr bwMode="auto">
            <a:xfrm flipH="1" flipV="1">
              <a:off x="4707469" y="4885873"/>
              <a:ext cx="842490" cy="320664"/>
            </a:xfrm>
            <a:prstGeom prst="straightConnector1">
              <a:avLst/>
            </a:prstGeom>
            <a:solidFill>
              <a:srgbClr val="00CC99"/>
            </a:solidFill>
            <a:ln w="12700" cap="flat" cmpd="sng" algn="ctr">
              <a:solidFill>
                <a:srgbClr val="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8"/>
            <p:cNvSpPr>
              <a:spLocks noChangeArrowheads="1"/>
            </p:cNvSpPr>
            <p:nvPr/>
          </p:nvSpPr>
          <p:spPr bwMode="auto">
            <a:xfrm>
              <a:off x="3006291" y="3887971"/>
              <a:ext cx="5171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ACK</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41" name="Rectangle 37"/>
            <p:cNvSpPr>
              <a:spLocks noChangeArrowheads="1"/>
            </p:cNvSpPr>
            <p:nvPr/>
          </p:nvSpPr>
          <p:spPr bwMode="auto">
            <a:xfrm>
              <a:off x="2358720" y="4512244"/>
              <a:ext cx="512979" cy="312738"/>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42" name="Rectangle 37"/>
            <p:cNvSpPr>
              <a:spLocks noChangeArrowheads="1"/>
            </p:cNvSpPr>
            <p:nvPr/>
          </p:nvSpPr>
          <p:spPr bwMode="auto">
            <a:xfrm>
              <a:off x="3716834" y="3845182"/>
              <a:ext cx="460946" cy="312738"/>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43" name="Rectangle 38"/>
            <p:cNvSpPr>
              <a:spLocks noChangeArrowheads="1"/>
            </p:cNvSpPr>
            <p:nvPr/>
          </p:nvSpPr>
          <p:spPr bwMode="auto">
            <a:xfrm>
              <a:off x="3704412" y="3892289"/>
              <a:ext cx="60301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700" b="1" i="0" u="none" strike="noStrike" kern="0" cap="none" spc="0" normalizeH="0" baseline="0" noProof="0" dirty="0" smtClean="0">
                  <a:ln>
                    <a:noFill/>
                  </a:ln>
                  <a:solidFill>
                    <a:srgbClr val="C00000"/>
                  </a:solidFill>
                  <a:effectLst/>
                  <a:uLnTx/>
                  <a:uFillTx/>
                  <a:latin typeface="Times New Roman" panose="02020603050405020304" pitchFamily="18" charset="0"/>
                  <a:ea typeface="+mn-ea"/>
                </a:rPr>
                <a:t> </a:t>
              </a:r>
              <a:r>
                <a:rPr kumimoji="0" lang="en-US" altLang="en-US" sz="9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FTM</a:t>
              </a:r>
              <a:endParaRPr kumimoji="0" lang="en-US" altLang="en-US" sz="9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44" name="Rectangle 37"/>
            <p:cNvSpPr>
              <a:spLocks noChangeArrowheads="1"/>
            </p:cNvSpPr>
            <p:nvPr/>
          </p:nvSpPr>
          <p:spPr bwMode="auto">
            <a:xfrm>
              <a:off x="5029442" y="3850102"/>
              <a:ext cx="460946" cy="312738"/>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45" name="Rectangle 11"/>
            <p:cNvSpPr>
              <a:spLocks noChangeArrowheads="1"/>
            </p:cNvSpPr>
            <p:nvPr/>
          </p:nvSpPr>
          <p:spPr bwMode="auto">
            <a:xfrm>
              <a:off x="5776360" y="4501571"/>
              <a:ext cx="396589" cy="323851"/>
            </a:xfrm>
            <a:prstGeom prst="rect">
              <a:avLst/>
            </a:prstGeom>
            <a:noFill/>
            <a:ln w="9525"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200" b="0" i="0" u="none" strike="noStrike" kern="0" cap="none" spc="0" normalizeH="0" baseline="0" noProof="0">
                <a:ln>
                  <a:noFill/>
                </a:ln>
                <a:solidFill>
                  <a:srgbClr val="000000"/>
                </a:solidFill>
                <a:effectLst/>
                <a:uLnTx/>
                <a:uFillTx/>
                <a:latin typeface="Times New Roman" panose="02020603050405020304" pitchFamily="18" charset="0"/>
                <a:ea typeface="+mn-ea"/>
              </a:endParaRPr>
            </a:p>
          </p:txBody>
        </p:sp>
        <p:sp>
          <p:nvSpPr>
            <p:cNvPr id="46" name="Rectangle 45"/>
            <p:cNvSpPr/>
            <p:nvPr/>
          </p:nvSpPr>
          <p:spPr>
            <a:xfrm>
              <a:off x="5041270" y="3837666"/>
              <a:ext cx="463588" cy="369332"/>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900" b="1" i="0" u="none" strike="noStrike" kern="0" cap="none" spc="0" normalizeH="0" baseline="0" noProof="0" dirty="0" smtClean="0">
                  <a:ln>
                    <a:noFill/>
                  </a:ln>
                  <a:solidFill>
                    <a:srgbClr val="0070C0"/>
                  </a:solidFill>
                  <a:effectLst/>
                  <a:uLnTx/>
                  <a:uFillTx/>
                  <a:latin typeface="Times New Roman" pitchFamily="18" charset="0"/>
                  <a:ea typeface="+mn-ea"/>
                </a:rPr>
                <a:t>FTM</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900" b="1" i="0" u="none" strike="noStrike" kern="0" cap="none" spc="0" normalizeH="0" baseline="0" noProof="0" dirty="0" smtClean="0">
                  <a:ln>
                    <a:noFill/>
                  </a:ln>
                  <a:solidFill>
                    <a:srgbClr val="0070C0"/>
                  </a:solidFill>
                  <a:effectLst/>
                  <a:uLnTx/>
                  <a:uFillTx/>
                  <a:latin typeface="Times New Roman" pitchFamily="18" charset="0"/>
                  <a:ea typeface="+mn-ea"/>
                </a:rPr>
                <a:t>t1, t4 </a:t>
              </a:r>
            </a:p>
          </p:txBody>
        </p:sp>
        <p:sp>
          <p:nvSpPr>
            <p:cNvPr id="47" name="Rectangle 38"/>
            <p:cNvSpPr>
              <a:spLocks noChangeArrowheads="1"/>
            </p:cNvSpPr>
            <p:nvPr/>
          </p:nvSpPr>
          <p:spPr bwMode="auto">
            <a:xfrm>
              <a:off x="5774518" y="4545034"/>
              <a:ext cx="50210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900" b="1" i="0" u="none" strike="noStrike" kern="0" cap="none" spc="0" normalizeH="0" baseline="0" noProof="0" dirty="0" smtClean="0">
                  <a:ln>
                    <a:noFill/>
                  </a:ln>
                  <a:solidFill>
                    <a:srgbClr val="C00000"/>
                  </a:solidFill>
                  <a:effectLst/>
                  <a:uLnTx/>
                  <a:uFillTx/>
                  <a:latin typeface="Times New Roman" panose="02020603050405020304" pitchFamily="18" charset="0"/>
                  <a:ea typeface="+mn-ea"/>
                </a:rPr>
                <a:t>ACK </a:t>
              </a:r>
              <a:endParaRPr kumimoji="0" lang="en-US" altLang="en-US" sz="900" b="1" i="0" u="none" strike="noStrike" kern="0" cap="none" spc="0" normalizeH="0" baseline="0" noProof="0" dirty="0">
                <a:ln>
                  <a:noFill/>
                </a:ln>
                <a:solidFill>
                  <a:srgbClr val="C00000"/>
                </a:solidFill>
                <a:effectLst/>
                <a:uLnTx/>
                <a:uFillTx/>
                <a:latin typeface="Times New Roman" panose="02020603050405020304" pitchFamily="18" charset="0"/>
                <a:ea typeface="+mn-ea"/>
              </a:endParaRPr>
            </a:p>
          </p:txBody>
        </p:sp>
        <p:cxnSp>
          <p:nvCxnSpPr>
            <p:cNvPr id="48" name="Straight Connector 18"/>
            <p:cNvCxnSpPr>
              <a:cxnSpLocks noChangeShapeType="1"/>
            </p:cNvCxnSpPr>
            <p:nvPr/>
          </p:nvCxnSpPr>
          <p:spPr bwMode="auto">
            <a:xfrm>
              <a:off x="3427209" y="4160135"/>
              <a:ext cx="0" cy="142875"/>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cxnSp>
          <p:nvCxnSpPr>
            <p:cNvPr id="49" name="Straight Connector 18"/>
            <p:cNvCxnSpPr>
              <a:cxnSpLocks noChangeShapeType="1"/>
            </p:cNvCxnSpPr>
            <p:nvPr/>
          </p:nvCxnSpPr>
          <p:spPr bwMode="auto">
            <a:xfrm>
              <a:off x="3717262" y="4184719"/>
              <a:ext cx="0" cy="142875"/>
            </a:xfrm>
            <a:prstGeom prst="line">
              <a:avLst/>
            </a:prstGeom>
            <a:noFill/>
            <a:ln w="9525" algn="ctr">
              <a:solidFill>
                <a:srgbClr val="000000"/>
              </a:solidFill>
              <a:round/>
              <a:headEnd/>
              <a:tailEnd/>
            </a:ln>
            <a:extLst>
              <a:ext uri="{909E8E84-426E-40DD-AFC4-6F175D3DCCD1}">
                <a14:hiddenFill xmlns:a14="http://schemas.microsoft.com/office/drawing/2010/main">
                  <a:noFill/>
                </a14:hiddenFill>
              </a:ext>
            </a:extLst>
          </p:spPr>
        </p:cxnSp>
        <p:sp>
          <p:nvSpPr>
            <p:cNvPr id="50" name="Rectangle 38"/>
            <p:cNvSpPr>
              <a:spLocks noChangeArrowheads="1"/>
            </p:cNvSpPr>
            <p:nvPr/>
          </p:nvSpPr>
          <p:spPr bwMode="auto">
            <a:xfrm>
              <a:off x="3990609" y="2705392"/>
              <a:ext cx="88957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FTM procedure</a:t>
              </a:r>
            </a:p>
          </p:txBody>
        </p:sp>
        <p:sp>
          <p:nvSpPr>
            <p:cNvPr id="51" name="Rectangle 38"/>
            <p:cNvSpPr>
              <a:spLocks noChangeArrowheads="1"/>
            </p:cNvSpPr>
            <p:nvPr/>
          </p:nvSpPr>
          <p:spPr bwMode="auto">
            <a:xfrm>
              <a:off x="6460182" y="2733100"/>
              <a:ext cx="88957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8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FTM procedure</a:t>
              </a:r>
            </a:p>
          </p:txBody>
        </p:sp>
      </p:grpSp>
    </p:spTree>
    <p:extLst>
      <p:ext uri="{BB962C8B-B14F-4D97-AF65-F5344CB8AC3E}">
        <p14:creationId xmlns:p14="http://schemas.microsoft.com/office/powerpoint/2010/main" val="20087905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anose="02020603050405020304" pitchFamily="18" charset="0"/>
                <a:cs typeface="Times New Roman" panose="02020603050405020304" pitchFamily="18" charset="0"/>
              </a:rPr>
              <a:t>Propagation paths and time stamps</a:t>
            </a:r>
            <a:endParaRPr lang="en-US" dirty="0"/>
          </a:p>
        </p:txBody>
      </p:sp>
      <p:sp>
        <p:nvSpPr>
          <p:cNvPr id="3" name="Date Placeholder 2"/>
          <p:cNvSpPr>
            <a:spLocks noGrp="1"/>
          </p:cNvSpPr>
          <p:nvPr>
            <p:ph type="dt" idx="10"/>
          </p:nvPr>
        </p:nvSpPr>
        <p:spPr/>
        <p:txBody>
          <a:bodyPr/>
          <a:lstStyle/>
          <a:p>
            <a:r>
              <a:rPr lang="en-US" smtClean="0"/>
              <a:t>March 2017</a:t>
            </a:r>
            <a:endParaRPr lang="en-GB"/>
          </a:p>
        </p:txBody>
      </p:sp>
      <p:sp>
        <p:nvSpPr>
          <p:cNvPr id="4" name="Footer Placeholder 3"/>
          <p:cNvSpPr>
            <a:spLocks noGrp="1"/>
          </p:cNvSpPr>
          <p:nvPr>
            <p:ph type="ftr" idx="11"/>
          </p:nvPr>
        </p:nvSpPr>
        <p:spPr/>
        <p:txBody>
          <a:bodyPr/>
          <a:lstStyle/>
          <a:p>
            <a:r>
              <a:rPr lang="en-GB" smtClean="0"/>
              <a:t>Erik Lindskog, Naveen Kakani, Ali Raissinia, Qualcomm</a:t>
            </a:r>
            <a:endParaRPr lang="en-GB"/>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8</a:t>
            </a:fld>
            <a:endParaRPr lang="en-GB"/>
          </a:p>
        </p:txBody>
      </p:sp>
      <p:grpSp>
        <p:nvGrpSpPr>
          <p:cNvPr id="6" name="Group 5"/>
          <p:cNvGrpSpPr/>
          <p:nvPr/>
        </p:nvGrpSpPr>
        <p:grpSpPr>
          <a:xfrm>
            <a:off x="1419193" y="2362200"/>
            <a:ext cx="6304025" cy="2879042"/>
            <a:chOff x="1259632" y="2060848"/>
            <a:chExt cx="6304025" cy="2879042"/>
          </a:xfrm>
        </p:grpSpPr>
        <p:sp>
          <p:nvSpPr>
            <p:cNvPr id="7" name="Rectangle 20"/>
            <p:cNvSpPr>
              <a:spLocks noChangeArrowheads="1"/>
            </p:cNvSpPr>
            <p:nvPr/>
          </p:nvSpPr>
          <p:spPr bwMode="auto">
            <a:xfrm>
              <a:off x="2163548" y="2690680"/>
              <a:ext cx="525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AP0</a:t>
              </a:r>
              <a:endParaRPr kumimoji="0" lang="en-US" altLang="en-US" sz="12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8" name="Rectangle 20"/>
            <p:cNvSpPr>
              <a:spLocks noChangeArrowheads="1"/>
            </p:cNvSpPr>
            <p:nvPr/>
          </p:nvSpPr>
          <p:spPr bwMode="auto">
            <a:xfrm>
              <a:off x="3921999" y="2715767"/>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AS1</a:t>
              </a:r>
              <a:endParaRPr kumimoji="0" lang="en-US" altLang="en-US" sz="12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9" name="Line 4"/>
            <p:cNvSpPr>
              <a:spLocks noChangeShapeType="1"/>
            </p:cNvSpPr>
            <p:nvPr/>
          </p:nvSpPr>
          <p:spPr bwMode="auto">
            <a:xfrm>
              <a:off x="2333256" y="3118207"/>
              <a:ext cx="17771" cy="182168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0" name="Line 5"/>
            <p:cNvSpPr>
              <a:spLocks noChangeShapeType="1"/>
            </p:cNvSpPr>
            <p:nvPr/>
          </p:nvSpPr>
          <p:spPr bwMode="auto">
            <a:xfrm>
              <a:off x="4156205" y="3142300"/>
              <a:ext cx="24925" cy="172686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1" name="Rectangle 10"/>
            <p:cNvSpPr>
              <a:spLocks noChangeArrowheads="1"/>
            </p:cNvSpPr>
            <p:nvPr/>
          </p:nvSpPr>
          <p:spPr bwMode="auto">
            <a:xfrm>
              <a:off x="1884586" y="3168446"/>
              <a:ext cx="35718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t1</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12" name="Rectangle 11"/>
            <p:cNvSpPr>
              <a:spLocks noChangeArrowheads="1"/>
            </p:cNvSpPr>
            <p:nvPr/>
          </p:nvSpPr>
          <p:spPr bwMode="auto">
            <a:xfrm>
              <a:off x="4168667" y="3485645"/>
              <a:ext cx="341904"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t2</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13" name="Rectangle 12"/>
            <p:cNvSpPr>
              <a:spLocks noChangeArrowheads="1"/>
            </p:cNvSpPr>
            <p:nvPr/>
          </p:nvSpPr>
          <p:spPr bwMode="auto">
            <a:xfrm>
              <a:off x="4168667" y="3823436"/>
              <a:ext cx="3502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70C0"/>
                  </a:solidFill>
                  <a:effectLst/>
                  <a:uLnTx/>
                  <a:uFillTx/>
                  <a:latin typeface="Times New Roman" panose="02020603050405020304" pitchFamily="18" charset="0"/>
                  <a:ea typeface="+mn-ea"/>
                </a:rPr>
                <a:t>t3</a:t>
              </a:r>
              <a:endParaRPr kumimoji="0" lang="en-US" altLang="en-US" sz="1000" b="1" i="0" u="none" strike="noStrike" kern="0" cap="none" spc="0" normalizeH="0" baseline="0" noProof="0" dirty="0">
                <a:ln>
                  <a:noFill/>
                </a:ln>
                <a:solidFill>
                  <a:srgbClr val="0070C0"/>
                </a:solidFill>
                <a:effectLst/>
                <a:uLnTx/>
                <a:uFillTx/>
                <a:latin typeface="Times New Roman" panose="02020603050405020304" pitchFamily="18" charset="0"/>
                <a:ea typeface="+mn-ea"/>
              </a:endParaRPr>
            </a:p>
          </p:txBody>
        </p:sp>
        <p:sp>
          <p:nvSpPr>
            <p:cNvPr id="14" name="Rectangle 13"/>
            <p:cNvSpPr>
              <a:spLocks noChangeArrowheads="1"/>
            </p:cNvSpPr>
            <p:nvPr/>
          </p:nvSpPr>
          <p:spPr bwMode="auto">
            <a:xfrm>
              <a:off x="1894260" y="4273752"/>
              <a:ext cx="38729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FF0000"/>
                  </a:solidFill>
                  <a:effectLst/>
                  <a:uLnTx/>
                  <a:uFillTx/>
                  <a:latin typeface="Times New Roman" panose="02020603050405020304" pitchFamily="18" charset="0"/>
                  <a:ea typeface="+mn-ea"/>
                </a:rPr>
                <a:t>t4</a:t>
              </a:r>
              <a:endParaRPr kumimoji="0" lang="en-US" altLang="en-US" sz="1000" b="1" i="0" u="none" strike="noStrike" kern="0" cap="none" spc="0" normalizeH="0" baseline="0" noProof="0" dirty="0">
                <a:ln>
                  <a:noFill/>
                </a:ln>
                <a:solidFill>
                  <a:srgbClr val="FF0000"/>
                </a:solidFill>
                <a:effectLst/>
                <a:uLnTx/>
                <a:uFillTx/>
                <a:latin typeface="Times New Roman" panose="02020603050405020304" pitchFamily="18" charset="0"/>
                <a:ea typeface="+mn-ea"/>
              </a:endParaRPr>
            </a:p>
          </p:txBody>
        </p:sp>
        <p:sp>
          <p:nvSpPr>
            <p:cNvPr id="15" name="Line 17"/>
            <p:cNvSpPr>
              <a:spLocks noChangeShapeType="1"/>
            </p:cNvSpPr>
            <p:nvPr/>
          </p:nvSpPr>
          <p:spPr bwMode="auto">
            <a:xfrm flipV="1">
              <a:off x="2330160" y="4034656"/>
              <a:ext cx="1828800" cy="381000"/>
            </a:xfrm>
            <a:prstGeom prst="line">
              <a:avLst/>
            </a:prstGeom>
            <a:noFill/>
            <a:ln w="9525">
              <a:solidFill>
                <a:srgbClr val="000000"/>
              </a:solidFill>
              <a:round/>
              <a:headEnd type="triangle" w="med" len="me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6" name="Content Placeholder 2"/>
            <p:cNvSpPr txBox="1">
              <a:spLocks/>
            </p:cNvSpPr>
            <p:nvPr/>
          </p:nvSpPr>
          <p:spPr bwMode="auto">
            <a:xfrm>
              <a:off x="2967339" y="3943395"/>
              <a:ext cx="693801" cy="222160"/>
            </a:xfrm>
            <a:prstGeom prst="rect">
              <a:avLst/>
            </a:prstGeom>
            <a:noFill/>
            <a:ln w="9525">
              <a:noFill/>
              <a:round/>
              <a:headEnd/>
              <a:tailEnd/>
            </a:ln>
          </p:spPr>
          <p:txBody>
            <a:bodyPr lIns="82440" tIns="41400" rIns="82440" bIns="41400"/>
            <a:lstStyle/>
            <a:p>
              <a:pPr marL="342900" marR="0" lvl="0" indent="-342900" defTabSz="914400" eaLnBrk="1" fontAlgn="auto" latinLnBrk="0" hangingPunct="1">
                <a:lnSpc>
                  <a:spcPct val="90000"/>
                </a:lnSpc>
                <a:spcBef>
                  <a:spcPts val="1000"/>
                </a:spcBef>
                <a:spcAft>
                  <a:spcPts val="0"/>
                </a:spcAft>
                <a:buClrTx/>
                <a:buSzTx/>
                <a:buFontTx/>
                <a:buNone/>
                <a:tabLst/>
                <a:defRPr/>
              </a:pPr>
              <a:r>
                <a:rPr kumimoji="0" lang="en-US" sz="1100" b="0" i="0" u="none" strike="noStrike" kern="0" cap="none" spc="0" normalizeH="0" baseline="0" noProof="0" dirty="0" smtClean="0">
                  <a:ln>
                    <a:noFill/>
                  </a:ln>
                  <a:solidFill>
                    <a:srgbClr val="000000"/>
                  </a:solidFill>
                  <a:effectLst/>
                  <a:uLnTx/>
                  <a:uFillTx/>
                  <a:latin typeface="Times New Roman"/>
                  <a:ea typeface="+mn-ea"/>
                </a:rPr>
                <a:t>ACK</a:t>
              </a:r>
              <a:endParaRPr kumimoji="0" lang="en-US" sz="1100" b="0" i="0" u="none" strike="noStrike" kern="0" cap="none" spc="0" normalizeH="0" baseline="0" noProof="0" dirty="0">
                <a:ln>
                  <a:noFill/>
                </a:ln>
                <a:solidFill>
                  <a:srgbClr val="000000"/>
                </a:solidFill>
                <a:effectLst/>
                <a:uLnTx/>
                <a:uFillTx/>
                <a:latin typeface="Times New Roman"/>
                <a:ea typeface="+mn-ea"/>
              </a:endParaRPr>
            </a:p>
          </p:txBody>
        </p:sp>
        <p:sp>
          <p:nvSpPr>
            <p:cNvPr id="17" name="Line 6"/>
            <p:cNvSpPr>
              <a:spLocks noChangeShapeType="1"/>
            </p:cNvSpPr>
            <p:nvPr/>
          </p:nvSpPr>
          <p:spPr bwMode="auto">
            <a:xfrm>
              <a:off x="2346530" y="3347536"/>
              <a:ext cx="1828800" cy="3048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sp>
          <p:nvSpPr>
            <p:cNvPr id="18" name="TextBox 17"/>
            <p:cNvSpPr txBox="1"/>
            <p:nvPr/>
          </p:nvSpPr>
          <p:spPr>
            <a:xfrm>
              <a:off x="2935235" y="3168446"/>
              <a:ext cx="574988" cy="276999"/>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Times New Roman" pitchFamily="18" charset="0"/>
                  <a:ea typeface="+mn-ea"/>
                </a:rPr>
                <a:t>FTM</a:t>
              </a:r>
            </a:p>
          </p:txBody>
        </p:sp>
        <p:sp>
          <p:nvSpPr>
            <p:cNvPr id="19" name="Line 5"/>
            <p:cNvSpPr>
              <a:spLocks noChangeShapeType="1"/>
            </p:cNvSpPr>
            <p:nvPr/>
          </p:nvSpPr>
          <p:spPr bwMode="auto">
            <a:xfrm>
              <a:off x="7050167" y="3186412"/>
              <a:ext cx="0" cy="1753478"/>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smtClean="0">
                <a:ln>
                  <a:noFill/>
                </a:ln>
                <a:solidFill>
                  <a:srgbClr val="000000"/>
                </a:solidFill>
                <a:effectLst/>
                <a:uLnTx/>
                <a:uFillTx/>
                <a:latin typeface="Times New Roman" pitchFamily="18" charset="0"/>
                <a:ea typeface="+mn-ea"/>
              </a:endParaRPr>
            </a:p>
          </p:txBody>
        </p:sp>
        <p:cxnSp>
          <p:nvCxnSpPr>
            <p:cNvPr id="20" name="Straight Arrow Connector 19"/>
            <p:cNvCxnSpPr/>
            <p:nvPr/>
          </p:nvCxnSpPr>
          <p:spPr>
            <a:xfrm>
              <a:off x="2346530" y="3357363"/>
              <a:ext cx="4693245" cy="1003647"/>
            </a:xfrm>
            <a:prstGeom prst="straightConnector1">
              <a:avLst/>
            </a:prstGeom>
            <a:noFill/>
            <a:ln w="9525" cap="flat" cmpd="sng" algn="ctr">
              <a:solidFill>
                <a:srgbClr val="000000"/>
              </a:solidFill>
              <a:prstDash val="dash"/>
              <a:tailEnd type="triangle"/>
            </a:ln>
            <a:effectLst/>
          </p:spPr>
        </p:cxnSp>
        <p:cxnSp>
          <p:nvCxnSpPr>
            <p:cNvPr id="21" name="Straight Arrow Connector 20"/>
            <p:cNvCxnSpPr/>
            <p:nvPr/>
          </p:nvCxnSpPr>
          <p:spPr>
            <a:xfrm>
              <a:off x="4183630" y="4034656"/>
              <a:ext cx="2883570" cy="587621"/>
            </a:xfrm>
            <a:prstGeom prst="straightConnector1">
              <a:avLst/>
            </a:prstGeom>
            <a:noFill/>
            <a:ln w="9525" cap="flat" cmpd="sng" algn="ctr">
              <a:solidFill>
                <a:srgbClr val="000000"/>
              </a:solidFill>
              <a:prstDash val="dash"/>
              <a:tailEnd type="triangle"/>
            </a:ln>
            <a:effectLst/>
          </p:spPr>
        </p:cxnSp>
        <p:sp>
          <p:nvSpPr>
            <p:cNvPr id="22" name="Rectangle 11"/>
            <p:cNvSpPr>
              <a:spLocks noChangeArrowheads="1"/>
            </p:cNvSpPr>
            <p:nvPr/>
          </p:nvSpPr>
          <p:spPr bwMode="auto">
            <a:xfrm>
              <a:off x="7146409" y="4234861"/>
              <a:ext cx="417248"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t5</a:t>
              </a:r>
              <a:endPar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23" name="Rectangle 11"/>
            <p:cNvSpPr>
              <a:spLocks noChangeArrowheads="1"/>
            </p:cNvSpPr>
            <p:nvPr/>
          </p:nvSpPr>
          <p:spPr bwMode="auto">
            <a:xfrm>
              <a:off x="7154540" y="4503234"/>
              <a:ext cx="36979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0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t6</a:t>
              </a:r>
              <a:endParaRPr kumimoji="0" lang="en-US" altLang="en-US" sz="10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24" name="Rectangle 20"/>
            <p:cNvSpPr>
              <a:spLocks noChangeArrowheads="1"/>
            </p:cNvSpPr>
            <p:nvPr/>
          </p:nvSpPr>
          <p:spPr bwMode="auto">
            <a:xfrm>
              <a:off x="6748793" y="2726499"/>
              <a:ext cx="6368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200" b="1" i="0" u="none" strike="noStrike" kern="0" cap="none" spc="0" normalizeH="0" baseline="0" noProof="0" dirty="0" smtClean="0">
                  <a:ln>
                    <a:noFill/>
                  </a:ln>
                  <a:solidFill>
                    <a:srgbClr val="00B050"/>
                  </a:solidFill>
                  <a:effectLst/>
                  <a:uLnTx/>
                  <a:uFillTx/>
                  <a:latin typeface="Times New Roman" panose="02020603050405020304" pitchFamily="18" charset="0"/>
                  <a:ea typeface="+mn-ea"/>
                </a:rPr>
                <a:t>Client</a:t>
              </a:r>
              <a:endParaRPr kumimoji="0" lang="en-US" altLang="en-US" sz="1200" b="1" i="0" u="none" strike="noStrike" kern="0" cap="none" spc="0" normalizeH="0" baseline="0" noProof="0" dirty="0">
                <a:ln>
                  <a:noFill/>
                </a:ln>
                <a:solidFill>
                  <a:srgbClr val="00B050"/>
                </a:solidFill>
                <a:effectLst/>
                <a:uLnTx/>
                <a:uFillTx/>
                <a:latin typeface="Times New Roman" panose="02020603050405020304" pitchFamily="18" charset="0"/>
                <a:ea typeface="+mn-ea"/>
              </a:endParaRPr>
            </a:p>
          </p:txBody>
        </p:sp>
        <p:sp>
          <p:nvSpPr>
            <p:cNvPr id="25" name="TextBox 24"/>
            <p:cNvSpPr txBox="1"/>
            <p:nvPr/>
          </p:nvSpPr>
          <p:spPr>
            <a:xfrm>
              <a:off x="1259632" y="2060848"/>
              <a:ext cx="234551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000000"/>
                  </a:solidFill>
                  <a:effectLst/>
                  <a:uLnTx/>
                  <a:uFillTx/>
                  <a:latin typeface="Times New Roman" pitchFamily="18" charset="0"/>
                  <a:ea typeface="+mn-ea"/>
                </a:rPr>
                <a:t>Illustrating timing diagram:</a:t>
              </a:r>
            </a:p>
          </p:txBody>
        </p:sp>
      </p:grpSp>
    </p:spTree>
    <p:extLst>
      <p:ext uri="{BB962C8B-B14F-4D97-AF65-F5344CB8AC3E}">
        <p14:creationId xmlns:p14="http://schemas.microsoft.com/office/powerpoint/2010/main" val="4261969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Calculation of  differential distance</a:t>
            </a:r>
          </a:p>
        </p:txBody>
      </p:sp>
      <p:sp>
        <p:nvSpPr>
          <p:cNvPr id="3" name="Content Placeholder 2"/>
          <p:cNvSpPr>
            <a:spLocks noGrp="1"/>
          </p:cNvSpPr>
          <p:nvPr>
            <p:ph idx="1"/>
          </p:nvPr>
        </p:nvSpPr>
        <p:spPr/>
        <p:txBody>
          <a:bodyPr/>
          <a:lstStyle/>
          <a:p>
            <a:pPr lvl="0" defTabSz="914400" eaLnBrk="0" hangingPunct="0">
              <a:spcBef>
                <a:spcPct val="20000"/>
              </a:spcBef>
              <a:buClrTx/>
              <a:buSzTx/>
              <a:buFontTx/>
              <a:buChar char="•"/>
            </a:pPr>
            <a:r>
              <a:rPr lang="en-US" sz="1800" b="0" dirty="0"/>
              <a:t>The differential distance between a client station and two ASs exchanging EFTM messages can be calculated as follows.</a:t>
            </a:r>
          </a:p>
          <a:p>
            <a:pPr lvl="0" defTabSz="914400" eaLnBrk="0" hangingPunct="0">
              <a:spcBef>
                <a:spcPct val="20000"/>
              </a:spcBef>
              <a:buClrTx/>
              <a:buSzTx/>
              <a:buFontTx/>
              <a:buChar char="•"/>
            </a:pPr>
            <a:r>
              <a:rPr lang="en-US" sz="1800" b="0" dirty="0"/>
              <a:t>The client station listens to the EFTM exchange between the two ASs and records the time t5 when it receives the FTM from AP0 and the time t6 when it receives the (FTM) ACK from AS1.</a:t>
            </a:r>
          </a:p>
          <a:p>
            <a:pPr lvl="0" defTabSz="914400" eaLnBrk="0" hangingPunct="0">
              <a:spcBef>
                <a:spcPct val="20000"/>
              </a:spcBef>
              <a:buClrTx/>
              <a:buSzTx/>
              <a:buFontTx/>
              <a:buChar char="•"/>
            </a:pPr>
            <a:r>
              <a:rPr lang="en-US" sz="1800" b="0" dirty="0"/>
              <a:t>Furthermore the client listens to the reporting of t1 and t4 from AP0.</a:t>
            </a:r>
          </a:p>
          <a:p>
            <a:pPr lvl="0" defTabSz="914400" eaLnBrk="0" hangingPunct="0">
              <a:spcBef>
                <a:spcPct val="20000"/>
              </a:spcBef>
              <a:buClrTx/>
              <a:buSzTx/>
              <a:buFontTx/>
              <a:buChar char="•"/>
            </a:pPr>
            <a:r>
              <a:rPr lang="en-US" sz="1800" b="0" dirty="0"/>
              <a:t>The differential distance from the client to AP0 and AS1 can then be calculated as:</a:t>
            </a:r>
          </a:p>
          <a:p>
            <a:pPr lvl="1" defTabSz="914400" eaLnBrk="0" hangingPunct="0">
              <a:spcBef>
                <a:spcPct val="20000"/>
              </a:spcBef>
              <a:buClrTx/>
              <a:buSzTx/>
              <a:buFontTx/>
              <a:buChar char="–"/>
            </a:pPr>
            <a:r>
              <a:rPr lang="en-US" sz="1400" dirty="0"/>
              <a:t>D_delta_client_01 = [t5 – t6 – (t4 – t1-T_01) ]* c </a:t>
            </a:r>
          </a:p>
          <a:p>
            <a:pPr lvl="1" defTabSz="914400" eaLnBrk="0" hangingPunct="0">
              <a:spcBef>
                <a:spcPct val="20000"/>
              </a:spcBef>
              <a:buClrTx/>
              <a:buSzTx/>
              <a:buFontTx/>
              <a:buChar char="–"/>
            </a:pPr>
            <a:r>
              <a:rPr lang="en-US" sz="1400" dirty="0"/>
              <a:t>where T_01 is the time of flight for a signal between AP0 and AS1 and c is the speed of light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Erik Lindskog, Naveen Kakani, Ali Raissinia, Qualcomm</a:t>
            </a:r>
            <a:endParaRPr lang="en-GB" dirty="0"/>
          </a:p>
        </p:txBody>
      </p:sp>
      <p:sp>
        <p:nvSpPr>
          <p:cNvPr id="6" name="Date Placeholder 5"/>
          <p:cNvSpPr>
            <a:spLocks noGrp="1"/>
          </p:cNvSpPr>
          <p:nvPr>
            <p:ph type="dt" idx="15"/>
          </p:nvPr>
        </p:nvSpPr>
        <p:spPr/>
        <p:txBody>
          <a:bodyPr/>
          <a:lstStyle/>
          <a:p>
            <a:r>
              <a:rPr lang="en-US" smtClean="0"/>
              <a:t>March 2017</a:t>
            </a:r>
            <a:endParaRPr lang="en-GB" dirty="0"/>
          </a:p>
        </p:txBody>
      </p:sp>
    </p:spTree>
    <p:extLst>
      <p:ext uri="{BB962C8B-B14F-4D97-AF65-F5344CB8AC3E}">
        <p14:creationId xmlns:p14="http://schemas.microsoft.com/office/powerpoint/2010/main" val="3998673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2392</TotalTime>
  <Words>2372</Words>
  <Application>Microsoft Office PowerPoint</Application>
  <PresentationFormat>On-screen Show (4:3)</PresentationFormat>
  <Paragraphs>376</Paragraphs>
  <Slides>30</Slides>
  <Notes>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40" baseType="lpstr">
      <vt:lpstr>Arial Unicode MS</vt:lpstr>
      <vt:lpstr>MS Gothic</vt:lpstr>
      <vt:lpstr>MS PGothic</vt:lpstr>
      <vt:lpstr>Arial</vt:lpstr>
      <vt:lpstr>Calibri</vt:lpstr>
      <vt:lpstr>Symbol</vt:lpstr>
      <vt:lpstr>Times New Roman</vt:lpstr>
      <vt:lpstr>Wingdings</vt:lpstr>
      <vt:lpstr>Office Theme</vt:lpstr>
      <vt:lpstr>Document</vt:lpstr>
      <vt:lpstr>Passive Location</vt:lpstr>
      <vt:lpstr>Abstract</vt:lpstr>
      <vt:lpstr>TDOA - Hyperbolic Navigation</vt:lpstr>
      <vt:lpstr>Introduction</vt:lpstr>
      <vt:lpstr>Passive Location</vt:lpstr>
      <vt:lpstr>PowerPoint Presentation</vt:lpstr>
      <vt:lpstr>Timing Relations</vt:lpstr>
      <vt:lpstr>Propagation paths and time stamps</vt:lpstr>
      <vt:lpstr>Calculation of  differential distance</vt:lpstr>
      <vt:lpstr>PowerPoint Presentation</vt:lpstr>
      <vt:lpstr>MU-MIMO EFTM Based Passive Ranging</vt:lpstr>
      <vt:lpstr>MU-MIMO EFTM Based Passive Ranging</vt:lpstr>
      <vt:lpstr>‘Staggered UL MU NDP’</vt:lpstr>
      <vt:lpstr>‘Symbol Interleaved UL MU NDP’ option</vt:lpstr>
      <vt:lpstr>Propagation paths and time stamps </vt:lpstr>
      <vt:lpstr>Differential Distance Calculation </vt:lpstr>
      <vt:lpstr>Rough Estimates of Overhead</vt:lpstr>
      <vt:lpstr>PowerPoint Presentation</vt:lpstr>
      <vt:lpstr>Scheduling of (E)FTM Transmissions</vt:lpstr>
      <vt:lpstr>Schedule negotiation</vt:lpstr>
      <vt:lpstr>Schedule Content (1)</vt:lpstr>
      <vt:lpstr>Schedule Content (2)</vt:lpstr>
      <vt:lpstr>Conveying the Schedule</vt:lpstr>
      <vt:lpstr>PowerPoint Presentation</vt:lpstr>
      <vt:lpstr>Scalability</vt:lpstr>
      <vt:lpstr>Synchronization</vt:lpstr>
      <vt:lpstr>Client Calibration</vt:lpstr>
      <vt:lpstr>Security</vt:lpstr>
      <vt:lpstr>Summary of Promises and Challenges</vt:lpstr>
      <vt:lpstr>References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Location</dc:title>
  <dc:creator>Erik Lindskog, Naveen Kakani, Ali Raissinia</dc:creator>
  <cp:lastModifiedBy>Erik Lindskog</cp:lastModifiedBy>
  <cp:revision>79</cp:revision>
  <cp:lastPrinted>1601-01-01T00:00:00Z</cp:lastPrinted>
  <dcterms:created xsi:type="dcterms:W3CDTF">2017-01-17T13:08:38Z</dcterms:created>
  <dcterms:modified xsi:type="dcterms:W3CDTF">2017-03-14T20:31:38Z</dcterms:modified>
</cp:coreProperties>
</file>