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313" r:id="rId6"/>
    <p:sldId id="314" r:id="rId7"/>
    <p:sldId id="316" r:id="rId8"/>
    <p:sldId id="317" r:id="rId9"/>
    <p:sldId id="315" r:id="rId10"/>
    <p:sldId id="306" r:id="rId11"/>
    <p:sldId id="285" r:id="rId12"/>
    <p:sldId id="289" r:id="rId13"/>
    <p:sldId id="301" r:id="rId14"/>
    <p:sldId id="318" r:id="rId15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313"/>
            <p14:sldId id="314"/>
            <p14:sldId id="316"/>
            <p14:sldId id="317"/>
            <p14:sldId id="315"/>
            <p14:sldId id="306"/>
            <p14:sldId id="285"/>
            <p14:sldId id="289"/>
            <p14:sldId id="301"/>
            <p14:sldId id="3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un, Li Hsiang" initials="lsun" lastIdx="1" clrIdx="6">
    <p:extLst>
      <p:ext uri="{19B8F6BF-5375-455C-9EA6-DF929625EA0E}">
        <p15:presenceInfo xmlns:p15="http://schemas.microsoft.com/office/powerpoint/2012/main" userId="Sun, Li Hsiang" providerId="None"/>
      </p:ext>
    </p:extLst>
  </p:cmAuthor>
  <p:cmAuthor id="1" name="Olesen, Robert" initials="OR" lastIdx="1" clrIdx="0">
    <p:extLst>
      <p:ext uri="{19B8F6BF-5375-455C-9EA6-DF929625EA0E}">
        <p15:presenceInfo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:p15="http://schemas.microsoft.com/office/powerpoint/2012/main" userId="S-1-5-21-1844237615-1580818891-725345543-35629" providerId="AD"/>
      </p:ext>
    </p:extLst>
  </p:cmAuthor>
  <p:cmAuthor id="4" name="Rui Yang" initials="RY" lastIdx="10" clrIdx="3">
    <p:extLst>
      <p:ext uri="{19B8F6BF-5375-455C-9EA6-DF929625EA0E}">
        <p15:presenceInfo xmlns:p15="http://schemas.microsoft.com/office/powerpoint/2012/main" userId="Rui Yang" providerId="None"/>
      </p:ext>
    </p:extLst>
  </p:cmAuthor>
  <p:cmAuthor id="5" name="Sun, Li Hsiang" initials="SLH" lastIdx="1" clrIdx="4">
    <p:extLst>
      <p:ext uri="{19B8F6BF-5375-455C-9EA6-DF929625EA0E}">
        <p15:presenceInfo xmlns:p15="http://schemas.microsoft.com/office/powerpoint/2012/main" userId="S-1-5-21-1844237615-1580818891-725345543-19501" providerId="AD"/>
      </p:ext>
    </p:extLst>
  </p:cmAuthor>
  <p:cmAuthor id="6" name="Wang, Xiaofei (Clement)" initials="WX(" lastIdx="13" clrIdx="5">
    <p:extLst>
      <p:ext uri="{19B8F6BF-5375-455C-9EA6-DF929625EA0E}">
        <p15:presenceInfo xmlns:p15="http://schemas.microsoft.com/office/powerpoint/2012/main" userId="S-1-5-21-1844237615-1580818891-725345543-194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671" autoAdjust="0"/>
  </p:normalViewPr>
  <p:slideViewPr>
    <p:cSldViewPr>
      <p:cViewPr varScale="1">
        <p:scale>
          <a:sx n="107" d="100"/>
          <a:sy n="107" d="100"/>
        </p:scale>
        <p:origin x="648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792" y="270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r>
              <a:rPr lang="en-US"/>
              <a:t>doc.: IEEE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283988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/>
              <a:t>InterDigital,</a:t>
            </a:r>
            <a:r>
              <a:rPr lang="en-GB" baseline="0" noProof="0" dirty="0"/>
              <a:t> Inc.</a:t>
            </a:r>
            <a:endParaRPr lang="en-GB" noProof="0" dirty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956223" y="35462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802.11-17/0401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914399" y="800870"/>
            <a:ext cx="7315201" cy="14359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EDMG CEF Enhancements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2017-03-15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       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987850"/>
              </p:ext>
            </p:extLst>
          </p:nvPr>
        </p:nvGraphicFramePr>
        <p:xfrm>
          <a:off x="684213" y="3729038"/>
          <a:ext cx="7243762" cy="289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70" name="Document" r:id="rId4" imgW="8290118" imgH="3302907" progId="Word.Document.8">
                  <p:embed/>
                </p:oleObj>
              </mc:Choice>
              <mc:Fallback>
                <p:oleObj name="Document" r:id="rId4" imgW="8290118" imgH="33029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729038"/>
                        <a:ext cx="7243762" cy="28940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867" y="1525587"/>
            <a:ext cx="603673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Based on 11ad SC PHY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Spatial stream parser:</a:t>
            </a:r>
            <a:endParaRPr lang="en-US" sz="1800" b="0" dirty="0"/>
          </a:p>
          <a:p>
            <a:pPr marL="0" indent="0"/>
            <a:endParaRPr 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MCS index is the same for all streams per PPDU, and a single CRC is used per PPDU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2 spatial streams, configuration 4 in [1]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600" b="0" dirty="0"/>
              <a:t>MMSE receiver with FDE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600" b="0" dirty="0"/>
              <a:t>Enterprise cubicle scenario in 11ay/ad channel model [1]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600" b="0" dirty="0"/>
              <a:t>STAs are randomly placed in the cubicle 1 in the center of the CR, 0.9m above the floor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600" b="0" dirty="0"/>
              <a:t>AP is positioned at x=2.8, y=6, z=2.9m on the ceiling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grpSp>
        <p:nvGrpSpPr>
          <p:cNvPr id="6" name="Group 5"/>
          <p:cNvGrpSpPr/>
          <p:nvPr/>
        </p:nvGrpSpPr>
        <p:grpSpPr>
          <a:xfrm>
            <a:off x="3907248" y="1247178"/>
            <a:ext cx="4017552" cy="1189717"/>
            <a:chOff x="2307048" y="1804022"/>
            <a:chExt cx="4017552" cy="1189717"/>
          </a:xfrm>
        </p:grpSpPr>
        <p:sp>
          <p:nvSpPr>
            <p:cNvPr id="5" name="Rectangle 4"/>
            <p:cNvSpPr/>
            <p:nvPr/>
          </p:nvSpPr>
          <p:spPr bwMode="auto">
            <a:xfrm>
              <a:off x="2307048" y="2418899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b1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688048" y="2418899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b2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076455" y="2418899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b3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457455" y="2418899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b4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832424" y="2418899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b5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213424" y="2418899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b6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174193" y="2122513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b1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555193" y="2122513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b3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943600" y="2122513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b5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174193" y="2740526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b2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555193" y="2740526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b4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943600" y="2740526"/>
              <a:ext cx="381000" cy="253213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b6</a:t>
              </a:r>
            </a:p>
          </p:txBody>
        </p:sp>
        <p:cxnSp>
          <p:nvCxnSpPr>
            <p:cNvPr id="20" name="Elbow Connector 19"/>
            <p:cNvCxnSpPr>
              <a:stCxn id="12" idx="3"/>
            </p:cNvCxnSpPr>
            <p:nvPr/>
          </p:nvCxnSpPr>
          <p:spPr bwMode="auto">
            <a:xfrm flipV="1">
              <a:off x="4594424" y="2269232"/>
              <a:ext cx="554369" cy="263118"/>
            </a:xfrm>
            <a:prstGeom prst="bent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Elbow Connector 21"/>
            <p:cNvCxnSpPr/>
            <p:nvPr/>
          </p:nvCxnSpPr>
          <p:spPr bwMode="auto">
            <a:xfrm>
              <a:off x="4594424" y="2578052"/>
              <a:ext cx="579769" cy="244947"/>
            </a:xfrm>
            <a:prstGeom prst="bent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2742892" y="2122634"/>
              <a:ext cx="1661032" cy="2543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Encoder Output Bits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57261" y="1804022"/>
              <a:ext cx="827471" cy="2543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Stream 1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82173" y="2483552"/>
              <a:ext cx="827471" cy="2543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Stream 2</a:t>
              </a:r>
            </a:p>
          </p:txBody>
        </p:sp>
      </p:grpSp>
      <p:sp>
        <p:nvSpPr>
          <p:cNvPr id="4" name="Rectangle 112"/>
          <p:cNvSpPr>
            <a:spLocks noChangeArrowheads="1"/>
          </p:cNvSpPr>
          <p:nvPr/>
        </p:nvSpPr>
        <p:spPr bwMode="auto">
          <a:xfrm flipV="1">
            <a:off x="9079423" y="211831"/>
            <a:ext cx="525286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302" y="2526308"/>
            <a:ext cx="2590698" cy="3771901"/>
          </a:xfrm>
          <a:prstGeom prst="rect">
            <a:avLst/>
          </a:prstGeom>
        </p:spPr>
      </p:pic>
      <p:sp>
        <p:nvSpPr>
          <p:cNvPr id="27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52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A. </a:t>
            </a:r>
            <a:r>
              <a:rPr lang="en-US" sz="1800" b="0" dirty="0" err="1"/>
              <a:t>Maltsev</a:t>
            </a:r>
            <a:r>
              <a:rPr lang="en-US" sz="1800" b="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b="0" i="1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et al,</a:t>
            </a:r>
            <a:r>
              <a:rPr lang="en-US" sz="1800" b="0" dirty="0"/>
              <a:t>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“Channel models for </a:t>
            </a:r>
            <a:r>
              <a:rPr lang="en-US" sz="1800" b="0" dirty="0" err="1">
                <a:ea typeface="Times New Roman"/>
                <a:cs typeface="Times New Roman"/>
                <a:sym typeface="Times New Roman"/>
              </a:rPr>
              <a:t>ieee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 802 11ay”, IEEE doc. 11-15/1150r7 </a:t>
            </a:r>
          </a:p>
          <a:p>
            <a:pPr marL="0" indent="0" algn="just" defTabSz="914400">
              <a:spcBef>
                <a:spcPct val="20000"/>
              </a:spcBef>
              <a:buClrTx/>
              <a:buSzTx/>
            </a:pPr>
            <a:endParaRPr lang="en-US" sz="1800" b="0" dirty="0"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98803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75" y="834430"/>
            <a:ext cx="7886700" cy="994172"/>
          </a:xfrm>
        </p:spPr>
        <p:txBody>
          <a:bodyPr/>
          <a:lstStyle/>
          <a:p>
            <a:r>
              <a:rPr lang="en-US" dirty="0"/>
              <a:t>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74378" y="1687760"/>
                <a:ext cx="5164822" cy="3798640"/>
              </a:xfrm>
            </p:spPr>
            <p:txBody>
              <a:bodyPr>
                <a:noAutofit/>
              </a:bodyPr>
              <a:lstStyle/>
              <a:p>
                <a:pPr marL="0" indent="0">
                  <a:spcAft>
                    <a:spcPts val="450"/>
                  </a:spcAft>
                </a:pPr>
                <a:r>
                  <a:rPr lang="en-US" sz="1200" b="0" dirty="0"/>
                  <a:t>Based on the current CEF design, the SNR of channel estimation for each stream at a </a:t>
                </a:r>
                <a:r>
                  <a:rPr lang="en-US" sz="1200" b="0" dirty="0" err="1"/>
                  <a:t>rx</a:t>
                </a:r>
                <a:r>
                  <a:rPr lang="en-US" sz="1200" b="0" dirty="0"/>
                  <a:t> antenna is:</a:t>
                </a:r>
              </a:p>
              <a:p>
                <a:pPr marL="400050" lvl="1" indent="0">
                  <a:spcAft>
                    <a:spcPts val="45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d>
                                        <m:dPr>
                                          <m:begChr m:val="⌈"/>
                                          <m:endChr m:val="⌉"/>
                                          <m:ctrlPr>
                                            <a:rPr lang="en-US" sz="1200" b="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𝒍𝒐𝒈</m:t>
                                          </m:r>
                                          <m:r>
                                            <a:rPr lang="en-US" sz="12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sz="12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d>
                                                <m:dPr>
                                                  <m:begChr m:val="⌈"/>
                                                  <m:endChr m:val="⌉"/>
                                                  <m:ctrlPr>
                                                    <a:rPr lang="en-US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f>
                                                    <m:fPr>
                                                      <m:ctrlPr>
                                                        <a:rPr lang="en-US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fPr>
                                                    <m:num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sz="12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sz="1200" b="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sz="1200" b="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𝑠𝑠</m:t>
                                                          </m:r>
                                                        </m:sub>
                                                      </m:sSub>
                                                    </m:num>
                                                    <m:den>
                                                      <m:r>
                                                        <a:rPr lang="en-US" sz="1200" b="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den>
                                                  </m:f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</m:d>
                                    </m:sup>
                                  </m:sSup>
                                  <m:r>
                                    <m:rPr>
                                      <m:nor/>
                                    </m:rPr>
                                    <a:rPr lang="en-US" sz="1200" dirty="0"/>
                                    <m:t> </m:t>
                                  </m:r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1024×</m:t>
                                  </m:r>
                                  <m:sSub>
                                    <m:sSubPr>
                                      <m:ctrlPr>
                                        <a:rPr lang="en-US" sz="12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2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𝐶𝐵</m:t>
                                      </m:r>
                                    </m:sub>
                                  </m:sSub>
                                  <m: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𝒍𝒐𝒈</m:t>
                                  </m:r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d>
                                    <m:dPr>
                                      <m:ctrlPr>
                                        <a:rPr lang="en-US" sz="12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begChr m:val="⌈"/>
                                          <m:endChr m:val="⌉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200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200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𝑠𝑠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sz="1200" b="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sup>
                          </m:sSup>
                          <m:r>
                            <a:rPr lang="en-US" sz="1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2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1024×</m:t>
                          </m:r>
                          <m:sSub>
                            <m:sSubPr>
                              <m:ctrlP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𝐶𝐵</m:t>
                              </m:r>
                            </m:sub>
                          </m:sSub>
                          <m:r>
                            <a:rPr lang="en-US" sz="12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2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2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𝒍𝒐𝒈</m:t>
                                  </m:r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d>
                                    <m:dPr>
                                      <m:ctrlPr>
                                        <a:rPr lang="en-US" sz="12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begChr m:val="⌈"/>
                                          <m:endChr m:val="⌉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200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200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𝑠𝑠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sz="1200" b="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𝑠𝑠</m:t>
                              </m:r>
                            </m:sub>
                          </m:sSub>
                        </m:den>
                      </m:f>
                      <m:r>
                        <a:rPr lang="en-US" sz="1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2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1024×</m:t>
                      </m:r>
                      <m:f>
                        <m:fPr>
                          <m:ctrlPr>
                            <a:rPr lang="en-US" sz="1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sSup>
                            <m:sSupPr>
                              <m:ctrlPr>
                                <a:rPr lang="en-US" sz="1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2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2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𝐶𝐵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den>
                      </m:f>
                      <m:r>
                        <m:rPr>
                          <m:brk/>
                        </m:rPr>
                        <a:rPr lang="en-US" sz="1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1024</m:t>
                              </m:r>
                              <m:r>
                                <a:rPr lang="en-US" sz="12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sSup>
                                <m:sSupPr>
                                  <m:ctrlP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d>
                                <m:dPr>
                                  <m:ctrlPr>
                                    <a:rPr lang="en-US" sz="12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200" b="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b="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200" b="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𝐶𝐵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  <m:r>
                        <a:rPr lang="en-US" sz="1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12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11 </m:t>
                          </m:r>
                          <m:r>
                            <m:rPr>
                              <m:nor/>
                            </m:rPr>
                            <a:rPr lang="en-US" sz="12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ad</m:t>
                          </m:r>
                          <m:r>
                            <m:rPr>
                              <m:nor/>
                            </m:rPr>
                            <a:rPr lang="en-US" sz="12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CEF</m:t>
                          </m:r>
                          <m:r>
                            <m:rPr>
                              <m:nor/>
                            </m:rPr>
                            <a:rPr lang="en-US" sz="12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SNR</m:t>
                          </m:r>
                        </m:e>
                      </m:d>
                    </m:oMath>
                  </m:oMathPara>
                </a14:m>
                <a:endParaRPr lang="en-US" sz="7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00050" lvl="1" indent="0">
                  <a:spcAft>
                    <a:spcPts val="450"/>
                  </a:spcAft>
                </a:pPr>
                <a:endParaRPr lang="en-US" sz="500" b="0" dirty="0">
                  <a:ea typeface="Cambria Math" panose="02040503050406030204" pitchFamily="18" charset="0"/>
                </a:endParaRPr>
              </a:p>
              <a:p>
                <a:pPr marL="0" indent="0">
                  <a:spcAft>
                    <a:spcPts val="450"/>
                  </a:spcAft>
                </a:pPr>
                <a:r>
                  <a:rPr lang="en-US" sz="1200" b="0" dirty="0"/>
                  <a:t>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dirty="0">
                        <a:latin typeface="Cambria Math" panose="02040503050406030204" pitchFamily="18" charset="0"/>
                      </a:rPr>
                      <m:t>k</m:t>
                    </m:r>
                    <m:r>
                      <a:rPr lang="en-US" sz="1200" b="0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200" b="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begChr m:val="⌈"/>
                                <m:endChr m:val="⌉"/>
                                <m:ctrlPr>
                                  <a:rPr lang="en-US" sz="1200" b="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1200" b="0" dirty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en-US" sz="1200" b="0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d>
                                  <m:dPr>
                                    <m:ctrlPr>
                                      <a:rPr lang="en-US" sz="12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begChr m:val="⌈"/>
                                        <m:endChr m:val="⌉"/>
                                        <m:ctrlPr>
                                          <a:rPr lang="en-US" sz="1200" b="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b="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sz="1200" b="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200" b="0">
                                                    <a:latin typeface="Cambria Math" panose="02040503050406030204" pitchFamily="18" charset="0"/>
                                                  </a:rPr>
                                                  <m:t>n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200" b="0">
                                                    <a:latin typeface="Cambria Math" panose="02040503050406030204" pitchFamily="18" charset="0"/>
                                                  </a:rPr>
                                                  <m:t>ss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r>
                                              <a:rPr lang="en-US" sz="1200" b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d>
                              </m:e>
                            </m:d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sz="1200" b="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 b="0" dirty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200" b="0" dirty="0"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den>
                    </m:f>
                    <m:r>
                      <a:rPr lang="en-US" sz="1200" b="0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200" b="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200" b="0" dirty="0"/>
                  <a:t> is total </a:t>
                </a:r>
                <a:r>
                  <a:rPr lang="en-US" sz="1200" b="0" dirty="0" err="1"/>
                  <a:t>tx</a:t>
                </a:r>
                <a:r>
                  <a:rPr lang="en-US" sz="1200" b="0" dirty="0"/>
                  <a:t> power,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b="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dirty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sSub>
                          <m:sSubPr>
                            <m:ctrlPr>
                              <a:rPr lang="en-US" sz="1200" b="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200" b="0" dirty="0">
                                <a:latin typeface="Cambria Math" panose="02040503050406030204" pitchFamily="18" charset="0"/>
                              </a:rPr>
                              <m:t>𝐶𝐵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200" b="0" dirty="0"/>
                  <a:t> is noise power density, </a:t>
                </a:r>
                <a:r>
                  <a:rPr lang="en-US" sz="1200" b="0" i="1" dirty="0"/>
                  <a:t>h</a:t>
                </a:r>
                <a:r>
                  <a:rPr lang="en-US" sz="1200" b="0" dirty="0"/>
                  <a:t> is the estimated channel of the spatial stream at the </a:t>
                </a:r>
                <a:r>
                  <a:rPr lang="en-US" sz="1200" b="0" dirty="0" err="1"/>
                  <a:t>rx</a:t>
                </a:r>
                <a:r>
                  <a:rPr lang="en-US" sz="1200" b="0" dirty="0"/>
                  <a:t> antenna</a:t>
                </a:r>
              </a:p>
              <a:p>
                <a:pPr marL="0" indent="0">
                  <a:spcAft>
                    <a:spcPts val="450"/>
                  </a:spcAft>
                </a:pPr>
                <a:r>
                  <a:rPr lang="en-US" sz="1200" b="0" dirty="0"/>
                  <a:t>The figures on the left show the k value and performance degradation of the chest performance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74378" y="1687760"/>
                <a:ext cx="5164822" cy="3798640"/>
              </a:xfrm>
              <a:blipFill>
                <a:blip r:embed="rId2"/>
                <a:stretch>
                  <a:fillRect l="-118" t="-161" r="-118" b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948" y="1294824"/>
            <a:ext cx="2853525" cy="2340290"/>
          </a:xfrm>
          <a:prstGeom prst="rect">
            <a:avLst/>
          </a:prstGeom>
        </p:spPr>
      </p:pic>
      <p:sp>
        <p:nvSpPr>
          <p:cNvPr id="6" name="Slide Number Placeholder 2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2400" y="3581400"/>
            <a:ext cx="4035716" cy="302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35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Change: CEF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628650" y="2288205"/>
                <a:ext cx="5829300" cy="3086100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en-US" sz="1500" dirty="0"/>
                  <a:t>To solve the problem, the EDMG-CEF is modified as shown in figure below, </a:t>
                </a:r>
                <a:r>
                  <a:rPr lang="en-US" sz="1500" dirty="0">
                    <a:solidFill>
                      <a:srgbClr val="FF0000"/>
                    </a:solidFill>
                  </a:rPr>
                  <a:t>as an option </a:t>
                </a:r>
                <a:r>
                  <a:rPr lang="en-US" sz="15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US" sz="1500" dirty="0"/>
                  <a:t>:</a:t>
                </a:r>
              </a:p>
              <a:p>
                <a:pPr algn="just"/>
                <a:r>
                  <a:rPr lang="en-US" sz="1500" dirty="0"/>
                  <a:t>Option 1:</a:t>
                </a:r>
              </a:p>
              <a:p>
                <a:pPr lvl="1" algn="just"/>
                <a:r>
                  <a:rPr lang="en-US" sz="1200" dirty="0"/>
                  <a:t>In time interval T1, modified </a:t>
                </a:r>
                <a:r>
                  <a:rPr lang="en-US" sz="1200" dirty="0" err="1"/>
                  <a:t>CEi</a:t>
                </a:r>
                <a:r>
                  <a:rPr lang="en-US" sz="1200" dirty="0"/>
                  <a:t> is as follows</a:t>
                </a:r>
              </a:p>
              <a:p>
                <a:pPr lvl="2" algn="just"/>
                <a:r>
                  <a:rPr lang="en-US" sz="900" b="1" dirty="0"/>
                  <a:t> </a:t>
                </a:r>
                <a:r>
                  <a:rPr lang="en-US" sz="900" b="1" dirty="0" err="1"/>
                  <a:t>CEi</a:t>
                </a:r>
                <a:r>
                  <a:rPr lang="en-US" sz="900" b="1" dirty="0"/>
                  <a:t> = {Gu</a:t>
                </a:r>
                <a:r>
                  <a:rPr lang="en-US" sz="900" b="1" baseline="30000" dirty="0"/>
                  <a:t>i</a:t>
                </a:r>
                <a:r>
                  <a:rPr lang="en-US" sz="900" b="1" baseline="-25000" dirty="0"/>
                  <a:t>4N</a:t>
                </a:r>
                <a:r>
                  <a:rPr lang="en-US" sz="900" b="1" dirty="0"/>
                  <a:t>, Gv</a:t>
                </a:r>
                <a:r>
                  <a:rPr lang="en-US" sz="900" b="1" baseline="30000" dirty="0"/>
                  <a:t>i</a:t>
                </a:r>
                <a:r>
                  <a:rPr lang="en-US" sz="900" b="1" baseline="-25000" dirty="0"/>
                  <a:t>4N</a:t>
                </a:r>
                <a:r>
                  <a:rPr lang="en-US" sz="900" b="1" dirty="0"/>
                  <a:t>, </a:t>
                </a:r>
                <a:r>
                  <a:rPr lang="en-US" sz="900" b="1" dirty="0">
                    <a:solidFill>
                      <a:srgbClr val="FF0000"/>
                    </a:solidFill>
                  </a:rPr>
                  <a:t>X, </a:t>
                </a:r>
                <a:r>
                  <a:rPr lang="en-US" sz="900" b="1" dirty="0"/>
                  <a:t>-</a:t>
                </a:r>
                <a:r>
                  <a:rPr lang="en-US" sz="900" b="1" dirty="0" err="1"/>
                  <a:t>Gb</a:t>
                </a:r>
                <a:r>
                  <a:rPr lang="en-US" sz="900" b="1" baseline="30000" dirty="0" err="1"/>
                  <a:t>i</a:t>
                </a:r>
                <a:r>
                  <a:rPr lang="en-US" sz="900" b="1" baseline="-25000" dirty="0" err="1"/>
                  <a:t>N</a:t>
                </a:r>
                <a:r>
                  <a:rPr lang="en-US" sz="900" b="1" dirty="0"/>
                  <a:t>}, stream index </a:t>
                </a:r>
                <a:r>
                  <a:rPr lang="en-US" sz="900" b="1" dirty="0" err="1"/>
                  <a:t>i</a:t>
                </a:r>
                <a:r>
                  <a:rPr lang="en-US" sz="900" b="1" dirty="0"/>
                  <a:t> = 1:8;</a:t>
                </a:r>
              </a:p>
              <a:p>
                <a:pPr lvl="1" algn="just"/>
                <a:r>
                  <a:rPr lang="en-US" sz="1200" dirty="0"/>
                  <a:t>Starting from time interval T2, modified </a:t>
                </a:r>
                <a:r>
                  <a:rPr lang="en-US" sz="1200" dirty="0" err="1"/>
                  <a:t>CE’i</a:t>
                </a:r>
                <a:r>
                  <a:rPr lang="en-US" sz="1200" dirty="0"/>
                  <a:t> is introduced as follows:</a:t>
                </a:r>
              </a:p>
              <a:p>
                <a:pPr lvl="2" algn="just"/>
                <a:r>
                  <a:rPr lang="en-US" sz="900" dirty="0"/>
                  <a:t> </a:t>
                </a:r>
                <a:r>
                  <a:rPr lang="en-US" sz="900" b="1" dirty="0" err="1"/>
                  <a:t>CE’i</a:t>
                </a:r>
                <a:r>
                  <a:rPr lang="en-US" sz="900" b="1" dirty="0"/>
                  <a:t> = {-</a:t>
                </a:r>
                <a:r>
                  <a:rPr lang="en-US" sz="900" b="1" dirty="0" err="1"/>
                  <a:t>Ga</a:t>
                </a:r>
                <a:r>
                  <a:rPr lang="en-US" sz="900" b="1" baseline="30000" dirty="0" err="1"/>
                  <a:t>i</a:t>
                </a:r>
                <a:r>
                  <a:rPr lang="en-US" sz="900" b="1" baseline="-25000" dirty="0" err="1"/>
                  <a:t>N</a:t>
                </a:r>
                <a:r>
                  <a:rPr lang="en-US" sz="900" b="1" dirty="0"/>
                  <a:t>, Gu</a:t>
                </a:r>
                <a:r>
                  <a:rPr lang="en-US" sz="900" b="1" baseline="30000" dirty="0"/>
                  <a:t>i</a:t>
                </a:r>
                <a:r>
                  <a:rPr lang="en-US" sz="900" b="1" baseline="-25000" dirty="0"/>
                  <a:t>4N</a:t>
                </a:r>
                <a:r>
                  <a:rPr lang="en-US" sz="900" b="1" dirty="0"/>
                  <a:t>, Gv</a:t>
                </a:r>
                <a:r>
                  <a:rPr lang="en-US" sz="900" b="1" baseline="30000" dirty="0"/>
                  <a:t>i</a:t>
                </a:r>
                <a:r>
                  <a:rPr lang="en-US" sz="900" b="1" baseline="-25000" dirty="0"/>
                  <a:t>4N</a:t>
                </a:r>
                <a:r>
                  <a:rPr lang="en-US" sz="900" b="1" dirty="0"/>
                  <a:t>, </a:t>
                </a:r>
                <a:r>
                  <a:rPr lang="en-US" sz="900" b="1" dirty="0">
                    <a:solidFill>
                      <a:srgbClr val="FF0000"/>
                    </a:solidFill>
                  </a:rPr>
                  <a:t>X, </a:t>
                </a:r>
                <a:r>
                  <a:rPr lang="en-US" sz="900" b="1" dirty="0"/>
                  <a:t>-</a:t>
                </a:r>
                <a:r>
                  <a:rPr lang="en-US" sz="900" b="1" dirty="0" err="1"/>
                  <a:t>Gb</a:t>
                </a:r>
                <a:r>
                  <a:rPr lang="en-US" sz="900" b="1" baseline="30000" dirty="0" err="1"/>
                  <a:t>i</a:t>
                </a:r>
                <a:r>
                  <a:rPr lang="en-US" sz="900" b="1" baseline="-25000" dirty="0" err="1"/>
                  <a:t>N</a:t>
                </a:r>
                <a:r>
                  <a:rPr lang="en-US" sz="900" b="1" dirty="0"/>
                  <a:t>}, stream index </a:t>
                </a:r>
                <a:r>
                  <a:rPr lang="en-US" sz="900" b="1" dirty="0" err="1"/>
                  <a:t>i</a:t>
                </a:r>
                <a:r>
                  <a:rPr lang="en-US" sz="900" b="1" dirty="0"/>
                  <a:t> = 1:8;</a:t>
                </a:r>
              </a:p>
              <a:p>
                <a:pPr lvl="1" algn="just"/>
                <a:r>
                  <a:rPr lang="en-US" sz="1200" dirty="0">
                    <a:solidFill>
                      <a:srgbClr val="FF0000"/>
                    </a:solidFill>
                  </a:rPr>
                  <a:t>X= [Gu</a:t>
                </a:r>
                <a:r>
                  <a:rPr lang="en-US" sz="1200" baseline="30000" dirty="0">
                    <a:solidFill>
                      <a:srgbClr val="FF0000"/>
                    </a:solidFill>
                  </a:rPr>
                  <a:t>i</a:t>
                </a:r>
                <a:r>
                  <a:rPr lang="en-US" sz="1200" baseline="-25000" dirty="0">
                    <a:solidFill>
                      <a:srgbClr val="FF0000"/>
                    </a:solidFill>
                  </a:rPr>
                  <a:t>4N</a:t>
                </a:r>
                <a:r>
                  <a:rPr lang="en-US" sz="1200" dirty="0">
                    <a:solidFill>
                      <a:srgbClr val="FF0000"/>
                    </a:solidFill>
                  </a:rPr>
                  <a:t>, Gv</a:t>
                </a:r>
                <a:r>
                  <a:rPr lang="en-US" sz="1200" baseline="30000" dirty="0">
                    <a:solidFill>
                      <a:srgbClr val="FF0000"/>
                    </a:solidFill>
                  </a:rPr>
                  <a:t>i</a:t>
                </a:r>
                <a:r>
                  <a:rPr lang="en-US" sz="1200" baseline="-25000" dirty="0">
                    <a:solidFill>
                      <a:srgbClr val="FF0000"/>
                    </a:solidFill>
                  </a:rPr>
                  <a:t>4N</a:t>
                </a:r>
                <a:r>
                  <a:rPr lang="en-US" sz="1200" dirty="0">
                    <a:solidFill>
                      <a:srgbClr val="FF0000"/>
                    </a:solidFill>
                  </a:rPr>
                  <a:t>] 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rgbClr val="FF0000"/>
                    </a:solidFill>
                  </a:rPr>
                  <a:t>=2~8</a:t>
                </a:r>
                <a:endParaRPr lang="en-US" sz="1200" dirty="0"/>
              </a:p>
              <a:p>
                <a:pPr algn="just"/>
                <a:r>
                  <a:rPr lang="en-US" sz="1500" dirty="0"/>
                  <a:t>Option 2:</a:t>
                </a:r>
              </a:p>
              <a:p>
                <a:pPr lvl="1" algn="just"/>
                <a:r>
                  <a:rPr lang="en-US" sz="1200" dirty="0"/>
                  <a:t>In time interval T1, modified </a:t>
                </a:r>
                <a:r>
                  <a:rPr lang="en-US" sz="1200" dirty="0" err="1"/>
                  <a:t>CEi</a:t>
                </a:r>
                <a:r>
                  <a:rPr lang="en-US" sz="1200" dirty="0"/>
                  <a:t> is as follows</a:t>
                </a:r>
              </a:p>
              <a:p>
                <a:pPr lvl="2" algn="just"/>
                <a:r>
                  <a:rPr lang="en-US" sz="900" dirty="0"/>
                  <a:t> </a:t>
                </a:r>
                <a:r>
                  <a:rPr lang="en-US" sz="900" b="1" dirty="0" err="1"/>
                  <a:t>CEi</a:t>
                </a:r>
                <a:r>
                  <a:rPr lang="en-US" sz="900" b="1" dirty="0"/>
                  <a:t> = {Gu</a:t>
                </a:r>
                <a:r>
                  <a:rPr lang="en-US" sz="900" b="1" baseline="30000" dirty="0"/>
                  <a:t>i</a:t>
                </a:r>
                <a:r>
                  <a:rPr lang="en-US" sz="900" b="1" baseline="-25000" dirty="0"/>
                  <a:t>4N</a:t>
                </a:r>
                <a:r>
                  <a:rPr lang="en-US" sz="900" b="1" dirty="0"/>
                  <a:t>, Gv</a:t>
                </a:r>
                <a:r>
                  <a:rPr lang="en-US" sz="900" b="1" baseline="30000" dirty="0"/>
                  <a:t>i</a:t>
                </a:r>
                <a:r>
                  <a:rPr lang="en-US" sz="900" b="1" baseline="-25000" dirty="0"/>
                  <a:t>4N</a:t>
                </a:r>
                <a:r>
                  <a:rPr lang="en-US" sz="900" b="1" dirty="0"/>
                  <a:t>, </a:t>
                </a:r>
                <a:r>
                  <a:rPr lang="en-US" sz="900" b="1" dirty="0">
                    <a:solidFill>
                      <a:srgbClr val="FF0000"/>
                    </a:solidFill>
                  </a:rPr>
                  <a:t>X, </a:t>
                </a:r>
                <a:r>
                  <a:rPr lang="en-US" sz="900" b="1" dirty="0"/>
                  <a:t>-</a:t>
                </a:r>
                <a:r>
                  <a:rPr lang="en-US" sz="900" b="1" dirty="0" err="1"/>
                  <a:t>Gb</a:t>
                </a:r>
                <a:r>
                  <a:rPr lang="en-US" sz="900" b="1" baseline="30000" dirty="0" err="1"/>
                  <a:t>i</a:t>
                </a:r>
                <a:r>
                  <a:rPr lang="en-US" sz="900" b="1" baseline="-25000" dirty="0" err="1"/>
                  <a:t>N</a:t>
                </a:r>
                <a:r>
                  <a:rPr lang="en-US" sz="900" b="1" dirty="0"/>
                  <a:t>}, stream index </a:t>
                </a:r>
                <a:r>
                  <a:rPr lang="en-US" sz="900" b="1" dirty="0" err="1"/>
                  <a:t>i</a:t>
                </a:r>
                <a:r>
                  <a:rPr lang="en-US" sz="900" b="1" dirty="0"/>
                  <a:t> = 1:8;</a:t>
                </a:r>
              </a:p>
              <a:p>
                <a:pPr lvl="1" algn="just"/>
                <a:r>
                  <a:rPr lang="en-US" sz="1200" dirty="0"/>
                  <a:t>Starting from time interval T2, modified </a:t>
                </a:r>
                <a:r>
                  <a:rPr lang="en-US" sz="1200" dirty="0" err="1"/>
                  <a:t>CE’i</a:t>
                </a:r>
                <a:r>
                  <a:rPr lang="en-US" sz="1200" dirty="0"/>
                  <a:t> is introduced as follows:</a:t>
                </a:r>
              </a:p>
              <a:p>
                <a:pPr lvl="2" algn="just"/>
                <a:r>
                  <a:rPr lang="en-US" sz="900" dirty="0"/>
                  <a:t> </a:t>
                </a:r>
                <a:r>
                  <a:rPr lang="en-US" sz="900" b="1" dirty="0" err="1"/>
                  <a:t>CE’i</a:t>
                </a:r>
                <a:r>
                  <a:rPr lang="en-US" sz="900" b="1" dirty="0"/>
                  <a:t> = {-</a:t>
                </a:r>
                <a:r>
                  <a:rPr lang="en-US" sz="900" b="1" dirty="0" err="1"/>
                  <a:t>Ga</a:t>
                </a:r>
                <a:r>
                  <a:rPr lang="en-US" sz="900" b="1" baseline="30000" dirty="0" err="1"/>
                  <a:t>i</a:t>
                </a:r>
                <a:r>
                  <a:rPr lang="en-US" sz="900" b="1" baseline="-25000" dirty="0" err="1"/>
                  <a:t>N</a:t>
                </a:r>
                <a:r>
                  <a:rPr lang="en-US" sz="900" b="1" dirty="0"/>
                  <a:t>, Gu</a:t>
                </a:r>
                <a:r>
                  <a:rPr lang="en-US" sz="900" b="1" baseline="30000" dirty="0"/>
                  <a:t>i</a:t>
                </a:r>
                <a:r>
                  <a:rPr lang="en-US" sz="900" b="1" baseline="-25000" dirty="0"/>
                  <a:t>4N</a:t>
                </a:r>
                <a:r>
                  <a:rPr lang="en-US" sz="900" b="1" dirty="0"/>
                  <a:t>, Gv</a:t>
                </a:r>
                <a:r>
                  <a:rPr lang="en-US" sz="900" b="1" baseline="30000" dirty="0"/>
                  <a:t>i</a:t>
                </a:r>
                <a:r>
                  <a:rPr lang="en-US" sz="900" b="1" baseline="-25000" dirty="0"/>
                  <a:t>4N</a:t>
                </a:r>
                <a:r>
                  <a:rPr lang="en-US" sz="900" b="1" dirty="0"/>
                  <a:t>, </a:t>
                </a:r>
                <a:r>
                  <a:rPr lang="en-US" sz="900" b="1" dirty="0">
                    <a:solidFill>
                      <a:srgbClr val="FF0000"/>
                    </a:solidFill>
                  </a:rPr>
                  <a:t>X, </a:t>
                </a:r>
                <a:r>
                  <a:rPr lang="en-US" sz="900" b="1" dirty="0"/>
                  <a:t>-</a:t>
                </a:r>
                <a:r>
                  <a:rPr lang="en-US" sz="900" b="1" dirty="0" err="1"/>
                  <a:t>Gb</a:t>
                </a:r>
                <a:r>
                  <a:rPr lang="en-US" sz="900" b="1" baseline="30000" dirty="0" err="1"/>
                  <a:t>i</a:t>
                </a:r>
                <a:r>
                  <a:rPr lang="en-US" sz="900" b="1" baseline="-25000" dirty="0" err="1"/>
                  <a:t>N</a:t>
                </a:r>
                <a:r>
                  <a:rPr lang="en-US" sz="900" b="1" dirty="0"/>
                  <a:t>}, stream index </a:t>
                </a:r>
                <a:r>
                  <a:rPr lang="en-US" sz="900" b="1" dirty="0" err="1"/>
                  <a:t>i</a:t>
                </a:r>
                <a:r>
                  <a:rPr lang="en-US" sz="900" b="1" dirty="0"/>
                  <a:t> = 1:8;</a:t>
                </a:r>
              </a:p>
              <a:p>
                <a:pPr lvl="1" algn="just"/>
                <a:r>
                  <a:rPr lang="en-US" sz="1200" dirty="0">
                    <a:solidFill>
                      <a:srgbClr val="FF0000"/>
                    </a:solidFill>
                  </a:rPr>
                  <a:t>X= [Gu</a:t>
                </a:r>
                <a:r>
                  <a:rPr lang="en-US" sz="1200" baseline="30000" dirty="0">
                    <a:solidFill>
                      <a:srgbClr val="FF0000"/>
                    </a:solidFill>
                  </a:rPr>
                  <a:t>i</a:t>
                </a:r>
                <a:r>
                  <a:rPr lang="en-US" sz="1200" baseline="-25000" dirty="0">
                    <a:solidFill>
                      <a:srgbClr val="FF0000"/>
                    </a:solidFill>
                  </a:rPr>
                  <a:t>4N</a:t>
                </a:r>
                <a:r>
                  <a:rPr lang="en-US" sz="1200" dirty="0">
                    <a:solidFill>
                      <a:srgbClr val="FF0000"/>
                    </a:solidFill>
                  </a:rPr>
                  <a:t>] 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rgbClr val="FF0000"/>
                    </a:solidFill>
                  </a:rPr>
                  <a:t>=3,5,6</a:t>
                </a:r>
              </a:p>
              <a:p>
                <a:pPr lvl="1" algn="just"/>
                <a:r>
                  <a:rPr lang="en-US" sz="1200" dirty="0">
                    <a:solidFill>
                      <a:srgbClr val="FF0000"/>
                    </a:solidFill>
                  </a:rPr>
                  <a:t>X= [Gu</a:t>
                </a:r>
                <a:r>
                  <a:rPr lang="en-US" sz="1200" baseline="30000" dirty="0">
                    <a:solidFill>
                      <a:srgbClr val="FF0000"/>
                    </a:solidFill>
                  </a:rPr>
                  <a:t>i</a:t>
                </a:r>
                <a:r>
                  <a:rPr lang="en-US" sz="1200" baseline="-25000" dirty="0">
                    <a:solidFill>
                      <a:srgbClr val="FF0000"/>
                    </a:solidFill>
                  </a:rPr>
                  <a:t>4N</a:t>
                </a:r>
                <a:r>
                  <a:rPr lang="en-US" sz="1200" dirty="0">
                    <a:solidFill>
                      <a:srgbClr val="FF0000"/>
                    </a:solidFill>
                  </a:rPr>
                  <a:t>, Gv</a:t>
                </a:r>
                <a:r>
                  <a:rPr lang="en-US" sz="1200" baseline="30000" dirty="0">
                    <a:solidFill>
                      <a:srgbClr val="FF0000"/>
                    </a:solidFill>
                  </a:rPr>
                  <a:t>i</a:t>
                </a:r>
                <a:r>
                  <a:rPr lang="en-US" sz="1200" baseline="-25000" dirty="0">
                    <a:solidFill>
                      <a:srgbClr val="FF0000"/>
                    </a:solidFill>
                  </a:rPr>
                  <a:t>4N</a:t>
                </a:r>
                <a:r>
                  <a:rPr lang="en-US" sz="1200" dirty="0">
                    <a:solidFill>
                      <a:srgbClr val="FF0000"/>
                    </a:solidFill>
                  </a:rPr>
                  <a:t>] 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rgbClr val="FF0000"/>
                    </a:solidFill>
                  </a:rPr>
                  <a:t>=2,4,7,8</a:t>
                </a:r>
              </a:p>
              <a:p>
                <a:pPr lvl="1" algn="just"/>
                <a:endParaRPr lang="en-US" sz="1200" dirty="0"/>
              </a:p>
              <a:p>
                <a:pPr lvl="1" algn="just"/>
                <a:endParaRPr lang="en-US" sz="1200" dirty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2288205"/>
                <a:ext cx="5829300" cy="3086100"/>
              </a:xfrm>
              <a:prstGeom prst="rect">
                <a:avLst/>
              </a:prstGeom>
              <a:blipFill>
                <a:blip r:embed="rId2"/>
                <a:stretch>
                  <a:fillRect l="-314" t="-1183" r="-418" b="-151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5336" y="2807656"/>
            <a:ext cx="3152039" cy="2296001"/>
          </a:xfrm>
          <a:prstGeom prst="rect">
            <a:avLst/>
          </a:prstGeom>
        </p:spPr>
      </p:pic>
      <p:sp>
        <p:nvSpPr>
          <p:cNvPr id="7" name="Slide Number Placeholder 2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957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estimation SNR after extension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4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d>
                                        <m:dPr>
                                          <m:begChr m:val="⌈"/>
                                          <m:endChr m:val="⌉"/>
                                          <m:ctrlPr>
                                            <a:rPr lang="en-US" sz="1400" b="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𝒍𝒐𝒈</m:t>
                                          </m:r>
                                          <m:r>
                                            <a:rPr lang="en-US" sz="140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sz="1400" i="1" dirty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d>
                                                <m:dPr>
                                                  <m:begChr m:val="⌈"/>
                                                  <m:endChr m:val="⌉"/>
                                                  <m:ctrlP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f>
                                                    <m:fPr>
                                                      <m:ctrlPr>
                                                        <a:rPr lang="en-US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fPr>
                                                    <m:num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sz="1400" b="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sz="1400" b="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𝑠𝑠</m:t>
                                                          </m:r>
                                                        </m:sub>
                                                      </m:sSub>
                                                    </m:num>
                                                    <m:den>
                                                      <m:r>
                                                        <a:rPr lang="en-US" sz="1400" b="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den>
                                                  </m:f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</m:d>
                                    </m:sup>
                                  </m:sSup>
                                  <m:r>
                                    <m:rPr>
                                      <m:nor/>
                                    </m:rPr>
                                    <a:rPr lang="en-US" sz="1400" dirty="0"/>
                                    <m:t> </m:t>
                                  </m:r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1024</m:t>
                                  </m:r>
                                  <m:r>
                                    <a:rPr lang="en-US" sz="1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en-US" sz="14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𝐶𝐵</m:t>
                                      </m:r>
                                    </m:sub>
                                  </m:sSub>
                                  <m: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𝒍𝒐𝒈</m:t>
                                  </m:r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d>
                                    <m:dPr>
                                      <m:ctrlPr>
                                        <a:rPr lang="en-US" sz="1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begChr m:val="⌈"/>
                                          <m:endChr m:val="⌉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400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400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𝑠𝑠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sz="1400" b="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sup>
                          </m:sSup>
                          <m:r>
                            <a:rPr lang="en-US" sz="1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1024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𝐶𝐵</m:t>
                              </m:r>
                            </m:sub>
                          </m:sSub>
                          <m:r>
                            <a:rPr lang="en-US" sz="1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4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𝒍𝒐𝒈</m:t>
                                  </m:r>
                                  <m:r>
                                    <a:rPr lang="en-US" sz="1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d>
                                    <m:dPr>
                                      <m:ctrlPr>
                                        <a:rPr lang="en-US" sz="140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begChr m:val="⌈"/>
                                          <m:endChr m:val="⌉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400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400" b="0" i="1">
                                                      <a:latin typeface="Cambria Math" panose="02040503050406030204" pitchFamily="18" charset="0"/>
                                                    </a:rPr>
                                                    <m:t>𝑠𝑠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sz="1400" b="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𝑠𝑠</m:t>
                              </m:r>
                            </m:sub>
                          </m:sSub>
                        </m:den>
                      </m:f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1024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sSup>
                            <m:sSupPr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𝐶𝐵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den>
                      </m:f>
                      <m:r>
                        <m:rPr>
                          <m:brk/>
                        </m:rPr>
                        <a:rPr lang="en-US" sz="1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1024</m:t>
                              </m:r>
                              <m:r>
                                <a:rPr lang="en-US" sz="1400" b="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sSup>
                                <m:sSupPr>
                                  <m:ctrlP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d>
                                <m:dPr>
                                  <m:ctrlPr>
                                    <a:rPr lang="en-US" sz="1400" b="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400" b="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b="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400" b="0" i="1" dirty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𝐶𝐵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  <m:r>
                        <a:rPr lang="en-US" sz="1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400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11 </m:t>
                          </m:r>
                          <m:r>
                            <m:rPr>
                              <m:nor/>
                            </m:rP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ad</m:t>
                          </m:r>
                          <m:r>
                            <m:rPr>
                              <m:nor/>
                            </m:rP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CEF</m:t>
                          </m:r>
                          <m:r>
                            <m:rPr>
                              <m:nor/>
                            </m:rP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SNR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  <a:p>
                <a:r>
                  <a:rPr lang="en-US" sz="1400" b="0" dirty="0">
                    <a:solidFill>
                      <a:schemeClr val="tx1"/>
                    </a:solidFill>
                  </a:rPr>
                  <a:t>α=2 for option 1 and option 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400" b="0" dirty="0">
                    <a:solidFill>
                      <a:schemeClr val="tx1"/>
                    </a:solidFill>
                  </a:rPr>
                  <a:t>=2,4,7,8 </a:t>
                </a:r>
              </a:p>
              <a:p>
                <a:r>
                  <a:rPr lang="en-US" sz="1400" b="0" dirty="0">
                    <a:solidFill>
                      <a:schemeClr val="tx1"/>
                    </a:solidFill>
                  </a:rPr>
                  <a:t>α=1.5 for option 2,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400" b="0" dirty="0">
                    <a:solidFill>
                      <a:schemeClr val="tx1"/>
                    </a:solidFill>
                  </a:rPr>
                  <a:t>=3,5,6</a:t>
                </a:r>
              </a:p>
              <a:p>
                <a:endParaRPr lang="en-US" sz="1400" b="0" dirty="0">
                  <a:solidFill>
                    <a:schemeClr val="tx1"/>
                  </a:solidFill>
                </a:endParaRPr>
              </a:p>
              <a:p>
                <a:r>
                  <a:rPr lang="en-US" sz="1400" b="0" dirty="0">
                    <a:solidFill>
                      <a:schemeClr val="tx1"/>
                    </a:solidFill>
                  </a:rPr>
                  <a:t>k</a:t>
                </a:r>
                <a:r>
                  <a:rPr lang="el-GR" sz="1400" b="0" dirty="0">
                    <a:solidFill>
                      <a:schemeClr val="tx1"/>
                    </a:solidFill>
                  </a:rPr>
                  <a:t>α</a:t>
                </a:r>
                <a:r>
                  <a:rPr lang="en-US" sz="1400" b="0" dirty="0">
                    <a:solidFill>
                      <a:schemeClr val="tx1"/>
                    </a:solidFill>
                  </a:rPr>
                  <a:t> values are shown on the right figure:</a:t>
                </a:r>
              </a:p>
              <a:p>
                <a:endParaRPr lang="en-US" sz="1400" dirty="0"/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548113"/>
            <a:ext cx="3649845" cy="27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583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48" y="533400"/>
            <a:ext cx="7770813" cy="1065213"/>
          </a:xfrm>
        </p:spPr>
        <p:txBody>
          <a:bodyPr/>
          <a:lstStyle/>
          <a:p>
            <a:r>
              <a:rPr lang="en-US" dirty="0"/>
              <a:t>Performance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71599"/>
            <a:ext cx="3411086" cy="25577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0410" y="1447800"/>
            <a:ext cx="3309211" cy="24813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5615" y="3967213"/>
            <a:ext cx="3344980" cy="2508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" y="3917644"/>
            <a:ext cx="3411086" cy="25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107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change: Signaling of the extended CEF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856" y="1924476"/>
            <a:ext cx="7886700" cy="3470760"/>
          </a:xfrm>
        </p:spPr>
        <p:txBody>
          <a:bodyPr/>
          <a:lstStyle/>
          <a:p>
            <a:pPr marL="0" indent="0"/>
            <a:r>
              <a:rPr lang="en-US" dirty="0"/>
              <a:t>Currently DMG L-header length can carry 5 bits of information</a:t>
            </a:r>
          </a:p>
          <a:p>
            <a:pPr lvl="1"/>
            <a:r>
              <a:rPr lang="en-US" dirty="0"/>
              <a:t>B4 is currently reserved</a:t>
            </a:r>
          </a:p>
          <a:p>
            <a:pPr lvl="1"/>
            <a:r>
              <a:rPr lang="en-US" dirty="0"/>
              <a:t>Propose to use B4 to signal whether the CEF extension is used.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dirty="0"/>
              <a:t>One bit to signal </a:t>
            </a:r>
            <a:r>
              <a:rPr lang="en-US" dirty="0" err="1"/>
              <a:t>rx</a:t>
            </a:r>
            <a:r>
              <a:rPr lang="en-US" dirty="0"/>
              <a:t> capability of extended CEF in one of the reserve bits in the PHY Capability field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752600" y="3553837"/>
            <a:ext cx="5066951" cy="1289769"/>
            <a:chOff x="2634143" y="3014365"/>
            <a:chExt cx="6755934" cy="171969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34143" y="3014365"/>
              <a:ext cx="6755934" cy="1719692"/>
            </a:xfrm>
            <a:prstGeom prst="rect">
              <a:avLst/>
            </a:prstGeom>
          </p:spPr>
        </p:pic>
        <p:sp>
          <p:nvSpPr>
            <p:cNvPr id="6" name="Oval 5"/>
            <p:cNvSpPr/>
            <p:nvPr/>
          </p:nvSpPr>
          <p:spPr>
            <a:xfrm>
              <a:off x="2743200" y="4253218"/>
              <a:ext cx="922789" cy="201336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95331" y="5581745"/>
            <a:ext cx="2780894" cy="860438"/>
            <a:chOff x="3572266" y="5393645"/>
            <a:chExt cx="4095750" cy="12573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72266" y="5393645"/>
              <a:ext cx="4095750" cy="1257300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>
            <a:xfrm rot="16200000">
              <a:off x="6226630" y="5921627"/>
              <a:ext cx="922789" cy="201336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2" name="Slide Number Placeholder 2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403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agree to add the proposed mechanisms in slide 3 option 2, and slide 6 in 11ay D0.2?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12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858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7770813" cy="3276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channel with LOS components [3],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dirty="0"/>
              <a:t>TX/RX analog </a:t>
            </a:r>
            <a:r>
              <a:rPr lang="en-US" sz="1200" dirty="0"/>
              <a:t>beamforming</a:t>
            </a:r>
            <a:r>
              <a:rPr lang="en-US" sz="1200" b="0" dirty="0"/>
              <a:t> for both polarizations of  </a:t>
            </a:r>
            <a:r>
              <a:rPr lang="en-US" sz="1200" b="0" dirty="0" err="1"/>
              <a:t>PAA#</a:t>
            </a:r>
            <a:r>
              <a:rPr lang="en-US" sz="1200" b="0" i="1" dirty="0" err="1"/>
              <a:t>i</a:t>
            </a:r>
            <a:r>
              <a:rPr lang="en-US" sz="1200" b="0" dirty="0"/>
              <a:t> are based on the LOS direction between TX </a:t>
            </a:r>
            <a:r>
              <a:rPr lang="en-US" sz="1200" b="0" dirty="0" err="1"/>
              <a:t>PAA#</a:t>
            </a:r>
            <a:r>
              <a:rPr lang="en-US" sz="1200" b="0" i="1" dirty="0" err="1"/>
              <a:t>i</a:t>
            </a:r>
            <a:r>
              <a:rPr lang="en-US" sz="1200" b="0" i="1" dirty="0"/>
              <a:t> </a:t>
            </a:r>
            <a:r>
              <a:rPr lang="en-US" sz="1200" b="0" dirty="0"/>
              <a:t>↔ RX </a:t>
            </a:r>
            <a:r>
              <a:rPr lang="en-US" sz="1200" b="0" dirty="0" err="1"/>
              <a:t>PAA#</a:t>
            </a:r>
            <a:r>
              <a:rPr lang="en-US" sz="1200" b="0" i="1" dirty="0" err="1"/>
              <a:t>i</a:t>
            </a:r>
            <a:endParaRPr lang="en-US" sz="1200" b="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channel without LOS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dirty="0"/>
              <a:t>Beam forming based on the </a:t>
            </a:r>
            <a:r>
              <a:rPr lang="en-US" sz="1200" b="0" dirty="0" err="1"/>
              <a:t>AoD</a:t>
            </a:r>
            <a:r>
              <a:rPr lang="en-US" sz="1200" b="0" dirty="0"/>
              <a:t>/</a:t>
            </a:r>
            <a:r>
              <a:rPr lang="en-US" sz="1200" b="0" dirty="0" err="1"/>
              <a:t>AoA</a:t>
            </a:r>
            <a:r>
              <a:rPr lang="en-US" sz="1200" b="0" dirty="0"/>
              <a:t> of strongest signal path </a:t>
            </a:r>
            <a:r>
              <a:rPr lang="en-US" sz="1200" dirty="0"/>
              <a:t>between TX </a:t>
            </a:r>
            <a:r>
              <a:rPr lang="en-US" sz="1200" dirty="0" err="1"/>
              <a:t>PAA#</a:t>
            </a:r>
            <a:r>
              <a:rPr lang="en-US" sz="1200" i="1" dirty="0" err="1"/>
              <a:t>i</a:t>
            </a:r>
            <a:r>
              <a:rPr lang="en-US" sz="1200" i="1" dirty="0"/>
              <a:t> </a:t>
            </a:r>
            <a:r>
              <a:rPr lang="en-US" sz="1200" dirty="0"/>
              <a:t>↔ RX </a:t>
            </a:r>
            <a:r>
              <a:rPr lang="en-US" sz="1200" dirty="0" err="1"/>
              <a:t>PAA#</a:t>
            </a:r>
            <a:r>
              <a:rPr lang="en-US" sz="1200" i="1" dirty="0" err="1"/>
              <a:t>i</a:t>
            </a:r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Channel bandwidth 2.64 GHz, center frequency 60.48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Each PAA has 2 elements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Distance between antenna elements 0.0025m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Distance between center of PAAs 10cm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AP-STA scenario, STA is placed at a plane 2m below AP  in the cubicle 1. Random rotation around z-axis between STA/AP.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495800"/>
            <a:ext cx="2438400" cy="191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159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EB4A3DE-0511-4B1C-9B83-50E0A0E03F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28A00E-A4F1-4CB6-961B-1B5ABEB44DD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27258</TotalTime>
  <Words>398</Words>
  <Application>Microsoft Office PowerPoint</Application>
  <PresentationFormat>On-screen Show (4:3)</PresentationFormat>
  <Paragraphs>96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EDMG CEF Enhancements</vt:lpstr>
      <vt:lpstr>Problem</vt:lpstr>
      <vt:lpstr>Proposed Change: CEF</vt:lpstr>
      <vt:lpstr>Channel estimation SNR after extension</vt:lpstr>
      <vt:lpstr>Performance evaluation</vt:lpstr>
      <vt:lpstr>Proposed change: Signaling of the extended CEF</vt:lpstr>
      <vt:lpstr>Straw Poll</vt:lpstr>
      <vt:lpstr>Appendix</vt:lpstr>
      <vt:lpstr>Channel parameters</vt:lpstr>
      <vt:lpstr>Simulation Assumptions</vt:lpstr>
      <vt:lpstr>References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CEF extension for 11ay</dc:title>
  <dc:creator>Sahin, Alphan</dc:creator>
  <cp:lastModifiedBy>Sun, Li Hsiang</cp:lastModifiedBy>
  <cp:revision>924</cp:revision>
  <cp:lastPrinted>2016-07-22T14:42:00Z</cp:lastPrinted>
  <dcterms:created xsi:type="dcterms:W3CDTF">2015-10-28T17:33:34Z</dcterms:created>
  <dcterms:modified xsi:type="dcterms:W3CDTF">2017-03-15T20:03:20Z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