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7" r:id="rId4"/>
    <p:sldId id="295" r:id="rId5"/>
    <p:sldId id="296" r:id="rId6"/>
    <p:sldId id="271" r:id="rId7"/>
    <p:sldId id="269" r:id="rId8"/>
    <p:sldId id="282" r:id="rId9"/>
    <p:sldId id="280" r:id="rId10"/>
    <p:sldId id="281" r:id="rId11"/>
    <p:sldId id="283" r:id="rId12"/>
    <p:sldId id="286" r:id="rId13"/>
    <p:sldId id="277" r:id="rId14"/>
    <p:sldId id="297" r:id="rId15"/>
    <p:sldId id="285" r:id="rId16"/>
    <p:sldId id="294" r:id="rId17"/>
    <p:sldId id="265" r:id="rId18"/>
    <p:sldId id="28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720" autoAdjust="0"/>
    <p:restoredTop sz="94660"/>
  </p:normalViewPr>
  <p:slideViewPr>
    <p:cSldViewPr>
      <p:cViewPr>
        <p:scale>
          <a:sx n="86" d="100"/>
          <a:sy n="86" d="100"/>
        </p:scale>
        <p:origin x="880" y="81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mr-IN" smtClean="0"/>
              <a:t>doc.: IEEE 802.11-17/xxxxr0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January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Jarkko Kneckt, Apple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mr-IN" smtClean="0"/>
              <a:t>doc.: IEEE 802.11-17/xxxxr0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January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Jarkko Kneckt, Apple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mr-IN" smtClean="0"/>
              <a:t>doc.: IEEE 802.11-17/xxxxr0</a:t>
            </a:r>
            <a:endParaRPr lang="en-US"/>
          </a:p>
        </p:txBody>
      </p:sp>
      <p:sp>
        <p:nvSpPr>
          <p:cNvPr id="5" name="Rectangle 3"/>
          <p:cNvSpPr>
            <a:spLocks noGrp="1" noChangeArrowheads="1"/>
          </p:cNvSpPr>
          <p:nvPr>
            <p:ph type="dt"/>
          </p:nvPr>
        </p:nvSpPr>
        <p:spPr>
          <a:ln/>
        </p:spPr>
        <p:txBody>
          <a:bodyPr/>
          <a:lstStyle/>
          <a:p>
            <a:r>
              <a:rPr lang="en-US" smtClean="0"/>
              <a:t>January 2017</a:t>
            </a:r>
            <a:endParaRPr lang="en-US"/>
          </a:p>
        </p:txBody>
      </p:sp>
      <p:sp>
        <p:nvSpPr>
          <p:cNvPr id="6" name="Rectangle 6"/>
          <p:cNvSpPr>
            <a:spLocks noGrp="1" noChangeArrowheads="1"/>
          </p:cNvSpPr>
          <p:nvPr>
            <p:ph type="ftr"/>
          </p:nvPr>
        </p:nvSpPr>
        <p:spPr>
          <a:ln/>
        </p:spPr>
        <p:txBody>
          <a:bodyPr/>
          <a:lstStyle/>
          <a:p>
            <a:r>
              <a:rPr lang="en-US" smtClean="0"/>
              <a:t>Jarkko Kneckt, Apple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mr-IN" smtClean="0"/>
              <a:t>doc.: IEEE 802.11-17/xxxxr0</a:t>
            </a:r>
            <a:endParaRPr lang="en-US"/>
          </a:p>
        </p:txBody>
      </p:sp>
      <p:sp>
        <p:nvSpPr>
          <p:cNvPr id="5" name="Rectangle 3"/>
          <p:cNvSpPr>
            <a:spLocks noGrp="1" noChangeArrowheads="1"/>
          </p:cNvSpPr>
          <p:nvPr>
            <p:ph type="dt"/>
          </p:nvPr>
        </p:nvSpPr>
        <p:spPr>
          <a:ln/>
        </p:spPr>
        <p:txBody>
          <a:bodyPr/>
          <a:lstStyle/>
          <a:p>
            <a:r>
              <a:rPr lang="en-US" smtClean="0"/>
              <a:t>January 2017</a:t>
            </a:r>
            <a:endParaRPr lang="en-US"/>
          </a:p>
        </p:txBody>
      </p:sp>
      <p:sp>
        <p:nvSpPr>
          <p:cNvPr id="6" name="Rectangle 6"/>
          <p:cNvSpPr>
            <a:spLocks noGrp="1" noChangeArrowheads="1"/>
          </p:cNvSpPr>
          <p:nvPr>
            <p:ph type="ftr"/>
          </p:nvPr>
        </p:nvSpPr>
        <p:spPr>
          <a:ln/>
        </p:spPr>
        <p:txBody>
          <a:bodyPr/>
          <a:lstStyle/>
          <a:p>
            <a:r>
              <a:rPr lang="en-US" smtClean="0"/>
              <a:t>Jarkko Kneckt, Apple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mr-IN" smtClean="0"/>
              <a:t>doc.: IEEE 802.11-17/xxxxr0</a:t>
            </a:r>
            <a:endParaRPr lang="en-US"/>
          </a:p>
        </p:txBody>
      </p:sp>
      <p:sp>
        <p:nvSpPr>
          <p:cNvPr id="5" name="Rectangle 3"/>
          <p:cNvSpPr>
            <a:spLocks noGrp="1" noChangeArrowheads="1"/>
          </p:cNvSpPr>
          <p:nvPr>
            <p:ph type="dt"/>
          </p:nvPr>
        </p:nvSpPr>
        <p:spPr>
          <a:ln/>
        </p:spPr>
        <p:txBody>
          <a:bodyPr/>
          <a:lstStyle/>
          <a:p>
            <a:r>
              <a:rPr lang="en-US" smtClean="0"/>
              <a:t>January 2017</a:t>
            </a:r>
            <a:endParaRPr lang="en-US"/>
          </a:p>
        </p:txBody>
      </p:sp>
      <p:sp>
        <p:nvSpPr>
          <p:cNvPr id="6" name="Rectangle 6"/>
          <p:cNvSpPr>
            <a:spLocks noGrp="1" noChangeArrowheads="1"/>
          </p:cNvSpPr>
          <p:nvPr>
            <p:ph type="ftr"/>
          </p:nvPr>
        </p:nvSpPr>
        <p:spPr>
          <a:ln/>
        </p:spPr>
        <p:txBody>
          <a:bodyPr/>
          <a:lstStyle/>
          <a:p>
            <a:r>
              <a:rPr lang="en-US" smtClean="0"/>
              <a:t>Jarkko Kneckt, Apple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3884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mr-IN" smtClean="0"/>
              <a:t>doc.: IEEE 802.11-17/xxxxr0</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idx="12"/>
          </p:nvPr>
        </p:nvSpPr>
        <p:spPr/>
        <p:txBody>
          <a:bodyPr/>
          <a:lstStyle/>
          <a:p>
            <a:r>
              <a:rPr lang="en-US" smtClean="0"/>
              <a:t>Jarkko Kneckt, Apple</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620941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Jarkko Kneckt,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Jarkko Kneckt,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Jarkko Kneckt, Apple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Jarkko Kneckt, Apple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Jarkko Kneckt, Apple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Jarkko Kneckt, Apple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Jarkko Kneckt,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Jarkko Kneckt,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802.11-17/0397r0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Jarkko Kneckt, Apple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Comment resolution for Opportunistic Power Save (OPS)</a:t>
            </a:r>
            <a:endParaRPr lang="en-GB" dirty="0"/>
          </a:p>
        </p:txBody>
      </p:sp>
      <p:sp>
        <p:nvSpPr>
          <p:cNvPr id="3074" name="Rectangle 2"/>
          <p:cNvSpPr>
            <a:spLocks noGrp="1" noChangeArrowheads="1"/>
          </p:cNvSpPr>
          <p:nvPr>
            <p:ph type="body" idx="1"/>
          </p:nvPr>
        </p:nvSpPr>
        <p:spPr>
          <a:xfrm>
            <a:off x="685800" y="17113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00802644"/>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129"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FILS Discovery frame and OPS frame</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FILS Discovery frame contains AP discovery information</a:t>
            </a:r>
          </a:p>
          <a:p>
            <a:pPr lvl="1">
              <a:buFont typeface="Arial" charset="0"/>
              <a:buChar char="•"/>
            </a:pPr>
            <a:r>
              <a:rPr lang="en-US" dirty="0" smtClean="0"/>
              <a:t>FILS </a:t>
            </a:r>
            <a:r>
              <a:rPr lang="en-US" dirty="0"/>
              <a:t>Discovery frames should be transmitted  when no discovery information is transmitted for a predefined </a:t>
            </a:r>
            <a:r>
              <a:rPr lang="en-US" dirty="0" smtClean="0"/>
              <a:t>time</a:t>
            </a:r>
          </a:p>
          <a:p>
            <a:pPr lvl="2">
              <a:buFont typeface="Arial" charset="0"/>
              <a:buChar char="•"/>
            </a:pPr>
            <a:r>
              <a:rPr lang="en-US" dirty="0"/>
              <a:t>Transmitting FILS Discovery frames in BC TWT </a:t>
            </a:r>
            <a:r>
              <a:rPr lang="en-US" dirty="0" smtClean="0"/>
              <a:t>may result </a:t>
            </a:r>
            <a:r>
              <a:rPr lang="en-US" dirty="0"/>
              <a:t>to too frequent discovery frame transmissions</a:t>
            </a:r>
          </a:p>
          <a:p>
            <a:pPr lvl="1">
              <a:buFont typeface="Arial" charset="0"/>
              <a:buChar char="•"/>
            </a:pPr>
            <a:r>
              <a:rPr lang="en-US" dirty="0" smtClean="0"/>
              <a:t>TIM and OPS information may be added to FILS Discovery Frame</a:t>
            </a:r>
          </a:p>
          <a:p>
            <a:pPr>
              <a:buFont typeface="Arial" charset="0"/>
              <a:buChar char="•"/>
            </a:pPr>
            <a:r>
              <a:rPr lang="en-US" dirty="0" smtClean="0"/>
              <a:t>OPS frame is a new frame to signal only the OPS information</a:t>
            </a:r>
          </a:p>
          <a:p>
            <a:pPr lvl="1">
              <a:buFont typeface="Arial" charset="0"/>
              <a:buChar char="•"/>
            </a:pPr>
            <a:r>
              <a:rPr lang="en-US" dirty="0" smtClean="0"/>
              <a:t>The frame is understood by only HE STAs which allows:</a:t>
            </a:r>
          </a:p>
          <a:p>
            <a:pPr lvl="2">
              <a:buFont typeface="Arial" charset="0"/>
              <a:buChar char="•"/>
            </a:pPr>
            <a:r>
              <a:rPr lang="en-US" dirty="0" smtClean="0"/>
              <a:t>Short payload </a:t>
            </a:r>
          </a:p>
          <a:p>
            <a:pPr lvl="2">
              <a:buFont typeface="Arial" charset="0"/>
              <a:buChar char="•"/>
            </a:pPr>
            <a:r>
              <a:rPr lang="en-US" dirty="0" smtClean="0"/>
              <a:t>shorter TIM element; information is needed only for HE STAs </a:t>
            </a:r>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57780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alternatives to implement OPS signaling</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Two alternatives to signal OPS information are proposed:</a:t>
            </a:r>
          </a:p>
          <a:p>
            <a:pPr marL="457200" indent="-457200">
              <a:buFont typeface="+mj-lt"/>
              <a:buAutoNum type="arabicPeriod"/>
            </a:pPr>
            <a:r>
              <a:rPr lang="en-US" dirty="0" smtClean="0"/>
              <a:t>Define new OPS element</a:t>
            </a:r>
          </a:p>
          <a:p>
            <a:pPr marL="857250" lvl="1" indent="-457200">
              <a:buFont typeface="Arial" charset="0"/>
              <a:buChar char="•"/>
            </a:pPr>
            <a:r>
              <a:rPr lang="en-US" dirty="0" smtClean="0"/>
              <a:t>OPS element has similar structure as TIM frame and contains only OPS information for HE STAs </a:t>
            </a:r>
          </a:p>
          <a:p>
            <a:pPr marL="457200" indent="-457200">
              <a:buFont typeface="+mj-lt"/>
              <a:buAutoNum type="arabicPeriod"/>
            </a:pPr>
            <a:r>
              <a:rPr lang="en-US" dirty="0" smtClean="0"/>
              <a:t>Define two encodings for the TIM element</a:t>
            </a:r>
          </a:p>
          <a:p>
            <a:pPr marL="857250" lvl="1" indent="-457200">
              <a:buFont typeface="Arial" charset="0"/>
              <a:buChar char="•"/>
            </a:pPr>
            <a:r>
              <a:rPr lang="en-US" dirty="0" smtClean="0"/>
              <a:t>For some frames TIM element contains only the TIM indication (The legacy encoding)</a:t>
            </a:r>
          </a:p>
          <a:p>
            <a:pPr marL="857250" lvl="1" indent="-457200">
              <a:buFont typeface="Arial" charset="0"/>
              <a:buChar char="•"/>
            </a:pPr>
            <a:r>
              <a:rPr lang="en-US" dirty="0" smtClean="0"/>
              <a:t>For other frames TIM element contains the TIM indication for non-HE STAs and OPS information for HE STAs (The new encoding)  and OPS SP End Time element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96240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differences of alternatives</a:t>
            </a:r>
            <a:endParaRPr lang="en-US" dirty="0"/>
          </a:p>
        </p:txBody>
      </p:sp>
      <p:sp>
        <p:nvSpPr>
          <p:cNvPr id="3" name="Content Placeholder 2"/>
          <p:cNvSpPr>
            <a:spLocks noGrp="1"/>
          </p:cNvSpPr>
          <p:nvPr>
            <p:ph idx="1"/>
          </p:nvPr>
        </p:nvSpPr>
        <p:spPr>
          <a:xfrm>
            <a:off x="685801" y="1981200"/>
            <a:ext cx="4187824" cy="4113213"/>
          </a:xfrm>
        </p:spPr>
        <p:txBody>
          <a:bodyPr/>
          <a:lstStyle/>
          <a:p>
            <a:pPr>
              <a:buFont typeface="Arial" charset="0"/>
              <a:buChar char="•"/>
            </a:pPr>
            <a:r>
              <a:rPr lang="en-US" dirty="0" smtClean="0"/>
              <a:t>Alternative 1 allows both the TIM and OPS information for the frames</a:t>
            </a:r>
          </a:p>
          <a:p>
            <a:pPr>
              <a:buFont typeface="Arial" charset="0"/>
              <a:buChar char="•"/>
            </a:pPr>
            <a:endParaRPr lang="en-US" dirty="0" smtClean="0"/>
          </a:p>
          <a:p>
            <a:pPr>
              <a:buFont typeface="Arial" charset="0"/>
              <a:buChar char="•"/>
            </a:pPr>
            <a:r>
              <a:rPr lang="en-US" dirty="0" smtClean="0"/>
              <a:t>Alternative 2 defines either Legacy TIM encoding or new OPS encoding for the TIM element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7" name="Picture 6"/>
          <p:cNvPicPr>
            <a:picLocks noChangeAspect="1"/>
          </p:cNvPicPr>
          <p:nvPr/>
        </p:nvPicPr>
        <p:blipFill>
          <a:blip r:embed="rId2"/>
          <a:stretch>
            <a:fillRect/>
          </a:stretch>
        </p:blipFill>
        <p:spPr>
          <a:xfrm>
            <a:off x="4873625" y="1962150"/>
            <a:ext cx="4140200" cy="1231900"/>
          </a:xfrm>
          <a:prstGeom prst="rect">
            <a:avLst/>
          </a:prstGeom>
        </p:spPr>
      </p:pic>
      <p:pic>
        <p:nvPicPr>
          <p:cNvPr id="8" name="Picture 7"/>
          <p:cNvPicPr>
            <a:picLocks noChangeAspect="1"/>
          </p:cNvPicPr>
          <p:nvPr/>
        </p:nvPicPr>
        <p:blipFill>
          <a:blip r:embed="rId3"/>
          <a:stretch>
            <a:fillRect/>
          </a:stretch>
        </p:blipFill>
        <p:spPr>
          <a:xfrm>
            <a:off x="4537874" y="4659313"/>
            <a:ext cx="4495800" cy="1435100"/>
          </a:xfrm>
          <a:prstGeom prst="rect">
            <a:avLst/>
          </a:prstGeom>
        </p:spPr>
      </p:pic>
    </p:spTree>
    <p:extLst>
      <p:ext uri="{BB962C8B-B14F-4D97-AF65-F5344CB8AC3E}">
        <p14:creationId xmlns:p14="http://schemas.microsoft.com/office/powerpoint/2010/main" val="538255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1, OPS Element</a:t>
            </a:r>
            <a:br>
              <a:rPr lang="en-US" dirty="0" smtClean="0"/>
            </a:br>
            <a:endParaRPr lang="en-US" dirty="0"/>
          </a:p>
        </p:txBody>
      </p:sp>
      <p:sp>
        <p:nvSpPr>
          <p:cNvPr id="3" name="Content Placeholder 2"/>
          <p:cNvSpPr>
            <a:spLocks noGrp="1"/>
          </p:cNvSpPr>
          <p:nvPr>
            <p:ph idx="1"/>
          </p:nvPr>
        </p:nvSpPr>
        <p:spPr>
          <a:xfrm>
            <a:off x="988218" y="2170907"/>
            <a:ext cx="7770813" cy="4304505"/>
          </a:xfrm>
        </p:spPr>
        <p:txBody>
          <a:bodyPr/>
          <a:lstStyle/>
          <a:p>
            <a:pPr>
              <a:buFont typeface="Arial" charset="0"/>
              <a:buChar char="•"/>
            </a:pPr>
            <a:r>
              <a:rPr lang="en-US" dirty="0" smtClean="0"/>
              <a:t>The OPS SP </a:t>
            </a:r>
            <a:r>
              <a:rPr lang="en-US" dirty="0"/>
              <a:t>End </a:t>
            </a:r>
            <a:r>
              <a:rPr lang="en-US" dirty="0" smtClean="0"/>
              <a:t>Time contains </a:t>
            </a:r>
            <a:r>
              <a:rPr lang="en-US" dirty="0"/>
              <a:t>TSF[8 :15] </a:t>
            </a:r>
            <a:r>
              <a:rPr lang="en-US" dirty="0" smtClean="0"/>
              <a:t>of the time when the OPS SP ends</a:t>
            </a:r>
            <a:endParaRPr lang="en-US" dirty="0"/>
          </a:p>
          <a:p>
            <a:pPr lvl="1">
              <a:buFont typeface="Arial" charset="0"/>
              <a:buChar char="•"/>
            </a:pPr>
            <a:r>
              <a:rPr lang="en-US" dirty="0" smtClean="0"/>
              <a:t>The </a:t>
            </a:r>
            <a:r>
              <a:rPr lang="en-US" dirty="0"/>
              <a:t>Opportunistic PS service </a:t>
            </a:r>
            <a:r>
              <a:rPr lang="en-US" dirty="0" smtClean="0"/>
              <a:t>period </a:t>
            </a:r>
            <a:r>
              <a:rPr lang="en-US" dirty="0"/>
              <a:t>is terminated, when the value of TSF[8 :15] is equal to value </a:t>
            </a:r>
            <a:r>
              <a:rPr lang="en-US" dirty="0" smtClean="0"/>
              <a:t>of OPS SP End Time</a:t>
            </a:r>
          </a:p>
          <a:p>
            <a:pPr marL="800100" lvl="1">
              <a:buFont typeface="Arial" charset="0"/>
              <a:buChar char="•"/>
            </a:pPr>
            <a:r>
              <a:rPr lang="en-US" dirty="0" smtClean="0"/>
              <a:t>The </a:t>
            </a:r>
            <a:r>
              <a:rPr lang="en-US" dirty="0"/>
              <a:t>bit 8 of TSF field indicates time in units of </a:t>
            </a:r>
            <a:r>
              <a:rPr lang="en-US" dirty="0" smtClean="0"/>
              <a:t>256µs</a:t>
            </a:r>
            <a:endParaRPr lang="en-US" dirty="0"/>
          </a:p>
          <a:p>
            <a:pPr>
              <a:buFont typeface="Arial" charset="0"/>
              <a:buChar char="•"/>
            </a:pPr>
            <a:r>
              <a:rPr lang="en-US" dirty="0" smtClean="0"/>
              <a:t>The Bitmap Control and Partial Virtual Bitmap have the same format as in TIM element</a:t>
            </a:r>
          </a:p>
          <a:p>
            <a:pPr lvl="1">
              <a:buFont typeface="Arial" charset="0"/>
              <a:buChar char="•"/>
            </a:pPr>
            <a:r>
              <a:rPr lang="en-US" dirty="0" smtClean="0"/>
              <a:t>Bit </a:t>
            </a:r>
            <a:r>
              <a:rPr lang="en-US" dirty="0"/>
              <a:t>number </a:t>
            </a:r>
            <a:r>
              <a:rPr lang="en-US" i="1" dirty="0"/>
              <a:t>N</a:t>
            </a:r>
            <a:r>
              <a:rPr lang="en-US" dirty="0"/>
              <a:t> in the </a:t>
            </a:r>
            <a:r>
              <a:rPr lang="en-US" dirty="0"/>
              <a:t>V</a:t>
            </a:r>
            <a:r>
              <a:rPr lang="en-US" dirty="0" smtClean="0"/>
              <a:t>irtual </a:t>
            </a:r>
            <a:r>
              <a:rPr lang="en-US" dirty="0"/>
              <a:t>B</a:t>
            </a:r>
            <a:r>
              <a:rPr lang="en-US" dirty="0" smtClean="0"/>
              <a:t>itmap </a:t>
            </a:r>
            <a:r>
              <a:rPr lang="en-US" dirty="0"/>
              <a:t>is 0 if the AP does not intend to transmit to the </a:t>
            </a:r>
            <a:r>
              <a:rPr lang="en-US" dirty="0" smtClean="0"/>
              <a:t>STA with AID value </a:t>
            </a:r>
            <a:r>
              <a:rPr lang="en-US" i="1" dirty="0" smtClean="0"/>
              <a:t>N</a:t>
            </a:r>
            <a:r>
              <a:rPr lang="en-US" dirty="0" smtClean="0"/>
              <a:t>,  </a:t>
            </a:r>
            <a:r>
              <a:rPr lang="en-US" dirty="0"/>
              <a:t>including to trigger the STA for an UL MU transmission, during the Opportunistic Power Save service </a:t>
            </a:r>
            <a:r>
              <a:rPr lang="en-US" dirty="0" smtClean="0"/>
              <a:t>period.</a:t>
            </a:r>
          </a:p>
          <a:p>
            <a:pPr lvl="1">
              <a:buFont typeface="Arial" charset="0"/>
              <a:buChar char="•"/>
            </a:pPr>
            <a:r>
              <a:rPr lang="en-GB" dirty="0"/>
              <a:t>Otherwise</a:t>
            </a:r>
            <a:r>
              <a:rPr lang="en-GB" dirty="0"/>
              <a:t>, bit number </a:t>
            </a:r>
            <a:r>
              <a:rPr lang="en-GB" i="1" dirty="0"/>
              <a:t>N</a:t>
            </a:r>
            <a:r>
              <a:rPr lang="en-GB" dirty="0"/>
              <a:t> in the traffic indication virtual bitmap is </a:t>
            </a:r>
            <a:r>
              <a:rPr lang="en-GB" dirty="0"/>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9" name="Picture 8"/>
          <p:cNvPicPr>
            <a:picLocks noChangeAspect="1"/>
          </p:cNvPicPr>
          <p:nvPr/>
        </p:nvPicPr>
        <p:blipFill>
          <a:blip r:embed="rId2"/>
          <a:stretch>
            <a:fillRect/>
          </a:stretch>
        </p:blipFill>
        <p:spPr>
          <a:xfrm>
            <a:off x="1358106" y="1338263"/>
            <a:ext cx="6426200" cy="825500"/>
          </a:xfrm>
          <a:prstGeom prst="rect">
            <a:avLst/>
          </a:prstGeom>
        </p:spPr>
      </p:pic>
    </p:spTree>
    <p:extLst>
      <p:ext uri="{BB962C8B-B14F-4D97-AF65-F5344CB8AC3E}">
        <p14:creationId xmlns:p14="http://schemas.microsoft.com/office/powerpoint/2010/main" val="909485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2, New TIM encoding</a:t>
            </a:r>
            <a:endParaRPr lang="en-US" dirty="0"/>
          </a:p>
        </p:txBody>
      </p:sp>
      <p:sp>
        <p:nvSpPr>
          <p:cNvPr id="3" name="Content Placeholder 2"/>
          <p:cNvSpPr>
            <a:spLocks noGrp="1"/>
          </p:cNvSpPr>
          <p:nvPr>
            <p:ph idx="1"/>
          </p:nvPr>
        </p:nvSpPr>
        <p:spPr>
          <a:xfrm>
            <a:off x="681037" y="1447800"/>
            <a:ext cx="7770813" cy="4113213"/>
          </a:xfrm>
        </p:spPr>
        <p:txBody>
          <a:bodyPr/>
          <a:lstStyle/>
          <a:p>
            <a:pPr marL="457200" indent="-457200">
              <a:buFont typeface="Arial" charset="0"/>
              <a:buChar char="•"/>
            </a:pPr>
            <a:r>
              <a:rPr lang="en-US" dirty="0" smtClean="0"/>
              <a:t>As shown in slide 12, the TIM element has new encoding and TWT SP End Time element is present in the FILS Discovery and OPS frames the HE AP transmits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8" name="Picture 7"/>
          <p:cNvPicPr>
            <a:picLocks noChangeAspect="1"/>
          </p:cNvPicPr>
          <p:nvPr/>
        </p:nvPicPr>
        <p:blipFill>
          <a:blip r:embed="rId2"/>
          <a:stretch>
            <a:fillRect/>
          </a:stretch>
        </p:blipFill>
        <p:spPr>
          <a:xfrm>
            <a:off x="2106145" y="3625956"/>
            <a:ext cx="6426200" cy="825500"/>
          </a:xfrm>
          <a:prstGeom prst="rect">
            <a:avLst/>
          </a:prstGeom>
        </p:spPr>
      </p:pic>
      <p:pic>
        <p:nvPicPr>
          <p:cNvPr id="7" name="Picture 6"/>
          <p:cNvPicPr>
            <a:picLocks noChangeAspect="1"/>
          </p:cNvPicPr>
          <p:nvPr/>
        </p:nvPicPr>
        <p:blipFill>
          <a:blip r:embed="rId3"/>
          <a:stretch>
            <a:fillRect/>
          </a:stretch>
        </p:blipFill>
        <p:spPr>
          <a:xfrm>
            <a:off x="3860619" y="4614317"/>
            <a:ext cx="4635500" cy="622300"/>
          </a:xfrm>
          <a:prstGeom prst="rect">
            <a:avLst/>
          </a:prstGeom>
        </p:spPr>
      </p:pic>
      <p:sp>
        <p:nvSpPr>
          <p:cNvPr id="9" name="TextBox 8"/>
          <p:cNvSpPr txBox="1"/>
          <p:nvPr/>
        </p:nvSpPr>
        <p:spPr>
          <a:xfrm>
            <a:off x="395450" y="4666138"/>
            <a:ext cx="3581878" cy="461665"/>
          </a:xfrm>
          <a:prstGeom prst="rect">
            <a:avLst/>
          </a:prstGeom>
          <a:noFill/>
        </p:spPr>
        <p:txBody>
          <a:bodyPr wrap="none" rtlCol="0">
            <a:spAutoFit/>
          </a:bodyPr>
          <a:lstStyle/>
          <a:p>
            <a:r>
              <a:rPr lang="en-US" dirty="0" smtClean="0">
                <a:solidFill>
                  <a:schemeClr val="tx1"/>
                </a:solidFill>
              </a:rPr>
              <a:t>TWT SP End Time element</a:t>
            </a:r>
            <a:endParaRPr lang="en-US" dirty="0">
              <a:solidFill>
                <a:schemeClr val="tx1"/>
              </a:solidFill>
            </a:endParaRPr>
          </a:p>
        </p:txBody>
      </p:sp>
      <p:sp>
        <p:nvSpPr>
          <p:cNvPr id="10" name="TextBox 9"/>
          <p:cNvSpPr txBox="1"/>
          <p:nvPr/>
        </p:nvSpPr>
        <p:spPr>
          <a:xfrm>
            <a:off x="372080" y="3625956"/>
            <a:ext cx="1797287" cy="461665"/>
          </a:xfrm>
          <a:prstGeom prst="rect">
            <a:avLst/>
          </a:prstGeom>
          <a:noFill/>
        </p:spPr>
        <p:txBody>
          <a:bodyPr wrap="none" rtlCol="0">
            <a:spAutoFit/>
          </a:bodyPr>
          <a:lstStyle/>
          <a:p>
            <a:r>
              <a:rPr lang="en-US" dirty="0" smtClean="0">
                <a:solidFill>
                  <a:schemeClr val="tx1"/>
                </a:solidFill>
              </a:rPr>
              <a:t>TIM element</a:t>
            </a:r>
            <a:endParaRPr lang="en-US" dirty="0">
              <a:solidFill>
                <a:schemeClr val="tx1"/>
              </a:solidFill>
            </a:endParaRPr>
          </a:p>
        </p:txBody>
      </p:sp>
    </p:spTree>
    <p:extLst>
      <p:ext uri="{BB962C8B-B14F-4D97-AF65-F5344CB8AC3E}">
        <p14:creationId xmlns:p14="http://schemas.microsoft.com/office/powerpoint/2010/main" val="1247661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2, New TIM encoding</a:t>
            </a:r>
            <a:endParaRPr lang="en-US" dirty="0"/>
          </a:p>
        </p:txBody>
      </p:sp>
      <p:sp>
        <p:nvSpPr>
          <p:cNvPr id="3" name="Content Placeholder 2"/>
          <p:cNvSpPr>
            <a:spLocks noGrp="1"/>
          </p:cNvSpPr>
          <p:nvPr>
            <p:ph idx="1"/>
          </p:nvPr>
        </p:nvSpPr>
        <p:spPr>
          <a:xfrm>
            <a:off x="681037" y="1447800"/>
            <a:ext cx="7770813" cy="4113213"/>
          </a:xfrm>
        </p:spPr>
        <p:txBody>
          <a:bodyPr/>
          <a:lstStyle/>
          <a:p>
            <a:pPr marL="457200" indent="-457200">
              <a:buFont typeface="Arial" charset="0"/>
              <a:buChar char="•"/>
            </a:pPr>
            <a:r>
              <a:rPr lang="en-US" dirty="0" smtClean="0"/>
              <a:t>The </a:t>
            </a:r>
            <a:r>
              <a:rPr lang="en-US" dirty="0"/>
              <a:t>DTIM Count is set to Reserved</a:t>
            </a:r>
          </a:p>
          <a:p>
            <a:pPr marL="857250" lvl="1" indent="-457200">
              <a:buFont typeface="Arial" charset="0"/>
              <a:buChar char="•"/>
            </a:pPr>
            <a:r>
              <a:rPr lang="en-US" dirty="0"/>
              <a:t>This ensures compatibility with legacy STAs </a:t>
            </a:r>
            <a:endParaRPr lang="en-US" dirty="0" smtClean="0"/>
          </a:p>
          <a:p>
            <a:pPr marL="457200" indent="-457200">
              <a:buFont typeface="Arial" charset="0"/>
              <a:buChar char="•"/>
            </a:pPr>
            <a:r>
              <a:rPr lang="en-US" dirty="0" smtClean="0"/>
              <a:t>The </a:t>
            </a:r>
            <a:r>
              <a:rPr lang="en-US" dirty="0"/>
              <a:t>DTIM Period is set to number of Beacons between DTIM beacons </a:t>
            </a:r>
          </a:p>
          <a:p>
            <a:pPr marL="457200" indent="-457200">
              <a:buFont typeface="Arial" charset="0"/>
              <a:buChar char="•"/>
            </a:pPr>
            <a:r>
              <a:rPr lang="en-US" dirty="0" smtClean="0"/>
              <a:t>A value 1 in bitmap position </a:t>
            </a:r>
            <a:r>
              <a:rPr lang="en-US" i="1" dirty="0" smtClean="0"/>
              <a:t>N</a:t>
            </a:r>
            <a:r>
              <a:rPr lang="en-US" dirty="0" smtClean="0"/>
              <a:t> indicates that:</a:t>
            </a:r>
          </a:p>
          <a:p>
            <a:pPr marL="857250" lvl="1" indent="-457200">
              <a:buFont typeface="Arial" charset="0"/>
              <a:buChar char="•"/>
            </a:pPr>
            <a:r>
              <a:rPr lang="en-US" dirty="0" smtClean="0"/>
              <a:t>If the STA is HE STA, the AP may serve the STA during the OPS SP</a:t>
            </a:r>
          </a:p>
          <a:p>
            <a:pPr marL="857250" lvl="1" indent="-457200">
              <a:buFont typeface="Arial" charset="0"/>
              <a:buChar char="•"/>
            </a:pPr>
            <a:r>
              <a:rPr lang="en-US" dirty="0" smtClean="0"/>
              <a:t>If the STA is non-HE STA, the AP has buffered DL frames that is prepared to be transmitted</a:t>
            </a:r>
          </a:p>
          <a:p>
            <a:pPr marL="457200" indent="-457200">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9" name="Picture 8"/>
          <p:cNvPicPr>
            <a:picLocks noChangeAspect="1"/>
          </p:cNvPicPr>
          <p:nvPr/>
        </p:nvPicPr>
        <p:blipFill>
          <a:blip r:embed="rId2"/>
          <a:stretch>
            <a:fillRect/>
          </a:stretch>
        </p:blipFill>
        <p:spPr>
          <a:xfrm>
            <a:off x="1353343" y="5368300"/>
            <a:ext cx="6426200" cy="825500"/>
          </a:xfrm>
          <a:prstGeom prst="rect">
            <a:avLst/>
          </a:prstGeom>
        </p:spPr>
      </p:pic>
    </p:spTree>
    <p:extLst>
      <p:ext uri="{BB962C8B-B14F-4D97-AF65-F5344CB8AC3E}">
        <p14:creationId xmlns:p14="http://schemas.microsoft.com/office/powerpoint/2010/main" val="636623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2, New TIM encoding</a:t>
            </a:r>
            <a:endParaRPr lang="en-US" dirty="0"/>
          </a:p>
        </p:txBody>
      </p:sp>
      <p:sp>
        <p:nvSpPr>
          <p:cNvPr id="3" name="Content Placeholder 2"/>
          <p:cNvSpPr>
            <a:spLocks noGrp="1"/>
          </p:cNvSpPr>
          <p:nvPr>
            <p:ph idx="1"/>
          </p:nvPr>
        </p:nvSpPr>
        <p:spPr>
          <a:xfrm>
            <a:off x="681037" y="1447800"/>
            <a:ext cx="7770813" cy="4113213"/>
          </a:xfrm>
        </p:spPr>
        <p:txBody>
          <a:bodyPr/>
          <a:lstStyle/>
          <a:p>
            <a:pPr marL="457200" indent="-457200">
              <a:buFont typeface="Arial" charset="0"/>
              <a:buChar char="•"/>
            </a:pPr>
            <a:r>
              <a:rPr lang="en-US" dirty="0" smtClean="0"/>
              <a:t>New OPS SP End Time element contains TSF[8 :15] of the time when the OPS SP ends</a:t>
            </a:r>
          </a:p>
          <a:p>
            <a:pPr lvl="1">
              <a:buFont typeface="Arial" charset="0"/>
              <a:buChar char="•"/>
            </a:pPr>
            <a:r>
              <a:rPr lang="en-US" dirty="0" smtClean="0"/>
              <a:t>The </a:t>
            </a:r>
            <a:r>
              <a:rPr lang="en-US" dirty="0"/>
              <a:t>Opportunistic PS service period is terminated, when the value of TSF[8 :15] is equal to value of OPS SP End </a:t>
            </a:r>
            <a:r>
              <a:rPr lang="en-US" dirty="0" smtClean="0"/>
              <a:t>Time</a:t>
            </a:r>
          </a:p>
          <a:p>
            <a:pPr lvl="1">
              <a:buFont typeface="Arial" charset="0"/>
              <a:buChar char="•"/>
            </a:pPr>
            <a:endParaRPr lang="en-US" dirty="0"/>
          </a:p>
          <a:p>
            <a:pPr lvl="1">
              <a:buFont typeface="Arial" charset="0"/>
              <a:buChar char="•"/>
            </a:pPr>
            <a:endParaRPr lang="en-US" dirty="0"/>
          </a:p>
          <a:p>
            <a:pPr marL="457200" indent="-457200">
              <a:buFont typeface="Arial" charset="0"/>
              <a:buChar char="•"/>
            </a:pPr>
            <a:endParaRPr lang="en-US" dirty="0" smtClean="0"/>
          </a:p>
          <a:p>
            <a:pPr marL="457200" indent="-457200">
              <a:buFont typeface="Arial" charset="0"/>
              <a:buChar char="•"/>
            </a:pPr>
            <a:r>
              <a:rPr lang="en-US" i="1" dirty="0" smtClean="0"/>
              <a:t>Note: DTIM Count field is used differently existing frames:</a:t>
            </a:r>
          </a:p>
          <a:p>
            <a:pPr marL="857250" lvl="1" indent="-457200">
              <a:buFont typeface="Arial" charset="0"/>
              <a:buChar char="•"/>
            </a:pPr>
            <a:r>
              <a:rPr lang="en-US" i="1" dirty="0" smtClean="0"/>
              <a:t>The DTIM Count field in Beacon indicates the number of Beacons including this beacon until the next DTIM Beacon</a:t>
            </a:r>
          </a:p>
          <a:p>
            <a:pPr marL="857250" lvl="1" indent="-457200">
              <a:buFont typeface="Arial" charset="0"/>
              <a:buChar char="•"/>
            </a:pPr>
            <a:r>
              <a:rPr lang="en-US" i="1" dirty="0" smtClean="0"/>
              <a:t>In TIM frames the DTIM Count is reserved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9" name="Picture 8"/>
          <p:cNvPicPr>
            <a:picLocks noChangeAspect="1"/>
          </p:cNvPicPr>
          <p:nvPr/>
        </p:nvPicPr>
        <p:blipFill>
          <a:blip r:embed="rId2"/>
          <a:stretch>
            <a:fillRect/>
          </a:stretch>
        </p:blipFill>
        <p:spPr>
          <a:xfrm>
            <a:off x="1905000" y="3311135"/>
            <a:ext cx="4635500" cy="622300"/>
          </a:xfrm>
          <a:prstGeom prst="rect">
            <a:avLst/>
          </a:prstGeom>
        </p:spPr>
      </p:pic>
    </p:spTree>
    <p:extLst>
      <p:ext uri="{BB962C8B-B14F-4D97-AF65-F5344CB8AC3E}">
        <p14:creationId xmlns:p14="http://schemas.microsoft.com/office/powerpoint/2010/main" val="1437010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Jarkko Kneckt, Apple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Summary </a:t>
            </a:r>
            <a:endParaRPr lang="en-US" dirty="0"/>
          </a:p>
        </p:txBody>
      </p:sp>
      <p:sp>
        <p:nvSpPr>
          <p:cNvPr id="10242" name="Rectangle 2"/>
          <p:cNvSpPr>
            <a:spLocks noGrp="1" noChangeArrowheads="1"/>
          </p:cNvSpPr>
          <p:nvPr>
            <p:ph type="body" idx="1"/>
          </p:nvPr>
        </p:nvSpPr>
        <p:spPr>
          <a:xfrm>
            <a:off x="685800" y="1676400"/>
            <a:ext cx="7772400" cy="4513263"/>
          </a:xfrm>
          <a:ln/>
        </p:spPr>
        <p:txBody>
          <a:bodyPr/>
          <a:lstStyle/>
          <a:p>
            <a:pPr>
              <a:buFont typeface="Arial" charset="0"/>
              <a:buChar char="•"/>
            </a:pPr>
            <a:r>
              <a:rPr lang="en-US" dirty="0" smtClean="0"/>
              <a:t>Two alternatives for OPS information signaling is proposed:</a:t>
            </a:r>
          </a:p>
          <a:p>
            <a:pPr lvl="1">
              <a:buFont typeface="Arial" charset="0"/>
              <a:buChar char="•"/>
            </a:pPr>
            <a:r>
              <a:rPr lang="en-US" dirty="0" smtClean="0"/>
              <a:t>OPS element allows OPS information in Beacon, TIM, FILS Discovery and OPS TIM frames </a:t>
            </a:r>
          </a:p>
          <a:p>
            <a:pPr lvl="1">
              <a:buFont typeface="Arial" charset="0"/>
              <a:buChar char="•"/>
            </a:pPr>
            <a:r>
              <a:rPr lang="en-US" dirty="0" smtClean="0"/>
              <a:t>New TIM element encoding and OPS SP End Time element allow the OPS information delivery in FILS Discovery frames and OPS frames</a:t>
            </a:r>
          </a:p>
          <a:p>
            <a:pPr>
              <a:buFont typeface="Arial" charset="0"/>
              <a:buChar char="•"/>
            </a:pPr>
            <a:r>
              <a:rPr lang="en-US" dirty="0" smtClean="0"/>
              <a:t>The End time of the OPS SP ensures that all OPS capable HE STAs know when OPS SP is ongoing</a:t>
            </a:r>
          </a:p>
        </p:txBody>
      </p:sp>
    </p:spTree>
    <p:extLst>
      <p:ext uri="{BB962C8B-B14F-4D97-AF65-F5344CB8AC3E}">
        <p14:creationId xmlns:p14="http://schemas.microsoft.com/office/powerpoint/2010/main" val="15535651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Are you in favor of:</a:t>
            </a:r>
          </a:p>
          <a:p>
            <a:r>
              <a:rPr lang="en-US" dirty="0"/>
              <a:t>	</a:t>
            </a:r>
            <a:r>
              <a:rPr lang="en-US" dirty="0" smtClean="0"/>
              <a:t>Alternative 1: Define new OPS element to provide OPS information for HE STAs as introduced in slide 13</a:t>
            </a:r>
          </a:p>
          <a:p>
            <a:r>
              <a:rPr lang="en-US" dirty="0" smtClean="0"/>
              <a:t>Yes: 		No:		Abstain:</a:t>
            </a:r>
          </a:p>
          <a:p>
            <a:endParaRPr lang="en-US" dirty="0"/>
          </a:p>
          <a:p>
            <a:r>
              <a:rPr lang="en-US" dirty="0" smtClean="0"/>
              <a:t>	Alternative 2: Use TIM element with new encoding for OPS STAs as introduced in slides 14, 15 and 16</a:t>
            </a:r>
          </a:p>
          <a:p>
            <a:r>
              <a:rPr lang="en-US" dirty="0" smtClean="0"/>
              <a:t> </a:t>
            </a:r>
            <a:r>
              <a:rPr lang="en-US" dirty="0"/>
              <a:t>Yes: 		No:		Abstain</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7" name="Picture 6"/>
          <p:cNvPicPr>
            <a:picLocks noChangeAspect="1"/>
          </p:cNvPicPr>
          <p:nvPr/>
        </p:nvPicPr>
        <p:blipFill>
          <a:blip r:embed="rId3"/>
          <a:stretch>
            <a:fillRect/>
          </a:stretch>
        </p:blipFill>
        <p:spPr>
          <a:xfrm>
            <a:off x="3705995" y="1857169"/>
            <a:ext cx="4279106" cy="549688"/>
          </a:xfrm>
          <a:prstGeom prst="rect">
            <a:avLst/>
          </a:prstGeom>
        </p:spPr>
      </p:pic>
      <p:pic>
        <p:nvPicPr>
          <p:cNvPr id="8" name="Picture 7"/>
          <p:cNvPicPr>
            <a:picLocks noChangeAspect="1"/>
          </p:cNvPicPr>
          <p:nvPr/>
        </p:nvPicPr>
        <p:blipFill>
          <a:blip r:embed="rId4"/>
          <a:stretch>
            <a:fillRect/>
          </a:stretch>
        </p:blipFill>
        <p:spPr>
          <a:xfrm>
            <a:off x="712297" y="5566405"/>
            <a:ext cx="3658720" cy="469994"/>
          </a:xfrm>
          <a:prstGeom prst="rect">
            <a:avLst/>
          </a:prstGeom>
        </p:spPr>
      </p:pic>
      <p:pic>
        <p:nvPicPr>
          <p:cNvPr id="9" name="Picture 8"/>
          <p:cNvPicPr>
            <a:picLocks noChangeAspect="1"/>
          </p:cNvPicPr>
          <p:nvPr/>
        </p:nvPicPr>
        <p:blipFill>
          <a:blip r:embed="rId5"/>
          <a:stretch>
            <a:fillRect/>
          </a:stretch>
        </p:blipFill>
        <p:spPr>
          <a:xfrm>
            <a:off x="1066800" y="6094075"/>
            <a:ext cx="2639195" cy="354303"/>
          </a:xfrm>
          <a:prstGeom prst="rect">
            <a:avLst/>
          </a:prstGeom>
        </p:spPr>
      </p:pic>
    </p:spTree>
    <p:extLst>
      <p:ext uri="{BB962C8B-B14F-4D97-AF65-F5344CB8AC3E}">
        <p14:creationId xmlns:p14="http://schemas.microsoft.com/office/powerpoint/2010/main" val="204208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Jarkko Kneckt, Apple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838200" y="1831975"/>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submission is part of the opportunistic power save (OPS) comment </a:t>
            </a:r>
            <a:r>
              <a:rPr lang="en-GB" dirty="0" smtClean="0"/>
              <a:t>resolutions, discussing on </a:t>
            </a:r>
            <a:r>
              <a:rPr lang="en-GB" dirty="0" smtClean="0"/>
              <a:t>CID9660 and CID9841.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Two alternatives for Opportunistic power save signalling are introduced</a:t>
            </a:r>
            <a:r>
              <a:rPr lang="en-GB" dirty="0"/>
              <a:t> </a:t>
            </a:r>
            <a:r>
              <a:rPr lang="en-GB" dirty="0" smtClean="0"/>
              <a:t>and discussed.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GB" dirty="0"/>
              <a:t>	</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Targets of the Opportunistic Power Save (OPS)</a:t>
            </a:r>
            <a:endParaRPr lang="en-US" dirty="0"/>
          </a:p>
        </p:txBody>
      </p:sp>
      <p:sp>
        <p:nvSpPr>
          <p:cNvPr id="3" name="Content Placeholder 2"/>
          <p:cNvSpPr>
            <a:spLocks noGrp="1"/>
          </p:cNvSpPr>
          <p:nvPr>
            <p:ph idx="1"/>
          </p:nvPr>
        </p:nvSpPr>
        <p:spPr>
          <a:xfrm>
            <a:off x="685799" y="1676400"/>
            <a:ext cx="7770813" cy="4113213"/>
          </a:xfrm>
        </p:spPr>
        <p:txBody>
          <a:bodyPr/>
          <a:lstStyle/>
          <a:p>
            <a:pPr>
              <a:buFont typeface="Arial" charset="0"/>
              <a:buChar char="•"/>
            </a:pPr>
            <a:r>
              <a:rPr lang="en-US" dirty="0"/>
              <a:t>The </a:t>
            </a:r>
            <a:r>
              <a:rPr lang="en-US" dirty="0" smtClean="0"/>
              <a:t>OPS is </a:t>
            </a:r>
            <a:r>
              <a:rPr lang="en-US" dirty="0"/>
              <a:t>a beneficial scheduling </a:t>
            </a:r>
            <a:r>
              <a:rPr lang="en-US" dirty="0" smtClean="0"/>
              <a:t>tool;</a:t>
            </a:r>
          </a:p>
          <a:p>
            <a:pPr lvl="1">
              <a:buFont typeface="Arial" charset="0"/>
              <a:buChar char="•"/>
            </a:pPr>
            <a:r>
              <a:rPr lang="en-US" dirty="0" smtClean="0"/>
              <a:t>If </a:t>
            </a:r>
            <a:r>
              <a:rPr lang="en-US" dirty="0"/>
              <a:t>an AP cannot serve all STAs that are available to transmit or receive, the AP may transmit a FILS Discovery (FD) frame and specify the STAs to which the AP will not transmit data or Trigger frame for a  typically 10ms – 20ms duration after the FD </a:t>
            </a:r>
            <a:r>
              <a:rPr lang="en-US" dirty="0" smtClean="0"/>
              <a:t>frame</a:t>
            </a:r>
          </a:p>
          <a:p>
            <a:pPr>
              <a:buFont typeface="Arial" charset="0"/>
              <a:buChar char="•"/>
            </a:pPr>
            <a:r>
              <a:rPr lang="en-US" dirty="0" smtClean="0"/>
              <a:t>When </a:t>
            </a:r>
            <a:r>
              <a:rPr lang="en-US" dirty="0"/>
              <a:t>a STA knows that AP will not send data or trigger to it, the STA may: </a:t>
            </a:r>
            <a:endParaRPr lang="en-US" dirty="0" smtClean="0"/>
          </a:p>
          <a:p>
            <a:pPr lvl="1">
              <a:buFont typeface="Arial" charset="0"/>
              <a:buChar char="•"/>
            </a:pPr>
            <a:r>
              <a:rPr lang="en-US" dirty="0" smtClean="0"/>
              <a:t>Save </a:t>
            </a:r>
            <a:r>
              <a:rPr lang="en-US" dirty="0"/>
              <a:t>power, go to (deep sleep) Doze state </a:t>
            </a:r>
            <a:endParaRPr lang="en-US" dirty="0" smtClean="0"/>
          </a:p>
          <a:p>
            <a:pPr lvl="1">
              <a:buFont typeface="Arial" charset="0"/>
              <a:buChar char="•"/>
            </a:pPr>
            <a:r>
              <a:rPr lang="en-US" dirty="0" smtClean="0"/>
              <a:t>Scan </a:t>
            </a:r>
            <a:r>
              <a:rPr lang="en-US" dirty="0"/>
              <a:t>for available networks or </a:t>
            </a:r>
            <a:r>
              <a:rPr lang="en-US" dirty="0" smtClean="0"/>
              <a:t>services</a:t>
            </a:r>
          </a:p>
          <a:p>
            <a:pPr lvl="1">
              <a:buFont typeface="Arial" charset="0"/>
              <a:buChar char="•"/>
            </a:pPr>
            <a:r>
              <a:rPr lang="en-US" dirty="0" smtClean="0"/>
              <a:t>Transmit </a:t>
            </a:r>
            <a:r>
              <a:rPr lang="en-US" dirty="0"/>
              <a:t>with other radio or do STA-to-STA </a:t>
            </a:r>
            <a:r>
              <a:rPr lang="en-US" dirty="0" smtClean="0"/>
              <a:t>transmission</a:t>
            </a:r>
          </a:p>
          <a:p>
            <a:pPr lvl="1">
              <a:buFont typeface="Arial" charset="0"/>
              <a:buChar char="•"/>
            </a:pPr>
            <a:r>
              <a:rPr lang="en-US" dirty="0" smtClean="0"/>
              <a:t>Ignore the </a:t>
            </a:r>
            <a:r>
              <a:rPr lang="en-US" dirty="0" smtClean="0"/>
              <a:t>information</a:t>
            </a:r>
            <a:r>
              <a:rPr lang="en-US" dirty="0" smtClean="0"/>
              <a:t> </a:t>
            </a:r>
            <a:r>
              <a:rPr lang="en-US" dirty="0"/>
              <a:t>and continue to contend for an EDCA TXOP</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163951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9841</a:t>
            </a:r>
            <a:endParaRPr lang="en-US" dirty="0"/>
          </a:p>
        </p:txBody>
      </p:sp>
      <p:sp>
        <p:nvSpPr>
          <p:cNvPr id="3" name="Content Placeholder 2"/>
          <p:cNvSpPr>
            <a:spLocks noGrp="1"/>
          </p:cNvSpPr>
          <p:nvPr>
            <p:ph idx="1"/>
          </p:nvPr>
        </p:nvSpPr>
        <p:spPr/>
        <p:txBody>
          <a:bodyPr/>
          <a:lstStyle/>
          <a:p>
            <a:r>
              <a:rPr lang="en-US" b="0" dirty="0" smtClean="0"/>
              <a:t>Comment: TIM </a:t>
            </a:r>
            <a:r>
              <a:rPr lang="en-US" b="0" dirty="0"/>
              <a:t>frames and FILS frames may have different meaning depending on the timing of the frame sent, and this make cause wrong interpretation from STAs. For example, if TIM frames or FILS discovery frames are received from an HE non-AP STA that don't support broadcast TWT, these STAs don't know if these frames are at the beginning of a broadcast TWT SP or not, and thus, cannot figure out correct status. It needs further clarification.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2770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9960</a:t>
            </a:r>
            <a:endParaRPr lang="en-US" dirty="0"/>
          </a:p>
        </p:txBody>
      </p:sp>
      <p:sp>
        <p:nvSpPr>
          <p:cNvPr id="3" name="Content Placeholder 2"/>
          <p:cNvSpPr>
            <a:spLocks noGrp="1"/>
          </p:cNvSpPr>
          <p:nvPr>
            <p:ph idx="1"/>
          </p:nvPr>
        </p:nvSpPr>
        <p:spPr/>
        <p:txBody>
          <a:bodyPr/>
          <a:lstStyle/>
          <a:p>
            <a:r>
              <a:rPr lang="en-US" b="0" dirty="0" smtClean="0"/>
              <a:t>Comment: "When </a:t>
            </a:r>
            <a:r>
              <a:rPr lang="en-US" b="0" dirty="0"/>
              <a:t>included in TIM frames and FILS discovery frames at the beginning of a broadcast TWT SP by an HE AP:"</a:t>
            </a:r>
            <a:r>
              <a:rPr lang="en-US" dirty="0"/>
              <a:t/>
            </a:r>
            <a:br>
              <a:rPr lang="en-US" dirty="0"/>
            </a:br>
            <a:r>
              <a:rPr lang="en-US" b="0" dirty="0"/>
              <a:t>The TIM element is differently interpreted according to the reception timing of it.</a:t>
            </a:r>
            <a:r>
              <a:rPr lang="en-US" dirty="0"/>
              <a:t/>
            </a:r>
            <a:br>
              <a:rPr lang="en-US" dirty="0"/>
            </a:br>
            <a:r>
              <a:rPr lang="en-US" b="0" dirty="0"/>
              <a:t>If an HE non-AP STA in a doze state wakes up after long time, it can loss any timing information related with TBTT from its associated AP. In such case, when the HE non-AP STA receives a FILS discovery frame transmitted at the beginning of a broadcast TWT SP, it can't determine a content of TIM between an original TIM element and opportunistic power save TIM element</a:t>
            </a:r>
            <a:r>
              <a:rPr lang="en-US" b="0"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594534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CID9841 and </a:t>
            </a:r>
            <a:r>
              <a:rPr lang="en-US" dirty="0" smtClean="0"/>
              <a:t>CID9960</a:t>
            </a:r>
            <a:endParaRPr lang="en-US" dirty="0"/>
          </a:p>
        </p:txBody>
      </p:sp>
      <p:sp>
        <p:nvSpPr>
          <p:cNvPr id="3" name="Content Placeholder 2"/>
          <p:cNvSpPr>
            <a:spLocks noGrp="1"/>
          </p:cNvSpPr>
          <p:nvPr>
            <p:ph idx="1"/>
          </p:nvPr>
        </p:nvSpPr>
        <p:spPr>
          <a:xfrm>
            <a:off x="685800" y="1751013"/>
            <a:ext cx="7770813" cy="4113213"/>
          </a:xfrm>
        </p:spPr>
        <p:txBody>
          <a:bodyPr/>
          <a:lstStyle/>
          <a:p>
            <a:pPr>
              <a:buFont typeface="Arial" charset="0"/>
              <a:buChar char="•"/>
            </a:pPr>
            <a:r>
              <a:rPr lang="en-US" dirty="0"/>
              <a:t>The CIDs </a:t>
            </a:r>
            <a:r>
              <a:rPr lang="en-US" dirty="0" smtClean="0"/>
              <a:t>discuss </a:t>
            </a:r>
            <a:r>
              <a:rPr lang="en-US" dirty="0"/>
              <a:t>on the challenges to interpret the TIM frame correctly </a:t>
            </a:r>
          </a:p>
          <a:p>
            <a:pPr>
              <a:buFont typeface="Arial" charset="0"/>
              <a:buChar char="•"/>
            </a:pPr>
            <a:r>
              <a:rPr lang="en-US" dirty="0" smtClean="0"/>
              <a:t>An HE STA expects the following information from the TIM element Virtual Bitmap:</a:t>
            </a:r>
          </a:p>
          <a:p>
            <a:pPr marL="914400" lvl="1" indent="-457200">
              <a:buFont typeface="+mj-lt"/>
              <a:buAutoNum type="arabicPeriod"/>
            </a:pPr>
            <a:r>
              <a:rPr lang="en-US" dirty="0" smtClean="0"/>
              <a:t>Status of the buffered DL traffic:</a:t>
            </a:r>
          </a:p>
          <a:p>
            <a:pPr lvl="2">
              <a:buFont typeface="Arial" charset="0"/>
              <a:buChar char="•"/>
            </a:pPr>
            <a:r>
              <a:rPr lang="en-US" dirty="0" smtClean="0"/>
              <a:t>Value 0 </a:t>
            </a:r>
            <a:r>
              <a:rPr lang="en-US" dirty="0"/>
              <a:t>–</a:t>
            </a:r>
            <a:r>
              <a:rPr lang="en-US" dirty="0" smtClean="0"/>
              <a:t> AP has no individually addressed DL MSDU/MMPDU ready to be transmitted</a:t>
            </a:r>
          </a:p>
          <a:p>
            <a:pPr lvl="2">
              <a:buFont typeface="Arial" charset="0"/>
              <a:buChar char="•"/>
            </a:pPr>
            <a:r>
              <a:rPr lang="en-US" dirty="0" smtClean="0"/>
              <a:t>Value 1 – AP has </a:t>
            </a:r>
            <a:r>
              <a:rPr lang="en-US" dirty="0"/>
              <a:t>individually addressed DL MSDU/MMPDU ready to be </a:t>
            </a:r>
            <a:r>
              <a:rPr lang="en-US" dirty="0" smtClean="0"/>
              <a:t>transmitted</a:t>
            </a:r>
          </a:p>
          <a:p>
            <a:pPr marL="914400" lvl="1" indent="-457200">
              <a:buFont typeface="+mj-lt"/>
              <a:buAutoNum type="arabicPeriod"/>
            </a:pPr>
            <a:r>
              <a:rPr lang="en-US" dirty="0"/>
              <a:t>W</a:t>
            </a:r>
            <a:r>
              <a:rPr lang="en-US" dirty="0" smtClean="0"/>
              <a:t>ill AP transmit to the STA during the OPS SP:</a:t>
            </a:r>
          </a:p>
          <a:p>
            <a:pPr lvl="2">
              <a:buFont typeface="Arial" charset="0"/>
              <a:buChar char="•"/>
            </a:pPr>
            <a:r>
              <a:rPr lang="en-US" dirty="0" smtClean="0"/>
              <a:t>Value 0 </a:t>
            </a:r>
            <a:r>
              <a:rPr lang="en-US" dirty="0"/>
              <a:t>–</a:t>
            </a:r>
            <a:r>
              <a:rPr lang="en-US" dirty="0" smtClean="0"/>
              <a:t> AP will not transmit data or Trigger to the STA during OPS SP</a:t>
            </a:r>
          </a:p>
          <a:p>
            <a:pPr lvl="2">
              <a:buFont typeface="Arial" charset="0"/>
              <a:buChar char="•"/>
            </a:pPr>
            <a:r>
              <a:rPr lang="en-US" dirty="0" smtClean="0"/>
              <a:t>Value 1 – AP may transmit the STA during OPS SP</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38289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CID9841 and CID9960</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The CID9841 point out that not all HE STAs are TWT capable and may not understand the TWT IE to obtain the OPS SP start time and end time</a:t>
            </a:r>
          </a:p>
          <a:p>
            <a:pPr lvl="1">
              <a:buFont typeface="Arial" charset="0"/>
              <a:buChar char="•"/>
            </a:pPr>
            <a:r>
              <a:rPr lang="en-US" dirty="0"/>
              <a:t>T</a:t>
            </a:r>
            <a:r>
              <a:rPr lang="en-US" dirty="0" smtClean="0"/>
              <a:t>he CID points out that information content of the TIM element cannot depend on its transmission time </a:t>
            </a:r>
          </a:p>
          <a:p>
            <a:pPr lvl="1">
              <a:buFont typeface="Arial" charset="0"/>
              <a:buChar char="•"/>
            </a:pPr>
            <a:r>
              <a:rPr lang="en-US" dirty="0"/>
              <a:t>Legacy STAs expect to receive TIM element without any </a:t>
            </a:r>
            <a:r>
              <a:rPr lang="en-US" dirty="0" smtClean="0"/>
              <a:t>changes</a:t>
            </a:r>
          </a:p>
          <a:p>
            <a:pPr>
              <a:buFont typeface="Arial" charset="0"/>
              <a:buChar char="•"/>
            </a:pPr>
            <a:r>
              <a:rPr lang="en-US" dirty="0"/>
              <a:t>A</a:t>
            </a:r>
            <a:r>
              <a:rPr lang="en-US" dirty="0" smtClean="0"/>
              <a:t> STA detects the start of an OPS SP, when it receives a frame carrying the OPS information from its associated AP and the OPS information contains the end time of the OPS SP </a:t>
            </a:r>
          </a:p>
          <a:p>
            <a:pPr lvl="1">
              <a:buFont typeface="Arial" charset="0"/>
              <a:buChar char="•"/>
            </a:pPr>
            <a:r>
              <a:rPr lang="en-US" dirty="0" smtClean="0"/>
              <a:t>Thus, all HE STAs supporting OPS PS know when the OPS SP is ongoing </a:t>
            </a:r>
          </a:p>
          <a:p>
            <a:pPr lvl="1">
              <a:buFont typeface="Arial"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72317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Frames used for TIM and OPS signaling</a:t>
            </a:r>
            <a:endParaRPr lang="en-US" dirty="0"/>
          </a:p>
        </p:txBody>
      </p:sp>
      <p:sp>
        <p:nvSpPr>
          <p:cNvPr id="3" name="Content Placeholder 2"/>
          <p:cNvSpPr>
            <a:spLocks noGrp="1"/>
          </p:cNvSpPr>
          <p:nvPr>
            <p:ph idx="1"/>
          </p:nvPr>
        </p:nvSpPr>
        <p:spPr>
          <a:xfrm>
            <a:off x="681037" y="1708151"/>
            <a:ext cx="7770813" cy="4113213"/>
          </a:xfrm>
        </p:spPr>
        <p:txBody>
          <a:bodyPr/>
          <a:lstStyle/>
          <a:p>
            <a:pPr>
              <a:buFont typeface="Arial" charset="0"/>
              <a:buChar char="•"/>
            </a:pPr>
            <a:r>
              <a:rPr lang="en-US" dirty="0"/>
              <a:t>F</a:t>
            </a:r>
            <a:r>
              <a:rPr lang="en-US" dirty="0" smtClean="0"/>
              <a:t>our frames are proposed to contain the OPS information; will AP serve the STA during the OPS SP </a:t>
            </a:r>
          </a:p>
          <a:p>
            <a:pPr lvl="1">
              <a:buFont typeface="Arial" charset="0"/>
              <a:buChar char="•"/>
            </a:pPr>
            <a:r>
              <a:rPr lang="en-US" dirty="0" smtClean="0"/>
              <a:t>Beacon and TIM maintain device synchronization and indicate buffered traffic with TIM element. Optionally these frames may contain OPS information for HE STAs</a:t>
            </a:r>
          </a:p>
          <a:p>
            <a:pPr lvl="1">
              <a:buFont typeface="Arial" charset="0"/>
              <a:buChar char="•"/>
            </a:pPr>
            <a:r>
              <a:rPr lang="en-US" dirty="0" smtClean="0"/>
              <a:t> FILS Discovery frame provides AP Discovery information. The AP ensures that a Beacon, Probe Response or FILS Discovery frame is transmitted within predefined time period. Optionally this frame may contain OPS or TIM information </a:t>
            </a:r>
          </a:p>
          <a:p>
            <a:pPr lvl="1">
              <a:buFont typeface="Arial" charset="0"/>
              <a:buChar char="•"/>
            </a:pPr>
            <a:r>
              <a:rPr lang="en-US" dirty="0" smtClean="0"/>
              <a:t>OPS frame contains only OPS information for HE STAs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7" name="Picture 6"/>
          <p:cNvPicPr>
            <a:picLocks noChangeAspect="1"/>
          </p:cNvPicPr>
          <p:nvPr/>
        </p:nvPicPr>
        <p:blipFill>
          <a:blip r:embed="rId2"/>
          <a:stretch>
            <a:fillRect/>
          </a:stretch>
        </p:blipFill>
        <p:spPr>
          <a:xfrm>
            <a:off x="2514600" y="5143500"/>
            <a:ext cx="4140200" cy="1638300"/>
          </a:xfrm>
          <a:prstGeom prst="rect">
            <a:avLst/>
          </a:prstGeom>
        </p:spPr>
      </p:pic>
    </p:spTree>
    <p:extLst>
      <p:ext uri="{BB962C8B-B14F-4D97-AF65-F5344CB8AC3E}">
        <p14:creationId xmlns:p14="http://schemas.microsoft.com/office/powerpoint/2010/main" val="1445867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 element use in Beacons and TIM frames</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The Beacon and TIM frame should indicate buffered DL traffic in their TIM element </a:t>
            </a:r>
          </a:p>
          <a:p>
            <a:pPr lvl="1">
              <a:buFont typeface="Arial" charset="0"/>
              <a:buChar char="•"/>
            </a:pPr>
            <a:r>
              <a:rPr lang="en-US" dirty="0" smtClean="0"/>
              <a:t>The frames indicate buffered traffic for the STAs and based on this information the power saving STAs start to obtain buffered DL frames</a:t>
            </a:r>
          </a:p>
          <a:p>
            <a:pPr>
              <a:buFont typeface="Arial" charset="0"/>
              <a:buChar char="•"/>
            </a:pPr>
            <a:r>
              <a:rPr lang="en-US" dirty="0" smtClean="0"/>
              <a:t>TIM frame is a small beacon that contains only the TSF, indication to check the beacon and TIM element</a:t>
            </a:r>
          </a:p>
          <a:p>
            <a:pPr lvl="1">
              <a:buFont typeface="Arial" charset="0"/>
              <a:buChar char="•"/>
            </a:pPr>
            <a:r>
              <a:rPr lang="en-US" dirty="0" smtClean="0"/>
              <a:t>TIM frames transmit TIM indication more frequently than Beacons which shortens retransmission delays</a:t>
            </a:r>
          </a:p>
          <a:p>
            <a:pPr lvl="1">
              <a:buFont typeface="Arial" charset="0"/>
              <a:buChar char="•"/>
            </a:pPr>
            <a:r>
              <a:rPr lang="en-US" dirty="0" smtClean="0"/>
              <a:t>TIM frames are shorter than Beacons; a STA may select to receive TIM frames to lower its stand-by power consumption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426855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13359</TotalTime>
  <Words>1510</Words>
  <Application>Microsoft Macintosh PowerPoint</Application>
  <PresentationFormat>On-screen Show (4:3)</PresentationFormat>
  <Paragraphs>174</Paragraphs>
  <Slides>18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 Unicode MS</vt:lpstr>
      <vt:lpstr>Mangal</vt:lpstr>
      <vt:lpstr>MS Gothic</vt:lpstr>
      <vt:lpstr>Times New Roman</vt:lpstr>
      <vt:lpstr>Arial</vt:lpstr>
      <vt:lpstr>Office Theme</vt:lpstr>
      <vt:lpstr>Document</vt:lpstr>
      <vt:lpstr>Comment resolution for Opportunistic Power Save (OPS)</vt:lpstr>
      <vt:lpstr>Abstract</vt:lpstr>
      <vt:lpstr>Targets of the Opportunistic Power Save (OPS)</vt:lpstr>
      <vt:lpstr>CID 9841</vt:lpstr>
      <vt:lpstr>CID 9960</vt:lpstr>
      <vt:lpstr>CID9841 and CID9960</vt:lpstr>
      <vt:lpstr>CID9841 and CID9960</vt:lpstr>
      <vt:lpstr>Frames used for TIM and OPS signaling</vt:lpstr>
      <vt:lpstr>TIM element use in Beacons and TIM frames</vt:lpstr>
      <vt:lpstr>FILS Discovery frame and OPS frame</vt:lpstr>
      <vt:lpstr>Two alternatives to implement OPS signaling</vt:lpstr>
      <vt:lpstr>Main differences of alternatives</vt:lpstr>
      <vt:lpstr>Alternative 1, OPS Element </vt:lpstr>
      <vt:lpstr>Alternative 2, New TIM encoding</vt:lpstr>
      <vt:lpstr>Alternative 2, New TIM encoding</vt:lpstr>
      <vt:lpstr>Alternative 2, New TIM encoding</vt:lpstr>
      <vt:lpstr>Summary </vt:lpstr>
      <vt:lpstr>Straw Poll</vt:lpstr>
    </vt:vector>
  </TitlesOfParts>
  <Manager/>
  <Company/>
  <LinksUpToDate>false</LinksUpToDate>
  <SharedDoc>false</SharedDoc>
  <HyperlinkBase/>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Flexible Opportunistic PS</dc:title>
  <dc:subject/>
  <dc:creator>Jarkko </dc:creator>
  <cp:keywords/>
  <dc:description/>
  <cp:lastModifiedBy>Microsoft Office User</cp:lastModifiedBy>
  <cp:revision>131</cp:revision>
  <cp:lastPrinted>1601-01-01T00:00:00Z</cp:lastPrinted>
  <dcterms:created xsi:type="dcterms:W3CDTF">2017-01-27T17:57:04Z</dcterms:created>
  <dcterms:modified xsi:type="dcterms:W3CDTF">2017-03-10T15:58:44Z</dcterms:modified>
  <cp:category/>
</cp:coreProperties>
</file>