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6" r:id="rId2"/>
    <p:sldId id="447" r:id="rId3"/>
    <p:sldId id="451" r:id="rId4"/>
    <p:sldId id="449" r:id="rId5"/>
    <p:sldId id="448" r:id="rId6"/>
    <p:sldId id="450" r:id="rId7"/>
    <p:sldId id="459" r:id="rId8"/>
    <p:sldId id="454" r:id="rId9"/>
    <p:sldId id="456" r:id="rId10"/>
    <p:sldId id="452" r:id="rId11"/>
    <p:sldId id="437" r:id="rId12"/>
    <p:sldId id="457" r:id="rId13"/>
    <p:sldId id="441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>
        <p:scale>
          <a:sx n="100" d="100"/>
          <a:sy n="100" d="100"/>
        </p:scale>
        <p:origin x="-516" y="354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802.11-17/0396 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March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 smtClean="0"/>
              <a:t>Association Exchange using Contention based UL OFDMA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2017-03-01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72681742"/>
              </p:ext>
            </p:extLst>
          </p:nvPr>
        </p:nvGraphicFramePr>
        <p:xfrm>
          <a:off x="1066800" y="2771775"/>
          <a:ext cx="6705600" cy="3524250"/>
        </p:xfrm>
        <a:graphic>
          <a:graphicData uri="http://schemas.openxmlformats.org/presentationml/2006/ole">
            <p:oleObj spid="_x0000_s22530" name="Document" r:id="rId4" imgW="8488757" imgH="4466673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Benefits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43906"/>
            <a:ext cx="8077200" cy="4114800"/>
          </a:xfrm>
        </p:spPr>
        <p:txBody>
          <a:bodyPr/>
          <a:lstStyle/>
          <a:p>
            <a:r>
              <a:rPr lang="en-US" altLang="zh-CN" sz="1800" b="1" dirty="0" smtClean="0">
                <a:ea typeface="+mn-ea"/>
                <a:cs typeface="+mn-cs"/>
              </a:rPr>
              <a:t>Association Exchange using Contention based UL OFDMA</a:t>
            </a:r>
          </a:p>
          <a:p>
            <a:pPr lvl="1"/>
            <a:r>
              <a:rPr lang="en-US" altLang="zh-CN" sz="1800" dirty="0" smtClean="0"/>
              <a:t>It allows multiple unassociated STAs to access the network simultaneously</a:t>
            </a:r>
          </a:p>
          <a:p>
            <a:pPr lvl="1" indent="285750"/>
            <a:r>
              <a:rPr lang="en-US" altLang="zh-CN" sz="1400" dirty="0" smtClean="0"/>
              <a:t>E.g. considering the 80 MHz BW with 37 26-tone RU and the 37% OFDMA Random access efficiency, more than 13 times the number of  unassociated STAs are allowed to access the network simultaneously</a:t>
            </a:r>
          </a:p>
          <a:p>
            <a:pPr lvl="1"/>
            <a:r>
              <a:rPr lang="en-US" altLang="zh-CN" sz="1800" dirty="0" smtClean="0"/>
              <a:t>It also solves unbalanced link budget problem between AP and STA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Pre-AID assignment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Within the pre-AID lifetime, the AP uses the assigned pre-AID to schedule the unassociated STA to transmit the HE trigger-based PPDU by the Trigger frame before association</a:t>
            </a:r>
          </a:p>
          <a:p>
            <a:pPr lvl="1"/>
            <a:r>
              <a:rPr lang="en-US" altLang="zh-CN" sz="1800" dirty="0" smtClean="0"/>
              <a:t>Or transmits frame in HE MU PPDU to the unassociated STA before association.</a:t>
            </a:r>
          </a:p>
          <a:p>
            <a:pPr lvl="1" indent="285750"/>
            <a:r>
              <a:rPr lang="en-US" altLang="zh-CN" sz="1400" dirty="0" smtClean="0"/>
              <a:t>E.g.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FTM frame, authentication response, association response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We propose an acknowledgement mechanism throughput M-BA frame to the unassociated STAs</a:t>
            </a:r>
          </a:p>
          <a:p>
            <a:pPr lvl="1"/>
            <a:r>
              <a:rPr lang="en-US" altLang="zh-CN" dirty="0" smtClean="0"/>
              <a:t> An unique AID in the M-BA frame is proposed to be as a common identification of all the unassociated STAs</a:t>
            </a:r>
          </a:p>
          <a:p>
            <a:pPr lvl="1"/>
            <a:r>
              <a:rPr lang="en-US" altLang="zh-CN" dirty="0" smtClean="0"/>
              <a:t>MAC address field in the M-BA frame is proposed to distinguish the unassociated STA which successfully transmits frame through UL OFDMA random access</a:t>
            </a:r>
          </a:p>
          <a:p>
            <a:pPr lvl="1"/>
            <a:r>
              <a:rPr lang="en-US" altLang="zh-CN" u="sng" dirty="0" smtClean="0"/>
              <a:t>Pre-AID assignment in the response management frame for association allows unassociated STAs to join OFDMA MU transmission</a:t>
            </a: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Do the group agree to provide a resolution to CID 5036, 6167, 7254, 7546, 8140, 8520, 8527 8157 based on the concept proposed in this contribution?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802.11 ax D1.0</a:t>
            </a:r>
          </a:p>
          <a:p>
            <a:r>
              <a:rPr lang="en-US" altLang="zh-CN" sz="1800" dirty="0" smtClean="0"/>
              <a:t>[2] 11-15-0132-17-00ax-spec-framework.docx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sz="2000" dirty="0" smtClean="0"/>
              <a:t>In [1], random access behavior for unassociated STAs is not defined.</a:t>
            </a:r>
            <a:endParaRPr lang="en-US" altLang="ko-KR" sz="2000" dirty="0" smtClean="0"/>
          </a:p>
          <a:p>
            <a:r>
              <a:rPr lang="en-US" altLang="ko-KR" sz="2000" dirty="0" smtClean="0"/>
              <a:t>Contention based UL OFDMA can be used for the association procedure</a:t>
            </a:r>
          </a:p>
          <a:p>
            <a:pPr lvl="1"/>
            <a:r>
              <a:rPr lang="en-US" altLang="ko-KR" sz="1400" dirty="0" smtClean="0"/>
              <a:t>MU </a:t>
            </a:r>
            <a:r>
              <a:rPr lang="en-US" altLang="zh-CN" sz="1400" dirty="0" smtClean="0"/>
              <a:t>transmission can allow multiple unassociated STA to accomplish the association procedure simultaneously</a:t>
            </a:r>
          </a:p>
          <a:p>
            <a:pPr lvl="1"/>
            <a:r>
              <a:rPr lang="en-US" altLang="zh-CN" sz="1400" dirty="0" smtClean="0"/>
              <a:t>UL OFDMA random access can also help unassociated STA at the edge of  BSS to access the network  quickly due to narrow band transmission 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5257800" y="5739882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71" name="Straight Connector 51"/>
          <p:cNvCxnSpPr/>
          <p:nvPr/>
        </p:nvCxnSpPr>
        <p:spPr bwMode="auto">
          <a:xfrm flipV="1">
            <a:off x="1447800" y="5729646"/>
            <a:ext cx="7010400" cy="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52"/>
          <p:cNvSpPr/>
          <p:nvPr/>
        </p:nvSpPr>
        <p:spPr bwMode="auto">
          <a:xfrm>
            <a:off x="20574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53"/>
          <p:cNvSpPr/>
          <p:nvPr/>
        </p:nvSpPr>
        <p:spPr bwMode="auto">
          <a:xfrm>
            <a:off x="20574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54"/>
          <p:cNvSpPr/>
          <p:nvPr/>
        </p:nvSpPr>
        <p:spPr bwMode="auto">
          <a:xfrm>
            <a:off x="20574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Rectangle 55"/>
          <p:cNvSpPr/>
          <p:nvPr/>
        </p:nvSpPr>
        <p:spPr bwMode="auto">
          <a:xfrm>
            <a:off x="20574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676400" y="4191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Trigger frame for</a:t>
            </a:r>
          </a:p>
          <a:p>
            <a:r>
              <a:rPr lang="en-US" sz="800" dirty="0" smtClean="0"/>
              <a:t>random access</a:t>
            </a:r>
            <a:endParaRPr lang="en-US" sz="800" dirty="0"/>
          </a:p>
        </p:txBody>
      </p:sp>
      <p:sp>
        <p:nvSpPr>
          <p:cNvPr id="77" name="Rectangle 57"/>
          <p:cNvSpPr/>
          <p:nvPr/>
        </p:nvSpPr>
        <p:spPr bwMode="auto">
          <a:xfrm>
            <a:off x="2590800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8" name="Rectangle 58"/>
          <p:cNvSpPr/>
          <p:nvPr/>
        </p:nvSpPr>
        <p:spPr bwMode="auto">
          <a:xfrm>
            <a:off x="2590800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59"/>
          <p:cNvSpPr/>
          <p:nvPr/>
        </p:nvSpPr>
        <p:spPr bwMode="auto">
          <a:xfrm>
            <a:off x="2590800" y="542707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Rectangle 60"/>
          <p:cNvSpPr/>
          <p:nvPr/>
        </p:nvSpPr>
        <p:spPr bwMode="auto">
          <a:xfrm>
            <a:off x="2590800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1" name="Straight Connector 61"/>
          <p:cNvCxnSpPr/>
          <p:nvPr/>
        </p:nvCxnSpPr>
        <p:spPr bwMode="auto">
          <a:xfrm>
            <a:off x="2590800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62"/>
          <p:cNvCxnSpPr/>
          <p:nvPr/>
        </p:nvCxnSpPr>
        <p:spPr bwMode="auto">
          <a:xfrm>
            <a:off x="2590800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63"/>
          <p:cNvCxnSpPr/>
          <p:nvPr/>
        </p:nvCxnSpPr>
        <p:spPr bwMode="auto">
          <a:xfrm>
            <a:off x="2590800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64"/>
          <p:cNvCxnSpPr/>
          <p:nvPr/>
        </p:nvCxnSpPr>
        <p:spPr bwMode="auto">
          <a:xfrm>
            <a:off x="2590800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65"/>
          <p:cNvSpPr/>
          <p:nvPr/>
        </p:nvSpPr>
        <p:spPr bwMode="auto">
          <a:xfrm>
            <a:off x="43434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Rectangle 66"/>
          <p:cNvSpPr/>
          <p:nvPr/>
        </p:nvSpPr>
        <p:spPr bwMode="auto">
          <a:xfrm>
            <a:off x="43434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Rectangle 67"/>
          <p:cNvSpPr/>
          <p:nvPr/>
        </p:nvSpPr>
        <p:spPr bwMode="auto">
          <a:xfrm>
            <a:off x="43434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Rectangle 68"/>
          <p:cNvSpPr/>
          <p:nvPr/>
        </p:nvSpPr>
        <p:spPr bwMode="auto">
          <a:xfrm>
            <a:off x="43434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183224" y="4330961"/>
            <a:ext cx="614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DL </a:t>
            </a:r>
            <a:r>
              <a:rPr lang="en-US" altLang="zh-CN" sz="800" dirty="0" smtClean="0"/>
              <a:t>M-BA</a:t>
            </a:r>
            <a:endParaRPr lang="en-US" sz="800" dirty="0"/>
          </a:p>
        </p:txBody>
      </p:sp>
      <p:cxnSp>
        <p:nvCxnSpPr>
          <p:cNvPr id="90" name="Straight Connector 70"/>
          <p:cNvCxnSpPr>
            <a:stCxn id="88" idx="1"/>
            <a:endCxn id="88" idx="3"/>
          </p:cNvCxnSpPr>
          <p:nvPr/>
        </p:nvCxnSpPr>
        <p:spPr bwMode="auto">
          <a:xfrm>
            <a:off x="4343400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71"/>
          <p:cNvCxnSpPr/>
          <p:nvPr/>
        </p:nvCxnSpPr>
        <p:spPr bwMode="auto">
          <a:xfrm>
            <a:off x="4343400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72"/>
          <p:cNvCxnSpPr/>
          <p:nvPr/>
        </p:nvCxnSpPr>
        <p:spPr bwMode="auto">
          <a:xfrm>
            <a:off x="4343400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73"/>
          <p:cNvCxnSpPr/>
          <p:nvPr/>
        </p:nvCxnSpPr>
        <p:spPr bwMode="auto">
          <a:xfrm>
            <a:off x="4343400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74"/>
          <p:cNvCxnSpPr/>
          <p:nvPr/>
        </p:nvCxnSpPr>
        <p:spPr bwMode="auto">
          <a:xfrm>
            <a:off x="5181600" y="512004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2667000" y="4330961"/>
            <a:ext cx="1600200" cy="21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Contention-based  UL OFDMA</a:t>
            </a:r>
            <a:endParaRPr lang="en-US" sz="800" dirty="0"/>
          </a:p>
        </p:txBody>
      </p:sp>
      <p:sp>
        <p:nvSpPr>
          <p:cNvPr id="96" name="TextBox 95"/>
          <p:cNvSpPr txBox="1"/>
          <p:nvPr/>
        </p:nvSpPr>
        <p:spPr>
          <a:xfrm>
            <a:off x="1676400" y="5808078"/>
            <a:ext cx="15456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Association Request from STA1 </a:t>
            </a:r>
            <a:endParaRPr lang="en-US" sz="800" dirty="0"/>
          </a:p>
        </p:txBody>
      </p:sp>
      <p:cxnSp>
        <p:nvCxnSpPr>
          <p:cNvPr id="98" name="Straight Connector 78"/>
          <p:cNvCxnSpPr/>
          <p:nvPr/>
        </p:nvCxnSpPr>
        <p:spPr bwMode="auto">
          <a:xfrm flipH="1">
            <a:off x="1752600" y="5577246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79"/>
          <p:cNvCxnSpPr/>
          <p:nvPr/>
        </p:nvCxnSpPr>
        <p:spPr bwMode="auto">
          <a:xfrm flipH="1">
            <a:off x="16764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80"/>
          <p:cNvCxnSpPr/>
          <p:nvPr/>
        </p:nvCxnSpPr>
        <p:spPr bwMode="auto">
          <a:xfrm flipH="1">
            <a:off x="17526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81"/>
          <p:cNvCxnSpPr/>
          <p:nvPr/>
        </p:nvCxnSpPr>
        <p:spPr bwMode="auto">
          <a:xfrm flipH="1">
            <a:off x="18288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82"/>
          <p:cNvCxnSpPr/>
          <p:nvPr/>
        </p:nvCxnSpPr>
        <p:spPr bwMode="auto">
          <a:xfrm flipH="1">
            <a:off x="19050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84"/>
          <p:cNvCxnSpPr/>
          <p:nvPr/>
        </p:nvCxnSpPr>
        <p:spPr bwMode="auto">
          <a:xfrm flipV="1">
            <a:off x="2895600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85"/>
          <p:cNvCxnSpPr/>
          <p:nvPr/>
        </p:nvCxnSpPr>
        <p:spPr bwMode="auto">
          <a:xfrm flipV="1">
            <a:off x="4432171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3733800" y="5791200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ACK/BA to STA1</a:t>
            </a:r>
            <a:endParaRPr lang="en-US" sz="800" dirty="0"/>
          </a:p>
        </p:txBody>
      </p:sp>
      <p:cxnSp>
        <p:nvCxnSpPr>
          <p:cNvPr id="111" name="Straight Connector 47"/>
          <p:cNvCxnSpPr/>
          <p:nvPr/>
        </p:nvCxnSpPr>
        <p:spPr bwMode="auto">
          <a:xfrm flipH="1">
            <a:off x="5548424" y="5579478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48"/>
          <p:cNvCxnSpPr/>
          <p:nvPr/>
        </p:nvCxnSpPr>
        <p:spPr bwMode="auto">
          <a:xfrm flipH="1">
            <a:off x="5472224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49"/>
          <p:cNvCxnSpPr/>
          <p:nvPr/>
        </p:nvCxnSpPr>
        <p:spPr bwMode="auto">
          <a:xfrm flipH="1">
            <a:off x="5548424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50"/>
          <p:cNvCxnSpPr/>
          <p:nvPr/>
        </p:nvCxnSpPr>
        <p:spPr bwMode="auto">
          <a:xfrm flipH="1">
            <a:off x="5624624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91"/>
          <p:cNvCxnSpPr/>
          <p:nvPr/>
        </p:nvCxnSpPr>
        <p:spPr bwMode="auto">
          <a:xfrm flipH="1">
            <a:off x="5700824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Rectangle 92"/>
          <p:cNvSpPr/>
          <p:nvPr/>
        </p:nvSpPr>
        <p:spPr bwMode="auto">
          <a:xfrm>
            <a:off x="5853224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7" name="Rectangle 93"/>
          <p:cNvSpPr/>
          <p:nvPr/>
        </p:nvSpPr>
        <p:spPr bwMode="auto">
          <a:xfrm>
            <a:off x="5853224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8" name="Rectangle 94"/>
          <p:cNvSpPr/>
          <p:nvPr/>
        </p:nvSpPr>
        <p:spPr bwMode="auto">
          <a:xfrm>
            <a:off x="5853224" y="54248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9" name="Rectangle 95"/>
          <p:cNvSpPr/>
          <p:nvPr/>
        </p:nvSpPr>
        <p:spPr bwMode="auto">
          <a:xfrm>
            <a:off x="5853224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20" name="Straight Connector 96"/>
          <p:cNvCxnSpPr/>
          <p:nvPr/>
        </p:nvCxnSpPr>
        <p:spPr bwMode="auto">
          <a:xfrm>
            <a:off x="5853224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97"/>
          <p:cNvCxnSpPr/>
          <p:nvPr/>
        </p:nvCxnSpPr>
        <p:spPr bwMode="auto">
          <a:xfrm>
            <a:off x="5853224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98"/>
          <p:cNvCxnSpPr/>
          <p:nvPr/>
        </p:nvCxnSpPr>
        <p:spPr bwMode="auto">
          <a:xfrm>
            <a:off x="5853224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99"/>
          <p:cNvCxnSpPr/>
          <p:nvPr/>
        </p:nvCxnSpPr>
        <p:spPr bwMode="auto">
          <a:xfrm>
            <a:off x="5853224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Rectangle 100"/>
          <p:cNvSpPr/>
          <p:nvPr/>
        </p:nvSpPr>
        <p:spPr bwMode="auto">
          <a:xfrm>
            <a:off x="7605824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5" name="Rectangle 101"/>
          <p:cNvSpPr/>
          <p:nvPr/>
        </p:nvSpPr>
        <p:spPr bwMode="auto">
          <a:xfrm>
            <a:off x="7605824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6" name="Rectangle 102"/>
          <p:cNvSpPr/>
          <p:nvPr/>
        </p:nvSpPr>
        <p:spPr bwMode="auto">
          <a:xfrm>
            <a:off x="7605824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7" name="Rectangle 103"/>
          <p:cNvSpPr/>
          <p:nvPr/>
        </p:nvSpPr>
        <p:spPr bwMode="auto">
          <a:xfrm>
            <a:off x="7605824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8" name="TextBox 54"/>
          <p:cNvSpPr txBox="1"/>
          <p:nvPr/>
        </p:nvSpPr>
        <p:spPr>
          <a:xfrm>
            <a:off x="7529624" y="4331703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UL </a:t>
            </a:r>
            <a:r>
              <a:rPr lang="en-US" sz="800" dirty="0" err="1" smtClean="0"/>
              <a:t>Ack</a:t>
            </a:r>
            <a:endParaRPr lang="en-US" sz="800" dirty="0"/>
          </a:p>
        </p:txBody>
      </p:sp>
      <p:cxnSp>
        <p:nvCxnSpPr>
          <p:cNvPr id="129" name="Straight Connector 105"/>
          <p:cNvCxnSpPr>
            <a:stCxn id="127" idx="1"/>
            <a:endCxn id="127" idx="3"/>
          </p:cNvCxnSpPr>
          <p:nvPr/>
        </p:nvCxnSpPr>
        <p:spPr bwMode="auto">
          <a:xfrm>
            <a:off x="7605824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06"/>
          <p:cNvCxnSpPr/>
          <p:nvPr/>
        </p:nvCxnSpPr>
        <p:spPr bwMode="auto">
          <a:xfrm>
            <a:off x="7605824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07"/>
          <p:cNvCxnSpPr/>
          <p:nvPr/>
        </p:nvCxnSpPr>
        <p:spPr bwMode="auto">
          <a:xfrm>
            <a:off x="7605824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08"/>
          <p:cNvCxnSpPr/>
          <p:nvPr/>
        </p:nvCxnSpPr>
        <p:spPr bwMode="auto">
          <a:xfrm>
            <a:off x="7605824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59"/>
          <p:cNvSpPr txBox="1"/>
          <p:nvPr/>
        </p:nvSpPr>
        <p:spPr>
          <a:xfrm>
            <a:off x="6158024" y="4331703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DL OFDMA</a:t>
            </a:r>
            <a:endParaRPr lang="en-US" sz="800" dirty="0"/>
          </a:p>
        </p:txBody>
      </p:sp>
      <p:sp>
        <p:nvSpPr>
          <p:cNvPr id="134" name="TextBox 133"/>
          <p:cNvSpPr txBox="1"/>
          <p:nvPr/>
        </p:nvSpPr>
        <p:spPr>
          <a:xfrm>
            <a:off x="5562600" y="5791200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Association  response</a:t>
            </a:r>
            <a:r>
              <a:rPr lang="en-US" sz="800" dirty="0" smtClean="0"/>
              <a:t> to STA1</a:t>
            </a:r>
            <a:endParaRPr lang="en-US" sz="800" dirty="0"/>
          </a:p>
        </p:txBody>
      </p:sp>
      <p:cxnSp>
        <p:nvCxnSpPr>
          <p:cNvPr id="135" name="Straight Arrow Connector 84"/>
          <p:cNvCxnSpPr/>
          <p:nvPr/>
        </p:nvCxnSpPr>
        <p:spPr bwMode="auto">
          <a:xfrm flipV="1">
            <a:off x="6096000" y="5334000"/>
            <a:ext cx="3048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2057400" y="6019800"/>
            <a:ext cx="15456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Association Request from STA2</a:t>
            </a:r>
            <a:endParaRPr lang="en-US" sz="800" dirty="0"/>
          </a:p>
        </p:txBody>
      </p:sp>
      <p:cxnSp>
        <p:nvCxnSpPr>
          <p:cNvPr id="138" name="Straight Arrow Connector 84"/>
          <p:cNvCxnSpPr/>
          <p:nvPr/>
        </p:nvCxnSpPr>
        <p:spPr bwMode="auto">
          <a:xfrm flipV="1">
            <a:off x="3276600" y="54864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does AP response the acknowledgements to multiple unassociated STAs which sent the association request successfully through UL OFDMA random access?</a:t>
            </a:r>
          </a:p>
          <a:p>
            <a:pPr lvl="1"/>
            <a:r>
              <a:rPr lang="en-US" altLang="zh-CN" sz="1600" dirty="0" smtClean="0"/>
              <a:t>Both M-BA frame and OFDMA </a:t>
            </a:r>
            <a:r>
              <a:rPr lang="en-US" altLang="zh-CN" sz="1600" dirty="0" err="1" smtClean="0"/>
              <a:t>Ack</a:t>
            </a:r>
            <a:r>
              <a:rPr lang="en-US" altLang="zh-CN" sz="1600" dirty="0" smtClean="0"/>
              <a:t>/BA frame require AID of the receivers</a:t>
            </a:r>
          </a:p>
          <a:p>
            <a:pPr lvl="1"/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However, unassociated STAs do not have AID assigned by AP.</a:t>
            </a:r>
          </a:p>
          <a:p>
            <a:pPr marL="342900" lvl="1" indent="-342900">
              <a:buChar char="•"/>
            </a:pP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contribution, we provide an acknowledgement mechanism throughput M-BA frame</a:t>
            </a:r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Comments on pre-AID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09600" y="2209800"/>
          <a:ext cx="7924799" cy="3737460"/>
        </p:xfrm>
        <a:graphic>
          <a:graphicData uri="http://schemas.openxmlformats.org/drawingml/2006/table">
            <a:tbl>
              <a:tblPr/>
              <a:tblGrid>
                <a:gridCol w="548755"/>
                <a:gridCol w="727772"/>
                <a:gridCol w="610660"/>
                <a:gridCol w="3065812"/>
                <a:gridCol w="2286000"/>
                <a:gridCol w="685800"/>
              </a:tblGrid>
              <a:tr h="259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latin typeface="Times New Roman"/>
                          <a:ea typeface="Malgun Gothic"/>
                        </a:rPr>
                        <a:t>CID</a:t>
                      </a:r>
                      <a:endParaRPr lang="zh-CN" sz="9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Clause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Page No.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Comment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Proposed Change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Resolution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5036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173.61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It is mentioned that the acknowledgement procedure for random access is as defined in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10.3.2.10.3; however, for an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STA, due to its absence of an AID, may not be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acknowledged as similar to an associated STA;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Suggest to define an MU acknowledgement procedure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using UL OFDMA-based random access, following a definition of an AID for the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TBD in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Subclause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27.5.2.3.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6167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27.5.2.2.1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164.46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the non-associated STA for UL OFDMA-based random access is not defined in 27.5.2.6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Either remove line 46-48 or define it in 27.5.2.6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7254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173.64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Acknowledgment procedure in response to the OFDMA random access request from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needs to be specified.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As in the comment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7546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173.62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It is not clear how STA without AID could participate the UL MU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procedure in 10.3.2.10.3.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describe specifically how STA without AID acquires its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following the procedure in 10.3.2.10.3, when there are multiple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acks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to multiple STA without AID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8140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27.5.2.2.1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164.47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Random Access UL OFDMA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is mentioned here, but how does such a STA recognize the DL OFDMA response? Such a STA needs some sort of AID value to identify its DL RU allocation - the text refers me to 27.5.2.6 but there is nothing here mentioning what to do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STA, while over in 27.5.2.3, there is a TBD in a sentence that refers to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 the rules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 operation within UL OFDMA Random Access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8520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173.01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The UL OFDMA-based random access procedure for unassociated STAs is not defined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852</a:t>
                      </a:r>
                      <a:r>
                        <a:rPr lang="en-GB" sz="800">
                          <a:latin typeface="Times New Roman"/>
                          <a:ea typeface="宋体"/>
                        </a:rPr>
                        <a:t>7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174.20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Random access behavior for unassociated STAs is not defined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Define behavior for unassociated STAs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Times New Roman"/>
                          <a:ea typeface="宋体"/>
                        </a:rPr>
                        <a:t>8157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9.3.1.9.7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38.04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Now Multi-STA BlockAck can not be used to acknowledge the association request frame because of unassociated STA is not assigned an AID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 a common special AID for all the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such that they can parse the M-BA frame correctly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M-BA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/>
          <a:lstStyle/>
          <a:p>
            <a:r>
              <a:rPr lang="en-US" altLang="zh-CN" sz="1800" dirty="0" smtClean="0"/>
              <a:t>The agreed M-BA structure is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GB" altLang="zh-CN" sz="1800" dirty="0" smtClean="0"/>
              <a:t>A value of 15 in the TID subfield in the Per STA Info field of the M-BA frame indicate the successful acknowledgement of a management frame that requires an immediate response and is carried in the soliciting A-MPDU. [MAC Motion 79, March 2016, see </a:t>
            </a:r>
            <a:r>
              <a:rPr lang="en-US" altLang="zh-CN" sz="1800" dirty="0" smtClean="0"/>
              <a:t>[</a:t>
            </a:r>
            <a:r>
              <a:rPr lang="en-GB" altLang="zh-CN" sz="1800" dirty="0" smtClean="0"/>
              <a:t>2]]</a:t>
            </a:r>
            <a:endParaRPr lang="en-US" altLang="zh-CN" sz="1800" dirty="0" smtClean="0"/>
          </a:p>
          <a:p>
            <a:r>
              <a:rPr lang="en-US" altLang="zh-CN" sz="1800" dirty="0" smtClean="0"/>
              <a:t>Under the condition of the unassociated STA without AID, how does AP response the </a:t>
            </a:r>
            <a:r>
              <a:rPr lang="en-US" altLang="zh-CN" sz="1800" dirty="0" err="1" smtClean="0"/>
              <a:t>Ack</a:t>
            </a:r>
            <a:r>
              <a:rPr lang="en-US" altLang="zh-CN" sz="1800" dirty="0" smtClean="0"/>
              <a:t> to its association request?</a:t>
            </a:r>
          </a:p>
          <a:p>
            <a:pPr lvl="1"/>
            <a:r>
              <a:rPr lang="en-US" altLang="zh-CN" sz="1400" dirty="0" smtClean="0"/>
              <a:t>According to the agreed motion, the TID value shall be set to “1111”</a:t>
            </a:r>
          </a:p>
          <a:p>
            <a:pPr lvl="1"/>
            <a:r>
              <a:rPr lang="en-US" altLang="zh-CN" sz="1400" dirty="0" smtClean="0"/>
              <a:t>How to set distinguish different un-associated STAs?</a:t>
            </a:r>
            <a:endParaRPr lang="zh-CN" altLang="en-US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8200" y="1981200"/>
            <a:ext cx="7985760" cy="2133600"/>
            <a:chOff x="808521" y="3433526"/>
            <a:chExt cx="8167839" cy="3119674"/>
          </a:xfrm>
        </p:grpSpPr>
        <p:pic>
          <p:nvPicPr>
            <p:cNvPr id="7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760" y="4563093"/>
              <a:ext cx="403860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808521" y="3433526"/>
              <a:ext cx="7878279" cy="3119674"/>
              <a:chOff x="808521" y="3433526"/>
              <a:chExt cx="7878279" cy="3119674"/>
            </a:xfrm>
          </p:grpSpPr>
          <p:pic>
            <p:nvPicPr>
              <p:cNvPr id="9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0783" y="5543550"/>
                <a:ext cx="2209800" cy="10096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" name="Group 9"/>
              <p:cNvGrpSpPr/>
              <p:nvPr/>
            </p:nvGrpSpPr>
            <p:grpSpPr>
              <a:xfrm>
                <a:off x="808521" y="3433526"/>
                <a:ext cx="7878279" cy="2923781"/>
                <a:chOff x="808521" y="3433526"/>
                <a:chExt cx="7878279" cy="2923781"/>
              </a:xfrm>
            </p:grpSpPr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2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3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8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9" name="Oval 18"/>
                <p:cNvSpPr/>
                <p:nvPr/>
              </p:nvSpPr>
              <p:spPr bwMode="auto">
                <a:xfrm>
                  <a:off x="5090950" y="5633720"/>
                  <a:ext cx="852649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3295038" y="5895642"/>
                  <a:ext cx="11022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AID</a:t>
                  </a: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B11=ACK/BA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 smtClean="0"/>
              <a:t>Acknowledgement to association exchange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191000"/>
          </a:xfrm>
        </p:spPr>
        <p:txBody>
          <a:bodyPr/>
          <a:lstStyle/>
          <a:p>
            <a:r>
              <a:rPr lang="en-US" altLang="zh-CN" sz="1800" dirty="0" smtClean="0"/>
              <a:t>Set AID subfield to an unique AID value, e.g., 2045, in the M-BA frame</a:t>
            </a:r>
          </a:p>
          <a:p>
            <a:pPr lvl="1"/>
            <a:r>
              <a:rPr lang="en-US" altLang="zh-CN" sz="1400" dirty="0" smtClean="0"/>
              <a:t>Provide an unique identifier for any unassociated STAs  that has used an RU for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RA field is added after the “Per TID info” field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MAC address field is used to distinguish which STA’s request management frame is successfully delivered through OFDMA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Both </a:t>
            </a:r>
            <a:r>
              <a:rPr lang="en-US" altLang="zh-CN" sz="1800" b="1" dirty="0" err="1" smtClean="0">
                <a:ea typeface="+mn-ea"/>
                <a:cs typeface="+mn-cs"/>
              </a:rPr>
              <a:t>Ack</a:t>
            </a:r>
            <a:r>
              <a:rPr lang="en-US" altLang="zh-CN" sz="1800" b="1" dirty="0" smtClean="0">
                <a:ea typeface="+mn-ea"/>
                <a:cs typeface="+mn-cs"/>
              </a:rPr>
              <a:t> type and SSC field  are set to 0, keeping in consistent with the parsing scheme of the implemented ax device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Indicate that the total length of  subfields following Per TID STA info subfields is 10 bytes</a:t>
            </a:r>
          </a:p>
          <a:p>
            <a:pPr lvl="1">
              <a:buFont typeface="Times New Roman" pitchFamily="18" charset="0"/>
              <a:buChar char="–"/>
            </a:pP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7" name="组合 31"/>
          <p:cNvGrpSpPr/>
          <p:nvPr/>
        </p:nvGrpSpPr>
        <p:grpSpPr>
          <a:xfrm>
            <a:off x="762000" y="4419600"/>
            <a:ext cx="8077200" cy="2076368"/>
            <a:chOff x="990600" y="4419601"/>
            <a:chExt cx="8077200" cy="2076367"/>
          </a:xfrm>
        </p:grpSpPr>
        <p:pic>
          <p:nvPicPr>
            <p:cNvPr id="6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5181600"/>
              <a:ext cx="3948571" cy="5434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7"/>
            <p:cNvGrpSpPr/>
            <p:nvPr/>
          </p:nvGrpSpPr>
          <p:grpSpPr>
            <a:xfrm>
              <a:off x="990600" y="4419601"/>
              <a:ext cx="7702655" cy="2076367"/>
              <a:chOff x="808521" y="3433526"/>
              <a:chExt cx="7878279" cy="3166067"/>
            </a:xfrm>
          </p:grpSpPr>
          <p:pic>
            <p:nvPicPr>
              <p:cNvPr id="8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9516" y="5524955"/>
                <a:ext cx="2209800" cy="1009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3" name="Group 9"/>
              <p:cNvGrpSpPr/>
              <p:nvPr/>
            </p:nvGrpSpPr>
            <p:grpSpPr>
              <a:xfrm>
                <a:off x="808521" y="3433526"/>
                <a:ext cx="7878279" cy="3166067"/>
                <a:chOff x="808521" y="3433526"/>
                <a:chExt cx="7878279" cy="3166067"/>
              </a:xfrm>
            </p:grpSpPr>
            <p:pic>
              <p:nvPicPr>
                <p:cNvPr id="10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1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2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8" name="Oval 18"/>
                <p:cNvSpPr/>
                <p:nvPr/>
              </p:nvSpPr>
              <p:spPr bwMode="auto">
                <a:xfrm>
                  <a:off x="5109288" y="5633720"/>
                  <a:ext cx="705565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19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2679018" y="5895641"/>
                  <a:ext cx="1718310" cy="7039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</a:t>
                  </a:r>
                  <a:r>
                    <a:rPr lang="en-US" altLang="zh-CN" dirty="0" smtClean="0">
                      <a:solidFill>
                        <a:srgbClr val="FF0000"/>
                      </a:solidFill>
                    </a:rPr>
                    <a:t>2045</a:t>
                  </a:r>
                  <a:endParaRPr lang="en-US" dirty="0" smtClean="0">
                    <a:solidFill>
                      <a:srgbClr val="FF0000"/>
                    </a:solidFill>
                  </a:endParaRP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 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21" name="直接连接符 20"/>
            <p:cNvCxnSpPr/>
            <p:nvPr/>
          </p:nvCxnSpPr>
          <p:spPr bwMode="auto">
            <a:xfrm flipH="1">
              <a:off x="6096000" y="51054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矩形 21"/>
            <p:cNvSpPr/>
            <p:nvPr/>
          </p:nvSpPr>
          <p:spPr bwMode="auto">
            <a:xfrm>
              <a:off x="6248400" y="4876799"/>
              <a:ext cx="914400" cy="22860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sz="800" dirty="0" smtClean="0"/>
                <a:t>SSC (2 bytes 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18"/>
            <p:cNvSpPr/>
            <p:nvPr/>
          </p:nvSpPr>
          <p:spPr bwMode="auto">
            <a:xfrm>
              <a:off x="5948158" y="5867400"/>
              <a:ext cx="833642" cy="406867"/>
            </a:xfrm>
            <a:prstGeom prst="ellipse">
              <a:avLst/>
            </a:prstGeom>
            <a:noFill/>
            <a:ln w="12700" cap="flat" cmpd="sng" algn="ctr">
              <a:solidFill>
                <a:schemeClr val="accent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10400" y="6172200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TID=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“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1111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”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直接箭头连接符 26"/>
            <p:cNvCxnSpPr>
              <a:stCxn id="26" idx="1"/>
              <a:endCxn id="8" idx="3"/>
            </p:cNvCxnSpPr>
            <p:nvPr/>
          </p:nvCxnSpPr>
          <p:spPr bwMode="auto">
            <a:xfrm flipH="1" flipV="1">
              <a:off x="6808739" y="6122274"/>
              <a:ext cx="201661" cy="1884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9" name="矩形 28"/>
            <p:cNvSpPr/>
            <p:nvPr/>
          </p:nvSpPr>
          <p:spPr bwMode="auto">
            <a:xfrm>
              <a:off x="8153400" y="4876801"/>
              <a:ext cx="9144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RA (6 bytes)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 bwMode="auto">
            <a:xfrm flipH="1">
              <a:off x="8686800" y="5105401"/>
              <a:ext cx="304800" cy="152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8" name="矩形 27"/>
          <p:cNvSpPr/>
          <p:nvPr/>
        </p:nvSpPr>
        <p:spPr bwMode="auto">
          <a:xfrm>
            <a:off x="6934200" y="48768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dirty="0" smtClean="0"/>
              <a:t>Reserved (2 bytes )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3384" cy="1066800"/>
          </a:xfrm>
        </p:spPr>
        <p:txBody>
          <a:bodyPr/>
          <a:lstStyle/>
          <a:p>
            <a:r>
              <a:rPr lang="en-US" sz="2800" b="1" dirty="0"/>
              <a:t>BA Information Field Parsing </a:t>
            </a:r>
            <a:r>
              <a:rPr lang="en-US" sz="2800" b="1" dirty="0" smtClean="0"/>
              <a:t>with Proposed M-BA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377320" cy="4114800"/>
          </a:xfrm>
        </p:spPr>
        <p:txBody>
          <a:bodyPr/>
          <a:lstStyle/>
          <a:p>
            <a:r>
              <a:rPr lang="en-US" sz="1600" b="1" dirty="0"/>
              <a:t>An associated STA that had transmitted either on a scheduled RU or an RU for random access will </a:t>
            </a:r>
            <a:r>
              <a:rPr lang="en-US" sz="1600" b="1" dirty="0" smtClean="0"/>
              <a:t>determine the length of the BA Information field based on the ACK Type subfield</a:t>
            </a:r>
          </a:p>
          <a:p>
            <a:pPr lvl="1"/>
            <a:r>
              <a:rPr lang="en-US" sz="1600" dirty="0" smtClean="0"/>
              <a:t>AID 2045 indicates that the BA Information field is for a unassociated STA</a:t>
            </a:r>
          </a:p>
          <a:p>
            <a:pPr lvl="1"/>
            <a:r>
              <a:rPr lang="en-US" sz="1600" dirty="0" smtClean="0"/>
              <a:t>ACK Type subfield and SSC fields are set to 0 for AID 2045, indicating the presence of the BA Information field only for an unassociated STA</a:t>
            </a:r>
          </a:p>
          <a:p>
            <a:r>
              <a:rPr lang="en-US" sz="1600" b="1" dirty="0" smtClean="0"/>
              <a:t>An unassociated STA that had transmitted on a random access RU will ONLY parse the remaining 10 octets following the Per TID Info subfield when B0-B10 is an AID 2045 </a:t>
            </a:r>
          </a:p>
          <a:p>
            <a:pPr lvl="1"/>
            <a:r>
              <a:rPr lang="en-US" sz="1600" dirty="0" smtClean="0"/>
              <a:t>The STA parses the BA Information field to decode the RA field</a:t>
            </a:r>
          </a:p>
          <a:p>
            <a:pPr lvl="1"/>
            <a:r>
              <a:rPr lang="en-US" sz="1600" dirty="0" smtClean="0"/>
              <a:t>If the RA field matches the MAC address of the unassociated STA, it interprets that the HE Trigger-based PPDU transmitted on an RU assigned for random access was received by the AP successfully. 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68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Pre-AID assignment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1800" dirty="0" smtClean="0"/>
              <a:t>HE AP can assign the Pre-AID to the un</a:t>
            </a:r>
            <a:r>
              <a:rPr lang="en-US" altLang="zh-CN" sz="1800" dirty="0" smtClean="0"/>
              <a:t>-</a:t>
            </a:r>
            <a:r>
              <a:rPr lang="en-GB" altLang="zh-CN" sz="1800" dirty="0" smtClean="0"/>
              <a:t>associated HE STA through the management </a:t>
            </a:r>
            <a:r>
              <a:rPr lang="en-US" altLang="zh-CN" sz="1800" dirty="0" smtClean="0"/>
              <a:t>response</a:t>
            </a:r>
            <a:r>
              <a:rPr lang="en-GB" altLang="zh-CN" sz="1800" dirty="0" smtClean="0"/>
              <a:t> frame for association </a:t>
            </a:r>
            <a:r>
              <a:rPr lang="en-US" altLang="zh-CN" sz="1800" dirty="0" smtClean="0"/>
              <a:t>or other purpose</a:t>
            </a:r>
            <a:endParaRPr lang="en-GB" altLang="zh-CN" sz="1800" dirty="0" smtClean="0"/>
          </a:p>
          <a:p>
            <a:pPr lvl="1"/>
            <a:r>
              <a:rPr lang="en-US" altLang="zh-CN" sz="1400" dirty="0" smtClean="0"/>
              <a:t>Define New element for Pre-AID, which is carried in the management response frame </a:t>
            </a:r>
          </a:p>
          <a:p>
            <a:pPr lvl="1"/>
            <a:r>
              <a:rPr lang="en-US" altLang="zh-CN" sz="1400" dirty="0" smtClean="0"/>
              <a:t>This element can be transmitted in response management frame for association, e.g., </a:t>
            </a:r>
            <a:r>
              <a:rPr lang="en-GB" altLang="zh-CN" sz="1400" dirty="0" smtClean="0"/>
              <a:t>Probe Response frame, excluding Association Response frame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T</a:t>
            </a:r>
            <a:r>
              <a:rPr lang="zh-CN" altLang="en-US" sz="1400" dirty="0" smtClean="0"/>
              <a:t>he management frame which carries Pre-AID </a:t>
            </a:r>
            <a:r>
              <a:rPr lang="en-US" altLang="zh-CN" sz="1400" dirty="0" smtClean="0"/>
              <a:t> shall be transmitted in SU format 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Propose pre-AID lifetime timer to management Pre-AID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An unassociated STA with assigned pre-AID might not complete association with the AP that has assigned the pre-AID </a:t>
            </a:r>
          </a:p>
          <a:p>
            <a:pPr lvl="2">
              <a:lnSpc>
                <a:spcPct val="80000"/>
              </a:lnSpc>
            </a:pPr>
            <a:r>
              <a:rPr lang="en-US" altLang="zh-CN" sz="1200" dirty="0" smtClean="0"/>
              <a:t>Example scenario: STA interested in retrieving location information from an AP</a:t>
            </a:r>
          </a:p>
          <a:p>
            <a:pPr lvl="1"/>
            <a:r>
              <a:rPr lang="en-US" altLang="zh-CN" sz="1400" dirty="0" smtClean="0"/>
              <a:t>In order to release the Pre-AID assigned to this STA, we need to define a pre-AID lifetime timer</a:t>
            </a:r>
          </a:p>
          <a:p>
            <a:r>
              <a:rPr lang="en-US" altLang="zh-CN" sz="1800" dirty="0" smtClean="0"/>
              <a:t>The assigned Pre-AID is automatically released once the association </a:t>
            </a:r>
            <a:r>
              <a:rPr lang="en-US" altLang="zh-CN" sz="1800" dirty="0" smtClean="0"/>
              <a:t>procedure (or </a:t>
            </a:r>
            <a:r>
              <a:rPr lang="en-US" altLang="zh-CN" sz="1800" dirty="0" smtClean="0"/>
              <a:t>other procedure) </a:t>
            </a:r>
            <a:r>
              <a:rPr lang="en-US" altLang="zh-CN" sz="1800" dirty="0" smtClean="0"/>
              <a:t>is </a:t>
            </a:r>
            <a:r>
              <a:rPr lang="en-US" altLang="zh-CN" sz="1800" dirty="0" smtClean="0"/>
              <a:t>completed or Pre-AID life time </a:t>
            </a:r>
            <a:r>
              <a:rPr lang="en-US" altLang="zh-CN" sz="1800" dirty="0" smtClean="0"/>
              <a:t>expires</a:t>
            </a:r>
            <a:endParaRPr lang="en-US" altLang="zh-CN" sz="1800" dirty="0" smtClean="0"/>
          </a:p>
          <a:p>
            <a:pPr lvl="1"/>
            <a:r>
              <a:rPr lang="en-US" altLang="zh-CN" sz="1400" dirty="0" smtClean="0"/>
              <a:t>The Pre-AID value may be assigned to another unassociated STA after it is released</a:t>
            </a:r>
          </a:p>
          <a:p>
            <a:pPr lvl="1"/>
            <a:r>
              <a:rPr lang="en-US" altLang="zh-CN" sz="1400" dirty="0" smtClean="0"/>
              <a:t>The Pre-AID value shall not be used between the associated STA and the AP in any UL or DL frame exchange </a:t>
            </a:r>
          </a:p>
          <a:p>
            <a:pPr lvl="1">
              <a:buFontTx/>
              <a:buChar char="–"/>
            </a:pPr>
            <a:endParaRPr lang="en-US" altLang="zh-CN" sz="1800" dirty="0" smtClean="0"/>
          </a:p>
          <a:p>
            <a:pPr lvl="1">
              <a:buFontTx/>
              <a:buChar char="–"/>
            </a:pPr>
            <a:endParaRPr lang="en-US" altLang="zh-CN" sz="1800" dirty="0" smtClean="0"/>
          </a:p>
          <a:p>
            <a:pPr marL="342900" lvl="1" indent="-342900">
              <a:buChar char="•"/>
            </a:pPr>
            <a:endParaRPr lang="zh-CN" altLang="en-US" sz="1800" b="1" dirty="0" smtClean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69" y="655637"/>
            <a:ext cx="8268860" cy="1325563"/>
          </a:xfrm>
        </p:spPr>
        <p:txBody>
          <a:bodyPr/>
          <a:lstStyle/>
          <a:p>
            <a:r>
              <a:rPr lang="en-US" b="1" dirty="0" smtClean="0"/>
              <a:t>Pre-AID Assignment Element in Request and Response Frame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81999" cy="4267200"/>
          </a:xfrm>
        </p:spPr>
        <p:txBody>
          <a:bodyPr>
            <a:normAutofit fontScale="55000" lnSpcReduction="20000"/>
          </a:bodyPr>
          <a:lstStyle/>
          <a:p>
            <a:r>
              <a:rPr lang="en-US" sz="2900" b="1" dirty="0" smtClean="0"/>
              <a:t>We propose to </a:t>
            </a:r>
            <a:r>
              <a:rPr lang="en-US" sz="2900" b="1" dirty="0"/>
              <a:t>i</a:t>
            </a:r>
            <a:r>
              <a:rPr lang="en-US" sz="2900" b="1" dirty="0" smtClean="0"/>
              <a:t>nclude the assigned pre-AID of an unassociated STA in the Pre-AID Assignment </a:t>
            </a:r>
            <a:r>
              <a:rPr lang="en-US" sz="2900" b="1" dirty="0"/>
              <a:t>element </a:t>
            </a:r>
            <a:endParaRPr lang="en-US" sz="2900" b="1" dirty="0" smtClean="0"/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The STA may include the Pre-AID Assignment element in the Request management frame  (example, Probe Request)</a:t>
            </a:r>
            <a:endParaRPr lang="en-US" sz="2200" dirty="0"/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If the Pre-AID Assignment element is present in the Request frame, then the AP includes the element in the solicited Response frame (for example, Probe Response frame)</a:t>
            </a:r>
          </a:p>
          <a:p>
            <a:pPr marL="0" indent="0">
              <a:buNone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6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900" b="1" dirty="0" smtClean="0"/>
              <a:t>Propose to include the following subfields in the </a:t>
            </a:r>
            <a:r>
              <a:rPr lang="en-US" sz="2900" dirty="0" smtClean="0"/>
              <a:t>Pre-AID Assignment element </a:t>
            </a:r>
            <a:endParaRPr lang="en-US" sz="2900" b="1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400" b="1" dirty="0" smtClean="0"/>
              <a:t>Pre-AID Request/Response: This subfield indicates whether the element Request or Response frame; </a:t>
            </a:r>
          </a:p>
          <a:p>
            <a:pPr lvl="2" indent="-285750"/>
            <a:r>
              <a:rPr lang="en-US" sz="2200" dirty="0" smtClean="0"/>
              <a:t>If the value is set to 0, </a:t>
            </a:r>
            <a:r>
              <a:rPr lang="en-US" altLang="zh-CN" sz="2200" dirty="0" smtClean="0"/>
              <a:t>Pre-AID and Pre-AID Lifetime Timer fields </a:t>
            </a:r>
            <a:r>
              <a:rPr lang="en-US" sz="2200" dirty="0" smtClean="0"/>
              <a:t>are reserved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500" b="1" dirty="0" smtClean="0"/>
              <a:t>Pre-AID</a:t>
            </a:r>
            <a:r>
              <a:rPr lang="en-US" sz="2500" b="1" dirty="0"/>
              <a:t>: </a:t>
            </a:r>
            <a:r>
              <a:rPr lang="en-US" sz="2500" dirty="0"/>
              <a:t>A random value assigned by the AP to the unassociated STA identified by the MAC </a:t>
            </a:r>
            <a:r>
              <a:rPr lang="en-US" sz="2500" dirty="0" smtClean="0"/>
              <a:t>address in Request management frame</a:t>
            </a:r>
            <a:endParaRPr lang="en-US" sz="2500" dirty="0"/>
          </a:p>
          <a:p>
            <a:pPr marL="1200150" lvl="2" indent="-285750"/>
            <a:r>
              <a:rPr lang="en-US" sz="2300" dirty="0"/>
              <a:t>This value is selected from a set of </a:t>
            </a:r>
            <a:r>
              <a:rPr lang="en-US" sz="2300" dirty="0" smtClean="0"/>
              <a:t>AIDs which are </a:t>
            </a:r>
            <a:r>
              <a:rPr lang="en-US" sz="2300" dirty="0"/>
              <a:t>not assigned to associated </a:t>
            </a:r>
            <a:r>
              <a:rPr lang="en-US" sz="2300" dirty="0" smtClean="0"/>
              <a:t>STAs</a:t>
            </a:r>
          </a:p>
          <a:p>
            <a:pPr marL="742950" lvl="1" indent="-285750"/>
            <a:r>
              <a:rPr lang="en-US" sz="2500" b="1" dirty="0" smtClean="0"/>
              <a:t>Pre-AID Lifetime Timer:  </a:t>
            </a:r>
            <a:r>
              <a:rPr lang="en-US" sz="2500" dirty="0" smtClean="0"/>
              <a:t>This subfield indicates a timer after which the pre-AID assigned to a unassociated STA will expire</a:t>
            </a:r>
          </a:p>
          <a:p>
            <a:pPr marL="1200150" lvl="2" indent="-285750"/>
            <a:r>
              <a:rPr lang="en-US" sz="2300" dirty="0" smtClean="0"/>
              <a:t>The unit of the timer is expressed in 1 TU</a:t>
            </a:r>
          </a:p>
          <a:p>
            <a:pPr marL="285750" indent="-2857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486403" y="6475413"/>
            <a:ext cx="206449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              Intel</a:t>
            </a:r>
            <a:endParaRPr lang="en-US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58768925"/>
              </p:ext>
            </p:extLst>
          </p:nvPr>
        </p:nvGraphicFramePr>
        <p:xfrm>
          <a:off x="1685677" y="3456801"/>
          <a:ext cx="654392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88428"/>
                <a:gridCol w="830304"/>
                <a:gridCol w="1118799"/>
                <a:gridCol w="752903"/>
                <a:gridCol w="776766"/>
                <a:gridCol w="1362323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 ID Extension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</a:t>
                      </a:r>
                      <a:r>
                        <a:rPr lang="en-US" sz="1200" baseline="0" dirty="0" smtClean="0"/>
                        <a:t> Request</a:t>
                      </a:r>
                      <a:r>
                        <a:rPr lang="en-US" sz="1200" dirty="0" smtClean="0"/>
                        <a:t> /Response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 Lifetime Timer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219200" y="4066401"/>
            <a:ext cx="7086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 Bits          8                         8                   8                  1                       11                     4                     16             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831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44919</TotalTime>
  <Words>1534</Words>
  <Application>Microsoft Office PowerPoint</Application>
  <PresentationFormat>全屏显示(4:3)</PresentationFormat>
  <Paragraphs>192</Paragraphs>
  <Slides>13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ACcord Submission Template</vt:lpstr>
      <vt:lpstr>Document</vt:lpstr>
      <vt:lpstr>Association Exchange using Contention based UL OFDMA</vt:lpstr>
      <vt:lpstr>Introduction</vt:lpstr>
      <vt:lpstr>Question</vt:lpstr>
      <vt:lpstr>Comments on pre-AID</vt:lpstr>
      <vt:lpstr>M-BA frame</vt:lpstr>
      <vt:lpstr>Acknowledgement to association exchange</vt:lpstr>
      <vt:lpstr>BA Information Field Parsing with Proposed M-BA</vt:lpstr>
      <vt:lpstr>Pre-AID assignment</vt:lpstr>
      <vt:lpstr>Pre-AID Assignment Element in Request and Response Frame</vt:lpstr>
      <vt:lpstr>Benefits</vt:lpstr>
      <vt:lpstr>Summary</vt:lpstr>
      <vt:lpstr>SP 1</vt:lpstr>
      <vt:lpstr>References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1359</cp:revision>
  <cp:lastPrinted>1998-02-10T13:28:06Z</cp:lastPrinted>
  <dcterms:created xsi:type="dcterms:W3CDTF">2009-12-02T19:05:24Z</dcterms:created>
  <dcterms:modified xsi:type="dcterms:W3CDTF">2017-03-15T00:19:40Z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(3)1Q7k6W15hZRYCJG+zksc5xraVN8KdAXenOqH6vvbGFEIhTaXFrgJknsgnuxFVajekDgKjfKC
Zo7V1RQG7+PNdwJrKUivPqQj1inlN8Ny46/9W9QhD8sUDjzH3F7KgB8ZNiv2D5rIg0xL36Ee
7Be/+/Ju09VsTYkwy/Sp3THGSoYhAuXWMjBxAXhm3E1yM+Pv7UdWz6aMJ1LQATeZBmM9Fwsh
BXd5IQ4GIOldn9bbEe</vt:lpwstr>
  </property>
  <property fmtid="{D5CDD505-2E9C-101B-9397-08002B2CF9AE}" pid="4" name="_2015_ms_pID_7253431">
    <vt:lpwstr>xgGFSLYpcsrFgdaEN7Gwm3SznJ8/jLnCt/gYy1X/qFJOq8bf41S78R
oVk2g9mU+Z/HBUtKH99YOziBkWNnvzLWE1TKW7L7teID5lGpGIa1aaWTfCr7fUyC0RTSJZro
nHDlivs3+Dpr5Ecc4DIBmrZq69WWUD+RGmJ62n3mXJiZM6DGNUIcOY5mV9LortKYRA+xTenv
EnoPtu8QSCfNB1UlVj9VMRNuirZg8Rxe6f1p</vt:lpwstr>
  </property>
  <property fmtid="{D5CDD505-2E9C-101B-9397-08002B2CF9AE}" pid="5" name="_2015_ms_pID_7253432">
    <vt:lpwstr>ZthKXmkdRPAsz504slfBPwm6aWLUXMeIadVR
fLUhHv2Z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1488201161</vt:lpwstr>
  </property>
</Properties>
</file>