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6"/>
  </p:sldMasterIdLst>
  <p:notesMasterIdLst>
    <p:notesMasterId r:id="rId20"/>
  </p:notesMasterIdLst>
  <p:handoutMasterIdLst>
    <p:handoutMasterId r:id="rId21"/>
  </p:handoutMasterIdLst>
  <p:sldIdLst>
    <p:sldId id="256" r:id="rId7"/>
    <p:sldId id="395" r:id="rId8"/>
    <p:sldId id="324" r:id="rId9"/>
    <p:sldId id="474" r:id="rId10"/>
    <p:sldId id="485" r:id="rId11"/>
    <p:sldId id="486" r:id="rId12"/>
    <p:sldId id="488" r:id="rId13"/>
    <p:sldId id="490" r:id="rId14"/>
    <p:sldId id="494" r:id="rId15"/>
    <p:sldId id="491" r:id="rId16"/>
    <p:sldId id="496" r:id="rId17"/>
    <p:sldId id="424" r:id="rId18"/>
    <p:sldId id="326" r:id="rId1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ng Wang" initials="MW" lastIdx="6" clrIdx="0"/>
  <p:cmAuthor id="1" name="Leif Wilhelmsson R" initials="LWR" lastIdx="3" clrIdx="1"/>
  <p:cmAuthor id="2" name="Miguel Lopez M" initials="MLM" lastIdx="5" clrIdx="2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0" autoAdjust="0"/>
    <p:restoredTop sz="93326" autoAdjust="0"/>
  </p:normalViewPr>
  <p:slideViewPr>
    <p:cSldViewPr>
      <p:cViewPr varScale="1">
        <p:scale>
          <a:sx n="68" d="100"/>
          <a:sy n="68" d="100"/>
        </p:scale>
        <p:origin x="1386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26" y="61272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-3822"/>
    </p:cViewPr>
  </p:sorterViewPr>
  <p:notesViewPr>
    <p:cSldViewPr>
      <p:cViewPr varScale="1">
        <p:scale>
          <a:sx n="98" d="100"/>
          <a:sy n="98" d="100"/>
        </p:scale>
        <p:origin x="357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?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D09EC-5EA4-46DB-91E0-CF97D2C750F0}" type="datetime1">
              <a:rPr lang="sv-SE" smtClean="0"/>
              <a:t>2017-03-13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8BC1DE-C1F5-4F3B-94B7-F6358C79F3FF}" type="datetime1">
              <a:rPr lang="sv-SE" smtClean="0"/>
              <a:t>2017-03-13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Leif Wilhelmsson,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6DF1EE66-A7EA-46C3-B233-E69A7435DBBC}" type="datetime1">
              <a:rPr lang="sv-SE" smtClean="0"/>
              <a:t>2017-03-13</a:t>
            </a:fld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" name="Header Placeholder 2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26F0FE0C-6582-4C40-A5A7-0A7851DEC496}" type="datetime1">
              <a:rPr lang="sv-SE" smtClean="0"/>
              <a:t>2017-03-13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D3A1E9D5-EF0F-4989-ADF4-32D0D17B6722}" type="datetime1">
              <a:rPr lang="sv-SE" smtClean="0"/>
              <a:t>2017-03-13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5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C0BE5CF-0DEA-4C3D-ABAD-690ACAFB1CBB}" type="datetime1">
              <a:rPr lang="sv-SE" smtClean="0"/>
              <a:t>2017-03-13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250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C654E2B-EC6E-4EB9-9CB6-AA33786D0240}" type="datetime1">
              <a:rPr lang="sv-SE" smtClean="0"/>
              <a:t>2017-03-13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24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B9CF9BB7-0F3A-468F-A135-BA08803B7B7D}" type="datetime1">
              <a:rPr lang="sv-SE" smtClean="0"/>
              <a:t>2017-03-13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90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D3A3039-1255-48EA-8DC3-C53EA5230B25}" type="datetime1">
              <a:rPr lang="sv-SE" smtClean="0"/>
              <a:t>2017-03-13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903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9F5A839-AE2C-48CF-85FC-68B606405AB3}" type="datetime1">
              <a:rPr lang="sv-SE" smtClean="0"/>
              <a:t>2017-03-13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40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39CD933-590D-400F-810D-64876D42B806}" type="datetime1">
              <a:rPr lang="sv-SE" smtClean="0"/>
              <a:t>2017-03-13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743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3DF4AD0-A7F2-468E-856D-C88116BC4BFB}" type="datetime1">
              <a:rPr lang="sv-SE" smtClean="0"/>
              <a:t>2017-03-13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87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7164388" y="6524625"/>
            <a:ext cx="914400" cy="914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060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6391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25" y="664210"/>
            <a:ext cx="7770813" cy="106521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802.11-17/0386r0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2" r:id="rId10"/>
    <p:sldLayoutId id="2147483714" r:id="rId1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1354088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Impact of reciprocal mixing on WUR performance</a:t>
            </a:r>
            <a:br>
              <a:rPr lang="en-GB" dirty="0"/>
            </a:br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209602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2017-03-13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4394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2195208"/>
              </p:ext>
            </p:extLst>
          </p:nvPr>
        </p:nvGraphicFramePr>
        <p:xfrm>
          <a:off x="696913" y="3579813"/>
          <a:ext cx="7210425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2" name="Document" r:id="rId4" imgW="8131154" imgH="2799768" progId="Word.Document.8">
                  <p:embed/>
                </p:oleObj>
              </mc:Choice>
              <mc:Fallback>
                <p:oleObj name="Document" r:id="rId4" imgW="8131154" imgH="279976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3579813"/>
                        <a:ext cx="7210425" cy="247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13494" y="1268760"/>
                <a:ext cx="7770813" cy="122525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𝑃𝑁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=−</m:t>
                    </m:r>
                    <m:r>
                      <a:rPr lang="sv-SE" b="0" i="1" smtClean="0">
                        <a:latin typeface="Cambria Math" panose="02040503050406030204" pitchFamily="18" charset="0"/>
                      </a:rPr>
                      <m:t>35.5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𝑑𝐵𝑐</m:t>
                    </m:r>
                  </m:oMath>
                </a14:m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sv-SE" b="0" i="1">
                                        <a:latin typeface="Cambria Math" panose="02040503050406030204" pitchFamily="18" charset="0"/>
                                      </a:rPr>
                                      <m:t>𝑎𝑑𝑗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b>
                        <m:r>
                          <a:rPr lang="sv-SE" b="0" i="1">
                            <a:latin typeface="Cambria Math" panose="02040503050406030204" pitchFamily="18" charset="0"/>
                          </a:rPr>
                          <m:t>𝑎𝑛𝑡</m:t>
                        </m:r>
                      </m:sub>
                    </m:sSub>
                  </m:oMath>
                </a14:m>
                <a:r>
                  <a:rPr lang="en-US" dirty="0"/>
                  <a:t>= -</a:t>
                </a:r>
                <a:r>
                  <a:rPr lang="en-US" b="0" dirty="0"/>
                  <a:t>16 dB (from IEEE 802.11-2012, BPSK, r = ½)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2000" b="0" i="1">
                                          <a:latin typeface="Cambria Math" panose="02040503050406030204" pitchFamily="18" charset="0"/>
                                        </a:rPr>
                                        <m:t>𝑅𝑀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𝑊𝑈𝑅</m:t>
                          </m:r>
                        </m:sub>
                      </m:sSub>
                      <m:r>
                        <a:rPr lang="en-US" sz="2000" b="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2000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0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b="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sv-SE" sz="2000" b="0" i="1">
                                          <a:latin typeface="Cambria Math" panose="02040503050406030204" pitchFamily="18" charset="0"/>
                                        </a:rPr>
                                        <m:t>𝑎𝑑𝑗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sv-SE" sz="2000" b="0" i="1">
                              <a:latin typeface="Cambria Math" panose="02040503050406030204" pitchFamily="18" charset="0"/>
                            </a:rPr>
                            <m:t>𝑎𝑛𝑡</m:t>
                          </m:r>
                        </m:sub>
                      </m:sSub>
                      <m:r>
                        <a:rPr lang="sv-SE" sz="2000" b="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𝑃𝑁</m:t>
                          </m:r>
                        </m:sub>
                      </m:sSub>
                      <m:r>
                        <a:rPr lang="sv-SE" sz="2000" b="0" i="1">
                          <a:latin typeface="Cambria Math" panose="02040503050406030204" pitchFamily="18" charset="0"/>
                        </a:rPr>
                        <m:t>=−16 −</m:t>
                      </m:r>
                      <m:d>
                        <m:dPr>
                          <m:ctrlPr>
                            <a:rPr lang="sv-SE" sz="2000" b="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v-SE" sz="2000" b="0" i="1">
                              <a:latin typeface="Cambria Math" panose="02040503050406030204" pitchFamily="18" charset="0"/>
                            </a:rPr>
                            <m:t>−35.5</m:t>
                          </m:r>
                        </m:e>
                      </m:d>
                      <m:r>
                        <a:rPr lang="sv-SE" sz="2000" b="0" i="1">
                          <a:latin typeface="Cambria Math" panose="02040503050406030204" pitchFamily="18" charset="0"/>
                        </a:rPr>
                        <m:t>=19.5</m:t>
                      </m:r>
                      <m:r>
                        <a:rPr lang="sv-SE" sz="2000" b="0" i="1">
                          <a:latin typeface="Cambria Math" panose="02040503050406030204" pitchFamily="18" charset="0"/>
                        </a:rPr>
                        <m:t>𝑑𝐵</m:t>
                      </m:r>
                    </m:oMath>
                  </m:oMathPara>
                </a14:m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If the requirement for C/I would be set the same as for the most robust MCS, reciprocal mixing will not be an issue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C/I simulated in [2] is 15-20 dB lower than what results from reciprocal mixing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57150" indent="0"/>
                <a:endParaRPr lang="en-US" sz="2000" b="0" dirty="0"/>
              </a:p>
              <a:p>
                <a:pPr marL="0" indent="0"/>
                <a:endParaRPr lang="en-US" sz="20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3494" y="1268760"/>
                <a:ext cx="7770813" cy="1225253"/>
              </a:xfrm>
              <a:blipFill>
                <a:blip r:embed="rId3"/>
                <a:stretch>
                  <a:fillRect l="-1020" t="-1990" r="-1333" b="-307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19571"/>
            <a:ext cx="7770813" cy="1065213"/>
          </a:xfrm>
        </p:spPr>
        <p:txBody>
          <a:bodyPr/>
          <a:lstStyle/>
          <a:p>
            <a:r>
              <a:rPr lang="en-US" dirty="0"/>
              <a:t>Numerical 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475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a WUR sensitivity similar to MCS0, it seems to make sense to require also similar ACI performance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this is assumed, reciprocal mixing will not be an issue. (Essentially, other problems will appear earlier)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Normally phase noise is important to include when coherent reception is used, and in particular when operating at high SNR. If OOK is used this does not seem necessary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believe is </a:t>
            </a:r>
            <a:r>
              <a:rPr lang="en-US"/>
              <a:t>it not </a:t>
            </a:r>
            <a:r>
              <a:rPr lang="en-US" dirty="0"/>
              <a:t>necessary to include phase noise for performance evaluation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961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with the use of the model in slides 7-8 (with possible correction factors to include e.g. BW of filters before the detector ) to evaluate the impact of reciprocal mixing on WUR? </a:t>
            </a:r>
          </a:p>
          <a:p>
            <a:endParaRPr lang="en-US" dirty="0"/>
          </a:p>
          <a:p>
            <a:r>
              <a:rPr lang="en-US" dirty="0"/>
              <a:t>Y/N/A: X/Y/Z</a:t>
            </a:r>
          </a:p>
        </p:txBody>
      </p:sp>
    </p:spTree>
    <p:extLst>
      <p:ext uri="{BB962C8B-B14F-4D97-AF65-F5344CB8AC3E}">
        <p14:creationId xmlns:p14="http://schemas.microsoft.com/office/powerpoint/2010/main" val="1327204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08463"/>
          </a:xfrm>
          <a:ln/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M. Park et al., “WUR Phase Noise Model Study,” </a:t>
            </a:r>
            <a:r>
              <a:rPr lang="en-US" sz="2000" b="0" dirty="0"/>
              <a:t>IEEE 802.11-17/0026r0</a:t>
            </a:r>
            <a:r>
              <a:rPr lang="en-GB" sz="2000" b="0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000" b="0" dirty="0"/>
              <a:t>L. Wilhelmsson and M. Lopez, “Concurrent transmission of data and a wake-up signal in 802.11ax ,” </a:t>
            </a:r>
            <a:r>
              <a:rPr lang="en-US" sz="2000" b="0" dirty="0"/>
              <a:t>IEEE 802.11-17/0094r1</a:t>
            </a:r>
            <a:r>
              <a:rPr lang="en-GB" sz="2000" b="0" dirty="0"/>
              <a:t>.</a:t>
            </a:r>
          </a:p>
          <a:p>
            <a:pPr marL="0" indent="0"/>
            <a:endParaRPr lang="en-GB" sz="2000" b="0" dirty="0"/>
          </a:p>
          <a:p>
            <a:pPr marL="0" indent="0"/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47638"/>
            <a:ext cx="2374889" cy="273050"/>
          </a:xfr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339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importance of modeling the trade-off between power consumption and phase noise power was highlighted in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Noisy oscillators may cause WUR performance degradations due to reciprocal mixing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introduces a simple analytical model to evaluate the impact of reciprocal mixing on WUR performance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Leif Wilhelmsson, Ericsson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710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6259"/>
            <a:ext cx="7770813" cy="1065213"/>
          </a:xfrm>
        </p:spPr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Recap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proposed</a:t>
            </a:r>
            <a:r>
              <a:rPr lang="sv-SE" dirty="0"/>
              <a:t> </a:t>
            </a:r>
            <a:r>
              <a:rPr lang="sv-SE" dirty="0" err="1"/>
              <a:t>phase</a:t>
            </a:r>
            <a:r>
              <a:rPr lang="sv-SE" dirty="0"/>
              <a:t> </a:t>
            </a:r>
            <a:r>
              <a:rPr lang="sv-SE" dirty="0" err="1"/>
              <a:t>noise</a:t>
            </a:r>
            <a:r>
              <a:rPr lang="sv-SE" dirty="0"/>
              <a:t> </a:t>
            </a:r>
            <a:r>
              <a:rPr lang="sv-SE" dirty="0" err="1"/>
              <a:t>models</a:t>
            </a:r>
            <a:r>
              <a:rPr lang="sv-SE" dirty="0"/>
              <a:t>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Degradation </a:t>
            </a:r>
            <a:r>
              <a:rPr lang="sv-SE" dirty="0" err="1"/>
              <a:t>due</a:t>
            </a:r>
            <a:r>
              <a:rPr lang="sv-SE" dirty="0"/>
              <a:t> </a:t>
            </a:r>
            <a:r>
              <a:rPr lang="sv-SE" dirty="0" err="1"/>
              <a:t>reciprocal</a:t>
            </a:r>
            <a:r>
              <a:rPr lang="sv-SE" dirty="0"/>
              <a:t> </a:t>
            </a:r>
            <a:r>
              <a:rPr lang="sv-SE" dirty="0" err="1"/>
              <a:t>mixing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Modeling</a:t>
            </a:r>
            <a:r>
              <a:rPr lang="sv-SE" dirty="0"/>
              <a:t> </a:t>
            </a:r>
            <a:r>
              <a:rPr lang="sv-SE" dirty="0" err="1"/>
              <a:t>reciprocal</a:t>
            </a:r>
            <a:r>
              <a:rPr lang="sv-SE" dirty="0"/>
              <a:t> </a:t>
            </a:r>
            <a:r>
              <a:rPr lang="sv-SE" dirty="0" err="1"/>
              <a:t>mixing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Simple </a:t>
            </a:r>
            <a:r>
              <a:rPr lang="sv-SE" dirty="0" err="1"/>
              <a:t>model</a:t>
            </a:r>
            <a:r>
              <a:rPr lang="sv-SE" dirty="0"/>
              <a:t> to </a:t>
            </a:r>
            <a:r>
              <a:rPr lang="sv-SE" dirty="0" err="1"/>
              <a:t>evaluate</a:t>
            </a:r>
            <a:r>
              <a:rPr lang="sv-SE" dirty="0"/>
              <a:t> the </a:t>
            </a:r>
            <a:r>
              <a:rPr lang="sv-SE" dirty="0" err="1"/>
              <a:t>impact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reciprocal</a:t>
            </a:r>
            <a:r>
              <a:rPr lang="sv-SE" dirty="0"/>
              <a:t> </a:t>
            </a:r>
            <a:r>
              <a:rPr lang="sv-SE" dirty="0" err="1"/>
              <a:t>mixing</a:t>
            </a:r>
            <a:r>
              <a:rPr lang="sv-SE" dirty="0"/>
              <a:t> on WUR </a:t>
            </a:r>
            <a:r>
              <a:rPr lang="sv-SE" dirty="0" err="1"/>
              <a:t>performance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 err="1"/>
              <a:t>Numerical</a:t>
            </a:r>
            <a:r>
              <a:rPr lang="sv-SE" dirty="0"/>
              <a:t> </a:t>
            </a:r>
            <a:r>
              <a:rPr lang="sv-SE" dirty="0" err="1"/>
              <a:t>examples</a:t>
            </a: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Conclusions</a:t>
            </a:r>
          </a:p>
          <a:p>
            <a:pPr marL="0" indent="0"/>
            <a:endParaRPr lang="sv-SE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fr-FR" dirty="0"/>
              <a:t>Leif Wilhelmsson,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199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799" y="1876486"/>
            <a:ext cx="7770813" cy="1225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phase noise (PN) model should take into account power consumption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is a trade-off: Lowering the power consumption in the LO increases the PN power [1]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very low power oscillators, reciprocal mixing (RM) may be non-negligible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RM may potentially degrade the WUR performance whenever a strong adjacent interferer is present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19571"/>
            <a:ext cx="7770813" cy="1065213"/>
          </a:xfrm>
        </p:spPr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86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3494" y="1268760"/>
            <a:ext cx="7770813" cy="1225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problem caused by RM is illustrated in the following figure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19571"/>
            <a:ext cx="7770813" cy="1065213"/>
          </a:xfrm>
        </p:spPr>
        <p:txBody>
          <a:bodyPr/>
          <a:lstStyle/>
          <a:p>
            <a:r>
              <a:rPr lang="en-US" dirty="0"/>
              <a:t>Impact of 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1501" y="1934855"/>
            <a:ext cx="6804248" cy="454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583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3494" y="1268760"/>
            <a:ext cx="7770813" cy="12252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simple analytical model is obtained  by assuming that the phase noise consists of a single spur with a power calculated by integrating the PSD of the PN over the bandwidth of the adjacent channel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19571"/>
            <a:ext cx="7770813" cy="1065213"/>
          </a:xfrm>
        </p:spPr>
        <p:txBody>
          <a:bodyPr/>
          <a:lstStyle/>
          <a:p>
            <a:r>
              <a:rPr lang="en-US" dirty="0"/>
              <a:t>Modeling 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2961332"/>
            <a:ext cx="6234474" cy="3564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84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13494" y="1268760"/>
                <a:ext cx="7770813" cy="122525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At frequency offsets of the order of the channel separation (e.g. 25 MHz), the PSD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of PN may be approximated [1] by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7.33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𝑘𝑇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𝑚𝑖𝑛</m:t>
                            </m:r>
                          </m:sub>
                        </m:sSub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sv-SE" b="0" i="1" smtClean="0">
                                        <a:latin typeface="Cambria Math" panose="02040503050406030204" pitchFamily="18" charset="0"/>
                                      </a:rPr>
                                      <m:t>𝐿𝑂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where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sz="1600" dirty="0"/>
                  <a:t>: minimum power dissipation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sv-SE" sz="1600" b="0" i="1" smtClean="0">
                            <a:latin typeface="Cambria Math" panose="02040503050406030204" pitchFamily="18" charset="0"/>
                          </a:rPr>
                          <m:t>𝐿𝑂</m:t>
                        </m:r>
                      </m:sub>
                    </m:sSub>
                  </m:oMath>
                </a14:m>
                <a:r>
                  <a:rPr lang="en-US" sz="1600" dirty="0"/>
                  <a:t>: LO frequency 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1600" dirty="0"/>
                  <a:t>: offset frequency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/>
                  <a:t>: Boltzmann constant 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600" dirty="0"/>
                  <a:t>: temperature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Assuming the adjacent channel bandwidth to be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𝑎𝑑𝑗</m:t>
                        </m:r>
                      </m:sub>
                    </m:sSub>
                  </m:oMath>
                </a14:m>
                <a:r>
                  <a:rPr lang="en-US" dirty="0"/>
                  <a:t> [Hz] and the channel separation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𝑎𝑑𝑗</m:t>
                        </m:r>
                      </m:sub>
                    </m:sSub>
                    <m:r>
                      <m:rPr>
                        <m:nor/>
                      </m:rPr>
                      <a:rPr lang="en-US" dirty="0"/>
                      <m:t>[</m:t>
                    </m:r>
                    <m:r>
                      <m:rPr>
                        <m:nor/>
                      </m:rPr>
                      <a:rPr lang="en-US" dirty="0"/>
                      <m:t>Hz</m:t>
                    </m:r>
                    <m:r>
                      <m:rPr>
                        <m:nor/>
                      </m:rPr>
                      <a:rPr lang="en-US" dirty="0"/>
                      <m:t>]</m:t>
                    </m:r>
                  </m:oMath>
                </a14:m>
                <a:r>
                  <a:rPr lang="en-US" dirty="0"/>
                  <a:t>, the PN power over the adjacent channel is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𝑃𝑁</m:t>
                          </m:r>
                        </m:sub>
                      </m:sSub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𝑎𝑑𝑗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𝑎𝑑𝑗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𝑎𝑑𝑗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sv-SE" sz="14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𝑎𝑑𝑗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𝐿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7.33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𝑘𝑇</m:t>
                              </m:r>
                              <m:sSubSup>
                                <m:sSub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sv-SE" sz="1400" b="0" i="1" smtClean="0">
                                      <a:latin typeface="Cambria Math" panose="02040503050406030204" pitchFamily="18" charset="0"/>
                                    </a:rPr>
                                    <m:t>𝐿𝑂</m:t>
                                  </m:r>
                                </m:sub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𝑚𝑖𝑛</m:t>
                                  </m:r>
                                </m:sub>
                              </m:sSub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𝑎𝑑𝑗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𝑎𝑑𝑗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∆</m:t>
                                  </m:r>
                                  <m:sSub>
                                    <m:sSub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𝑎𝑑𝑗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𝛿</m:t>
                                      </m:r>
                                      <m:sSub>
                                        <m:sSub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</a:rPr>
                                            <m:t>𝑎𝑑𝑗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en-US" dirty="0"/>
              </a:p>
              <a:p>
                <a:endParaRPr lang="en-US" sz="1800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sz="2200" dirty="0"/>
              </a:p>
              <a:p>
                <a:pPr marL="0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3494" y="1268760"/>
                <a:ext cx="7770813" cy="1225253"/>
              </a:xfrm>
              <a:blipFill>
                <a:blip r:embed="rId3"/>
                <a:stretch>
                  <a:fillRect l="-1020" t="-3980" b="-320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19571"/>
            <a:ext cx="7770813" cy="1065213"/>
          </a:xfrm>
        </p:spPr>
        <p:txBody>
          <a:bodyPr/>
          <a:lstStyle/>
          <a:p>
            <a:r>
              <a:rPr lang="en-US" dirty="0"/>
              <a:t>Modeling 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54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13494" y="1268760"/>
                <a:ext cx="7770813" cy="122525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sv-SE" sz="2000" dirty="0"/>
                  <a:t>U</a:t>
                </a:r>
                <a:r>
                  <a:rPr lang="sv-SE" sz="2000" dirty="0" err="1"/>
                  <a:t>se</a:t>
                </a:r>
                <a:r>
                  <a:rPr lang="en-US" sz="2000" dirty="0"/>
                  <a:t> the following parameters [1]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sz="1600" dirty="0"/>
                  <a:t>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75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en-US" sz="1600" dirty="0"/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sv-SE" sz="1600" i="1">
                            <a:latin typeface="Cambria Math" panose="02040503050406030204" pitchFamily="18" charset="0"/>
                          </a:rPr>
                          <m:t>𝐿𝑂</m:t>
                        </m:r>
                      </m:sub>
                    </m:sSub>
                  </m:oMath>
                </a14:m>
                <a:r>
                  <a:rPr lang="en-US" sz="1600" dirty="0"/>
                  <a:t>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2.437 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𝐺𝐻𝑧</m:t>
                    </m:r>
                  </m:oMath>
                </a14:m>
                <a:r>
                  <a:rPr lang="en-US" sz="1600" dirty="0"/>
                  <a:t> 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600" dirty="0"/>
                  <a:t>: </a:t>
                </a:r>
                <a14:m>
                  <m:oMath xmlns:m="http://schemas.openxmlformats.org/officeDocument/2006/math">
                    <m:r>
                      <a:rPr lang="sv-SE" sz="1600" b="0" i="1" smtClean="0">
                        <a:latin typeface="Cambria Math" panose="02040503050406030204" pitchFamily="18" charset="0"/>
                      </a:rPr>
                      <m:t>1.38</m:t>
                    </m:r>
                    <m:sSup>
                      <m:sSupPr>
                        <m:ctrlPr>
                          <a:rPr lang="sv-SE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sv-SE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sv-SE" sz="1600" b="0" i="1" smtClean="0">
                            <a:latin typeface="Cambria Math" panose="02040503050406030204" pitchFamily="18" charset="0"/>
                          </a:rPr>
                          <m:t>−23</m:t>
                        </m:r>
                      </m:sup>
                    </m:sSup>
                  </m:oMath>
                </a14:m>
                <a:r>
                  <a:rPr lang="sv-SE" sz="1600" dirty="0"/>
                  <a:t> </a:t>
                </a:r>
                <a14:m>
                  <m:oMath xmlns:m="http://schemas.openxmlformats.org/officeDocument/2006/math">
                    <m:r>
                      <a:rPr lang="sv-SE" sz="1600" b="0" i="1" smtClean="0">
                        <a:latin typeface="Cambria Math" panose="02040503050406030204" pitchFamily="18" charset="0"/>
                      </a:rPr>
                      <m:t>𝐽</m:t>
                    </m:r>
                    <m:sSup>
                      <m:sSupPr>
                        <m:ctrlPr>
                          <a:rPr lang="sv-SE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sz="1600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sv-SE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1600" dirty="0"/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600" dirty="0"/>
                  <a:t>: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</m:t>
                    </m:r>
                    <m:r>
                      <a:rPr lang="sv-SE" sz="1600" b="0" i="1" smtClean="0">
                        <a:latin typeface="Cambria Math" panose="02040503050406030204" pitchFamily="18" charset="0"/>
                      </a:rPr>
                      <m:t>91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sv-SE" sz="1600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In addition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𝑎𝑑𝑗</m:t>
                        </m:r>
                      </m:sub>
                    </m:sSub>
                    <m:r>
                      <a:rPr lang="sv-SE" b="0" i="1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r>
                  <a:rPr lang="en-US" sz="1600" dirty="0"/>
                  <a:t>    (channel separation)</a:t>
                </a:r>
              </a:p>
              <a:p>
                <a:pPr marL="1200150" lvl="2" indent="-3429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𝛿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𝑎𝑑𝑗</m:t>
                        </m:r>
                      </m:sub>
                    </m:sSub>
                    <m:r>
                      <a:rPr lang="sv-SE" b="0" i="1" smtClean="0">
                        <a:latin typeface="Cambria Math" panose="02040503050406030204" pitchFamily="18" charset="0"/>
                      </a:rPr>
                      <m:t>: 18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𝑀𝐻𝑧</m:t>
                    </m:r>
                  </m:oMath>
                </a14:m>
                <a:r>
                  <a:rPr lang="en-US" sz="1600" dirty="0"/>
                  <a:t>    (approx. channel bandwidth)</a:t>
                </a:r>
              </a:p>
              <a:p>
                <a:pPr marL="0" indent="0"/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expression in slide 7 yields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𝑃𝑁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=−4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𝑑𝐵𝑐</m:t>
                    </m:r>
                  </m:oMath>
                </a14:m>
                <a:endParaRPr lang="sv-SE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sz="2000" dirty="0"/>
                  <a:t>: 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2</m:t>
                    </m:r>
                    <m:r>
                      <a:rPr lang="sv-SE" sz="2000" b="1" i="1" dirty="0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sz="2000" dirty="0"/>
                  <a:t>, we instead obtain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𝑃𝑁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sv-SE" sz="2000" b="0" i="1" smtClean="0">
                        <a:latin typeface="Cambria Math" panose="02040503050406030204" pitchFamily="18" charset="0"/>
                      </a:rPr>
                      <m:t>35.5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>
                        <a:latin typeface="Cambria Math" panose="02040503050406030204" pitchFamily="18" charset="0"/>
                      </a:rPr>
                      <m:t>𝑑𝐵𝑐</m:t>
                    </m:r>
                  </m:oMath>
                </a14:m>
                <a:endParaRPr lang="en-US" sz="2000" b="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endParaRPr lang="en-US" sz="1800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sz="2200" dirty="0"/>
              </a:p>
              <a:p>
                <a:pPr marL="0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3494" y="1268760"/>
                <a:ext cx="7770813" cy="1225253"/>
              </a:xfrm>
              <a:blipFill>
                <a:blip r:embed="rId3"/>
                <a:stretch>
                  <a:fillRect l="-706" t="-2488" b="-228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19571"/>
            <a:ext cx="7770813" cy="1065213"/>
          </a:xfrm>
        </p:spPr>
        <p:txBody>
          <a:bodyPr/>
          <a:lstStyle/>
          <a:p>
            <a:r>
              <a:rPr lang="en-US" dirty="0"/>
              <a:t>Numerical examples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21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713494" y="1339651"/>
                <a:ext cx="7770813" cy="122525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The interference caused by RM can now be approximated as </a:t>
                </a:r>
              </a:p>
              <a:p>
                <a:endParaRPr lang="en-US" sz="18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𝑅𝑀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𝑊𝑈𝑅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𝐶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sv-SE" b="1" i="1" smtClean="0">
                                          <a:latin typeface="Cambria Math" panose="02040503050406030204" pitchFamily="18" charset="0"/>
                                        </a:rPr>
                                        <m:t>𝒂𝒅𝒋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sv-SE" b="1" i="1" smtClean="0">
                              <a:latin typeface="Cambria Math" panose="02040503050406030204" pitchFamily="18" charset="0"/>
                            </a:rPr>
                            <m:t>𝒂𝒏𝒕</m:t>
                          </m:r>
                        </m:sub>
                      </m:sSub>
                      <m:r>
                        <a:rPr lang="sv-SE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Where</a:t>
                </a:r>
              </a:p>
              <a:p>
                <a:endParaRPr lang="en-US" sz="1800" dirty="0"/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𝑅𝑀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𝑊𝑈𝑅</m:t>
                        </m:r>
                      </m:sub>
                    </m:sSub>
                  </m:oMath>
                </a14:m>
                <a:r>
                  <a:rPr lang="en-US" sz="1400" dirty="0"/>
                  <a:t>=   C/I at the WUR detector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𝐼</m:t>
                                    </m:r>
                                  </m:e>
                                  <m:sub>
                                    <m:r>
                                      <a:rPr lang="sv-SE" b="0" i="1" smtClean="0">
                                        <a:latin typeface="Cambria Math" panose="02040503050406030204" pitchFamily="18" charset="0"/>
                                      </a:rPr>
                                      <m:t>𝑎𝑑𝑗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b>
                        <m:r>
                          <a:rPr lang="sv-SE" b="0" i="1" smtClean="0">
                            <a:latin typeface="Cambria Math" panose="02040503050406030204" pitchFamily="18" charset="0"/>
                          </a:rPr>
                          <m:t>𝑎𝑛𝑡</m:t>
                        </m:r>
                      </m:sub>
                    </m:sSub>
                  </m:oMath>
                </a14:m>
                <a:r>
                  <a:rPr lang="en-US" dirty="0"/>
                  <a:t>=   C/I at the antenna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This is conservative and simplified. The BPF would e.g. typically be &lt; 20 MHz, reducing the RM interference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400" dirty="0"/>
              </a:p>
              <a:p>
                <a:pPr marL="0" indent="0"/>
                <a:endParaRPr lang="en-US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3494" y="1339651"/>
                <a:ext cx="7770813" cy="1225253"/>
              </a:xfrm>
              <a:blipFill>
                <a:blip r:embed="rId3"/>
                <a:stretch>
                  <a:fillRect l="-1020" t="-2985" r="-549" b="-3054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19571"/>
            <a:ext cx="7770813" cy="1065213"/>
          </a:xfrm>
        </p:spPr>
        <p:txBody>
          <a:bodyPr/>
          <a:lstStyle/>
          <a:p>
            <a:r>
              <a:rPr lang="en-US" dirty="0"/>
              <a:t>Evaluating impact of RM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fr-FR"/>
              <a:t>Leif Wilhelmsson,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5799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F757F2A418C8C64986192B3F5011F983" ma:contentTypeVersion="8" ma:contentTypeDescription="EriCOLL Document Content Type" ma:contentTypeScope="" ma:versionID="5a91ce9b5e691e9b62f62bb34010d603">
  <xsd:schema xmlns:xsd="http://www.w3.org/2001/XMLSchema" xmlns:xs="http://www.w3.org/2001/XMLSchema" xmlns:p="http://schemas.microsoft.com/office/2006/metadata/properties" xmlns:ns2="08b2df90-05d3-4030-90d4-c9feeb4a1cd9" xmlns:ns3="8ebea429-6d6d-4c7c-abb9-61a944d4e928" xmlns:ns4="http://schemas.microsoft.com/sharepoint/v4" targetNamespace="http://schemas.microsoft.com/office/2006/metadata/properties" ma:root="true" ma:fieldsID="2e7ab7f62523a5e0a07f48d163e01cf3" ns2:_="" ns3:_="" ns4:_="">
    <xsd:import namespace="08b2df90-05d3-4030-90d4-c9feeb4a1cd9"/>
    <xsd:import namespace="8ebea429-6d6d-4c7c-abb9-61a944d4e928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75ad886-c84a-4a7f-aa80-7a98506ac7a4}" ma:internalName="TaxCatchAll" ma:showField="CatchAllData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75ad886-c84a-4a7f-aa80-7a98506ac7a4}" ma:internalName="TaxCatchAllLabel" ma:readOnly="true" ma:showField="CatchAllDataLabel" ma:web="8ebea429-6d6d-4c7c-abb9-61a944d4e9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readOnly="false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bea429-6d6d-4c7c-abb9-61a944d4e928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Development|053fcc88-ab49-4f69-87df-fc64cb0bf305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BNET DURA PDU WCDMA ＆ MS RAN|4005b2b9-24ae-465f-85ea-efb8c08bab8a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4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Development</TermName>
          <TermId xmlns="http://schemas.microsoft.com/office/infopath/2007/PartnerControls">053fcc88-ab49-4f69-87df-fc64cb0bf305</TermId>
        </TermInfo>
      </Terms>
    </EriCOLLCategoryTaxHTField0>
    <EriCOLLOrganizationUnitTaxHTField0 xmlns="8ebea429-6d6d-4c7c-abb9-61a944d4e928">
      <Terms xmlns="http://schemas.microsoft.com/office/infopath/2007/PartnerControls">
        <TermInfo xmlns="http://schemas.microsoft.com/office/infopath/2007/PartnerControls">
          <TermName xmlns="http://schemas.microsoft.com/office/infopath/2007/PartnerControls">BNET DURA PDU WCDMA ＆ MS RAN</TermName>
          <TermId xmlns="http://schemas.microsoft.com/office/infopath/2007/PartnerControls">4005b2b9-24ae-465f-85ea-efb8c08bab8a</TermId>
        </TermInfo>
      </Terms>
    </EriCOLLOrganizationUnitTaxHTField0>
    <AbstractOrSummary. xmlns="8ebea429-6d6d-4c7c-abb9-61a944d4e928" xsi:nil="true"/>
    <EriCOLLProcessTaxHTField0 xmlns="8ebea429-6d6d-4c7c-abb9-61a944d4e928">
      <Terms xmlns="http://schemas.microsoft.com/office/infopath/2007/PartnerControls"/>
    </EriCOLLProcessTaxHTField0>
    <EriCOLLCountryTaxHTField0 xmlns="8ebea429-6d6d-4c7c-abb9-61a944d4e928">
      <Terms xmlns="http://schemas.microsoft.com/office/infopath/2007/PartnerControls"/>
    </EriCOLLCountryTaxHTField0>
    <IconOverlay xmlns="http://schemas.microsoft.com/sharepoint/v4" xsi:nil="true"/>
    <TaxCatchAll xmlns="08b2df90-05d3-4030-90d4-c9feeb4a1cd9">
      <Value>2</Value>
      <Value>1</Value>
    </TaxCatchAll>
    <TaxKeywordTaxHTField xmlns="08b2df90-05d3-4030-90d4-c9feeb4a1cd9">
      <Terms xmlns="http://schemas.microsoft.com/office/infopath/2007/PartnerControls"/>
    </TaxKeywordTaxHTField>
    <EriCOLLProjectsTaxHTField0 xmlns="8ebea429-6d6d-4c7c-abb9-61a944d4e928">
      <Terms xmlns="http://schemas.microsoft.com/office/infopath/2007/PartnerControls"/>
    </EriCOLLProjectsTaxHTField0>
    <EriCOLLDate. xmlns="8ebea429-6d6d-4c7c-abb9-61a944d4e928" xsi:nil="true"/>
    <EriCOLLProductsTaxHTField0 xmlns="8ebea429-6d6d-4c7c-abb9-61a944d4e928">
      <Terms xmlns="http://schemas.microsoft.com/office/infopath/2007/PartnerControls"/>
    </EriCOLLProductsTaxHTField0>
    <Prepared. xmlns="8ebea429-6d6d-4c7c-abb9-61a944d4e928" xsi:nil="true"/>
    <EriCOLLCompetenceTaxHTField0 xmlns="8ebea429-6d6d-4c7c-abb9-61a944d4e928">
      <Terms xmlns="http://schemas.microsoft.com/office/infopath/2007/PartnerControls"/>
    </EriCOLLCompetenceTaxHTField0>
    <EriCOLLCustomerTaxHTField0 xmlns="08b2df90-05d3-4030-90d4-c9feeb4a1cd9">
      <Terms xmlns="http://schemas.microsoft.com/office/infopath/2007/PartnerControls"/>
    </EriCOLLCustomerTaxHTField0>
    <_dlc_DocId xmlns="08b2df90-05d3-4030-90d4-c9feeb4a1cd9">YEDTRNYQWVVS-1-715</_dlc_DocId>
    <_dlc_DocIdUrl xmlns="08b2df90-05d3-4030-90d4-c9feeb4a1cd9">
      <Url>https://ericoll.internal.ericsson.com/sites/Wi-Fi_Standardization/_layouts/DocIdRedir.aspx?ID=YEDTRNYQWVVS-1-715</Url>
      <Description>YEDTRNYQWVVS-1-715</Description>
    </_dlc_DocIdUrl>
  </documentManagement>
</p:properties>
</file>

<file path=customXml/itemProps1.xml><?xml version="1.0" encoding="utf-8"?>
<ds:datastoreItem xmlns:ds="http://schemas.openxmlformats.org/officeDocument/2006/customXml" ds:itemID="{AE4A12CD-373C-4822-8C3F-78FC7E160CF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466F4A9-33E1-4525-84D2-B2FFB59A36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8ebea429-6d6d-4c7c-abb9-61a944d4e928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596548-479A-4B67-A247-F90870942D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838918A6-DB74-4F8E-B32F-934CD4EBB90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75F01166-D271-4DA5-B5A2-2E6B4BD2E7C1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8ebea429-6d6d-4c7c-abb9-61a944d4e928"/>
    <ds:schemaRef ds:uri="http://purl.org/dc/terms/"/>
    <ds:schemaRef ds:uri="http://purl.org/dc/elements/1.1/"/>
    <ds:schemaRef ds:uri="http://schemas.microsoft.com/office/infopath/2007/PartnerControls"/>
    <ds:schemaRef ds:uri="http://schemas.microsoft.com/sharepoint/v4"/>
    <ds:schemaRef ds:uri="http://schemas.openxmlformats.org/package/2006/metadata/core-properties"/>
    <ds:schemaRef ds:uri="08b2df90-05d3-4030-90d4-c9feeb4a1cd9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83119</TotalTime>
  <Words>636</Words>
  <Application>Microsoft Office PowerPoint</Application>
  <PresentationFormat>On-screen Show (4:3)</PresentationFormat>
  <Paragraphs>168</Paragraphs>
  <Slides>13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MS Gothic</vt:lpstr>
      <vt:lpstr>Arial</vt:lpstr>
      <vt:lpstr>Cambria Math</vt:lpstr>
      <vt:lpstr>Times New Roman</vt:lpstr>
      <vt:lpstr>802-11-Submission</vt:lpstr>
      <vt:lpstr>Document</vt:lpstr>
      <vt:lpstr>Impact of reciprocal mixing on WUR performance   </vt:lpstr>
      <vt:lpstr>Abstract</vt:lpstr>
      <vt:lpstr>Outline</vt:lpstr>
      <vt:lpstr>Recap</vt:lpstr>
      <vt:lpstr>Impact of RM</vt:lpstr>
      <vt:lpstr>Modeling RM</vt:lpstr>
      <vt:lpstr>Modeling RM</vt:lpstr>
      <vt:lpstr>Numerical examples</vt:lpstr>
      <vt:lpstr>Evaluating impact of RM</vt:lpstr>
      <vt:lpstr>Numerical example</vt:lpstr>
      <vt:lpstr>Discussion</vt:lpstr>
      <vt:lpstr>Straw Poll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</dc:title>
  <dc:creator>leif.r.wilhelmsson@ericsson.com</dc:creator>
  <cp:lastModifiedBy>Leif Wilhelmsson R</cp:lastModifiedBy>
  <cp:revision>907</cp:revision>
  <cp:lastPrinted>1601-01-01T00:00:00Z</cp:lastPrinted>
  <dcterms:created xsi:type="dcterms:W3CDTF">2014-09-04T15:30:18Z</dcterms:created>
  <dcterms:modified xsi:type="dcterms:W3CDTF">2017-03-13T17:33:20Z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  <property fmtid="{D5CDD505-2E9C-101B-9397-08002B2CF9AE}" pid="3" name="ContentTypeId">
    <vt:lpwstr>0x010100BB337192E63E44A7A744CE7393F41F4E00F757F2A418C8C64986192B3F5011F983</vt:lpwstr>
  </property>
  <property fmtid="{D5CDD505-2E9C-101B-9397-08002B2CF9AE}" pid="4" name="_dlc_DocIdItemGuid">
    <vt:lpwstr>e66cf3b4-fbcb-48b6-9f65-1a3ea08aec46</vt:lpwstr>
  </property>
  <property fmtid="{D5CDD505-2E9C-101B-9397-08002B2CF9AE}" pid="5" name="EriCOLLProjects">
    <vt:lpwstr/>
  </property>
  <property fmtid="{D5CDD505-2E9C-101B-9397-08002B2CF9AE}" pid="6" name="EriCOLLCategory">
    <vt:lpwstr>1;#Development|053fcc88-ab49-4f69-87df-fc64cb0bf305</vt:lpwstr>
  </property>
  <property fmtid="{D5CDD505-2E9C-101B-9397-08002B2CF9AE}" pid="7" name="TaxKeyword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OrganizationUnit">
    <vt:lpwstr>2;#BNET DURA PDU WCDMA ＆ MS RAN|4005b2b9-24ae-465f-85ea-efb8c08bab8a</vt:lpwstr>
  </property>
  <property fmtid="{D5CDD505-2E9C-101B-9397-08002B2CF9AE}" pid="12" name="EriCOLLCustomer">
    <vt:lpwstr/>
  </property>
  <property fmtid="{D5CDD505-2E9C-101B-9397-08002B2CF9AE}" pid="13" name="EriCOLLProducts">
    <vt:lpwstr/>
  </property>
</Properties>
</file>