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21"/>
  </p:notesMasterIdLst>
  <p:handoutMasterIdLst>
    <p:handoutMasterId r:id="rId22"/>
  </p:handoutMasterIdLst>
  <p:sldIdLst>
    <p:sldId id="256" r:id="rId7"/>
    <p:sldId id="395" r:id="rId8"/>
    <p:sldId id="324" r:id="rId9"/>
    <p:sldId id="474" r:id="rId10"/>
    <p:sldId id="480" r:id="rId11"/>
    <p:sldId id="483" r:id="rId12"/>
    <p:sldId id="478" r:id="rId13"/>
    <p:sldId id="477" r:id="rId14"/>
    <p:sldId id="481" r:id="rId15"/>
    <p:sldId id="482" r:id="rId16"/>
    <p:sldId id="484" r:id="rId17"/>
    <p:sldId id="439" r:id="rId18"/>
    <p:sldId id="485" r:id="rId19"/>
    <p:sldId id="326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5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15" autoAdjust="0"/>
    <p:restoredTop sz="70664" autoAdjust="0"/>
  </p:normalViewPr>
  <p:slideViewPr>
    <p:cSldViewPr>
      <p:cViewPr varScale="1">
        <p:scale>
          <a:sx n="51" d="100"/>
          <a:sy n="51" d="100"/>
        </p:scale>
        <p:origin x="104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739C5-25BC-4AE4-912B-7E1DCFA2C1C2}" type="datetime1">
              <a:rPr lang="sv-SE" smtClean="0"/>
              <a:t>2017-03-12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622EEC6-2EBB-43D4-B39A-C315AE74A586}" type="datetime1">
              <a:rPr lang="sv-SE" smtClean="0"/>
              <a:t>2017-03-12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F34CCBE5-61BF-4B5F-A5CD-70FD173AA46B}" type="datetime1">
              <a:rPr lang="sv-SE" smtClean="0"/>
              <a:t>2017-03-12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3BAE961-6C62-4C94-809D-120B84CA58BA}" type="datetime1">
              <a:rPr lang="sv-SE" smtClean="0"/>
              <a:t>2017-03-12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3299FE3-93A0-4964-9ACF-E8DF4381692B}" type="datetime1">
              <a:rPr lang="sv-SE" smtClean="0"/>
              <a:t>2017-03-12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5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11205F-9F9B-4761-AD79-2109D90F632F}" type="datetime1">
              <a:rPr lang="sv-SE" smtClean="0"/>
              <a:t>2017-03-12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2C67ED3-3FC7-49F0-94E7-F19E1F4D0BBC}" type="datetime1">
              <a:rPr lang="sv-SE" smtClean="0"/>
              <a:t>2017-03-12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9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23CF1FE-6161-4B6C-9252-51BD2FD7E367}" type="datetime1">
              <a:rPr lang="sv-SE" smtClean="0"/>
              <a:t>2017-03-12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41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6625" y="750888"/>
            <a:ext cx="5011738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76305FF-4062-4243-BA15-A3FECA6367AC}" type="datetime1">
              <a:rPr lang="sv-SE" smtClean="0"/>
              <a:t>2017-03-12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427E3-15B1-4568-A1F9-42AB618F2A0B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20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E23101BB-AC23-4CD8-A7A9-3B07F1E40038}" type="datetime1">
              <a:rPr lang="sv-SE" smtClean="0"/>
              <a:t>2017-03-12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6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5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3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  <p:sldLayoutId id="2147483715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5.emf"/><Relationship Id="rId5" Type="http://schemas.openxmlformats.org/officeDocument/2006/relationships/image" Target="../media/image5.emf"/><Relationship Id="rId10" Type="http://schemas.openxmlformats.org/officeDocument/2006/relationships/image" Target="../media/image14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5.emf"/><Relationship Id="rId5" Type="http://schemas.openxmlformats.org/officeDocument/2006/relationships/image" Target="../media/image5.emf"/><Relationship Id="rId10" Type="http://schemas.openxmlformats.org/officeDocument/2006/relationships/image" Target="../media/image14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Concurrent transmission of data and a wake-up signal in 802.11ax – Follow-up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646325"/>
              </p:ext>
            </p:extLst>
          </p:nvPr>
        </p:nvGraphicFramePr>
        <p:xfrm>
          <a:off x="693738" y="3578225"/>
          <a:ext cx="7267575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0" name="Document" r:id="rId4" imgW="8123276" imgH="2794918" progId="Word.Document.8">
                  <p:embed/>
                </p:oleObj>
              </mc:Choice>
              <mc:Fallback>
                <p:oleObj name="Document" r:id="rId4" imgW="8123276" imgH="2794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3578225"/>
                        <a:ext cx="7267575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429000"/>
            <a:ext cx="7770813" cy="2665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a BPF, the amplitude </a:t>
            </a:r>
            <a:r>
              <a:rPr lang="en-US" i="1" dirty="0"/>
              <a:t>variations </a:t>
            </a:r>
            <a:r>
              <a:rPr lang="en-US" dirty="0"/>
              <a:t>due to data is removed or at least reduced, but filtering is not for free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Suppose the LO has an uncertainty of +-1 RU = 2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BPF must then be 3 RU wide to ensure the WUS is in the pass band of the BPF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ensure that no data falls in the 3 RU wide BPF, data cannot be sent in the 5 central RUs, and we may as well send a 5RU wide WUS… 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Impact of using a bandpass filter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1" name="Trapezoid 30"/>
          <p:cNvSpPr/>
          <p:nvPr/>
        </p:nvSpPr>
        <p:spPr bwMode="auto">
          <a:xfrm>
            <a:off x="3363245" y="2020129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rapezoid 31"/>
          <p:cNvSpPr/>
          <p:nvPr/>
        </p:nvSpPr>
        <p:spPr bwMode="auto">
          <a:xfrm>
            <a:off x="4705924" y="2024101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rapezoid 32"/>
          <p:cNvSpPr/>
          <p:nvPr/>
        </p:nvSpPr>
        <p:spPr bwMode="auto">
          <a:xfrm>
            <a:off x="5075670" y="2024101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traight Arrow Connector 33"/>
          <p:cNvCxnSpPr>
            <a:cxnSpLocks/>
          </p:cNvCxnSpPr>
          <p:nvPr/>
        </p:nvCxnSpPr>
        <p:spPr bwMode="auto">
          <a:xfrm>
            <a:off x="2296626" y="2524417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rapezoid 34"/>
          <p:cNvSpPr/>
          <p:nvPr/>
        </p:nvSpPr>
        <p:spPr bwMode="auto">
          <a:xfrm>
            <a:off x="2532153" y="2036927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2920082" y="2036927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3300389" y="2036927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2393608" y="2029638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rapezoid 38"/>
          <p:cNvSpPr/>
          <p:nvPr/>
        </p:nvSpPr>
        <p:spPr bwMode="auto">
          <a:xfrm>
            <a:off x="5508104" y="2040667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rapezoid 39"/>
          <p:cNvSpPr/>
          <p:nvPr/>
        </p:nvSpPr>
        <p:spPr bwMode="auto">
          <a:xfrm>
            <a:off x="5889105" y="2034410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rapezoid 40"/>
          <p:cNvSpPr/>
          <p:nvPr/>
        </p:nvSpPr>
        <p:spPr bwMode="auto">
          <a:xfrm>
            <a:off x="5448531" y="2034410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rapezoid 41"/>
          <p:cNvSpPr/>
          <p:nvPr/>
        </p:nvSpPr>
        <p:spPr bwMode="auto">
          <a:xfrm>
            <a:off x="6256251" y="2031976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58131" y="2105502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39988" y="2112493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93524" y="2113547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17699" y="2113257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22011" y="2127448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28817" y="2112492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60869" y="2105502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79868" y="2111731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1" name="Trapezoid 50"/>
          <p:cNvSpPr/>
          <p:nvPr/>
        </p:nvSpPr>
        <p:spPr bwMode="auto">
          <a:xfrm>
            <a:off x="4119447" y="2036927"/>
            <a:ext cx="585511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70632" y="2255518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sp>
        <p:nvSpPr>
          <p:cNvPr id="53" name="Trapezoid 52"/>
          <p:cNvSpPr/>
          <p:nvPr/>
        </p:nvSpPr>
        <p:spPr bwMode="auto">
          <a:xfrm>
            <a:off x="3747504" y="2024101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20744" y="2102178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61800" y="211459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7" name="Right Brace 56"/>
          <p:cNvSpPr/>
          <p:nvPr/>
        </p:nvSpPr>
        <p:spPr bwMode="auto">
          <a:xfrm rot="5400000">
            <a:off x="3631932" y="2367283"/>
            <a:ext cx="196916" cy="7361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ight Brace 57"/>
          <p:cNvSpPr/>
          <p:nvPr/>
        </p:nvSpPr>
        <p:spPr bwMode="auto">
          <a:xfrm rot="5400000">
            <a:off x="4945616" y="2369549"/>
            <a:ext cx="196916" cy="7361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8968" y="3038832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Guard band</a:t>
            </a:r>
          </a:p>
        </p:txBody>
      </p:sp>
      <p:cxnSp>
        <p:nvCxnSpPr>
          <p:cNvPr id="63" name="Straight Arrow Connector 62"/>
          <p:cNvCxnSpPr>
            <a:cxnSpLocks/>
          </p:cNvCxnSpPr>
          <p:nvPr/>
        </p:nvCxnSpPr>
        <p:spPr bwMode="auto">
          <a:xfrm flipH="1" flipV="1">
            <a:off x="3930146" y="2806592"/>
            <a:ext cx="240486" cy="3107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4567371" y="2833829"/>
            <a:ext cx="289668" cy="2050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Connector 68"/>
          <p:cNvCxnSpPr>
            <a:cxnSpLocks/>
          </p:cNvCxnSpPr>
          <p:nvPr/>
        </p:nvCxnSpPr>
        <p:spPr bwMode="auto">
          <a:xfrm flipV="1">
            <a:off x="3730390" y="1643101"/>
            <a:ext cx="73653" cy="8813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cxnSpLocks/>
          </p:cNvCxnSpPr>
          <p:nvPr/>
        </p:nvCxnSpPr>
        <p:spPr bwMode="auto">
          <a:xfrm flipH="1" flipV="1">
            <a:off x="5042818" y="1680960"/>
            <a:ext cx="27138" cy="8434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cxnSpLocks/>
          </p:cNvCxnSpPr>
          <p:nvPr/>
        </p:nvCxnSpPr>
        <p:spPr bwMode="auto">
          <a:xfrm>
            <a:off x="3804043" y="1680960"/>
            <a:ext cx="12816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4176787" y="160101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BPF</a:t>
            </a:r>
          </a:p>
        </p:txBody>
      </p:sp>
    </p:spTree>
    <p:extLst>
      <p:ext uri="{BB962C8B-B14F-4D97-AF65-F5344CB8AC3E}">
        <p14:creationId xmlns:p14="http://schemas.microsoft.com/office/powerpoint/2010/main" val="231473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3973018"/>
            <a:ext cx="7770813" cy="18733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a frequency uncertainty of 1 RU, we thus use 5 RU for sending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performance obtained with various filter bandwidths are shown above and compared to not using a BPF at 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gain is surprisingly(?) small</a:t>
            </a:r>
          </a:p>
          <a:p>
            <a:pPr marL="0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using a bandpass filter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84784"/>
            <a:ext cx="3920350" cy="258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2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9649" y="1037036"/>
            <a:ext cx="7494588" cy="81402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Multiplexing a wake-up signal with user data for 802.11ax using OFDMA was discussed and shown to be a feasible way to support a WUR in a efficient and flexible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number of RUs allocated to the WUS may be selected based sensitivity requirements, from only one RU to using the full bandwidth for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approach allows for various architectures, including an uncertain IF without the need for a BPF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98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wake-up signal may be transmitted using different bandwidths depending on e.g. sensitivity requirements for the </a:t>
            </a:r>
            <a:r>
              <a:rPr lang="en-US" dirty="0" err="1"/>
              <a:t>WuRX</a:t>
            </a:r>
            <a:r>
              <a:rPr lang="en-US" dirty="0"/>
              <a:t>?   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</p:txBody>
      </p:sp>
    </p:spTree>
    <p:extLst>
      <p:ext uri="{BB962C8B-B14F-4D97-AF65-F5344CB8AC3E}">
        <p14:creationId xmlns:p14="http://schemas.microsoft.com/office/powerpoint/2010/main" val="267664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and M. Lopez, “Concurrent transmission of data and a wake-up signal in 802.11ax ,” </a:t>
            </a:r>
            <a:r>
              <a:rPr lang="en-US" sz="2000" b="0" dirty="0"/>
              <a:t>IEEE 802.11-17/0094r1</a:t>
            </a:r>
            <a:r>
              <a:rPr lang="en-GB" sz="2000" b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and M. Lopez, “Discussion of a Wake-Up Receiver Front-End Model,” </a:t>
            </a:r>
            <a:r>
              <a:rPr lang="en-US" sz="2000" b="0" dirty="0"/>
              <a:t>IEEE 802.11-17/0093r0.</a:t>
            </a:r>
            <a:endParaRPr lang="en-US" altLang="ko-KR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[1] the possibility of concurrently transmitting data and a wake-up signal(WUS) using OFDMA was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feasibility was addressed by means of simulations assuming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perfect time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“ideal” decision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ax user data was sent using 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power boosting by increasing </a:t>
            </a:r>
            <a:r>
              <a:rPr lang="en-US" sz="1600" dirty="0" err="1"/>
              <a:t>psd</a:t>
            </a:r>
            <a:r>
              <a:rPr lang="en-US" sz="1600" dirty="0"/>
              <a:t> in a single RU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follow-up presentation, the concerns expressed in relation to the above assumptions are addressed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Recap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results</a:t>
            </a:r>
            <a:r>
              <a:rPr lang="sv-SE" dirty="0"/>
              <a:t> </a:t>
            </a:r>
            <a:r>
              <a:rPr lang="sv-SE" dirty="0" err="1"/>
              <a:t>presented</a:t>
            </a:r>
            <a:r>
              <a:rPr lang="sv-SE" dirty="0"/>
              <a:t> in </a:t>
            </a:r>
            <a:r>
              <a:rPr lang="sv-SE" dirty="0" err="1"/>
              <a:t>January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Updated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for receiver </a:t>
            </a:r>
            <a:r>
              <a:rPr lang="sv-SE" dirty="0" err="1"/>
              <a:t>processing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Addressing</a:t>
            </a:r>
            <a:r>
              <a:rPr lang="sv-SE" dirty="0"/>
              <a:t> </a:t>
            </a:r>
            <a:r>
              <a:rPr lang="sv-SE" dirty="0" err="1"/>
              <a:t>comments</a:t>
            </a:r>
            <a:r>
              <a:rPr lang="sv-SE" dirty="0"/>
              <a:t> and </a:t>
            </a:r>
            <a:r>
              <a:rPr lang="sv-SE" dirty="0" err="1"/>
              <a:t>concerns</a:t>
            </a:r>
            <a:r>
              <a:rPr lang="sv-SE" dirty="0"/>
              <a:t> </a:t>
            </a:r>
            <a:r>
              <a:rPr lang="sv-SE" dirty="0" err="1"/>
              <a:t>regarding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Power </a:t>
            </a:r>
            <a:r>
              <a:rPr lang="sv-SE" dirty="0" err="1"/>
              <a:t>boosting</a:t>
            </a:r>
            <a:r>
              <a:rPr lang="sv-SE" dirty="0"/>
              <a:t> by </a:t>
            </a:r>
            <a:r>
              <a:rPr lang="sv-SE" dirty="0" err="1"/>
              <a:t>incresing</a:t>
            </a:r>
            <a:r>
              <a:rPr lang="sv-SE" dirty="0"/>
              <a:t> the BW </a:t>
            </a:r>
            <a:r>
              <a:rPr lang="sv-SE" dirty="0" err="1"/>
              <a:t>of</a:t>
            </a:r>
            <a:r>
              <a:rPr lang="sv-SE" dirty="0"/>
              <a:t> the WUS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Modulation format </a:t>
            </a:r>
            <a:r>
              <a:rPr lang="sv-SE" dirty="0" err="1"/>
              <a:t>used</a:t>
            </a:r>
            <a:r>
              <a:rPr lang="sv-SE" dirty="0"/>
              <a:t> for 11ax data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synchronization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DC (</a:t>
            </a:r>
            <a:r>
              <a:rPr lang="sv-SE" dirty="0" err="1"/>
              <a:t>Threshold</a:t>
            </a:r>
            <a:r>
              <a:rPr lang="sv-SE" dirty="0"/>
              <a:t>) </a:t>
            </a:r>
            <a:r>
              <a:rPr lang="sv-SE" dirty="0" err="1"/>
              <a:t>estimation</a:t>
            </a: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Brief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filtering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the </a:t>
            </a:r>
            <a:r>
              <a:rPr lang="sv-SE" dirty="0" err="1"/>
              <a:t>env</a:t>
            </a:r>
            <a:r>
              <a:rPr lang="sv-SE" dirty="0"/>
              <a:t>. </a:t>
            </a:r>
            <a:r>
              <a:rPr lang="sv-SE" dirty="0" err="1"/>
              <a:t>detector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4689811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WUS transmitted in one RU, user data in the remaining ones. Possibly power boosted. Data QPSK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power boost seems required to obtain good enough performance…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Recap from January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30" y="3513473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30" y="3513473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13992" y="3548398"/>
            <a:ext cx="928687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92" y="3540461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92" y="3540461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8142" y="3654761"/>
            <a:ext cx="4286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37855" y="3654761"/>
            <a:ext cx="35083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06130" y="3654761"/>
            <a:ext cx="34131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67905" y="3897648"/>
            <a:ext cx="374650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631442" y="3856373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930" y="3513473"/>
            <a:ext cx="7461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930" y="3513473"/>
            <a:ext cx="7445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296730" y="3548398"/>
            <a:ext cx="622300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2" y="3664286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2" y="3662698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465005" y="3746836"/>
            <a:ext cx="4206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1650617" y="3897648"/>
            <a:ext cx="5746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2"/>
          <p:cNvSpPr>
            <a:spLocks/>
          </p:cNvSpPr>
          <p:nvPr/>
        </p:nvSpPr>
        <p:spPr bwMode="auto">
          <a:xfrm>
            <a:off x="2214180" y="3856373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992" y="3513473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992" y="3513473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565142" y="3548398"/>
            <a:ext cx="1158875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980" y="3664286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980" y="3662698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687380" y="3746836"/>
            <a:ext cx="10779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DC blocker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2919030" y="3897648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3482592" y="3856373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4733542" y="3897648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8"/>
          <p:cNvSpPr>
            <a:spLocks/>
          </p:cNvSpPr>
          <p:nvPr/>
        </p:nvSpPr>
        <p:spPr bwMode="auto">
          <a:xfrm>
            <a:off x="5297105" y="3856373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" name="Picture 4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42" y="3294398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42" y="3294398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reeform 51"/>
          <p:cNvSpPr>
            <a:spLocks noEditPoints="1"/>
          </p:cNvSpPr>
          <p:nvPr/>
        </p:nvSpPr>
        <p:spPr bwMode="auto">
          <a:xfrm>
            <a:off x="512380" y="3321386"/>
            <a:ext cx="2616200" cy="1095375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85913" y="2815575"/>
            <a:ext cx="2488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chemeClr val="tx1"/>
                </a:solidFill>
              </a:rPr>
              <a:t>Envelope</a:t>
            </a:r>
            <a:r>
              <a:rPr lang="sv-SE" dirty="0">
                <a:solidFill>
                  <a:schemeClr val="tx1"/>
                </a:solidFill>
              </a:rPr>
              <a:t>  </a:t>
            </a:r>
            <a:r>
              <a:rPr lang="sv-SE" dirty="0" err="1">
                <a:solidFill>
                  <a:schemeClr val="tx1"/>
                </a:solidFill>
              </a:rPr>
              <a:t>detector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cxnSpLocks/>
          </p:cNvCxnSpPr>
          <p:nvPr/>
        </p:nvCxnSpPr>
        <p:spPr bwMode="auto">
          <a:xfrm>
            <a:off x="259559" y="2488759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rapezoid 39"/>
          <p:cNvSpPr/>
          <p:nvPr/>
        </p:nvSpPr>
        <p:spPr bwMode="auto">
          <a:xfrm>
            <a:off x="495086" y="200126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rapezoid 40"/>
          <p:cNvSpPr/>
          <p:nvPr/>
        </p:nvSpPr>
        <p:spPr bwMode="auto">
          <a:xfrm>
            <a:off x="883015" y="200126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rapezoid 41"/>
          <p:cNvSpPr/>
          <p:nvPr/>
        </p:nvSpPr>
        <p:spPr bwMode="auto">
          <a:xfrm>
            <a:off x="1322895" y="200126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rapezoid 42"/>
          <p:cNvSpPr/>
          <p:nvPr/>
        </p:nvSpPr>
        <p:spPr bwMode="auto">
          <a:xfrm>
            <a:off x="1703896" y="200126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rapezoid 43"/>
          <p:cNvSpPr/>
          <p:nvPr/>
        </p:nvSpPr>
        <p:spPr bwMode="auto">
          <a:xfrm>
            <a:off x="1263322" y="2001269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rapezoid 44"/>
          <p:cNvSpPr/>
          <p:nvPr/>
        </p:nvSpPr>
        <p:spPr bwMode="auto">
          <a:xfrm>
            <a:off x="356541" y="1993980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rapezoid 45"/>
          <p:cNvSpPr/>
          <p:nvPr/>
        </p:nvSpPr>
        <p:spPr bwMode="auto">
          <a:xfrm>
            <a:off x="3036426" y="2009826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rapezoid 46"/>
          <p:cNvSpPr/>
          <p:nvPr/>
        </p:nvSpPr>
        <p:spPr bwMode="auto">
          <a:xfrm>
            <a:off x="3471037" y="2006844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rapezoid 47"/>
          <p:cNvSpPr/>
          <p:nvPr/>
        </p:nvSpPr>
        <p:spPr bwMode="auto">
          <a:xfrm>
            <a:off x="3852038" y="1998752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Trapezoid 48"/>
          <p:cNvSpPr/>
          <p:nvPr/>
        </p:nvSpPr>
        <p:spPr bwMode="auto">
          <a:xfrm>
            <a:off x="3411464" y="1998752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Trapezoid 49"/>
          <p:cNvSpPr/>
          <p:nvPr/>
        </p:nvSpPr>
        <p:spPr bwMode="auto">
          <a:xfrm>
            <a:off x="4219184" y="1996318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1064" y="206984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02921" y="2076835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56457" y="207788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90068" y="2058455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84944" y="209179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91750" y="207683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23802" y="206984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42801" y="2076073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27650" y="2291219"/>
            <a:ext cx="902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frequency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Trapezoid 59"/>
          <p:cNvSpPr/>
          <p:nvPr/>
        </p:nvSpPr>
        <p:spPr bwMode="auto">
          <a:xfrm>
            <a:off x="2668857" y="1778001"/>
            <a:ext cx="367146" cy="716528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rapezoid 60"/>
          <p:cNvSpPr/>
          <p:nvPr/>
        </p:nvSpPr>
        <p:spPr bwMode="auto">
          <a:xfrm>
            <a:off x="2075958" y="2001269"/>
            <a:ext cx="585511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06174" y="2245014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pic>
        <p:nvPicPr>
          <p:cNvPr id="65" name="Content Placeholder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6036" y="1781818"/>
            <a:ext cx="3546961" cy="266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Oval 62"/>
          <p:cNvSpPr/>
          <p:nvPr/>
        </p:nvSpPr>
        <p:spPr bwMode="auto">
          <a:xfrm>
            <a:off x="7452320" y="3039920"/>
            <a:ext cx="1234034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6" name="Straight Arrow Connector 65"/>
          <p:cNvCxnSpPr>
            <a:cxnSpLocks/>
          </p:cNvCxnSpPr>
          <p:nvPr/>
        </p:nvCxnSpPr>
        <p:spPr bwMode="auto">
          <a:xfrm flipV="1">
            <a:off x="7688998" y="3277240"/>
            <a:ext cx="483402" cy="24229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4586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789040"/>
            <a:ext cx="8062664" cy="2106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 blocker moved from analog to digital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ADC runs at 4x oversampling relative WUS symbol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Correlator (</a:t>
            </a:r>
            <a:r>
              <a:rPr lang="en-US" dirty="0" err="1"/>
              <a:t>coeff</a:t>
            </a:r>
            <a:r>
              <a:rPr lang="en-US" dirty="0"/>
              <a:t>. +-1) operating on signal </a:t>
            </a:r>
            <a:r>
              <a:rPr lang="en-US" i="1" dirty="0"/>
              <a:t>with</a:t>
            </a:r>
            <a:r>
              <a:rPr lang="en-US" dirty="0"/>
              <a:t> DC bias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 (decision threshold for OOK) estimated when timing is found (using knowledge of </a:t>
            </a:r>
            <a:r>
              <a:rPr lang="en-US" dirty="0" err="1"/>
              <a:t>syncword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 subtracted and final down-sampling performed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 model for receiver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4" name="Isosceles Triangle 13"/>
          <p:cNvSpPr/>
          <p:nvPr/>
        </p:nvSpPr>
        <p:spPr bwMode="auto">
          <a:xfrm rot="5400000">
            <a:off x="2544347" y="1775441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3048403" y="1775441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640200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0295" y="1853766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ADC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 bwMode="auto">
          <a:xfrm>
            <a:off x="1475656" y="2041508"/>
            <a:ext cx="1068691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cxnSpLocks/>
          </p:cNvCxnSpPr>
          <p:nvPr/>
        </p:nvCxnSpPr>
        <p:spPr bwMode="auto">
          <a:xfrm>
            <a:off x="4216264" y="2023043"/>
            <a:ext cx="1652012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cxnSpLocks/>
          </p:cNvCxnSpPr>
          <p:nvPr/>
        </p:nvCxnSpPr>
        <p:spPr bwMode="auto">
          <a:xfrm>
            <a:off x="3048403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479950" y="1915321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068541" y="2895200"/>
            <a:ext cx="58116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183780" y="2951712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333789" y="2951712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439094" y="2951712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789384" y="3080760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1" name="Freeform 14"/>
          <p:cNvSpPr>
            <a:spLocks/>
          </p:cNvSpPr>
          <p:nvPr/>
        </p:nvSpPr>
        <p:spPr bwMode="auto">
          <a:xfrm>
            <a:off x="201688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2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59001" y="2895200"/>
            <a:ext cx="389429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5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6772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5929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3164306" y="3000632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2654671" y="3080760"/>
            <a:ext cx="359626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9" name="Freeform 22"/>
          <p:cNvSpPr>
            <a:spLocks/>
          </p:cNvSpPr>
          <p:nvPr/>
        </p:nvSpPr>
        <p:spPr bwMode="auto">
          <a:xfrm>
            <a:off x="300734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6" name="Line 29"/>
          <p:cNvSpPr>
            <a:spLocks noChangeShapeType="1"/>
          </p:cNvSpPr>
          <p:nvPr/>
        </p:nvSpPr>
        <p:spPr bwMode="auto">
          <a:xfrm>
            <a:off x="3448430" y="3080760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60" name="Picture 4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5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Freeform 51"/>
          <p:cNvSpPr>
            <a:spLocks noEditPoints="1"/>
          </p:cNvSpPr>
          <p:nvPr/>
        </p:nvSpPr>
        <p:spPr bwMode="auto">
          <a:xfrm>
            <a:off x="1942374" y="2774587"/>
            <a:ext cx="1637190" cy="581982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63" name="Straight Connector 62"/>
          <p:cNvCxnSpPr>
            <a:cxnSpLocks/>
            <a:endCxn id="40" idx="0"/>
          </p:cNvCxnSpPr>
          <p:nvPr/>
        </p:nvCxnSpPr>
        <p:spPr bwMode="auto">
          <a:xfrm flipH="1">
            <a:off x="1789384" y="2041508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cxnSpLocks/>
          </p:cNvCxnSpPr>
          <p:nvPr/>
        </p:nvCxnSpPr>
        <p:spPr bwMode="auto">
          <a:xfrm>
            <a:off x="3338891" y="2041508"/>
            <a:ext cx="481302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6827987" y="1799809"/>
            <a:ext cx="432048" cy="4246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4658027" y="2660562"/>
            <a:ext cx="98868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7" name="Oval 66"/>
          <p:cNvSpPr/>
          <p:nvPr/>
        </p:nvSpPr>
        <p:spPr bwMode="auto">
          <a:xfrm>
            <a:off x="5888181" y="1785209"/>
            <a:ext cx="432246" cy="45643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924" y="1604317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50680" y="2647991"/>
            <a:ext cx="986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correlator</a:t>
            </a: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 bwMode="auto">
          <a:xfrm>
            <a:off x="4360280" y="2023043"/>
            <a:ext cx="0" cy="820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4360280" y="2837265"/>
            <a:ext cx="292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Connector 82"/>
          <p:cNvCxnSpPr>
            <a:cxnSpLocks/>
          </p:cNvCxnSpPr>
          <p:nvPr/>
        </p:nvCxnSpPr>
        <p:spPr bwMode="auto">
          <a:xfrm>
            <a:off x="5646709" y="2743123"/>
            <a:ext cx="441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/>
          <p:cNvCxnSpPr>
            <a:cxnSpLocks/>
          </p:cNvCxnSpPr>
          <p:nvPr/>
        </p:nvCxnSpPr>
        <p:spPr bwMode="auto">
          <a:xfrm flipH="1" flipV="1">
            <a:off x="6088472" y="2241647"/>
            <a:ext cx="3741" cy="489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cxnSpLocks/>
          </p:cNvCxnSpPr>
          <p:nvPr/>
        </p:nvCxnSpPr>
        <p:spPr bwMode="auto">
          <a:xfrm flipV="1">
            <a:off x="7260035" y="2060846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Connector 93"/>
          <p:cNvCxnSpPr>
            <a:cxnSpLocks/>
          </p:cNvCxnSpPr>
          <p:nvPr/>
        </p:nvCxnSpPr>
        <p:spPr bwMode="auto">
          <a:xfrm flipV="1">
            <a:off x="5652120" y="2899379"/>
            <a:ext cx="1388151" cy="41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Arrow Connector 96"/>
          <p:cNvCxnSpPr>
            <a:cxnSpLocks/>
          </p:cNvCxnSpPr>
          <p:nvPr/>
        </p:nvCxnSpPr>
        <p:spPr bwMode="auto">
          <a:xfrm flipV="1">
            <a:off x="6320427" y="2022508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952568" y="1903008"/>
            <a:ext cx="0" cy="276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952568" y="184145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01" name="Straight Arrow Connector 100"/>
          <p:cNvCxnSpPr>
            <a:cxnSpLocks/>
          </p:cNvCxnSpPr>
          <p:nvPr/>
        </p:nvCxnSpPr>
        <p:spPr bwMode="auto">
          <a:xfrm flipH="1" flipV="1">
            <a:off x="7040271" y="2238523"/>
            <a:ext cx="3740" cy="660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6258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rapezoid 33"/>
          <p:cNvSpPr/>
          <p:nvPr/>
        </p:nvSpPr>
        <p:spPr bwMode="auto">
          <a:xfrm>
            <a:off x="1318536" y="2508221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rapezoid 27"/>
          <p:cNvSpPr/>
          <p:nvPr/>
        </p:nvSpPr>
        <p:spPr bwMode="auto">
          <a:xfrm>
            <a:off x="2661215" y="2512193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rapezoid 31"/>
          <p:cNvSpPr/>
          <p:nvPr/>
        </p:nvSpPr>
        <p:spPr bwMode="auto">
          <a:xfrm>
            <a:off x="3030961" y="2512193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Instead of increasing the </a:t>
            </a:r>
            <a:r>
              <a:rPr lang="en-US" dirty="0" err="1"/>
              <a:t>psd</a:t>
            </a:r>
            <a:r>
              <a:rPr lang="en-US" dirty="0"/>
              <a:t>, the power of the WUS is boosted by allocating more RUs to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RU is 33 sub-carriers, the other are 26 sub-carriers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boosting (everything else ideal)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251917" y="3012509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rapezoid 7"/>
          <p:cNvSpPr/>
          <p:nvPr/>
        </p:nvSpPr>
        <p:spPr bwMode="auto">
          <a:xfrm>
            <a:off x="487444" y="252501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rapezoid 8"/>
          <p:cNvSpPr/>
          <p:nvPr/>
        </p:nvSpPr>
        <p:spPr bwMode="auto">
          <a:xfrm>
            <a:off x="875373" y="252501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rapezoid 11"/>
          <p:cNvSpPr/>
          <p:nvPr/>
        </p:nvSpPr>
        <p:spPr bwMode="auto">
          <a:xfrm>
            <a:off x="1255680" y="2525019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rapezoid 12"/>
          <p:cNvSpPr/>
          <p:nvPr/>
        </p:nvSpPr>
        <p:spPr bwMode="auto">
          <a:xfrm>
            <a:off x="348899" y="2517730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rapezoid 14"/>
          <p:cNvSpPr/>
          <p:nvPr/>
        </p:nvSpPr>
        <p:spPr bwMode="auto">
          <a:xfrm>
            <a:off x="3463395" y="2528759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rapezoid 15"/>
          <p:cNvSpPr/>
          <p:nvPr/>
        </p:nvSpPr>
        <p:spPr bwMode="auto">
          <a:xfrm>
            <a:off x="3844396" y="2522502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rapezoid 16"/>
          <p:cNvSpPr/>
          <p:nvPr/>
        </p:nvSpPr>
        <p:spPr bwMode="auto">
          <a:xfrm>
            <a:off x="3403822" y="2522502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rapezoid 17"/>
          <p:cNvSpPr/>
          <p:nvPr/>
        </p:nvSpPr>
        <p:spPr bwMode="auto">
          <a:xfrm>
            <a:off x="4211542" y="2520068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3422" y="259359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5279" y="2600585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815" y="260163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72990" y="260134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7302" y="261554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84108" y="260058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6160" y="2593594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35159" y="2599823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Trapezoid 28"/>
          <p:cNvSpPr/>
          <p:nvPr/>
        </p:nvSpPr>
        <p:spPr bwMode="auto">
          <a:xfrm>
            <a:off x="2074738" y="2525019"/>
            <a:ext cx="585511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5923" y="2743610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sp>
        <p:nvSpPr>
          <p:cNvPr id="31" name="Trapezoid 30"/>
          <p:cNvSpPr/>
          <p:nvPr/>
        </p:nvSpPr>
        <p:spPr bwMode="auto">
          <a:xfrm>
            <a:off x="1702795" y="2512193"/>
            <a:ext cx="367146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76035" y="259027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17091" y="2602691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2278673" y="2961975"/>
            <a:ext cx="172843" cy="59030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56416" y="3280061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 RU</a:t>
            </a:r>
          </a:p>
        </p:txBody>
      </p:sp>
      <p:sp>
        <p:nvSpPr>
          <p:cNvPr id="39" name="Right Brace 38"/>
          <p:cNvSpPr/>
          <p:nvPr/>
        </p:nvSpPr>
        <p:spPr bwMode="auto">
          <a:xfrm rot="5400000">
            <a:off x="2266353" y="3007062"/>
            <a:ext cx="204814" cy="132890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53749" y="3712564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 RU</a:t>
            </a:r>
          </a:p>
        </p:txBody>
      </p:sp>
      <p:sp>
        <p:nvSpPr>
          <p:cNvPr id="41" name="Right Brace 40"/>
          <p:cNvSpPr/>
          <p:nvPr/>
        </p:nvSpPr>
        <p:spPr bwMode="auto">
          <a:xfrm rot="5400000">
            <a:off x="2244721" y="3044207"/>
            <a:ext cx="216462" cy="20688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41809" y="4132464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5 RU</a:t>
            </a:r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2474660" y="1862858"/>
            <a:ext cx="169950" cy="93745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48492" y="1907477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 RU</a:t>
            </a:r>
          </a:p>
        </p:txBody>
      </p:sp>
      <p:sp>
        <p:nvSpPr>
          <p:cNvPr id="45" name="Right Brace 44"/>
          <p:cNvSpPr/>
          <p:nvPr/>
        </p:nvSpPr>
        <p:spPr bwMode="auto">
          <a:xfrm rot="16200000">
            <a:off x="2440965" y="1040322"/>
            <a:ext cx="191125" cy="170168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42708" y="1519183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 RU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496" y="1672949"/>
            <a:ext cx="3764413" cy="266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3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3960777"/>
            <a:ext cx="7770813" cy="2233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random </a:t>
            </a:r>
            <a:r>
              <a:rPr lang="en-US" dirty="0" err="1"/>
              <a:t>syncword</a:t>
            </a:r>
            <a:r>
              <a:rPr lang="en-US" dirty="0"/>
              <a:t> picked every packet =&gt; results overly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Timing estimation no issue in region of interest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Degradation entirely caused by poor DC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ways to improve this. Manchester coding perhaps the simplest…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and threshold estimation (3RUs)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787" y="1501059"/>
            <a:ext cx="3711709" cy="252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33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4438300"/>
            <a:ext cx="7770813" cy="15852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Although the power variations on individual sub-carriers is large with large modulation alphabet, the average amplitude variation between symbols is small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LPF effectively results in that the average is what matters. Very little impact on performance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modulation used for 11ax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528" y="1435275"/>
            <a:ext cx="2671428" cy="20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803808"/>
            <a:ext cx="2023356" cy="15148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103207" y="1590732"/>
            <a:ext cx="20501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Average power</a:t>
            </a:r>
          </a:p>
          <a:p>
            <a:r>
              <a:rPr lang="en-US" dirty="0">
                <a:solidFill>
                  <a:schemeClr val="tx1"/>
                </a:solidFill>
              </a:rPr>
              <a:t>distribution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6481956" y="2015358"/>
            <a:ext cx="610324" cy="2777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912674" y="3400776"/>
            <a:ext cx="2585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Average amplitude </a:t>
            </a:r>
          </a:p>
          <a:p>
            <a:r>
              <a:rPr lang="en-US" dirty="0">
                <a:solidFill>
                  <a:schemeClr val="tx1"/>
                </a:solidFill>
              </a:rPr>
              <a:t>distribution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 bwMode="auto">
          <a:xfrm flipV="1">
            <a:off x="5656629" y="3818537"/>
            <a:ext cx="931595" cy="2145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43" y="1663418"/>
            <a:ext cx="3328457" cy="22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43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/>
          <p:cNvSpPr/>
          <p:nvPr/>
        </p:nvSpPr>
        <p:spPr bwMode="auto">
          <a:xfrm>
            <a:off x="1064713" y="1554334"/>
            <a:ext cx="1249832" cy="975352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3741616"/>
            <a:ext cx="7770813" cy="16573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reason for not including a BPF in the simulations was that for this to be effective, the concept of an uncertain IF architecture is not really applicable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Relaxed requirements on the LO is assumed highly desirable to obtain really low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impact of a “small” uncertainty is discussed next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also having a BPF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Rectangle 6"/>
          <p:cNvSpPr/>
          <p:nvPr/>
        </p:nvSpPr>
        <p:spPr bwMode="auto">
          <a:xfrm>
            <a:off x="1392219" y="175347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5977" y="187966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BPF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 rot="5400000">
            <a:off x="2544347" y="1775441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 bwMode="auto">
          <a:xfrm>
            <a:off x="3048403" y="1775441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640200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0295" y="1853766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ADC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22425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1968283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4216264" y="2023043"/>
            <a:ext cx="1652012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3048403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479950" y="1915321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2068541" y="2895200"/>
            <a:ext cx="58116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183780" y="2951712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333789" y="2951712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439094" y="2951712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1789384" y="3080760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7" name="Freeform 14"/>
          <p:cNvSpPr>
            <a:spLocks/>
          </p:cNvSpPr>
          <p:nvPr/>
        </p:nvSpPr>
        <p:spPr bwMode="auto">
          <a:xfrm>
            <a:off x="201688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3059001" y="2895200"/>
            <a:ext cx="389429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1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6772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5929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3164306" y="3000632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Line 21"/>
          <p:cNvSpPr>
            <a:spLocks noChangeShapeType="1"/>
          </p:cNvSpPr>
          <p:nvPr/>
        </p:nvSpPr>
        <p:spPr bwMode="auto">
          <a:xfrm>
            <a:off x="2654671" y="3080760"/>
            <a:ext cx="359626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300734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>
            <a:off x="3448430" y="3080760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7" name="Picture 4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Freeform 51"/>
          <p:cNvSpPr>
            <a:spLocks noEditPoints="1"/>
          </p:cNvSpPr>
          <p:nvPr/>
        </p:nvSpPr>
        <p:spPr bwMode="auto">
          <a:xfrm>
            <a:off x="1942374" y="2774587"/>
            <a:ext cx="1637190" cy="581982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40" name="Straight Connector 39"/>
          <p:cNvCxnSpPr>
            <a:cxnSpLocks/>
            <a:endCxn id="26" idx="0"/>
          </p:cNvCxnSpPr>
          <p:nvPr/>
        </p:nvCxnSpPr>
        <p:spPr bwMode="auto">
          <a:xfrm flipH="1">
            <a:off x="1789384" y="2041508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cxnSpLocks/>
          </p:cNvCxnSpPr>
          <p:nvPr/>
        </p:nvCxnSpPr>
        <p:spPr bwMode="auto">
          <a:xfrm>
            <a:off x="3338891" y="2041508"/>
            <a:ext cx="481302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6827987" y="1799809"/>
            <a:ext cx="432048" cy="4246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4658027" y="2660562"/>
            <a:ext cx="98868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4" name="Oval 43"/>
          <p:cNvSpPr/>
          <p:nvPr/>
        </p:nvSpPr>
        <p:spPr bwMode="auto">
          <a:xfrm>
            <a:off x="5888181" y="1785209"/>
            <a:ext cx="432246" cy="45643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0924" y="1604317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50680" y="2647991"/>
            <a:ext cx="986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correlator</a:t>
            </a:r>
          </a:p>
        </p:txBody>
      </p: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4360280" y="2023043"/>
            <a:ext cx="0" cy="820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4360280" y="2837265"/>
            <a:ext cx="292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Connector 48"/>
          <p:cNvCxnSpPr>
            <a:cxnSpLocks/>
          </p:cNvCxnSpPr>
          <p:nvPr/>
        </p:nvCxnSpPr>
        <p:spPr bwMode="auto">
          <a:xfrm>
            <a:off x="5646709" y="2743123"/>
            <a:ext cx="441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>
            <a:cxnSpLocks/>
          </p:cNvCxnSpPr>
          <p:nvPr/>
        </p:nvCxnSpPr>
        <p:spPr bwMode="auto">
          <a:xfrm flipH="1" flipV="1">
            <a:off x="6088472" y="2241647"/>
            <a:ext cx="3741" cy="489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>
            <a:cxnSpLocks/>
          </p:cNvCxnSpPr>
          <p:nvPr/>
        </p:nvCxnSpPr>
        <p:spPr bwMode="auto">
          <a:xfrm flipV="1">
            <a:off x="7260035" y="2012153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 flipV="1">
            <a:off x="5652120" y="2899379"/>
            <a:ext cx="1388151" cy="41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>
            <a:cxnSpLocks/>
          </p:cNvCxnSpPr>
          <p:nvPr/>
        </p:nvCxnSpPr>
        <p:spPr bwMode="auto">
          <a:xfrm flipV="1">
            <a:off x="6320427" y="2022508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6952568" y="1903008"/>
            <a:ext cx="0" cy="276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6952568" y="184145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56" name="Straight Arrow Connector 55"/>
          <p:cNvCxnSpPr>
            <a:cxnSpLocks/>
          </p:cNvCxnSpPr>
          <p:nvPr/>
        </p:nvCxnSpPr>
        <p:spPr bwMode="auto">
          <a:xfrm flipH="1" flipV="1">
            <a:off x="7040271" y="2238523"/>
            <a:ext cx="3740" cy="660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772241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Props1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5F01166-D271-4DA5-B5A2-2E6B4BD2E7C1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4"/>
    <ds:schemaRef ds:uri="8ebea429-6d6d-4c7c-abb9-61a944d4e928"/>
    <ds:schemaRef ds:uri="08b2df90-05d3-4030-90d4-c9feeb4a1c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87229</TotalTime>
  <Words>972</Words>
  <Application>Microsoft Office PowerPoint</Application>
  <PresentationFormat>On-screen Show (4:3)</PresentationFormat>
  <Paragraphs>204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Concurrent transmission of data and a wake-up signal in 802.11ax – Follow-up   </vt:lpstr>
      <vt:lpstr>Abstract</vt:lpstr>
      <vt:lpstr>Outline</vt:lpstr>
      <vt:lpstr>Recap from January</vt:lpstr>
      <vt:lpstr>Updated  model for receiver processing</vt:lpstr>
      <vt:lpstr>Power boosting (everything else ideal)</vt:lpstr>
      <vt:lpstr>Time and threshold estimation (3RUs)</vt:lpstr>
      <vt:lpstr>Impact of modulation used for 11ax</vt:lpstr>
      <vt:lpstr>Discussion of also having a BPF</vt:lpstr>
      <vt:lpstr>Impact of using a bandpass filter</vt:lpstr>
      <vt:lpstr>Impact of using a bandpass filter</vt:lpstr>
      <vt:lpstr>Conclusions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789</cp:revision>
  <cp:lastPrinted>1601-01-01T00:00:00Z</cp:lastPrinted>
  <dcterms:created xsi:type="dcterms:W3CDTF">2014-09-04T15:30:18Z</dcterms:created>
  <dcterms:modified xsi:type="dcterms:W3CDTF">2017-03-13T17:30:55Z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