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3" r:id="rId3"/>
    <p:sldId id="284" r:id="rId4"/>
    <p:sldId id="295" r:id="rId5"/>
    <p:sldId id="300" r:id="rId6"/>
    <p:sldId id="297" r:id="rId7"/>
    <p:sldId id="296" r:id="rId8"/>
    <p:sldId id="301" r:id="rId9"/>
    <p:sldId id="302" r:id="rId10"/>
    <p:sldId id="303" r:id="rId11"/>
    <p:sldId id="304" r:id="rId12"/>
    <p:sldId id="28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CC"/>
    <a:srgbClr val="FFFFFF"/>
    <a:srgbClr val="FFCCFF"/>
    <a:srgbClr val="FF00FF"/>
    <a:srgbClr val="FFFFCC"/>
    <a:srgbClr val="2B03BD"/>
    <a:srgbClr val="CC33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5" autoAdjust="0"/>
    <p:restoredTop sz="99548" autoAdjust="0"/>
  </p:normalViewPr>
  <p:slideViewPr>
    <p:cSldViewPr>
      <p:cViewPr varScale="1">
        <p:scale>
          <a:sx n="85" d="100"/>
          <a:sy n="85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aseline="0"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952830" y="394156"/>
            <a:ext cx="24926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400" b="0" baseline="0" dirty="0">
                <a:latin typeface="Calibri" panose="020F0502020204030204" pitchFamily="34" charset="0"/>
                <a:cs typeface="+mn-cs"/>
              </a:rPr>
              <a:t>doc:.: IEEE 802.11-17/383r0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Spatial Reuse Group Challenges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Calibri" panose="020F0502020204030204" pitchFamily="34" charset="0"/>
              </a:rPr>
              <a:t>Date:</a:t>
            </a:r>
            <a:r>
              <a:rPr lang="en-US" sz="2000" b="0" dirty="0">
                <a:latin typeface="Calibri" panose="020F0502020204030204" pitchFamily="34" charset="0"/>
              </a:rPr>
              <a:t> 2017-03-13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6261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 Reza Hedayat, Newracom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59024"/>
              </p:ext>
            </p:extLst>
          </p:nvPr>
        </p:nvGraphicFramePr>
        <p:xfrm>
          <a:off x="1039813" y="2789238"/>
          <a:ext cx="7486650" cy="221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" r:id="rId4" imgW="9457880" imgH="2807179" progId="Word.Document.8">
                  <p:embed/>
                </p:oleObj>
              </mc:Choice>
              <mc:Fallback>
                <p:oleObj name="Document" r:id="rId4" imgW="9457880" imgH="2807179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2789238"/>
                        <a:ext cx="7486650" cy="221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Possible Solution 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153400" cy="485318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Each SRG AP actively monitors the potential non-SRG OBSS and finds out if exists a collision between the OBSS color and the BSS colors in SR Parameter Set, removes the BSS Color from the list and resends the SR Parameter Set to its STAs</a:t>
            </a:r>
          </a:p>
          <a:p>
            <a:r>
              <a:rPr lang="en-US" b="0" dirty="0">
                <a:latin typeface="Calibri" panose="020F0502020204030204" pitchFamily="34" charset="0"/>
              </a:rPr>
              <a:t>Solution: 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AP identifies potential SRG BSS Color collision and removes each instance of BSS Color collision and resend SR Parameter Set </a:t>
            </a:r>
          </a:p>
          <a:p>
            <a:r>
              <a:rPr lang="en-US" b="0" dirty="0">
                <a:latin typeface="Calibri" panose="020F0502020204030204" pitchFamily="34" charset="0"/>
              </a:rPr>
              <a:t>Pros: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It rests the responsibility of identifying such Color Collision on the AP that wants to take advantage of SRG</a:t>
            </a:r>
          </a:p>
          <a:p>
            <a:r>
              <a:rPr lang="en-US" b="0" dirty="0">
                <a:latin typeface="Calibri" panose="020F0502020204030204" pitchFamily="34" charset="0"/>
              </a:rPr>
              <a:t>Cons: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It does not resolve the problem when the collision happens at the edge of coverage (when AP cannot detect it)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01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Possible Solution - 4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153400" cy="485318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Solution: Let each SRG STA identify potential Color Collision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SR Parameter Set </a:t>
            </a:r>
            <a:r>
              <a:rPr lang="en-US" dirty="0">
                <a:latin typeface="Calibri" panose="020F0502020204030204" pitchFamily="34" charset="0"/>
              </a:rPr>
              <a:t>need to </a:t>
            </a:r>
            <a:r>
              <a:rPr lang="en-US" b="0" dirty="0">
                <a:latin typeface="Calibri" panose="020F0502020204030204" pitchFamily="34" charset="0"/>
              </a:rPr>
              <a:t>include: BSS Color (that is part of the SRG) as well as </a:t>
            </a:r>
            <a:r>
              <a:rPr lang="en-US" dirty="0">
                <a:latin typeface="Calibri" panose="020F0502020204030204" pitchFamily="34" charset="0"/>
              </a:rPr>
              <a:t>the BSSID that is associated with the BSS Color </a:t>
            </a:r>
            <a:endParaRPr lang="en-US" b="0" dirty="0">
              <a:latin typeface="Calibri" panose="020F0502020204030204" pitchFamily="34" charset="0"/>
            </a:endParaRP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An SRG STA identifies a SRG PPDU by making sure that both BSS Color and the associated BSSID matches the associated fields within a potential SRG PPDU</a:t>
            </a:r>
          </a:p>
          <a:p>
            <a:r>
              <a:rPr lang="en-US" b="0" dirty="0">
                <a:latin typeface="Calibri" panose="020F0502020204030204" pitchFamily="34" charset="0"/>
              </a:rPr>
              <a:t>Pros: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Resolves the problem robustly </a:t>
            </a:r>
          </a:p>
          <a:p>
            <a:r>
              <a:rPr lang="en-US" b="0" dirty="0">
                <a:latin typeface="Calibri" panose="020F0502020204030204" pitchFamily="34" charset="0"/>
              </a:rPr>
              <a:t>Cons: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Complicates the SRG operation because it requires a SRG STA to match BSS Color (from SIG-A) </a:t>
            </a:r>
            <a:r>
              <a:rPr lang="en-US" i="1" dirty="0">
                <a:latin typeface="Calibri" panose="020F0502020204030204" pitchFamily="34" charset="0"/>
              </a:rPr>
              <a:t>and </a:t>
            </a:r>
            <a:r>
              <a:rPr lang="en-US" dirty="0">
                <a:latin typeface="Calibri" panose="020F0502020204030204" pitchFamily="34" charset="0"/>
              </a:rPr>
              <a:t>BSSID (from PPDU MAC header) to find out whether a PPDU is a SRG PPDU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74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There is a possibility that a SRG STA treats a non-SRG PPDU with SRG OBSS-PD thresholds instead of NON-SRG OBSS-PD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This is an unintended consequence of SRG rules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This could cause a non-SRG STA be unfairly treated by as large as 20dB in preamble-detect difference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This could affect a unmanaged OBSS, and could affect managed OBSS that is happen to be part of another SRG</a:t>
            </a:r>
          </a:p>
          <a:p>
            <a:r>
              <a:rPr lang="en-US" b="0" dirty="0">
                <a:latin typeface="Calibri" panose="020F0502020204030204" pitchFamily="34" charset="0"/>
              </a:rPr>
              <a:t>Several possible solutions are offered in this contribution to resolve this type of color collision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3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OBSS-PD rule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Given an OBSS-PD range (OBSS-PD-min/max) announced by an AP, the associated STAs can ignore any OBSS PPDU that has RSSI less than OBSS-PD-min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r>
              <a:rPr lang="en-US" sz="2000" b="0" dirty="0">
                <a:latin typeface="Calibri" panose="020F0502020204030204" pitchFamily="34" charset="0"/>
              </a:rPr>
              <a:t>Spatial reuse group (SRG)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A set of AP/BSS together form a SRG group so that each BSS would apply potentially more aggressive OBSS-PD-min/max to any other OBSS PPDU originated from other BSS within the SRG</a:t>
            </a:r>
            <a:endParaRPr lang="en-US" sz="16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r>
              <a:rPr lang="en-US" sz="2000" b="0" dirty="0">
                <a:latin typeface="Calibri" panose="020F0502020204030204" pitchFamily="34" charset="0"/>
              </a:rPr>
              <a:t>Given above rules, it is possible that SR STAs apply aggressive OBSS-PD thresholds to OBSS PPDUs causing increasing level of interference and more collision </a:t>
            </a:r>
            <a:endParaRPr lang="en-US" sz="1800" b="0" dirty="0">
              <a:latin typeface="Calibri" panose="020F0502020204030204" pitchFamily="34" charset="0"/>
            </a:endParaRPr>
          </a:p>
          <a:p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7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Spatial Reuse Group (SRG) [16/947r21]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4767515" cy="4853180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Example: AP1/2/3 form a SRG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AP1/BSS1 with Color C1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AP2/BSS2 with Color C2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AP3/BSS3 with Color C3</a:t>
            </a:r>
            <a:endParaRPr lang="en-US" sz="1800" b="0" dirty="0">
              <a:latin typeface="Calibri" panose="020F0502020204030204" pitchFamily="34" charset="0"/>
            </a:endParaRPr>
          </a:p>
          <a:p>
            <a:r>
              <a:rPr lang="en-US" sz="2000" b="0" dirty="0">
                <a:latin typeface="Calibri" panose="020F0502020204030204" pitchFamily="34" charset="0"/>
              </a:rPr>
              <a:t>STAs in BSS1 use a more aggressive OBSS-PD-min/max for OBSS PPDUs with Color C2, C3 (SRG OBSSPD-MIN/MAX)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Similarly STAs in BSS2/3 …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Example: SRG OBSSPD-MIN = -62dBm</a:t>
            </a:r>
            <a:endParaRPr lang="en-US" sz="1800" b="0" dirty="0">
              <a:latin typeface="Calibri" panose="020F0502020204030204" pitchFamily="34" charset="0"/>
            </a:endParaRPr>
          </a:p>
          <a:p>
            <a:r>
              <a:rPr lang="en-US" sz="2000" b="0" dirty="0">
                <a:latin typeface="Calibri" panose="020F0502020204030204" pitchFamily="34" charset="0"/>
              </a:rPr>
              <a:t>STAs in BSS1/2/3 use modified NON-SRG OBSS-PD for other OBSS PPDU</a:t>
            </a:r>
          </a:p>
          <a:p>
            <a:pPr lvl="1"/>
            <a:r>
              <a:rPr lang="en-US" sz="1700" dirty="0">
                <a:latin typeface="Calibri" panose="020F0502020204030204" pitchFamily="34" charset="0"/>
              </a:rPr>
              <a:t>Example: NON-SRG OBSSPD-MIN = -82dBm</a:t>
            </a:r>
          </a:p>
          <a:p>
            <a:pPr lvl="1"/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096000" y="1828800"/>
            <a:ext cx="2743200" cy="2743200"/>
            <a:chOff x="6311356" y="1610897"/>
            <a:chExt cx="2743200" cy="2743200"/>
          </a:xfrm>
        </p:grpSpPr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06756" y="294621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6311356" y="1610897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TextBox 59"/>
            <p:cNvSpPr txBox="1">
              <a:spLocks noChangeArrowheads="1"/>
            </p:cNvSpPr>
            <p:nvPr/>
          </p:nvSpPr>
          <p:spPr bwMode="auto">
            <a:xfrm>
              <a:off x="7149556" y="1610897"/>
              <a:ext cx="10903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BSS2, Color C2</a:t>
              </a:r>
            </a:p>
          </p:txBody>
        </p:sp>
        <p:sp>
          <p:nvSpPr>
            <p:cNvPr id="43" name="TextBox 59"/>
            <p:cNvSpPr txBox="1">
              <a:spLocks noChangeArrowheads="1"/>
            </p:cNvSpPr>
            <p:nvPr/>
          </p:nvSpPr>
          <p:spPr bwMode="auto">
            <a:xfrm>
              <a:off x="7497471" y="3048000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AP2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419600" y="3657600"/>
            <a:ext cx="2743200" cy="2743200"/>
            <a:chOff x="6311356" y="1610897"/>
            <a:chExt cx="2743200" cy="2743200"/>
          </a:xfrm>
        </p:grpSpPr>
        <p:sp>
          <p:nvSpPr>
            <p:cNvPr id="45" name="Oval 36"/>
            <p:cNvSpPr>
              <a:spLocks noChangeArrowheads="1"/>
            </p:cNvSpPr>
            <p:nvPr/>
          </p:nvSpPr>
          <p:spPr bwMode="auto">
            <a:xfrm>
              <a:off x="7606756" y="294621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" name="Oval 4"/>
            <p:cNvSpPr>
              <a:spLocks noChangeArrowheads="1"/>
            </p:cNvSpPr>
            <p:nvPr/>
          </p:nvSpPr>
          <p:spPr bwMode="auto">
            <a:xfrm>
              <a:off x="6311356" y="1610897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59"/>
            <p:cNvSpPr txBox="1">
              <a:spLocks noChangeArrowheads="1"/>
            </p:cNvSpPr>
            <p:nvPr/>
          </p:nvSpPr>
          <p:spPr bwMode="auto">
            <a:xfrm>
              <a:off x="7149556" y="4077098"/>
              <a:ext cx="10903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BSS1, Color C1</a:t>
              </a:r>
            </a:p>
          </p:txBody>
        </p:sp>
        <p:sp>
          <p:nvSpPr>
            <p:cNvPr id="48" name="TextBox 59"/>
            <p:cNvSpPr txBox="1">
              <a:spLocks noChangeArrowheads="1"/>
            </p:cNvSpPr>
            <p:nvPr/>
          </p:nvSpPr>
          <p:spPr bwMode="auto">
            <a:xfrm>
              <a:off x="7497471" y="3048000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77841" y="4114800"/>
            <a:ext cx="2113759" cy="2144297"/>
            <a:chOff x="7411241" y="4256503"/>
            <a:chExt cx="2113759" cy="2144297"/>
          </a:xfrm>
        </p:grpSpPr>
        <p:sp>
          <p:nvSpPr>
            <p:cNvPr id="50" name="Oval 36"/>
            <p:cNvSpPr>
              <a:spLocks noChangeArrowheads="1"/>
            </p:cNvSpPr>
            <p:nvPr/>
          </p:nvSpPr>
          <p:spPr bwMode="auto">
            <a:xfrm>
              <a:off x="8425115" y="5287017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7411241" y="4256503"/>
              <a:ext cx="2113759" cy="2144297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2" name="TextBox 59"/>
            <p:cNvSpPr txBox="1">
              <a:spLocks noChangeArrowheads="1"/>
            </p:cNvSpPr>
            <p:nvPr/>
          </p:nvSpPr>
          <p:spPr bwMode="auto">
            <a:xfrm>
              <a:off x="7924800" y="6113104"/>
              <a:ext cx="10903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BSS3, Color C3</a:t>
              </a:r>
            </a:p>
          </p:txBody>
        </p:sp>
        <p:sp>
          <p:nvSpPr>
            <p:cNvPr id="53" name="TextBox 59"/>
            <p:cNvSpPr txBox="1">
              <a:spLocks noChangeArrowheads="1"/>
            </p:cNvSpPr>
            <p:nvPr/>
          </p:nvSpPr>
          <p:spPr bwMode="auto">
            <a:xfrm>
              <a:off x="8315830" y="538880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987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What Could Go Wrong?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4385721" cy="4853180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Consider presence of an OBSS that doesn’t belong to the SRG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BSS0/AP0 with Color C0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If C0 is different than C1/2/3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Then SRG STAs use the intended OBSS-PD: NON-SRG OBSSPD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But if C0=C3, STAs in BSS1/2 treat BSS0 PPDUs with SRG OBSS-PD thresholds (SRG OBSSPD-MIN)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This is an unintended behavior from SRG STAs</a:t>
            </a:r>
          </a:p>
          <a:p>
            <a:r>
              <a:rPr lang="en-US" sz="2200" b="0" dirty="0">
                <a:latin typeface="Calibri" panose="020F0502020204030204" pitchFamily="34" charset="0"/>
              </a:rPr>
              <a:t>Chance of this happening is: the size of SRG divided by 64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E.g. if SRG has 16 BSS, the chance of collision is 0.25</a:t>
            </a:r>
            <a:endParaRPr lang="en-US" sz="1800" b="0" dirty="0">
              <a:latin typeface="Calibri" panose="020F0502020204030204" pitchFamily="34" charset="0"/>
            </a:endParaRPr>
          </a:p>
          <a:p>
            <a:pPr lvl="1"/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096000" y="1981200"/>
            <a:ext cx="2743200" cy="2743200"/>
            <a:chOff x="6311356" y="1610897"/>
            <a:chExt cx="2743200" cy="2743200"/>
          </a:xfrm>
        </p:grpSpPr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06756" y="294621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6311356" y="1610897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TextBox 59"/>
            <p:cNvSpPr txBox="1">
              <a:spLocks noChangeArrowheads="1"/>
            </p:cNvSpPr>
            <p:nvPr/>
          </p:nvSpPr>
          <p:spPr bwMode="auto">
            <a:xfrm>
              <a:off x="7168856" y="1629398"/>
              <a:ext cx="10903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BSS2, Color C2</a:t>
              </a:r>
            </a:p>
          </p:txBody>
        </p:sp>
        <p:sp>
          <p:nvSpPr>
            <p:cNvPr id="43" name="TextBox 59"/>
            <p:cNvSpPr txBox="1">
              <a:spLocks noChangeArrowheads="1"/>
            </p:cNvSpPr>
            <p:nvPr/>
          </p:nvSpPr>
          <p:spPr bwMode="auto">
            <a:xfrm>
              <a:off x="7497471" y="3048000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AP2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419600" y="3810000"/>
            <a:ext cx="2743200" cy="2743200"/>
            <a:chOff x="6311356" y="1610897"/>
            <a:chExt cx="2743200" cy="2743200"/>
          </a:xfrm>
        </p:grpSpPr>
        <p:sp>
          <p:nvSpPr>
            <p:cNvPr id="45" name="Oval 36"/>
            <p:cNvSpPr>
              <a:spLocks noChangeArrowheads="1"/>
            </p:cNvSpPr>
            <p:nvPr/>
          </p:nvSpPr>
          <p:spPr bwMode="auto">
            <a:xfrm>
              <a:off x="7606756" y="294621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" name="Oval 4"/>
            <p:cNvSpPr>
              <a:spLocks noChangeArrowheads="1"/>
            </p:cNvSpPr>
            <p:nvPr/>
          </p:nvSpPr>
          <p:spPr bwMode="auto">
            <a:xfrm>
              <a:off x="6311356" y="1610897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59"/>
            <p:cNvSpPr txBox="1">
              <a:spLocks noChangeArrowheads="1"/>
            </p:cNvSpPr>
            <p:nvPr/>
          </p:nvSpPr>
          <p:spPr bwMode="auto">
            <a:xfrm>
              <a:off x="7149015" y="4010170"/>
              <a:ext cx="10903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BSS1, Color C1</a:t>
              </a:r>
            </a:p>
          </p:txBody>
        </p:sp>
        <p:sp>
          <p:nvSpPr>
            <p:cNvPr id="48" name="TextBox 59"/>
            <p:cNvSpPr txBox="1">
              <a:spLocks noChangeArrowheads="1"/>
            </p:cNvSpPr>
            <p:nvPr/>
          </p:nvSpPr>
          <p:spPr bwMode="auto">
            <a:xfrm>
              <a:off x="7497471" y="3048000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77841" y="4267200"/>
            <a:ext cx="2113759" cy="2144297"/>
            <a:chOff x="7411241" y="4256503"/>
            <a:chExt cx="2113759" cy="2144297"/>
          </a:xfrm>
        </p:grpSpPr>
        <p:sp>
          <p:nvSpPr>
            <p:cNvPr id="50" name="Oval 36"/>
            <p:cNvSpPr>
              <a:spLocks noChangeArrowheads="1"/>
            </p:cNvSpPr>
            <p:nvPr/>
          </p:nvSpPr>
          <p:spPr bwMode="auto">
            <a:xfrm>
              <a:off x="8425115" y="5287017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7411241" y="4256503"/>
              <a:ext cx="2113759" cy="2144297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2" name="TextBox 59"/>
            <p:cNvSpPr txBox="1">
              <a:spLocks noChangeArrowheads="1"/>
            </p:cNvSpPr>
            <p:nvPr/>
          </p:nvSpPr>
          <p:spPr bwMode="auto">
            <a:xfrm>
              <a:off x="7956133" y="6029835"/>
              <a:ext cx="10903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BSS3, Color C3</a:t>
              </a:r>
            </a:p>
          </p:txBody>
        </p:sp>
        <p:sp>
          <p:nvSpPr>
            <p:cNvPr id="53" name="TextBox 59"/>
            <p:cNvSpPr txBox="1">
              <a:spLocks noChangeArrowheads="1"/>
            </p:cNvSpPr>
            <p:nvPr/>
          </p:nvSpPr>
          <p:spPr bwMode="auto">
            <a:xfrm>
              <a:off x="8315830" y="538880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724400" y="2577281"/>
            <a:ext cx="2113759" cy="2144297"/>
            <a:chOff x="7411241" y="4256503"/>
            <a:chExt cx="2113759" cy="2144297"/>
          </a:xfrm>
        </p:grpSpPr>
        <p:sp>
          <p:nvSpPr>
            <p:cNvPr id="22" name="Oval 36"/>
            <p:cNvSpPr>
              <a:spLocks noChangeArrowheads="1"/>
            </p:cNvSpPr>
            <p:nvPr/>
          </p:nvSpPr>
          <p:spPr bwMode="auto">
            <a:xfrm>
              <a:off x="8425115" y="5287017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3" name="Oval 4"/>
            <p:cNvSpPr>
              <a:spLocks noChangeArrowheads="1"/>
            </p:cNvSpPr>
            <p:nvPr/>
          </p:nvSpPr>
          <p:spPr bwMode="auto">
            <a:xfrm>
              <a:off x="7411241" y="4256503"/>
              <a:ext cx="2113759" cy="2144297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Box 59"/>
            <p:cNvSpPr txBox="1">
              <a:spLocks noChangeArrowheads="1"/>
            </p:cNvSpPr>
            <p:nvPr/>
          </p:nvSpPr>
          <p:spPr bwMode="auto">
            <a:xfrm>
              <a:off x="7909297" y="4270196"/>
              <a:ext cx="10903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BSS0, Color C0</a:t>
              </a:r>
            </a:p>
          </p:txBody>
        </p:sp>
        <p:sp>
          <p:nvSpPr>
            <p:cNvPr id="25" name="TextBox 59"/>
            <p:cNvSpPr txBox="1">
              <a:spLocks noChangeArrowheads="1"/>
            </p:cNvSpPr>
            <p:nvPr/>
          </p:nvSpPr>
          <p:spPr bwMode="auto">
            <a:xfrm>
              <a:off x="8271224" y="5083799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346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What Could Go Wrong?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4385721" cy="4853180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Similar unintended behavior could happen between two SRGs as well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In a public place e.g. airport, there could be two or more </a:t>
            </a:r>
            <a:r>
              <a:rPr lang="en-US" sz="2000" b="0" dirty="0" err="1">
                <a:latin typeface="Calibri" panose="020F0502020204030204" pitchFamily="34" charset="0"/>
              </a:rPr>
              <a:t>WiFi</a:t>
            </a:r>
            <a:r>
              <a:rPr lang="en-US" sz="2000" b="0" dirty="0">
                <a:latin typeface="Calibri" panose="020F0502020204030204" pitchFamily="34" charset="0"/>
              </a:rPr>
              <a:t> providers, each forming own SRG. 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In this example, if C21=C11: 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Within BSS22 coverage, BSS11 PPDUs get treated with SRG2 OBSSPD-min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Within BS12 coverage, BSS21 PPDUs get treated with SRG1 OBSSPD-min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If SRG OBSSPD-min=-62dBm in both SRG, then BSS21 and BSS11 more interference/collision, which would have not existed without SRG</a:t>
            </a:r>
          </a:p>
          <a:p>
            <a:pPr lvl="1"/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257800" y="1752600"/>
            <a:ext cx="3788127" cy="5029200"/>
            <a:chOff x="5257800" y="1981200"/>
            <a:chExt cx="3788127" cy="5029200"/>
          </a:xfrm>
        </p:grpSpPr>
        <p:grpSp>
          <p:nvGrpSpPr>
            <p:cNvPr id="18" name="Group 17"/>
            <p:cNvGrpSpPr/>
            <p:nvPr/>
          </p:nvGrpSpPr>
          <p:grpSpPr>
            <a:xfrm>
              <a:off x="6096000" y="1981200"/>
              <a:ext cx="2762261" cy="2743200"/>
              <a:chOff x="6311356" y="1610897"/>
              <a:chExt cx="2762261" cy="2743200"/>
            </a:xfrm>
          </p:grpSpPr>
          <p:sp>
            <p:nvSpPr>
              <p:cNvPr id="10" name="Oval 36"/>
              <p:cNvSpPr>
                <a:spLocks noChangeArrowheads="1"/>
              </p:cNvSpPr>
              <p:nvPr/>
            </p:nvSpPr>
            <p:spPr bwMode="auto">
              <a:xfrm>
                <a:off x="7606756" y="294621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" name="Oval 4"/>
              <p:cNvSpPr>
                <a:spLocks noChangeArrowheads="1"/>
              </p:cNvSpPr>
              <p:nvPr/>
            </p:nvSpPr>
            <p:spPr bwMode="auto">
              <a:xfrm>
                <a:off x="6311356" y="1610897"/>
                <a:ext cx="2743200" cy="27432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" name="TextBox 59"/>
              <p:cNvSpPr txBox="1">
                <a:spLocks noChangeArrowheads="1"/>
              </p:cNvSpPr>
              <p:nvPr/>
            </p:nvSpPr>
            <p:spPr bwMode="auto">
              <a:xfrm>
                <a:off x="8140156" y="3130432"/>
                <a:ext cx="93346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ea typeface="宋体" panose="02010600030101010101" pitchFamily="2" charset="-122"/>
                  </a:rPr>
                  <a:t>SRG1,BSS12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ea typeface="宋体" panose="02010600030101010101" pitchFamily="2" charset="-122"/>
                  </a:rPr>
                  <a:t>Color C12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877841" y="4485103"/>
              <a:ext cx="2168086" cy="2144297"/>
              <a:chOff x="7411241" y="4256503"/>
              <a:chExt cx="2168086" cy="2144297"/>
            </a:xfrm>
          </p:grpSpPr>
          <p:sp>
            <p:nvSpPr>
              <p:cNvPr id="50" name="Oval 36"/>
              <p:cNvSpPr>
                <a:spLocks noChangeArrowheads="1"/>
              </p:cNvSpPr>
              <p:nvPr/>
            </p:nvSpPr>
            <p:spPr bwMode="auto">
              <a:xfrm>
                <a:off x="8425115" y="5287017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" name="Oval 4"/>
              <p:cNvSpPr>
                <a:spLocks noChangeArrowheads="1"/>
              </p:cNvSpPr>
              <p:nvPr/>
            </p:nvSpPr>
            <p:spPr bwMode="auto">
              <a:xfrm>
                <a:off x="7411241" y="4256503"/>
                <a:ext cx="2113759" cy="2144297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" name="TextBox 59"/>
              <p:cNvSpPr txBox="1">
                <a:spLocks noChangeArrowheads="1"/>
              </p:cNvSpPr>
              <p:nvPr/>
            </p:nvSpPr>
            <p:spPr bwMode="auto">
              <a:xfrm>
                <a:off x="8610600" y="5329535"/>
                <a:ext cx="96872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ea typeface="宋体" panose="02010600030101010101" pitchFamily="2" charset="-122"/>
                  </a:rPr>
                  <a:t>SRG1, BSS11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ea typeface="宋体" panose="02010600030101010101" pitchFamily="2" charset="-122"/>
                  </a:rPr>
                  <a:t>Color C11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410200" y="4267200"/>
              <a:ext cx="2743200" cy="2743200"/>
              <a:chOff x="6311356" y="1610897"/>
              <a:chExt cx="2743200" cy="2743200"/>
            </a:xfrm>
          </p:grpSpPr>
          <p:sp>
            <p:nvSpPr>
              <p:cNvPr id="27" name="Oval 36"/>
              <p:cNvSpPr>
                <a:spLocks noChangeArrowheads="1"/>
              </p:cNvSpPr>
              <p:nvPr/>
            </p:nvSpPr>
            <p:spPr bwMode="auto">
              <a:xfrm>
                <a:off x="7606756" y="2946211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12700" algn="ctr">
                <a:solidFill>
                  <a:srgbClr val="0070C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" name="Oval 4"/>
              <p:cNvSpPr>
                <a:spLocks noChangeArrowheads="1"/>
              </p:cNvSpPr>
              <p:nvPr/>
            </p:nvSpPr>
            <p:spPr bwMode="auto">
              <a:xfrm>
                <a:off x="6311356" y="1610897"/>
                <a:ext cx="2743200" cy="2743200"/>
              </a:xfrm>
              <a:prstGeom prst="ellipse">
                <a:avLst/>
              </a:prstGeom>
              <a:noFill/>
              <a:ln w="12700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" name="TextBox 59"/>
              <p:cNvSpPr txBox="1">
                <a:spLocks noChangeArrowheads="1"/>
              </p:cNvSpPr>
              <p:nvPr/>
            </p:nvSpPr>
            <p:spPr bwMode="auto">
              <a:xfrm>
                <a:off x="6668787" y="2368040"/>
                <a:ext cx="93346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SRG2,BSS22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Color C22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5257800" y="2122903"/>
              <a:ext cx="2113759" cy="2144297"/>
              <a:chOff x="7411241" y="4256503"/>
              <a:chExt cx="2113759" cy="2144297"/>
            </a:xfrm>
          </p:grpSpPr>
          <p:sp>
            <p:nvSpPr>
              <p:cNvPr id="31" name="Oval 36"/>
              <p:cNvSpPr>
                <a:spLocks noChangeArrowheads="1"/>
              </p:cNvSpPr>
              <p:nvPr/>
            </p:nvSpPr>
            <p:spPr bwMode="auto">
              <a:xfrm>
                <a:off x="8425115" y="5287017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12700" algn="ctr">
                <a:solidFill>
                  <a:srgbClr val="0070C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" name="Oval 4"/>
              <p:cNvSpPr>
                <a:spLocks noChangeArrowheads="1"/>
              </p:cNvSpPr>
              <p:nvPr/>
            </p:nvSpPr>
            <p:spPr bwMode="auto">
              <a:xfrm>
                <a:off x="7411241" y="4256503"/>
                <a:ext cx="2113759" cy="2144297"/>
              </a:xfrm>
              <a:prstGeom prst="ellipse">
                <a:avLst/>
              </a:prstGeom>
              <a:noFill/>
              <a:ln w="12700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" name="TextBox 59"/>
              <p:cNvSpPr txBox="1">
                <a:spLocks noChangeArrowheads="1"/>
              </p:cNvSpPr>
              <p:nvPr/>
            </p:nvSpPr>
            <p:spPr bwMode="auto">
              <a:xfrm>
                <a:off x="8501315" y="5612941"/>
                <a:ext cx="96872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SRG2, BSS21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Color C21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016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Challenges with SRG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153400" cy="485318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The intention of SRG proposal is that a set of APs are grouped together by a higher entity that controls the operation of APs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Operations </a:t>
            </a:r>
            <a:r>
              <a:rPr lang="en-US" b="0" dirty="0">
                <a:latin typeface="Calibri" panose="020F0502020204030204" pitchFamily="34" charset="0"/>
              </a:rPr>
              <a:t>such as channel and BSS Color selection of the APs</a:t>
            </a:r>
          </a:p>
          <a:p>
            <a:r>
              <a:rPr lang="en-US" b="0" dirty="0">
                <a:latin typeface="Calibri" panose="020F0502020204030204" pitchFamily="34" charset="0"/>
              </a:rPr>
              <a:t>However, there is no guarantee that an AP announces SR Parameter set with the right APs/Colors; and IEEE spec and certification programs are blind about it 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Example of using SRG to be aggressive in using medium: 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An unmanaged AP may announce an SRG and list several random BSS Colors within its SR Parameter Set and set an aggressive SRG OBSS-PD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As a result, STAs associated with the AP follow the AP announcement and treat all OBSS PPDUs with the aggressive SRG OBSS-PD thresholds  </a:t>
            </a: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Challenges with SRG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153400" cy="485318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Applying aggressive SRG OBSS-PD thresholds to non-SRG OBSS causes additional interference and collisions to the non-SRG OBSS</a:t>
            </a:r>
          </a:p>
          <a:p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Note that -82dBm ≤ SRG OBSS-PD ≤ -62dBm, hence practically it is possible that the difference in SRG and NON-SRG OBSS-PDs be as large as 20dB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For instance: </a:t>
            </a:r>
            <a:r>
              <a:rPr lang="en-US" dirty="0">
                <a:latin typeface="Calibri" panose="020F0502020204030204" pitchFamily="34" charset="0"/>
              </a:rPr>
              <a:t>BSS0, the non-SRG BSS in slide 4, could be using PD=-82dBm while the SRG BSS use OBSS-PD-min=-72dBm or -62dBm</a:t>
            </a:r>
          </a:p>
          <a:p>
            <a:endParaRPr lang="en-US" b="0" dirty="0">
              <a:latin typeface="Calibri" panose="020F0502020204030204" pitchFamily="34" charset="0"/>
            </a:endParaRPr>
          </a:p>
          <a:p>
            <a:pPr lvl="1"/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02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Possible Solution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153400" cy="485318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To help uniquely identifying SRG PPDUs, one solution is to add a new identifier SRG ID (or ESS Color) in each SRG PPDU, which is best if it is in HE SIG-A</a:t>
            </a:r>
          </a:p>
          <a:p>
            <a:r>
              <a:rPr lang="en-US" b="0" dirty="0">
                <a:latin typeface="Calibri" panose="020F0502020204030204" pitchFamily="34" charset="0"/>
              </a:rPr>
              <a:t>Solution: SRG Identifier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Assign a multiple-bit subfields in HE SIG-A to indicate a SRG ID</a:t>
            </a:r>
          </a:p>
          <a:p>
            <a:r>
              <a:rPr lang="en-US" b="0" dirty="0">
                <a:latin typeface="Calibri" panose="020F0502020204030204" pitchFamily="34" charset="0"/>
              </a:rPr>
              <a:t>Pros: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Easiest way in identifying SRG PPDUs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Most robust solution</a:t>
            </a:r>
          </a:p>
          <a:p>
            <a:r>
              <a:rPr lang="en-US" b="0" dirty="0">
                <a:latin typeface="Calibri" panose="020F0502020204030204" pitchFamily="34" charset="0"/>
              </a:rPr>
              <a:t>Cons: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Need allocation of several bits within HE SIG-A</a:t>
            </a:r>
            <a:endParaRPr lang="en-US" b="0" dirty="0">
              <a:latin typeface="Calibri" panose="020F0502020204030204" pitchFamily="34" charset="0"/>
            </a:endParaRPr>
          </a:p>
          <a:p>
            <a:pPr lvl="1"/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2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Possible Solution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153400" cy="485318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Alternatively, in order to let a STA to find out whether a PPDU is a SRG PPDU or not, one can indicate such PPDUs with a single bit in HE SIG-A</a:t>
            </a:r>
          </a:p>
          <a:p>
            <a:r>
              <a:rPr lang="en-US" b="0" dirty="0">
                <a:latin typeface="Calibri" panose="020F0502020204030204" pitchFamily="34" charset="0"/>
              </a:rPr>
              <a:t>Solution: SRG Indication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Assign a single bit in HE SIG-A to identify SRG PPDUs</a:t>
            </a:r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Pros: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Carrying a SRG indication in SIG-A offers an easy way in identifying SRG vs non-SRG PPDUs</a:t>
            </a:r>
          </a:p>
          <a:p>
            <a:r>
              <a:rPr lang="en-US" b="0" dirty="0">
                <a:latin typeface="Calibri" panose="020F0502020204030204" pitchFamily="34" charset="0"/>
              </a:rPr>
              <a:t>Cons: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It does not resolve the problem when there are two SRGs (slide 5)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Need allocation of a bit within HE SIG-A</a:t>
            </a:r>
            <a:endParaRPr lang="en-US" b="0" dirty="0">
              <a:latin typeface="Calibri" panose="020F0502020204030204" pitchFamily="34" charset="0"/>
            </a:endParaRPr>
          </a:p>
          <a:p>
            <a:pPr lvl="1"/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708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201700</TotalTime>
  <Words>1177</Words>
  <Application>Microsoft Office PowerPoint</Application>
  <PresentationFormat>On-screen Show (4:3)</PresentationFormat>
  <Paragraphs>129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Gulim</vt:lpstr>
      <vt:lpstr>SimSun</vt:lpstr>
      <vt:lpstr>Arial</vt:lpstr>
      <vt:lpstr>Calibri</vt:lpstr>
      <vt:lpstr>Times New Roman</vt:lpstr>
      <vt:lpstr>802-11-Submission</vt:lpstr>
      <vt:lpstr>Microsoft Word 97 - 2003 Document</vt:lpstr>
      <vt:lpstr>Spatial Reuse Group Challenges</vt:lpstr>
      <vt:lpstr>Background: OBSS-PD Rule</vt:lpstr>
      <vt:lpstr>Spatial Reuse Group (SRG) [16/947r21]</vt:lpstr>
      <vt:lpstr>What Could Go Wrong?</vt:lpstr>
      <vt:lpstr>What Could Go Wrong?</vt:lpstr>
      <vt:lpstr>Challenges with SRG Rules</vt:lpstr>
      <vt:lpstr>Challenges with SRG Rules</vt:lpstr>
      <vt:lpstr>Possible Solution - 1</vt:lpstr>
      <vt:lpstr>Possible Solution - 2</vt:lpstr>
      <vt:lpstr>Possible Solution - 3</vt:lpstr>
      <vt:lpstr>Possible Solution - 4</vt:lpstr>
      <vt:lpstr>Conclusion</vt:lpstr>
    </vt:vector>
  </TitlesOfParts>
  <Company>Newracom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reza.hedayat@newracom.com</dc:creator>
  <cp:lastModifiedBy>Reza</cp:lastModifiedBy>
  <cp:revision>2707</cp:revision>
  <cp:lastPrinted>1998-02-10T13:28:06Z</cp:lastPrinted>
  <dcterms:created xsi:type="dcterms:W3CDTF">2007-05-21T21:00:37Z</dcterms:created>
  <dcterms:modified xsi:type="dcterms:W3CDTF">2017-03-13T21:12:13Z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