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443" r:id="rId2"/>
    <p:sldId id="456" r:id="rId3"/>
    <p:sldId id="476" r:id="rId4"/>
    <p:sldId id="499" r:id="rId5"/>
    <p:sldId id="478" r:id="rId6"/>
    <p:sldId id="500" r:id="rId7"/>
    <p:sldId id="494" r:id="rId8"/>
    <p:sldId id="493" r:id="rId9"/>
    <p:sldId id="480" r:id="rId10"/>
    <p:sldId id="501" r:id="rId11"/>
    <p:sldId id="462" r:id="rId12"/>
    <p:sldId id="498" r:id="rId13"/>
    <p:sldId id="471" r:id="rId14"/>
    <p:sldId id="470" r:id="rId15"/>
    <p:sldId id="472" r:id="rId16"/>
    <p:sldId id="481" r:id="rId17"/>
    <p:sldId id="503" r:id="rId18"/>
    <p:sldId id="491" r:id="rId19"/>
    <p:sldId id="504" r:id="rId20"/>
    <p:sldId id="490" r:id="rId21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456"/>
            <p14:sldId id="476"/>
            <p14:sldId id="499"/>
            <p14:sldId id="478"/>
            <p14:sldId id="500"/>
            <p14:sldId id="494"/>
            <p14:sldId id="493"/>
            <p14:sldId id="480"/>
            <p14:sldId id="501"/>
            <p14:sldId id="462"/>
            <p14:sldId id="498"/>
            <p14:sldId id="471"/>
            <p14:sldId id="470"/>
            <p14:sldId id="472"/>
            <p14:sldId id="481"/>
            <p14:sldId id="503"/>
            <p14:sldId id="491"/>
            <p14:sldId id="504"/>
            <p14:sldId id="4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16" d="100"/>
          <a:sy n="116" d="100"/>
        </p:scale>
        <p:origin x="147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802.11-17/0381r0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WUR MAC issues follow-up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2017-03-11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607180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Multi-User </a:t>
            </a:r>
            <a:r>
              <a:rPr lang="en-US" altLang="ko-KR" dirty="0" smtClean="0"/>
              <a:t>Wake-Up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Example 1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Total length (M)</a:t>
            </a:r>
          </a:p>
          <a:p>
            <a:pPr lvl="1"/>
            <a:r>
              <a:rPr lang="en-US" altLang="ko-KR" sz="1600" dirty="0" smtClean="0"/>
              <a:t>WUR frame type = a: M= 2 (bytes)</a:t>
            </a:r>
          </a:p>
          <a:p>
            <a:pPr lvl="1"/>
            <a:r>
              <a:rPr lang="en-US" altLang="ko-KR" sz="1600" dirty="0"/>
              <a:t>WUR frame type = </a:t>
            </a:r>
            <a:r>
              <a:rPr lang="en-US" altLang="ko-KR" sz="1600" dirty="0" smtClean="0"/>
              <a:t>a+1: </a:t>
            </a:r>
            <a:r>
              <a:rPr lang="en-US" altLang="ko-KR" sz="1600" dirty="0"/>
              <a:t>M= </a:t>
            </a:r>
            <a:r>
              <a:rPr lang="en-US" altLang="ko-KR" sz="1600" dirty="0" smtClean="0"/>
              <a:t>3 </a:t>
            </a:r>
            <a:r>
              <a:rPr lang="en-US" altLang="ko-KR" sz="1600" dirty="0"/>
              <a:t>(bytes</a:t>
            </a:r>
            <a:r>
              <a:rPr lang="en-US" altLang="ko-KR" sz="1600" dirty="0" smtClean="0"/>
              <a:t>)</a:t>
            </a:r>
          </a:p>
          <a:p>
            <a:pPr lvl="1"/>
            <a:r>
              <a:rPr lang="en-US" altLang="ko-KR" sz="1600" dirty="0"/>
              <a:t>WUR frame type = </a:t>
            </a:r>
            <a:r>
              <a:rPr lang="en-US" altLang="ko-KR" sz="1600" dirty="0" smtClean="0"/>
              <a:t>a+2: </a:t>
            </a:r>
            <a:r>
              <a:rPr lang="en-US" altLang="ko-KR" sz="1600" dirty="0"/>
              <a:t>M= </a:t>
            </a:r>
            <a:r>
              <a:rPr lang="en-US" altLang="ko-KR" sz="1600" dirty="0" smtClean="0"/>
              <a:t>4 </a:t>
            </a:r>
            <a:r>
              <a:rPr lang="en-US" altLang="ko-KR" sz="1600" dirty="0"/>
              <a:t>(bytes)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altLang="ko-KR" dirty="0"/>
          </a:p>
        </p:txBody>
      </p:sp>
      <p:sp>
        <p:nvSpPr>
          <p:cNvPr id="8" name="직사각형 7"/>
          <p:cNvSpPr/>
          <p:nvPr/>
        </p:nvSpPr>
        <p:spPr bwMode="auto">
          <a:xfrm>
            <a:off x="1828800" y="2642286"/>
            <a:ext cx="11430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Starting ID = X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직사각형 83"/>
          <p:cNvSpPr/>
          <p:nvPr/>
        </p:nvSpPr>
        <p:spPr bwMode="auto">
          <a:xfrm>
            <a:off x="2971800" y="2642286"/>
            <a:ext cx="11430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Bitmap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2590800" y="3414587"/>
            <a:ext cx="1524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직사각형 84"/>
          <p:cNvSpPr/>
          <p:nvPr/>
        </p:nvSpPr>
        <p:spPr bwMode="auto">
          <a:xfrm>
            <a:off x="2743200" y="3414587"/>
            <a:ext cx="1524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직사각형 85"/>
          <p:cNvSpPr/>
          <p:nvPr/>
        </p:nvSpPr>
        <p:spPr bwMode="auto">
          <a:xfrm>
            <a:off x="2895600" y="3414587"/>
            <a:ext cx="1524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직사각형 86"/>
          <p:cNvSpPr/>
          <p:nvPr/>
        </p:nvSpPr>
        <p:spPr bwMode="auto">
          <a:xfrm>
            <a:off x="3886200" y="3414587"/>
            <a:ext cx="1524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직사각형 87"/>
          <p:cNvSpPr/>
          <p:nvPr/>
        </p:nvSpPr>
        <p:spPr bwMode="auto">
          <a:xfrm>
            <a:off x="4038600" y="3414587"/>
            <a:ext cx="1524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직선 연결선 10"/>
          <p:cNvCxnSpPr/>
          <p:nvPr/>
        </p:nvCxnSpPr>
        <p:spPr bwMode="auto">
          <a:xfrm flipH="1">
            <a:off x="2590800" y="3099486"/>
            <a:ext cx="381000" cy="3171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직선 연결선 13"/>
          <p:cNvCxnSpPr/>
          <p:nvPr/>
        </p:nvCxnSpPr>
        <p:spPr bwMode="auto">
          <a:xfrm>
            <a:off x="4114800" y="3099486"/>
            <a:ext cx="76201" cy="3151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133600" y="4178646"/>
            <a:ext cx="45878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X+1</a:t>
            </a:r>
            <a:endParaRPr lang="ko-KR" altLang="en-US"/>
          </a:p>
        </p:txBody>
      </p:sp>
      <p:sp>
        <p:nvSpPr>
          <p:cNvPr id="89" name="TextBox 88"/>
          <p:cNvSpPr txBox="1"/>
          <p:nvPr/>
        </p:nvSpPr>
        <p:spPr>
          <a:xfrm>
            <a:off x="2666210" y="4184312"/>
            <a:ext cx="45878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X+2</a:t>
            </a:r>
            <a:endParaRPr lang="ko-KR" altLang="en-US"/>
          </a:p>
        </p:txBody>
      </p:sp>
      <p:cxnSp>
        <p:nvCxnSpPr>
          <p:cNvPr id="20" name="직선 화살표 연결선 19"/>
          <p:cNvCxnSpPr>
            <a:stCxn id="17" idx="0"/>
            <a:endCxn id="9" idx="2"/>
          </p:cNvCxnSpPr>
          <p:nvPr/>
        </p:nvCxnSpPr>
        <p:spPr bwMode="auto">
          <a:xfrm flipV="1">
            <a:off x="2362990" y="4024187"/>
            <a:ext cx="304010" cy="1544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직선 화살표 연결선 21"/>
          <p:cNvCxnSpPr>
            <a:stCxn id="89" idx="0"/>
            <a:endCxn id="85" idx="2"/>
          </p:cNvCxnSpPr>
          <p:nvPr/>
        </p:nvCxnSpPr>
        <p:spPr bwMode="auto">
          <a:xfrm flipH="1" flipV="1">
            <a:off x="2819400" y="4024187"/>
            <a:ext cx="76200" cy="1601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3962400" y="4200788"/>
            <a:ext cx="45878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X+n</a:t>
            </a:r>
            <a:endParaRPr lang="ko-KR" altLang="en-US"/>
          </a:p>
        </p:txBody>
      </p:sp>
      <p:cxnSp>
        <p:nvCxnSpPr>
          <p:cNvPr id="24" name="직선 화살표 연결선 23"/>
          <p:cNvCxnSpPr>
            <a:stCxn id="90" idx="0"/>
            <a:endCxn id="88" idx="2"/>
          </p:cNvCxnSpPr>
          <p:nvPr/>
        </p:nvCxnSpPr>
        <p:spPr bwMode="auto">
          <a:xfrm flipH="1" flipV="1">
            <a:off x="4114800" y="4024187"/>
            <a:ext cx="76990" cy="1766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3200400" y="3580887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/>
          </a:p>
        </p:txBody>
      </p:sp>
      <p:cxnSp>
        <p:nvCxnSpPr>
          <p:cNvPr id="26" name="직선 화살표 연결선 25"/>
          <p:cNvCxnSpPr/>
          <p:nvPr/>
        </p:nvCxnSpPr>
        <p:spPr bwMode="auto">
          <a:xfrm>
            <a:off x="1828800" y="2502246"/>
            <a:ext cx="228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92" name="TextBox 91"/>
          <p:cNvSpPr txBox="1"/>
          <p:nvPr/>
        </p:nvSpPr>
        <p:spPr>
          <a:xfrm>
            <a:off x="2362200" y="2280074"/>
            <a:ext cx="1589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Total length = M bytes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422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WUP contents format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Considerations on Wake-Up Packet (WUP) contents design</a:t>
            </a:r>
          </a:p>
          <a:p>
            <a:pPr lvl="1"/>
            <a:r>
              <a:rPr lang="en-US" altLang="ko-KR" sz="1400" dirty="0" smtClean="0"/>
              <a:t>WUP TX frequency as small as possible to minimize the contention with other WLANs/WUPs </a:t>
            </a:r>
            <a:r>
              <a:rPr lang="en-US" altLang="ko-KR" sz="1400" dirty="0" smtClean="0">
                <a:sym typeface="Wingdings" panose="05000000000000000000" pitchFamily="2" charset="2"/>
              </a:rPr>
              <a:t> Broadcast/Group/MU wake up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WUP content size should be minimized (e.g., if OOK is used, 1 symbol (4us) is used for delivering 1 bit) </a:t>
            </a:r>
            <a:r>
              <a:rPr lang="en-US" altLang="ko-KR" sz="1400" dirty="0" smtClean="0">
                <a:sym typeface="Wingdings" panose="05000000000000000000" pitchFamily="2" charset="2"/>
              </a:rPr>
              <a:t> WUP optimization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Avoid unnecessary false alarm of wake-up </a:t>
            </a:r>
            <a:r>
              <a:rPr lang="en-US" altLang="ko-KR" sz="1400" dirty="0" smtClean="0">
                <a:sym typeface="Wingdings" panose="05000000000000000000" pitchFamily="2" charset="2"/>
              </a:rPr>
              <a:t> MU wake-up instead of group wake up</a:t>
            </a:r>
          </a:p>
          <a:p>
            <a:pPr lvl="1"/>
            <a:r>
              <a:rPr lang="en-US" altLang="ko-KR" sz="1400" dirty="0" smtClean="0">
                <a:sym typeface="Wingdings" panose="05000000000000000000" pitchFamily="2" charset="2"/>
              </a:rPr>
              <a:t>Including WUR operation mode (WOM) information which indicates the STA’s operation after receiving the WUP</a:t>
            </a:r>
          </a:p>
          <a:p>
            <a:pPr lvl="2"/>
            <a:r>
              <a:rPr lang="en-US" altLang="ko-KR" sz="1200" dirty="0">
                <a:sym typeface="Wingdings" panose="05000000000000000000" pitchFamily="2" charset="2"/>
              </a:rPr>
              <a:t>W</a:t>
            </a:r>
            <a:r>
              <a:rPr lang="en-US" altLang="ko-KR" sz="1200" dirty="0" smtClean="0">
                <a:sym typeface="Wingdings" panose="05000000000000000000" pitchFamily="2" charset="2"/>
              </a:rPr>
              <a:t>hether the STA should wake up after receiving the WUP or not</a:t>
            </a:r>
          </a:p>
          <a:p>
            <a:pPr lvl="3"/>
            <a:r>
              <a:rPr lang="en-US" altLang="ko-KR" sz="1100" dirty="0" smtClean="0">
                <a:sym typeface="Wingdings" panose="05000000000000000000" pitchFamily="2" charset="2"/>
              </a:rPr>
              <a:t>WUP may be sent for just keep alive check or synchronization(WUR beacon reception). In this case STA does not need to wake up</a:t>
            </a:r>
          </a:p>
          <a:p>
            <a:pPr lvl="2"/>
            <a:r>
              <a:rPr lang="en-US" altLang="ko-KR" sz="1200" dirty="0" smtClean="0">
                <a:sym typeface="Wingdings" panose="05000000000000000000" pitchFamily="2" charset="2"/>
              </a:rPr>
              <a:t>Whether the STA should send a response frame (e.g., PS-Poll) based on EDCA though primary connectivity radio after turning on the main radio or not</a:t>
            </a:r>
          </a:p>
          <a:p>
            <a:pPr lvl="3"/>
            <a:r>
              <a:rPr lang="en-US" altLang="ko-KR" sz="1100" dirty="0" smtClean="0">
                <a:sym typeface="Wingdings" panose="05000000000000000000" pitchFamily="2" charset="2"/>
              </a:rPr>
              <a:t>E.g., Sending a response for unicast WUP, not sending a response for a broadcast/multicast WUP for group-addressed data</a:t>
            </a:r>
            <a:r>
              <a:rPr lang="ko-KR" altLang="en-US" sz="1100" smtClean="0">
                <a:sym typeface="Wingdings" panose="05000000000000000000" pitchFamily="2" charset="2"/>
              </a:rPr>
              <a:t> </a:t>
            </a:r>
            <a:r>
              <a:rPr lang="en-US" altLang="ko-KR" sz="1100" dirty="0" smtClean="0">
                <a:sym typeface="Wingdings" panose="05000000000000000000" pitchFamily="2" charset="2"/>
              </a:rPr>
              <a:t>TX, may not be sending a response for a WUP for MU polling</a:t>
            </a:r>
          </a:p>
          <a:p>
            <a:pPr lvl="3"/>
            <a:r>
              <a:rPr lang="en-US" altLang="ko-KR" sz="1000" dirty="0" smtClean="0"/>
              <a:t>This information is necessary for supporting the following motion text</a:t>
            </a:r>
          </a:p>
          <a:p>
            <a:pPr lvl="3"/>
            <a:r>
              <a:rPr lang="en-GB" altLang="ko-KR" sz="1000" i="1" dirty="0"/>
              <a:t>A STA should send a response frame to the AP using primary connectivity radio after receiving a unicast wake-up packet. [Motion 1, March 2017, see </a:t>
            </a:r>
            <a:r>
              <a:rPr lang="en-US" altLang="ko-KR" sz="1000" i="1" dirty="0"/>
              <a:t>[1]</a:t>
            </a:r>
            <a:r>
              <a:rPr lang="en-GB" altLang="ko-KR" sz="1000" i="1" dirty="0"/>
              <a:t> </a:t>
            </a:r>
            <a:r>
              <a:rPr lang="en-US" altLang="ko-KR" sz="1000" i="1" dirty="0"/>
              <a:t>[6]</a:t>
            </a:r>
            <a:r>
              <a:rPr lang="en-GB" altLang="ko-KR" sz="1000" i="1" dirty="0"/>
              <a:t>]</a:t>
            </a:r>
            <a:endParaRPr lang="ko-KR" altLang="ko-KR" sz="1000" i="1"/>
          </a:p>
          <a:p>
            <a:pPr lvl="3"/>
            <a:endParaRPr lang="en-US" altLang="ko-KR" sz="1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2017</a:t>
            </a:r>
          </a:p>
        </p:txBody>
      </p:sp>
    </p:spTree>
    <p:extLst>
      <p:ext uri="{BB962C8B-B14F-4D97-AF65-F5344CB8AC3E}">
        <p14:creationId xmlns:p14="http://schemas.microsoft.com/office/powerpoint/2010/main" val="122620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WUP </a:t>
            </a:r>
            <a:r>
              <a:rPr lang="en-US" altLang="ko-KR" dirty="0"/>
              <a:t>contents format </a:t>
            </a:r>
            <a:r>
              <a:rPr lang="en-US" altLang="ko-KR" dirty="0" smtClean="0"/>
              <a:t>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72962"/>
            <a:ext cx="7772400" cy="4114800"/>
          </a:xfrm>
        </p:spPr>
        <p:txBody>
          <a:bodyPr/>
          <a:lstStyle/>
          <a:p>
            <a:r>
              <a:rPr lang="en-US" altLang="ko-KR" sz="1800" dirty="0" smtClean="0"/>
              <a:t>Various WU packet types according to different length</a:t>
            </a:r>
          </a:p>
          <a:p>
            <a:pPr lvl="1"/>
            <a:endParaRPr lang="en-US" altLang="ko-KR" sz="1200" dirty="0" smtClean="0"/>
          </a:p>
          <a:p>
            <a:pPr lvl="1"/>
            <a:r>
              <a:rPr lang="en-US" altLang="ko-KR" sz="1200" dirty="0" smtClean="0"/>
              <a:t>Frame Type &amp; Receiver ID</a:t>
            </a:r>
          </a:p>
          <a:p>
            <a:pPr lvl="2"/>
            <a:r>
              <a:rPr lang="en-US" altLang="ko-KR" sz="1100" dirty="0" smtClean="0"/>
              <a:t>0: WUR Beacon</a:t>
            </a:r>
          </a:p>
          <a:p>
            <a:pPr lvl="2"/>
            <a:r>
              <a:rPr lang="en-US" altLang="ko-KR" sz="1100" dirty="0" smtClean="0"/>
              <a:t>1: Broadcast wake-up, Receiver ID does not need to be included</a:t>
            </a:r>
          </a:p>
          <a:p>
            <a:pPr lvl="2"/>
            <a:r>
              <a:rPr lang="en-US" altLang="ko-KR" sz="1100" dirty="0" smtClean="0"/>
              <a:t>2: Individual wake-up, Individual ID is included </a:t>
            </a:r>
          </a:p>
          <a:p>
            <a:pPr lvl="2"/>
            <a:r>
              <a:rPr lang="en-US" altLang="ko-KR" sz="1100" dirty="0" smtClean="0"/>
              <a:t>3: MU wake-up, Multiple ID information (e.g., TIM or multiple IDs set) are included instead of individual ID</a:t>
            </a:r>
          </a:p>
          <a:p>
            <a:pPr lvl="2"/>
            <a:endParaRPr lang="en-US" altLang="ko-KR" sz="2400" dirty="0" smtClean="0"/>
          </a:p>
          <a:p>
            <a:pPr lvl="2"/>
            <a:endParaRPr lang="en-US" altLang="ko-KR" sz="2400" dirty="0" smtClean="0"/>
          </a:p>
          <a:p>
            <a:pPr lvl="2"/>
            <a:endParaRPr lang="en-US" altLang="ko-KR" sz="2400" dirty="0"/>
          </a:p>
          <a:p>
            <a:pPr lvl="1"/>
            <a:r>
              <a:rPr lang="en-US" altLang="ko-KR" sz="1200" dirty="0" smtClean="0"/>
              <a:t>WOM(WUR </a:t>
            </a:r>
            <a:r>
              <a:rPr lang="en-US" altLang="ko-KR" sz="1200" dirty="0"/>
              <a:t>Operation Mode)</a:t>
            </a:r>
          </a:p>
          <a:p>
            <a:pPr lvl="2"/>
            <a:r>
              <a:rPr lang="en-US" altLang="ko-KR" sz="1100" dirty="0" smtClean="0"/>
              <a:t>0- </a:t>
            </a:r>
            <a:r>
              <a:rPr lang="en-US" altLang="ko-KR" sz="1100" dirty="0"/>
              <a:t>No wake-up, </a:t>
            </a:r>
            <a:r>
              <a:rPr lang="en-US" altLang="ko-KR" sz="1100" dirty="0" smtClean="0"/>
              <a:t>1- </a:t>
            </a:r>
            <a:r>
              <a:rPr lang="en-US" altLang="ko-KR" sz="1100" dirty="0"/>
              <a:t>Wake-up and </a:t>
            </a:r>
            <a:r>
              <a:rPr lang="en-US" altLang="ko-KR" sz="1100" dirty="0" smtClean="0"/>
              <a:t>EDCA access, 2- </a:t>
            </a:r>
            <a:r>
              <a:rPr lang="en-US" altLang="ko-KR" sz="1100" dirty="0"/>
              <a:t>Wake-up and </a:t>
            </a:r>
            <a:r>
              <a:rPr lang="en-US" altLang="ko-KR" sz="1100" dirty="0" smtClean="0"/>
              <a:t>No EDCA access</a:t>
            </a:r>
          </a:p>
          <a:p>
            <a:pPr lvl="2"/>
            <a:r>
              <a:rPr lang="en-US" altLang="ko-KR" sz="1100" dirty="0"/>
              <a:t>WOM can be </a:t>
            </a:r>
            <a:r>
              <a:rPr lang="en-US" altLang="ko-KR" sz="1100" dirty="0" smtClean="0"/>
              <a:t>merged with </a:t>
            </a:r>
            <a:r>
              <a:rPr lang="en-US" altLang="ko-KR" sz="1100" dirty="0"/>
              <a:t>Frame Type </a:t>
            </a:r>
            <a:r>
              <a:rPr lang="en-US" altLang="ko-KR" sz="1100" dirty="0" smtClean="0"/>
              <a:t>field</a:t>
            </a:r>
          </a:p>
          <a:p>
            <a:pPr lvl="1"/>
            <a:r>
              <a:rPr lang="en-US" altLang="ko-KR" sz="1200" dirty="0" smtClean="0"/>
              <a:t>Transmitter </a:t>
            </a:r>
            <a:r>
              <a:rPr lang="en-US" altLang="ko-KR" sz="1200" dirty="0"/>
              <a:t>ID: </a:t>
            </a:r>
            <a:r>
              <a:rPr lang="en-US" altLang="ko-KR" sz="1200" dirty="0" smtClean="0"/>
              <a:t>Partial </a:t>
            </a:r>
            <a:r>
              <a:rPr lang="en-US" altLang="ko-KR" sz="1200" dirty="0"/>
              <a:t>BSSID (or BSS Color</a:t>
            </a:r>
            <a:r>
              <a:rPr lang="en-US" altLang="ko-KR" sz="1200" dirty="0" smtClean="0"/>
              <a:t>)</a:t>
            </a:r>
          </a:p>
          <a:p>
            <a:pPr lvl="1"/>
            <a:r>
              <a:rPr lang="en-US" altLang="ko-KR" sz="1200" dirty="0" smtClean="0"/>
              <a:t>WCT (Wake-up completion time): </a:t>
            </a:r>
            <a:r>
              <a:rPr lang="en-US" altLang="ko-KR" sz="1200" dirty="0"/>
              <a:t>the time at which WUR mode STA should finish its wake up </a:t>
            </a:r>
            <a:r>
              <a:rPr lang="en-US" altLang="ko-KR" sz="1200" dirty="0" smtClean="0"/>
              <a:t>procedure (slides 4, 5). </a:t>
            </a:r>
          </a:p>
          <a:p>
            <a:pPr lvl="2"/>
            <a:r>
              <a:rPr lang="en-US" altLang="ko-KR" sz="1000" dirty="0" smtClean="0"/>
              <a:t>AP sends a frame to STA (s) through the primary connectivity radio after the WCT</a:t>
            </a:r>
          </a:p>
          <a:p>
            <a:pPr lvl="2"/>
            <a:r>
              <a:rPr lang="en-US" altLang="ko-KR" sz="1000" dirty="0" smtClean="0"/>
              <a:t>STA can determine its WLAN On Start time based on the WCT</a:t>
            </a:r>
          </a:p>
          <a:p>
            <a:pPr lvl="1"/>
            <a:endParaRPr lang="en-US" altLang="ko-KR" sz="1050" dirty="0"/>
          </a:p>
          <a:p>
            <a:pPr lvl="1"/>
            <a:endParaRPr lang="en-US" altLang="ko-KR" sz="1050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2017</a:t>
            </a:r>
          </a:p>
        </p:txBody>
      </p:sp>
      <p:sp>
        <p:nvSpPr>
          <p:cNvPr id="16" name="직사각형 15"/>
          <p:cNvSpPr/>
          <p:nvPr/>
        </p:nvSpPr>
        <p:spPr bwMode="auto">
          <a:xfrm>
            <a:off x="2063607" y="2354752"/>
            <a:ext cx="914399" cy="21414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Type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3740006" y="2348538"/>
            <a:ext cx="1297074" cy="2203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</a:p>
        </p:txBody>
      </p:sp>
      <p:sp>
        <p:nvSpPr>
          <p:cNvPr id="18" name="직사각형 17"/>
          <p:cNvSpPr/>
          <p:nvPr/>
        </p:nvSpPr>
        <p:spPr bwMode="auto">
          <a:xfrm>
            <a:off x="2978006" y="2348538"/>
            <a:ext cx="762000" cy="2203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(WOM)</a:t>
            </a:r>
            <a:r>
              <a:rPr kumimoji="0" lang="en-US" altLang="ko-KR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1)</a:t>
            </a:r>
            <a:endParaRPr kumimoji="0" lang="ko-KR" altLang="en-US" sz="12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5037079" y="2354751"/>
            <a:ext cx="1593789" cy="21414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Receiver ID </a:t>
            </a:r>
            <a:r>
              <a:rPr kumimoji="0" lang="en-US" altLang="ko-KR" dirty="0" smtClean="0"/>
              <a:t>(optional)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1606863" y="3570339"/>
            <a:ext cx="67791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FT=0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3031289" y="3574027"/>
            <a:ext cx="1290872" cy="22491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2283475" y="3570339"/>
            <a:ext cx="741519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(WOM)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1600568" y="4146429"/>
            <a:ext cx="67791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3024994" y="4150117"/>
            <a:ext cx="129087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1600568" y="4445627"/>
            <a:ext cx="67791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FT=3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3024994" y="4449315"/>
            <a:ext cx="129087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4315866" y="4150117"/>
            <a:ext cx="1376307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Individual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직사각형 50"/>
          <p:cNvSpPr/>
          <p:nvPr/>
        </p:nvSpPr>
        <p:spPr bwMode="auto">
          <a:xfrm>
            <a:off x="4315867" y="4449315"/>
            <a:ext cx="195807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Multiple ID Info 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6630868" y="2347782"/>
            <a:ext cx="762000" cy="2211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WCT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4315865" y="3570339"/>
            <a:ext cx="1094335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Timestamp[2]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직사각형 51"/>
          <p:cNvSpPr/>
          <p:nvPr/>
        </p:nvSpPr>
        <p:spPr bwMode="auto">
          <a:xfrm>
            <a:off x="2278486" y="4147562"/>
            <a:ext cx="741519" cy="2256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(WOM)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직사각형 52"/>
          <p:cNvSpPr/>
          <p:nvPr/>
        </p:nvSpPr>
        <p:spPr bwMode="auto">
          <a:xfrm>
            <a:off x="2279025" y="4445627"/>
            <a:ext cx="741519" cy="23484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(WOM)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직사각형 56"/>
          <p:cNvSpPr/>
          <p:nvPr/>
        </p:nvSpPr>
        <p:spPr bwMode="auto">
          <a:xfrm>
            <a:off x="5696703" y="4147742"/>
            <a:ext cx="584061" cy="23374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WCT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직사각형 57"/>
          <p:cNvSpPr/>
          <p:nvPr/>
        </p:nvSpPr>
        <p:spPr bwMode="auto">
          <a:xfrm>
            <a:off x="6273939" y="4447404"/>
            <a:ext cx="584061" cy="23374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WCT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직사각형 58"/>
          <p:cNvSpPr/>
          <p:nvPr/>
        </p:nvSpPr>
        <p:spPr bwMode="auto">
          <a:xfrm>
            <a:off x="7392868" y="2354751"/>
            <a:ext cx="762000" cy="21414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직사각형 59"/>
          <p:cNvSpPr/>
          <p:nvPr/>
        </p:nvSpPr>
        <p:spPr bwMode="auto">
          <a:xfrm>
            <a:off x="5410200" y="3570339"/>
            <a:ext cx="762000" cy="22491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6277059" y="4146429"/>
            <a:ext cx="762000" cy="22491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직사각형 61"/>
          <p:cNvSpPr/>
          <p:nvPr/>
        </p:nvSpPr>
        <p:spPr bwMode="auto">
          <a:xfrm>
            <a:off x="6858000" y="4452710"/>
            <a:ext cx="762000" cy="22491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1606863" y="3838304"/>
            <a:ext cx="67791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FT=1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3031289" y="3841992"/>
            <a:ext cx="1290872" cy="22491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2283475" y="3838304"/>
            <a:ext cx="741519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(WOM)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4315866" y="3838304"/>
            <a:ext cx="584061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WCT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4899927" y="3841992"/>
            <a:ext cx="762000" cy="22491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58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For power saving of WUR STAs, AP includes the WCT in a wake-up packet (WUP)</a:t>
            </a:r>
          </a:p>
          <a:p>
            <a:pPr lvl="1"/>
            <a:r>
              <a:rPr lang="en-US" altLang="ko-KR" sz="1600" dirty="0" smtClean="0"/>
              <a:t>WUR STA decides when it turns on the primary connectivity radio after the WUP based on the WCT and its wake-up delay</a:t>
            </a:r>
          </a:p>
          <a:p>
            <a:pPr lvl="1"/>
            <a:r>
              <a:rPr lang="en-US" altLang="ko-KR" sz="1600" dirty="0" smtClean="0"/>
              <a:t>AP sends WLAN frame to a STA through the PCR after the WCT</a:t>
            </a:r>
          </a:p>
          <a:p>
            <a:r>
              <a:rPr lang="en-US" altLang="ko-KR" sz="1800" dirty="0" smtClean="0"/>
              <a:t>A multi-user wake-up packet includes the information of multiple STAs which need to wake up (e.g., multiple IDs or Bitmap type)</a:t>
            </a:r>
          </a:p>
          <a:p>
            <a:r>
              <a:rPr lang="en-US" altLang="ko-KR" sz="1800" dirty="0"/>
              <a:t>A STA should also send a response frame to the AP after receiving MU wake-up packet which is sent for unicast WLAN </a:t>
            </a:r>
            <a:r>
              <a:rPr lang="en-US" altLang="ko-KR" sz="1800" dirty="0" smtClean="0"/>
              <a:t>frame as well as after receiving unicast wake-up packet</a:t>
            </a:r>
          </a:p>
          <a:p>
            <a:r>
              <a:rPr lang="en-US" altLang="ko-KR" sz="1800" dirty="0" smtClean="0"/>
              <a:t>Wake-up packet has different types according to its packet length and includes the frame type field for it</a:t>
            </a:r>
          </a:p>
          <a:p>
            <a:r>
              <a:rPr lang="en-US" altLang="ko-KR" sz="1800" dirty="0" smtClean="0"/>
              <a:t>WU packet design contains the information for the STA’s operation after receiving WUP (e.g., </a:t>
            </a:r>
            <a:r>
              <a:rPr lang="en-US" altLang="ko-KR" sz="1800" dirty="0"/>
              <a:t>WUR operation mode (WOM</a:t>
            </a:r>
            <a:r>
              <a:rPr lang="en-US" altLang="ko-KR" sz="1800" dirty="0" smtClean="0"/>
              <a:t>))</a:t>
            </a:r>
          </a:p>
          <a:p>
            <a:pPr lvl="1"/>
            <a:r>
              <a:rPr lang="en-US" altLang="ko-KR" sz="1600" dirty="0" smtClean="0"/>
              <a:t>0: No-wake up, 1: wake-up and EDCA access, 2: wake-up and waiting w/o EDCA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2017</a:t>
            </a:r>
          </a:p>
        </p:txBody>
      </p:sp>
    </p:spTree>
    <p:extLst>
      <p:ext uri="{BB962C8B-B14F-4D97-AF65-F5344CB8AC3E}">
        <p14:creationId xmlns:p14="http://schemas.microsoft.com/office/powerpoint/2010/main" val="19863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[1]11-17/0054, WUR MAC issues</a:t>
            </a:r>
          </a:p>
          <a:p>
            <a:r>
              <a:rPr lang="en-US" altLang="ko-KR" dirty="0" smtClean="0"/>
              <a:t>[2] 11-17-0343-00-00ba-wur-beacon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2017</a:t>
            </a:r>
          </a:p>
        </p:txBody>
      </p:sp>
    </p:spTree>
    <p:extLst>
      <p:ext uri="{BB962C8B-B14F-4D97-AF65-F5344CB8AC3E}">
        <p14:creationId xmlns:p14="http://schemas.microsoft.com/office/powerpoint/2010/main" val="14328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the following?</a:t>
            </a:r>
          </a:p>
          <a:p>
            <a:pPr lvl="1"/>
            <a:r>
              <a:rPr lang="en-US" altLang="ko-KR" dirty="0" smtClean="0"/>
              <a:t>A </a:t>
            </a:r>
            <a:r>
              <a:rPr lang="en-US" altLang="ko-KR" dirty="0" smtClean="0"/>
              <a:t>broadcast wake-up frame (B-WUF) </a:t>
            </a:r>
            <a:r>
              <a:rPr lang="en-US" altLang="ko-KR" dirty="0" smtClean="0"/>
              <a:t>includes the </a:t>
            </a:r>
            <a:r>
              <a:rPr lang="en-US" altLang="ko-KR" dirty="0" smtClean="0"/>
              <a:t>information to indicate the deadline on which WUR </a:t>
            </a:r>
            <a:r>
              <a:rPr lang="en-US" altLang="ko-KR" dirty="0" smtClean="0"/>
              <a:t>mode STAs should complete its wake up procedure after </a:t>
            </a:r>
            <a:r>
              <a:rPr lang="en-US" altLang="ko-KR" dirty="0"/>
              <a:t>receiving </a:t>
            </a:r>
            <a:r>
              <a:rPr lang="en-US" altLang="ko-KR" dirty="0" smtClean="0"/>
              <a:t>the broadcast WUF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6209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</a:t>
            </a:r>
            <a:r>
              <a:rPr lang="en-US" altLang="ko-KR" dirty="0" smtClean="0"/>
              <a:t>support the following?</a:t>
            </a:r>
          </a:p>
          <a:p>
            <a:pPr lvl="1"/>
            <a:r>
              <a:rPr lang="en-US" altLang="ko-KR" dirty="0" smtClean="0"/>
              <a:t>A </a:t>
            </a:r>
            <a:r>
              <a:rPr lang="en-US" altLang="ko-KR" dirty="0"/>
              <a:t>m</a:t>
            </a:r>
            <a:r>
              <a:rPr lang="en-US" altLang="ko-KR" dirty="0" smtClean="0"/>
              <a:t>ulti-user wake-up frame (MU-WUF) contain </a:t>
            </a:r>
            <a:r>
              <a:rPr lang="en-US" altLang="ko-KR" dirty="0" smtClean="0"/>
              <a:t>the information to identify the multiple STAs </a:t>
            </a:r>
            <a:endParaRPr lang="en-US" altLang="ko-KR" dirty="0"/>
          </a:p>
          <a:p>
            <a:pPr lvl="2"/>
            <a:r>
              <a:rPr lang="en-US" altLang="ko-KR" dirty="0" smtClean="0"/>
              <a:t>The detailed identification (e.g., </a:t>
            </a:r>
            <a:r>
              <a:rPr lang="en-US" altLang="ko-KR" dirty="0" smtClean="0"/>
              <a:t>multiple individual identifiers, </a:t>
            </a:r>
            <a:r>
              <a:rPr lang="en-US" altLang="ko-KR" dirty="0" smtClean="0"/>
              <a:t>group bitmap or User bitmap, etc.) is TBD.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0051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</a:t>
            </a:r>
            <a:r>
              <a:rPr lang="en-US" altLang="ko-KR" dirty="0" smtClean="0"/>
              <a:t>support the following?</a:t>
            </a:r>
          </a:p>
          <a:p>
            <a:pPr lvl="1"/>
            <a:r>
              <a:rPr lang="en-US" altLang="ko-KR" dirty="0" smtClean="0"/>
              <a:t>User bitmap is included in an MU wake-up frame as </a:t>
            </a:r>
            <a:r>
              <a:rPr lang="en-US" altLang="ko-KR" dirty="0" smtClean="0"/>
              <a:t>the information to identify the </a:t>
            </a:r>
            <a:r>
              <a:rPr lang="en-US" altLang="ko-KR" dirty="0" smtClean="0"/>
              <a:t>multiple WUR mode </a:t>
            </a:r>
            <a:r>
              <a:rPr lang="en-US" altLang="ko-KR" dirty="0" smtClean="0"/>
              <a:t>STAs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The details of bitmap is TBD</a:t>
            </a:r>
          </a:p>
          <a:p>
            <a:pPr lvl="2"/>
            <a:r>
              <a:rPr lang="en-US" altLang="ko-KR" dirty="0" smtClean="0"/>
              <a:t>The size of </a:t>
            </a:r>
            <a:r>
              <a:rPr lang="en-US" altLang="ko-KR" dirty="0"/>
              <a:t>the information to identify the multiple STAs </a:t>
            </a:r>
            <a:r>
              <a:rPr lang="en-US" altLang="ko-KR" dirty="0" smtClean="0"/>
              <a:t>will not be larger than 4 bytes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0577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</a:t>
            </a:r>
            <a:r>
              <a:rPr lang="en-US" altLang="ko-KR" dirty="0" smtClean="0"/>
              <a:t>support the following?</a:t>
            </a:r>
          </a:p>
          <a:p>
            <a:pPr lvl="1"/>
            <a:r>
              <a:rPr lang="en-US" altLang="ko-KR" dirty="0" smtClean="0"/>
              <a:t>A wake-up </a:t>
            </a:r>
            <a:r>
              <a:rPr lang="en-US" altLang="ko-KR" dirty="0" smtClean="0"/>
              <a:t>frame </a:t>
            </a:r>
            <a:r>
              <a:rPr lang="en-US" altLang="ko-KR" dirty="0" smtClean="0"/>
              <a:t>(</a:t>
            </a:r>
            <a:r>
              <a:rPr lang="en-US" altLang="ko-KR" dirty="0" smtClean="0"/>
              <a:t>WUF) </a:t>
            </a:r>
            <a:r>
              <a:rPr lang="en-US" altLang="ko-KR" dirty="0" smtClean="0"/>
              <a:t>contains </a:t>
            </a:r>
            <a:r>
              <a:rPr lang="en-US" altLang="ko-KR" dirty="0" smtClean="0"/>
              <a:t>the 4-bit WUF Type field to </a:t>
            </a:r>
            <a:r>
              <a:rPr lang="en-US" altLang="ko-KR" dirty="0" smtClean="0"/>
              <a:t>indicate the type of the </a:t>
            </a:r>
            <a:r>
              <a:rPr lang="en-US" altLang="ko-KR" dirty="0" smtClean="0"/>
              <a:t>WUF</a:t>
            </a:r>
          </a:p>
          <a:p>
            <a:pPr lvl="2"/>
            <a:r>
              <a:rPr lang="en-US" altLang="ko-KR" dirty="0" smtClean="0"/>
              <a:t>WUF Type = 0: WUR Beacon</a:t>
            </a:r>
          </a:p>
          <a:p>
            <a:pPr lvl="2"/>
            <a:r>
              <a:rPr lang="en-US" altLang="ko-KR" dirty="0" smtClean="0"/>
              <a:t>WUF Type = 1: Individual wake-up</a:t>
            </a:r>
          </a:p>
          <a:p>
            <a:pPr lvl="2"/>
            <a:r>
              <a:rPr lang="en-US" altLang="ko-KR" dirty="0" smtClean="0"/>
              <a:t>WUF Type = 2: Broadcast wake-up</a:t>
            </a:r>
          </a:p>
          <a:p>
            <a:pPr lvl="2"/>
            <a:r>
              <a:rPr lang="en-US" altLang="ko-KR" dirty="0" smtClean="0"/>
              <a:t>WUF Type = 3: Multi-user wake-up</a:t>
            </a:r>
          </a:p>
          <a:p>
            <a:pPr marL="857250" lvl="2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8529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the following?</a:t>
            </a:r>
          </a:p>
          <a:p>
            <a:pPr lvl="1"/>
            <a:r>
              <a:rPr lang="en-US" altLang="ko-KR" dirty="0" smtClean="0"/>
              <a:t>Broadcast wake-up frame (B-WUF) does not carry the receiver ID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85894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following several WUR MAC issues were discussed at the previous meetings [1] and there were some agreements among them</a:t>
            </a:r>
          </a:p>
          <a:p>
            <a:pPr lvl="1"/>
            <a:r>
              <a:rPr lang="en-US" altLang="ko-KR" dirty="0"/>
              <a:t>Broadcast Wake-up</a:t>
            </a:r>
          </a:p>
          <a:p>
            <a:pPr lvl="1"/>
            <a:r>
              <a:rPr lang="en-US" altLang="ko-KR" dirty="0" smtClean="0"/>
              <a:t>Group wake-up</a:t>
            </a:r>
          </a:p>
          <a:p>
            <a:pPr lvl="1"/>
            <a:r>
              <a:rPr lang="en-US" altLang="ko-KR" dirty="0" smtClean="0"/>
              <a:t>Multicast Wake-up</a:t>
            </a:r>
            <a:endParaRPr lang="en-US" altLang="ko-KR" dirty="0"/>
          </a:p>
          <a:p>
            <a:pPr lvl="1"/>
            <a:r>
              <a:rPr lang="en-US" altLang="ko-KR" dirty="0"/>
              <a:t>WUP (Wake Up Packet) contents </a:t>
            </a:r>
            <a:r>
              <a:rPr lang="en-US" altLang="ko-KR" dirty="0" smtClean="0"/>
              <a:t>design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This contribution discusses details of them and proposes the related SFD texts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3480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</a:t>
            </a:r>
            <a:r>
              <a:rPr lang="en-US" altLang="ko-KR" dirty="0" smtClean="0"/>
              <a:t>support the following?</a:t>
            </a:r>
          </a:p>
          <a:p>
            <a:pPr lvl="1"/>
            <a:r>
              <a:rPr lang="en-US" altLang="ko-KR" dirty="0" smtClean="0"/>
              <a:t>A wake-up </a:t>
            </a:r>
            <a:r>
              <a:rPr lang="en-US" altLang="ko-KR" dirty="0" smtClean="0"/>
              <a:t>frame </a:t>
            </a:r>
            <a:r>
              <a:rPr lang="en-US" altLang="ko-KR" dirty="0" smtClean="0"/>
              <a:t>(</a:t>
            </a:r>
            <a:r>
              <a:rPr lang="en-US" altLang="ko-KR" dirty="0" smtClean="0"/>
              <a:t>WUF) </a:t>
            </a:r>
            <a:r>
              <a:rPr lang="en-US" altLang="ko-KR" dirty="0" smtClean="0"/>
              <a:t>contains the following information to indicate the STA’s operation after the WUR mode STA receives the wake-up packet</a:t>
            </a:r>
          </a:p>
          <a:p>
            <a:pPr lvl="2"/>
            <a:r>
              <a:rPr lang="en-US" altLang="ko-KR" dirty="0" smtClean="0">
                <a:sym typeface="Wingdings" panose="05000000000000000000" pitchFamily="2" charset="2"/>
              </a:rPr>
              <a:t>Whether the WUR mode </a:t>
            </a:r>
            <a:r>
              <a:rPr lang="en-US" altLang="ko-KR" dirty="0">
                <a:sym typeface="Wingdings" panose="05000000000000000000" pitchFamily="2" charset="2"/>
              </a:rPr>
              <a:t>STA wakes up after receiving the WUP or not</a:t>
            </a:r>
          </a:p>
          <a:p>
            <a:pPr lvl="2"/>
            <a:r>
              <a:rPr lang="en-US" altLang="ko-KR" dirty="0" smtClean="0">
                <a:sym typeface="Wingdings" panose="05000000000000000000" pitchFamily="2" charset="2"/>
              </a:rPr>
              <a:t>Whether </a:t>
            </a:r>
            <a:r>
              <a:rPr lang="en-US" altLang="ko-KR" dirty="0">
                <a:sym typeface="Wingdings" panose="05000000000000000000" pitchFamily="2" charset="2"/>
              </a:rPr>
              <a:t>the STA sends </a:t>
            </a:r>
            <a:r>
              <a:rPr lang="en-US" altLang="ko-KR" dirty="0" smtClean="0">
                <a:sym typeface="Wingdings" panose="05000000000000000000" pitchFamily="2" charset="2"/>
              </a:rPr>
              <a:t>a response frame (e.g., a PS-Poll) after </a:t>
            </a:r>
            <a:r>
              <a:rPr lang="en-US" altLang="ko-KR" dirty="0">
                <a:sym typeface="Wingdings" panose="05000000000000000000" pitchFamily="2" charset="2"/>
              </a:rPr>
              <a:t>waking </a:t>
            </a:r>
            <a:r>
              <a:rPr lang="en-US" altLang="ko-KR" dirty="0" smtClean="0">
                <a:sym typeface="Wingdings" panose="05000000000000000000" pitchFamily="2" charset="2"/>
              </a:rPr>
              <a:t>up from WUR mode or </a:t>
            </a:r>
            <a:r>
              <a:rPr lang="en-US" altLang="ko-KR" dirty="0" smtClean="0">
                <a:sym typeface="Wingdings" panose="05000000000000000000" pitchFamily="2" charset="2"/>
              </a:rPr>
              <a:t>not</a:t>
            </a:r>
          </a:p>
          <a:p>
            <a:pPr lvl="2"/>
            <a:r>
              <a:rPr lang="en-US" altLang="ko-KR" dirty="0" smtClean="0">
                <a:sym typeface="Wingdings" panose="05000000000000000000" pitchFamily="2" charset="2"/>
              </a:rPr>
              <a:t>The detailed indication method (e.g., explicit or implicit like Type field) is TBD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619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Broadcast Wake-Up (</a:t>
            </a:r>
            <a:r>
              <a:rPr lang="en-US" altLang="ko-KR" dirty="0" smtClean="0"/>
              <a:t>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r>
              <a:rPr lang="en-US" altLang="ko-KR" sz="1600" dirty="0" smtClean="0"/>
              <a:t>For WUR mode STAs to receive Beacon or Group </a:t>
            </a:r>
            <a:r>
              <a:rPr lang="en-US" altLang="ko-KR" sz="1600" dirty="0" smtClean="0"/>
              <a:t>addressed </a:t>
            </a:r>
            <a:r>
              <a:rPr lang="en-US" altLang="ko-KR" sz="1600" dirty="0" smtClean="0"/>
              <a:t>BU through PCR, </a:t>
            </a:r>
            <a:r>
              <a:rPr lang="en-US" altLang="ko-KR" sz="1600" dirty="0" smtClean="0"/>
              <a:t>AP can send a broadcast wake-up </a:t>
            </a:r>
            <a:r>
              <a:rPr lang="en-US" altLang="ko-KR" sz="1600" dirty="0" smtClean="0"/>
              <a:t>packet </a:t>
            </a:r>
            <a:r>
              <a:rPr lang="en-US" altLang="ko-KR" sz="1600" dirty="0" smtClean="0"/>
              <a:t>to wake up all WUR mode STAs which are associated with the AP</a:t>
            </a:r>
          </a:p>
          <a:p>
            <a:r>
              <a:rPr lang="en-US" altLang="ko-KR" sz="1600" dirty="0" smtClean="0"/>
              <a:t>Broadcast </a:t>
            </a:r>
            <a:r>
              <a:rPr lang="en-US" altLang="ko-KR" sz="1600" dirty="0"/>
              <a:t>WUP should be sent early with enough time for </a:t>
            </a:r>
            <a:r>
              <a:rPr lang="en-US" altLang="ko-KR" sz="1600" dirty="0" smtClean="0"/>
              <a:t>those WUR </a:t>
            </a:r>
            <a:r>
              <a:rPr lang="en-US" altLang="ko-KR" sz="1600" dirty="0"/>
              <a:t>mode STAs to receive </a:t>
            </a:r>
            <a:r>
              <a:rPr lang="en-US" altLang="ko-KR" sz="1600" dirty="0" smtClean="0"/>
              <a:t>Beacon/GA </a:t>
            </a:r>
            <a:r>
              <a:rPr lang="en-US" altLang="ko-KR" sz="1600" dirty="0"/>
              <a:t>BU correctly after </a:t>
            </a:r>
            <a:r>
              <a:rPr lang="en-US" altLang="ko-KR" sz="1600" dirty="0" smtClean="0"/>
              <a:t>their </a:t>
            </a:r>
            <a:r>
              <a:rPr lang="en-US" altLang="ko-KR" sz="1600" dirty="0"/>
              <a:t>wake up delay </a:t>
            </a:r>
            <a:endParaRPr lang="en-US" altLang="ko-KR" sz="1600" dirty="0" smtClean="0"/>
          </a:p>
          <a:p>
            <a:pPr lvl="1"/>
            <a:r>
              <a:rPr lang="en-US" altLang="ko-KR" sz="1200" dirty="0"/>
              <a:t>B</a:t>
            </a:r>
            <a:r>
              <a:rPr lang="en-US" altLang="ko-KR" sz="1200" dirty="0" smtClean="0"/>
              <a:t>ecause </a:t>
            </a:r>
            <a:r>
              <a:rPr lang="en-US" altLang="ko-KR" sz="1200" dirty="0"/>
              <a:t>Broadcast WUP TX can be delayed if channel is </a:t>
            </a:r>
            <a:r>
              <a:rPr lang="en-US" altLang="ko-KR" sz="1200" dirty="0" smtClean="0"/>
              <a:t>busy and,</a:t>
            </a:r>
            <a:endParaRPr lang="en-US" altLang="ko-KR" sz="1200" dirty="0"/>
          </a:p>
          <a:p>
            <a:pPr lvl="1"/>
            <a:r>
              <a:rPr lang="en-US" altLang="ko-KR" sz="1200" dirty="0"/>
              <a:t>Each STA’s </a:t>
            </a:r>
            <a:r>
              <a:rPr lang="en-US" altLang="ko-KR" sz="1200" dirty="0" smtClean="0"/>
              <a:t>wake-up </a:t>
            </a:r>
            <a:r>
              <a:rPr lang="en-US" altLang="ko-KR" sz="1200" dirty="0"/>
              <a:t>delay could be different according to each </a:t>
            </a:r>
            <a:r>
              <a:rPr lang="en-US" altLang="ko-KR" sz="1200" dirty="0" smtClean="0"/>
              <a:t>STA’s </a:t>
            </a:r>
            <a:r>
              <a:rPr lang="en-US" altLang="ko-KR" sz="1200" dirty="0"/>
              <a:t>capability or </a:t>
            </a:r>
            <a:r>
              <a:rPr lang="en-US" altLang="ko-KR" sz="1200" dirty="0" smtClean="0"/>
              <a:t>its </a:t>
            </a:r>
            <a:r>
              <a:rPr lang="en-US" altLang="ko-KR" sz="1200" dirty="0" smtClean="0"/>
              <a:t>environment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1143000" y="46481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직선 연결선 7"/>
          <p:cNvCxnSpPr/>
          <p:nvPr/>
        </p:nvCxnSpPr>
        <p:spPr bwMode="auto">
          <a:xfrm>
            <a:off x="1143000" y="5257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1143000" y="5638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/>
          <p:cNvCxnSpPr/>
          <p:nvPr/>
        </p:nvCxnSpPr>
        <p:spPr bwMode="auto">
          <a:xfrm>
            <a:off x="1143000" y="6019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/>
          <p:nvPr/>
        </p:nvCxnSpPr>
        <p:spPr bwMode="auto">
          <a:xfrm>
            <a:off x="1143000" y="6400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직사각형 11"/>
          <p:cNvSpPr/>
          <p:nvPr/>
        </p:nvSpPr>
        <p:spPr bwMode="auto">
          <a:xfrm>
            <a:off x="1651582" y="4190999"/>
            <a:ext cx="838200" cy="457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Broadcast Wakeup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6913" y="4371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603557" y="4980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609600" y="5361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609600" y="5742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09600" y="6123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/>
          </a:p>
        </p:txBody>
      </p:sp>
      <p:cxnSp>
        <p:nvCxnSpPr>
          <p:cNvPr id="18" name="직선 화살표 연결선 17"/>
          <p:cNvCxnSpPr>
            <a:stCxn id="12" idx="2"/>
          </p:cNvCxnSpPr>
          <p:nvPr/>
        </p:nvCxnSpPr>
        <p:spPr bwMode="auto">
          <a:xfrm>
            <a:off x="2070682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직선 화살표 연결선 18"/>
          <p:cNvCxnSpPr/>
          <p:nvPr/>
        </p:nvCxnSpPr>
        <p:spPr bwMode="auto">
          <a:xfrm>
            <a:off x="2070682" y="5257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직선 화살표 연결선 19"/>
          <p:cNvCxnSpPr/>
          <p:nvPr/>
        </p:nvCxnSpPr>
        <p:spPr bwMode="auto">
          <a:xfrm>
            <a:off x="2070682" y="5638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직선 화살표 연결선 20"/>
          <p:cNvCxnSpPr/>
          <p:nvPr/>
        </p:nvCxnSpPr>
        <p:spPr bwMode="auto">
          <a:xfrm>
            <a:off x="2070682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642182" y="4676001"/>
            <a:ext cx="10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Wakeup delay</a:t>
            </a:r>
            <a:endParaRPr lang="ko-KR" altLang="en-US"/>
          </a:p>
        </p:txBody>
      </p:sp>
      <p:sp>
        <p:nvSpPr>
          <p:cNvPr id="23" name="직사각형 22"/>
          <p:cNvSpPr/>
          <p:nvPr/>
        </p:nvSpPr>
        <p:spPr bwMode="auto">
          <a:xfrm>
            <a:off x="5302800" y="4190999"/>
            <a:ext cx="14790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Beacon/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addressed BU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직선 화살표 연결선 23"/>
          <p:cNvCxnSpPr/>
          <p:nvPr/>
        </p:nvCxnSpPr>
        <p:spPr bwMode="auto">
          <a:xfrm>
            <a:off x="6019800" y="4648198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직선 화살표 연결선 24"/>
          <p:cNvCxnSpPr/>
          <p:nvPr/>
        </p:nvCxnSpPr>
        <p:spPr bwMode="auto">
          <a:xfrm>
            <a:off x="6019800" y="5257796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직선 화살표 연결선 25"/>
          <p:cNvCxnSpPr/>
          <p:nvPr/>
        </p:nvCxnSpPr>
        <p:spPr bwMode="auto">
          <a:xfrm>
            <a:off x="6019800" y="563879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6" name="직사각형 35"/>
          <p:cNvSpPr/>
          <p:nvPr/>
        </p:nvSpPr>
        <p:spPr bwMode="auto">
          <a:xfrm>
            <a:off x="2642182" y="4980800"/>
            <a:ext cx="114300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2646234" y="5361800"/>
            <a:ext cx="1132908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2636139" y="5742800"/>
            <a:ext cx="1682443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2646232" y="6123800"/>
            <a:ext cx="167235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0" name="직선 화살표 연결선 39"/>
          <p:cNvCxnSpPr>
            <a:stCxn id="36" idx="3"/>
          </p:cNvCxnSpPr>
          <p:nvPr/>
        </p:nvCxnSpPr>
        <p:spPr bwMode="auto">
          <a:xfrm flipV="1">
            <a:off x="3785182" y="5119298"/>
            <a:ext cx="1515965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1" name="직선 화살표 연결선 40"/>
          <p:cNvCxnSpPr>
            <a:stCxn id="37" idx="3"/>
          </p:cNvCxnSpPr>
          <p:nvPr/>
        </p:nvCxnSpPr>
        <p:spPr bwMode="auto">
          <a:xfrm flipV="1">
            <a:off x="3779142" y="5499326"/>
            <a:ext cx="1522005" cy="9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2" name="직선 화살표 연결선 41"/>
          <p:cNvCxnSpPr/>
          <p:nvPr/>
        </p:nvCxnSpPr>
        <p:spPr bwMode="auto">
          <a:xfrm>
            <a:off x="4318582" y="5867400"/>
            <a:ext cx="982565" cy="129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3" name="직선 화살표 연결선 42"/>
          <p:cNvCxnSpPr/>
          <p:nvPr/>
        </p:nvCxnSpPr>
        <p:spPr bwMode="auto">
          <a:xfrm>
            <a:off x="4318582" y="6261323"/>
            <a:ext cx="982565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3991648" y="4790301"/>
            <a:ext cx="9850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Waiting time</a:t>
            </a:r>
            <a:endParaRPr lang="ko-KR" altLang="en-US"/>
          </a:p>
        </p:txBody>
      </p:sp>
      <p:cxnSp>
        <p:nvCxnSpPr>
          <p:cNvPr id="45" name="직선 화살표 연결선 44"/>
          <p:cNvCxnSpPr/>
          <p:nvPr/>
        </p:nvCxnSpPr>
        <p:spPr bwMode="auto">
          <a:xfrm>
            <a:off x="6019800" y="6019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4432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Broadcast Wake-Up (</a:t>
            </a:r>
            <a:r>
              <a:rPr lang="en-US" altLang="ko-KR" dirty="0" smtClean="0"/>
              <a:t>2/4)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038600"/>
          </a:xfrm>
        </p:spPr>
        <p:txBody>
          <a:bodyPr/>
          <a:lstStyle/>
          <a:p>
            <a:r>
              <a:rPr lang="en-US" altLang="ko-KR" sz="2000" dirty="0"/>
              <a:t>AP </a:t>
            </a:r>
            <a:r>
              <a:rPr lang="en-US" altLang="ko-KR" sz="2000" dirty="0" smtClean="0"/>
              <a:t>informs </a:t>
            </a:r>
            <a:r>
              <a:rPr lang="en-US" altLang="ko-KR" sz="2000" dirty="0" smtClean="0"/>
              <a:t>the STAs of the Wake-up </a:t>
            </a:r>
            <a:r>
              <a:rPr lang="en-US" altLang="ko-KR" sz="2000" dirty="0"/>
              <a:t>Completion Time (WCT) 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WCT means </a:t>
            </a:r>
            <a:r>
              <a:rPr lang="en-US" altLang="ko-KR" sz="1800" dirty="0" smtClean="0"/>
              <a:t>the </a:t>
            </a:r>
            <a:r>
              <a:rPr lang="en-US" altLang="ko-KR" sz="1800" dirty="0"/>
              <a:t>time </a:t>
            </a:r>
            <a:r>
              <a:rPr lang="en-US" altLang="ko-KR" sz="1800" dirty="0" smtClean="0"/>
              <a:t>at which </a:t>
            </a:r>
            <a:r>
              <a:rPr lang="en-US" altLang="ko-KR" sz="1800" dirty="0"/>
              <a:t>WUR mode STA should finish its wake up procedure </a:t>
            </a:r>
            <a:r>
              <a:rPr lang="en-US" altLang="ko-KR" sz="1800" dirty="0" smtClean="0"/>
              <a:t>to receive the DTIM or Group addressed BU correctly</a:t>
            </a:r>
          </a:p>
          <a:p>
            <a:pPr lvl="2"/>
            <a:r>
              <a:rPr lang="en-US" altLang="ko-KR" sz="1600" dirty="0" smtClean="0"/>
              <a:t>How to set the WCT by AP is out of this standard. It’s </a:t>
            </a:r>
            <a:r>
              <a:rPr lang="en-US" altLang="ko-KR" sz="1600" dirty="0" smtClean="0"/>
              <a:t>AP’s implementation</a:t>
            </a:r>
            <a:endParaRPr lang="en-US" altLang="ko-KR" sz="1600" dirty="0" smtClean="0"/>
          </a:p>
          <a:p>
            <a:r>
              <a:rPr lang="en-US" altLang="ko-KR" sz="2200" dirty="0" smtClean="0"/>
              <a:t>Because the WCT </a:t>
            </a:r>
            <a:r>
              <a:rPr lang="en-US" altLang="ko-KR" sz="2200" dirty="0" smtClean="0"/>
              <a:t>value </a:t>
            </a:r>
            <a:r>
              <a:rPr lang="en-US" altLang="ko-KR" sz="2200" dirty="0" smtClean="0"/>
              <a:t>is decided</a:t>
            </a:r>
            <a:r>
              <a:rPr lang="en-US" altLang="ko-KR" sz="2200" dirty="0" smtClean="0"/>
              <a:t> when </a:t>
            </a:r>
            <a:r>
              <a:rPr lang="en-US" altLang="ko-KR" sz="2200" dirty="0" smtClean="0"/>
              <a:t>the broadcast WUP is </a:t>
            </a:r>
            <a:r>
              <a:rPr lang="en-US" altLang="ko-KR" sz="2200" dirty="0" smtClean="0"/>
              <a:t>transmitted, </a:t>
            </a:r>
            <a:r>
              <a:rPr lang="en-US" altLang="ko-KR" sz="2000" dirty="0" smtClean="0"/>
              <a:t>WCT should be </a:t>
            </a:r>
            <a:r>
              <a:rPr lang="en-US" altLang="ko-KR" sz="2000" dirty="0"/>
              <a:t>included in broadcast wake-up </a:t>
            </a:r>
            <a:r>
              <a:rPr lang="en-US" altLang="ko-KR" sz="2000" dirty="0" smtClean="0"/>
              <a:t>packet</a:t>
            </a:r>
          </a:p>
          <a:p>
            <a:pPr marL="342900" lvl="1" indent="-342900">
              <a:buFontTx/>
              <a:buChar char="•"/>
            </a:pPr>
            <a:r>
              <a:rPr lang="en-US" altLang="ko-KR" b="1" dirty="0" smtClean="0">
                <a:ea typeface="+mn-ea"/>
                <a:cs typeface="+mn-cs"/>
              </a:rPr>
              <a:t>Each WUR mode STA decides its WLAN-On start time based on the received WCT value and its wake up delay</a:t>
            </a:r>
            <a:endParaRPr lang="ko-KR" altLang="en-US" b="1" smtClean="0">
              <a:ea typeface="+mn-ea"/>
              <a:cs typeface="+mn-cs"/>
            </a:endParaRP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AP sends </a:t>
            </a:r>
            <a:r>
              <a:rPr lang="en-US" altLang="ko-KR" sz="2000" dirty="0" smtClean="0"/>
              <a:t>WLAN frame (e.g., Beacon, Group addressed BU) through PCR after </a:t>
            </a:r>
            <a:r>
              <a:rPr lang="en-US" altLang="ko-KR" sz="2000" dirty="0" smtClean="0"/>
              <a:t>the WCT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4590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Broadcast Wake-Up </a:t>
            </a:r>
            <a:r>
              <a:rPr lang="en-US" altLang="ko-KR" dirty="0" smtClean="0"/>
              <a:t>(3/4)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r>
              <a:rPr lang="en-US" altLang="ko-KR" sz="1600" dirty="0" smtClean="0"/>
              <a:t>Example 1 (Beacon reception): AP sets WCT to TBTT</a:t>
            </a:r>
          </a:p>
          <a:p>
            <a:r>
              <a:rPr lang="en-US" altLang="ko-KR" sz="1600" dirty="0" smtClean="0"/>
              <a:t>Upon receiving Broadcast WUP, WUR mode STA finishes its wake up procedure  until WCT and waits to receive Beacon frame</a:t>
            </a:r>
          </a:p>
          <a:p>
            <a:pPr lvl="1"/>
            <a:r>
              <a:rPr lang="en-US" altLang="ko-KR" sz="1200" dirty="0" smtClean="0"/>
              <a:t>In this case STA can update the system information based on the information in the received Beacon </a:t>
            </a:r>
            <a:endParaRPr lang="en-US" altLang="ko-KR" sz="12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  <p:sp>
        <p:nvSpPr>
          <p:cNvPr id="52" name="TextBox 51"/>
          <p:cNvSpPr txBox="1"/>
          <p:nvPr/>
        </p:nvSpPr>
        <p:spPr>
          <a:xfrm>
            <a:off x="2174673" y="5177135"/>
            <a:ext cx="1228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Wake up start time of STA 3, 4</a:t>
            </a:r>
            <a:endParaRPr lang="ko-KR" altLang="en-US"/>
          </a:p>
        </p:txBody>
      </p:sp>
      <p:cxnSp>
        <p:nvCxnSpPr>
          <p:cNvPr id="53" name="직선 화살표 연결선 52"/>
          <p:cNvCxnSpPr/>
          <p:nvPr/>
        </p:nvCxnSpPr>
        <p:spPr bwMode="auto">
          <a:xfrm>
            <a:off x="3933513" y="4045457"/>
            <a:ext cx="151302" cy="1498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2791098" y="3859078"/>
            <a:ext cx="1252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Wake up start time of STA 1, 2</a:t>
            </a:r>
            <a:endParaRPr lang="ko-KR" altLang="en-US"/>
          </a:p>
        </p:txBody>
      </p:sp>
      <p:cxnSp>
        <p:nvCxnSpPr>
          <p:cNvPr id="55" name="직선 연결선 54"/>
          <p:cNvCxnSpPr/>
          <p:nvPr/>
        </p:nvCxnSpPr>
        <p:spPr bwMode="auto">
          <a:xfrm>
            <a:off x="1143000" y="386525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직선 연결선 55"/>
          <p:cNvCxnSpPr/>
          <p:nvPr/>
        </p:nvCxnSpPr>
        <p:spPr bwMode="auto">
          <a:xfrm>
            <a:off x="1143000" y="447485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7" name="직선 연결선 56"/>
          <p:cNvCxnSpPr/>
          <p:nvPr/>
        </p:nvCxnSpPr>
        <p:spPr bwMode="auto">
          <a:xfrm>
            <a:off x="1143000" y="485585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직선 연결선 57"/>
          <p:cNvCxnSpPr/>
          <p:nvPr/>
        </p:nvCxnSpPr>
        <p:spPr bwMode="auto">
          <a:xfrm>
            <a:off x="1143000" y="523685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직선 연결선 58"/>
          <p:cNvCxnSpPr/>
          <p:nvPr/>
        </p:nvCxnSpPr>
        <p:spPr bwMode="auto">
          <a:xfrm>
            <a:off x="1143000" y="561785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0" name="직사각형 59"/>
          <p:cNvSpPr/>
          <p:nvPr/>
        </p:nvSpPr>
        <p:spPr bwMode="auto">
          <a:xfrm>
            <a:off x="1650534" y="3255662"/>
            <a:ext cx="838200" cy="60959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Broadcast Wakeup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(WCT)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96913" y="3588259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sp>
        <p:nvSpPr>
          <p:cNvPr id="62" name="TextBox 61"/>
          <p:cNvSpPr txBox="1"/>
          <p:nvPr/>
        </p:nvSpPr>
        <p:spPr>
          <a:xfrm>
            <a:off x="603557" y="419785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63" name="TextBox 62"/>
          <p:cNvSpPr txBox="1"/>
          <p:nvPr/>
        </p:nvSpPr>
        <p:spPr>
          <a:xfrm>
            <a:off x="609600" y="457885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64" name="TextBox 63"/>
          <p:cNvSpPr txBox="1"/>
          <p:nvPr/>
        </p:nvSpPr>
        <p:spPr>
          <a:xfrm>
            <a:off x="609600" y="495985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  <p:sp>
        <p:nvSpPr>
          <p:cNvPr id="65" name="TextBox 64"/>
          <p:cNvSpPr txBox="1"/>
          <p:nvPr/>
        </p:nvSpPr>
        <p:spPr>
          <a:xfrm>
            <a:off x="609600" y="534085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/>
          </a:p>
        </p:txBody>
      </p:sp>
      <p:cxnSp>
        <p:nvCxnSpPr>
          <p:cNvPr id="66" name="직선 화살표 연결선 65"/>
          <p:cNvCxnSpPr>
            <a:stCxn id="60" idx="2"/>
          </p:cNvCxnSpPr>
          <p:nvPr/>
        </p:nvCxnSpPr>
        <p:spPr bwMode="auto">
          <a:xfrm>
            <a:off x="2069634" y="3865258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7" name="직선 화살표 연결선 66"/>
          <p:cNvCxnSpPr/>
          <p:nvPr/>
        </p:nvCxnSpPr>
        <p:spPr bwMode="auto">
          <a:xfrm>
            <a:off x="2069634" y="447485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8" name="직선 화살표 연결선 67"/>
          <p:cNvCxnSpPr/>
          <p:nvPr/>
        </p:nvCxnSpPr>
        <p:spPr bwMode="auto">
          <a:xfrm>
            <a:off x="2069634" y="485585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9" name="직선 화살표 연결선 68"/>
          <p:cNvCxnSpPr/>
          <p:nvPr/>
        </p:nvCxnSpPr>
        <p:spPr bwMode="auto">
          <a:xfrm>
            <a:off x="2069634" y="523685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4130531" y="3906958"/>
            <a:ext cx="10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Wakeup delay</a:t>
            </a:r>
            <a:endParaRPr lang="ko-KR" altLang="en-US"/>
          </a:p>
        </p:txBody>
      </p:sp>
      <p:sp>
        <p:nvSpPr>
          <p:cNvPr id="71" name="직사각형 70"/>
          <p:cNvSpPr/>
          <p:nvPr/>
        </p:nvSpPr>
        <p:spPr bwMode="auto">
          <a:xfrm>
            <a:off x="5334000" y="3408058"/>
            <a:ext cx="1524001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2" name="직선 화살표 연결선 71"/>
          <p:cNvCxnSpPr/>
          <p:nvPr/>
        </p:nvCxnSpPr>
        <p:spPr bwMode="auto">
          <a:xfrm>
            <a:off x="6096001" y="3865258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3" name="직선 화살표 연결선 72"/>
          <p:cNvCxnSpPr/>
          <p:nvPr/>
        </p:nvCxnSpPr>
        <p:spPr bwMode="auto">
          <a:xfrm>
            <a:off x="6096001" y="4474856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4" name="직선 화살표 연결선 73"/>
          <p:cNvCxnSpPr/>
          <p:nvPr/>
        </p:nvCxnSpPr>
        <p:spPr bwMode="auto">
          <a:xfrm>
            <a:off x="6096001" y="485585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직사각형 83"/>
          <p:cNvSpPr/>
          <p:nvPr/>
        </p:nvSpPr>
        <p:spPr bwMode="auto">
          <a:xfrm>
            <a:off x="4088934" y="4197859"/>
            <a:ext cx="121920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직사각형 84"/>
          <p:cNvSpPr/>
          <p:nvPr/>
        </p:nvSpPr>
        <p:spPr bwMode="auto">
          <a:xfrm>
            <a:off x="4092985" y="4576338"/>
            <a:ext cx="1215149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직사각형 85"/>
          <p:cNvSpPr/>
          <p:nvPr/>
        </p:nvSpPr>
        <p:spPr bwMode="auto">
          <a:xfrm>
            <a:off x="3635785" y="4962433"/>
            <a:ext cx="167235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직사각형 86"/>
          <p:cNvSpPr/>
          <p:nvPr/>
        </p:nvSpPr>
        <p:spPr bwMode="auto">
          <a:xfrm>
            <a:off x="3635784" y="5340859"/>
            <a:ext cx="167235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8" name="직선 화살표 연결선 87"/>
          <p:cNvCxnSpPr>
            <a:endCxn id="86" idx="1"/>
          </p:cNvCxnSpPr>
          <p:nvPr/>
        </p:nvCxnSpPr>
        <p:spPr bwMode="auto">
          <a:xfrm flipV="1">
            <a:off x="3250734" y="5100932"/>
            <a:ext cx="385051" cy="2121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9" name="직선 화살표 연결선 88"/>
          <p:cNvCxnSpPr/>
          <p:nvPr/>
        </p:nvCxnSpPr>
        <p:spPr bwMode="auto">
          <a:xfrm>
            <a:off x="6096001" y="523685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" name="직선 화살표 연결선 7"/>
          <p:cNvCxnSpPr/>
          <p:nvPr/>
        </p:nvCxnSpPr>
        <p:spPr bwMode="auto">
          <a:xfrm>
            <a:off x="2488734" y="3408058"/>
            <a:ext cx="2819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3183939" y="3397498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WCT</a:t>
            </a:r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22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Broadcast Wake-Up </a:t>
            </a:r>
            <a:r>
              <a:rPr lang="en-US" altLang="ko-KR" dirty="0" smtClean="0"/>
              <a:t>(4/4)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r>
              <a:rPr lang="en-US" altLang="ko-KR" sz="1600" dirty="0" smtClean="0"/>
              <a:t>Example 2 (Group addressed BU reception): AP sets WCT to the transmission time of group addressed BU</a:t>
            </a:r>
          </a:p>
          <a:p>
            <a:r>
              <a:rPr lang="en-US" altLang="ko-KR" sz="1600" dirty="0" smtClean="0"/>
              <a:t>Upon receiving Broadcast WUP, WUR mode STA finishes its wake up procedure  until WCT and waits to receive Group addressed BU frame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  <p:sp>
        <p:nvSpPr>
          <p:cNvPr id="52" name="TextBox 51"/>
          <p:cNvSpPr txBox="1"/>
          <p:nvPr/>
        </p:nvSpPr>
        <p:spPr>
          <a:xfrm>
            <a:off x="2174673" y="5177135"/>
            <a:ext cx="1228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Wake up start time of STA 3, 4</a:t>
            </a:r>
            <a:endParaRPr lang="ko-KR" altLang="en-US"/>
          </a:p>
        </p:txBody>
      </p:sp>
      <p:cxnSp>
        <p:nvCxnSpPr>
          <p:cNvPr id="53" name="직선 화살표 연결선 52"/>
          <p:cNvCxnSpPr/>
          <p:nvPr/>
        </p:nvCxnSpPr>
        <p:spPr bwMode="auto">
          <a:xfrm>
            <a:off x="3933513" y="4045457"/>
            <a:ext cx="151302" cy="1498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2791098" y="3859078"/>
            <a:ext cx="1252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Wake up start time of STA 1, 2</a:t>
            </a:r>
            <a:endParaRPr lang="ko-KR" altLang="en-US"/>
          </a:p>
        </p:txBody>
      </p:sp>
      <p:cxnSp>
        <p:nvCxnSpPr>
          <p:cNvPr id="55" name="직선 연결선 54"/>
          <p:cNvCxnSpPr/>
          <p:nvPr/>
        </p:nvCxnSpPr>
        <p:spPr bwMode="auto">
          <a:xfrm>
            <a:off x="1143000" y="386525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직선 연결선 55"/>
          <p:cNvCxnSpPr/>
          <p:nvPr/>
        </p:nvCxnSpPr>
        <p:spPr bwMode="auto">
          <a:xfrm>
            <a:off x="1143000" y="447485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7" name="직선 연결선 56"/>
          <p:cNvCxnSpPr/>
          <p:nvPr/>
        </p:nvCxnSpPr>
        <p:spPr bwMode="auto">
          <a:xfrm>
            <a:off x="1143000" y="485585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직선 연결선 57"/>
          <p:cNvCxnSpPr/>
          <p:nvPr/>
        </p:nvCxnSpPr>
        <p:spPr bwMode="auto">
          <a:xfrm>
            <a:off x="1143000" y="523685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직선 연결선 58"/>
          <p:cNvCxnSpPr/>
          <p:nvPr/>
        </p:nvCxnSpPr>
        <p:spPr bwMode="auto">
          <a:xfrm>
            <a:off x="1143000" y="561785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0" name="직사각형 59"/>
          <p:cNvSpPr/>
          <p:nvPr/>
        </p:nvSpPr>
        <p:spPr bwMode="auto">
          <a:xfrm>
            <a:off x="1650534" y="3255662"/>
            <a:ext cx="838200" cy="60959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Broadcast Wakeup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(WCT)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96913" y="3588259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sp>
        <p:nvSpPr>
          <p:cNvPr id="62" name="TextBox 61"/>
          <p:cNvSpPr txBox="1"/>
          <p:nvPr/>
        </p:nvSpPr>
        <p:spPr>
          <a:xfrm>
            <a:off x="603557" y="419785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63" name="TextBox 62"/>
          <p:cNvSpPr txBox="1"/>
          <p:nvPr/>
        </p:nvSpPr>
        <p:spPr>
          <a:xfrm>
            <a:off x="609600" y="457885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64" name="TextBox 63"/>
          <p:cNvSpPr txBox="1"/>
          <p:nvPr/>
        </p:nvSpPr>
        <p:spPr>
          <a:xfrm>
            <a:off x="609600" y="495985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  <p:sp>
        <p:nvSpPr>
          <p:cNvPr id="65" name="TextBox 64"/>
          <p:cNvSpPr txBox="1"/>
          <p:nvPr/>
        </p:nvSpPr>
        <p:spPr>
          <a:xfrm>
            <a:off x="609600" y="534085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/>
          </a:p>
        </p:txBody>
      </p:sp>
      <p:cxnSp>
        <p:nvCxnSpPr>
          <p:cNvPr id="66" name="직선 화살표 연결선 65"/>
          <p:cNvCxnSpPr>
            <a:stCxn id="60" idx="2"/>
          </p:cNvCxnSpPr>
          <p:nvPr/>
        </p:nvCxnSpPr>
        <p:spPr bwMode="auto">
          <a:xfrm>
            <a:off x="2069634" y="3865258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7" name="직선 화살표 연결선 66"/>
          <p:cNvCxnSpPr/>
          <p:nvPr/>
        </p:nvCxnSpPr>
        <p:spPr bwMode="auto">
          <a:xfrm>
            <a:off x="2069634" y="447485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8" name="직선 화살표 연결선 67"/>
          <p:cNvCxnSpPr/>
          <p:nvPr/>
        </p:nvCxnSpPr>
        <p:spPr bwMode="auto">
          <a:xfrm>
            <a:off x="2069634" y="485585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9" name="직선 화살표 연결선 68"/>
          <p:cNvCxnSpPr/>
          <p:nvPr/>
        </p:nvCxnSpPr>
        <p:spPr bwMode="auto">
          <a:xfrm>
            <a:off x="2069634" y="523685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4130531" y="3906958"/>
            <a:ext cx="10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Wakeup delay</a:t>
            </a:r>
            <a:endParaRPr lang="ko-KR" altLang="en-US"/>
          </a:p>
        </p:txBody>
      </p:sp>
      <p:sp>
        <p:nvSpPr>
          <p:cNvPr id="71" name="직사각형 70"/>
          <p:cNvSpPr/>
          <p:nvPr/>
        </p:nvSpPr>
        <p:spPr bwMode="auto">
          <a:xfrm>
            <a:off x="5334000" y="3408058"/>
            <a:ext cx="1524001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addressed BU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2" name="직선 화살표 연결선 71"/>
          <p:cNvCxnSpPr/>
          <p:nvPr/>
        </p:nvCxnSpPr>
        <p:spPr bwMode="auto">
          <a:xfrm>
            <a:off x="6096001" y="3865258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3" name="직선 화살표 연결선 72"/>
          <p:cNvCxnSpPr/>
          <p:nvPr/>
        </p:nvCxnSpPr>
        <p:spPr bwMode="auto">
          <a:xfrm>
            <a:off x="6096001" y="4474856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4" name="직선 화살표 연결선 73"/>
          <p:cNvCxnSpPr/>
          <p:nvPr/>
        </p:nvCxnSpPr>
        <p:spPr bwMode="auto">
          <a:xfrm>
            <a:off x="6096001" y="485585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직사각형 83"/>
          <p:cNvSpPr/>
          <p:nvPr/>
        </p:nvSpPr>
        <p:spPr bwMode="auto">
          <a:xfrm>
            <a:off x="4088934" y="4197859"/>
            <a:ext cx="121920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직사각형 84"/>
          <p:cNvSpPr/>
          <p:nvPr/>
        </p:nvSpPr>
        <p:spPr bwMode="auto">
          <a:xfrm>
            <a:off x="4092985" y="4576338"/>
            <a:ext cx="1215149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직사각형 85"/>
          <p:cNvSpPr/>
          <p:nvPr/>
        </p:nvSpPr>
        <p:spPr bwMode="auto">
          <a:xfrm>
            <a:off x="3635785" y="4962433"/>
            <a:ext cx="167235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직사각형 86"/>
          <p:cNvSpPr/>
          <p:nvPr/>
        </p:nvSpPr>
        <p:spPr bwMode="auto">
          <a:xfrm>
            <a:off x="3635784" y="5340859"/>
            <a:ext cx="167235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8" name="직선 화살표 연결선 87"/>
          <p:cNvCxnSpPr>
            <a:endCxn id="86" idx="1"/>
          </p:cNvCxnSpPr>
          <p:nvPr/>
        </p:nvCxnSpPr>
        <p:spPr bwMode="auto">
          <a:xfrm flipV="1">
            <a:off x="3250734" y="5100932"/>
            <a:ext cx="385051" cy="2121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9" name="직선 화살표 연결선 88"/>
          <p:cNvCxnSpPr/>
          <p:nvPr/>
        </p:nvCxnSpPr>
        <p:spPr bwMode="auto">
          <a:xfrm>
            <a:off x="6096001" y="523685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" name="직선 화살표 연결선 7"/>
          <p:cNvCxnSpPr/>
          <p:nvPr/>
        </p:nvCxnSpPr>
        <p:spPr bwMode="auto">
          <a:xfrm>
            <a:off x="2488734" y="3408058"/>
            <a:ext cx="2819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3183939" y="3397498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WCT</a:t>
            </a:r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3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TF reception after WCT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1600" i="1" dirty="0"/>
              <a:t>The AP can send a Trigger Frame in 11ax to solicit response frames from one or more STAs after sending a wake-up packet to the STA(s). [Motion 3, March </a:t>
            </a:r>
            <a:r>
              <a:rPr lang="en-GB" altLang="ko-KR" sz="1600" i="1" dirty="0" smtClean="0"/>
              <a:t>2017]</a:t>
            </a:r>
            <a:endParaRPr lang="en-US" altLang="ko-KR" sz="1600" i="1" dirty="0" smtClean="0"/>
          </a:p>
          <a:p>
            <a:r>
              <a:rPr lang="en-US" altLang="ko-KR" sz="1600" dirty="0" smtClean="0"/>
              <a:t>In this case, AP can also include WCT (wake-up completion time) in WUP (s) before sending the Trigger frame so that STA ca</a:t>
            </a:r>
            <a:r>
              <a:rPr lang="en-US" altLang="ko-KR" sz="1600" dirty="0"/>
              <a:t>n</a:t>
            </a:r>
            <a:r>
              <a:rPr lang="en-US" altLang="ko-KR" sz="1600" dirty="0" smtClean="0"/>
              <a:t> decide its WLAN-On start time</a:t>
            </a:r>
            <a:endParaRPr lang="ko-KR" altLang="en-US" sz="16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altLang="ko-KR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1143000" y="43118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직선 연결선 7"/>
          <p:cNvCxnSpPr/>
          <p:nvPr/>
        </p:nvCxnSpPr>
        <p:spPr bwMode="auto">
          <a:xfrm>
            <a:off x="1143000" y="4921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1143000" y="5302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/>
          <p:cNvCxnSpPr/>
          <p:nvPr/>
        </p:nvCxnSpPr>
        <p:spPr bwMode="auto">
          <a:xfrm>
            <a:off x="1143000" y="5683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/>
          <p:nvPr/>
        </p:nvCxnSpPr>
        <p:spPr bwMode="auto">
          <a:xfrm>
            <a:off x="1143000" y="6064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직사각형 11"/>
          <p:cNvSpPr/>
          <p:nvPr/>
        </p:nvSpPr>
        <p:spPr bwMode="auto">
          <a:xfrm>
            <a:off x="1964871" y="3581400"/>
            <a:ext cx="1014083" cy="730467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WUP </a:t>
            </a:r>
            <a:r>
              <a:rPr kumimoji="0" lang="en-US" altLang="ko-KR" dirty="0" smtClean="0"/>
              <a:t>(STA 1, 2, 3), WCT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6913" y="4034869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603557" y="4644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609600" y="5025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609600" y="5406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09600" y="5787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/>
          </a:p>
        </p:txBody>
      </p:sp>
      <p:cxnSp>
        <p:nvCxnSpPr>
          <p:cNvPr id="18" name="직선 화살표 연결선 17"/>
          <p:cNvCxnSpPr>
            <a:stCxn id="12" idx="2"/>
          </p:cNvCxnSpPr>
          <p:nvPr/>
        </p:nvCxnSpPr>
        <p:spPr bwMode="auto">
          <a:xfrm>
            <a:off x="2471913" y="4311867"/>
            <a:ext cx="1397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직선 화살표 연결선 18"/>
          <p:cNvCxnSpPr/>
          <p:nvPr/>
        </p:nvCxnSpPr>
        <p:spPr bwMode="auto">
          <a:xfrm>
            <a:off x="2473309" y="492146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직선 화살표 연결선 19"/>
          <p:cNvCxnSpPr/>
          <p:nvPr/>
        </p:nvCxnSpPr>
        <p:spPr bwMode="auto">
          <a:xfrm>
            <a:off x="2473309" y="530246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직사각형 23"/>
          <p:cNvSpPr/>
          <p:nvPr/>
        </p:nvSpPr>
        <p:spPr bwMode="auto">
          <a:xfrm>
            <a:off x="5821886" y="3854668"/>
            <a:ext cx="1264714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PPDU (</a:t>
            </a:r>
            <a:r>
              <a:rPr kumimoji="0" lang="en-US" altLang="ko-KR" dirty="0" smtClean="0"/>
              <a:t>STA 1, 2, 3)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직선 화살표 연결선 24"/>
          <p:cNvCxnSpPr/>
          <p:nvPr/>
        </p:nvCxnSpPr>
        <p:spPr bwMode="auto">
          <a:xfrm>
            <a:off x="6419662" y="4326924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직선 화살표 연결선 25"/>
          <p:cNvCxnSpPr/>
          <p:nvPr/>
        </p:nvCxnSpPr>
        <p:spPr bwMode="auto">
          <a:xfrm>
            <a:off x="6419662" y="4936523"/>
            <a:ext cx="0" cy="762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직선 화살표 연결선 26"/>
          <p:cNvCxnSpPr/>
          <p:nvPr/>
        </p:nvCxnSpPr>
        <p:spPr bwMode="auto">
          <a:xfrm>
            <a:off x="6419662" y="4936523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0" name="직사각형 39"/>
          <p:cNvSpPr/>
          <p:nvPr/>
        </p:nvSpPr>
        <p:spPr bwMode="auto">
          <a:xfrm>
            <a:off x="5198406" y="4552434"/>
            <a:ext cx="533399" cy="113103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PS-Polls from STA 1~3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4658626" y="3854666"/>
            <a:ext cx="475406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2" name="직선 화살표 연결선 41"/>
          <p:cNvCxnSpPr/>
          <p:nvPr/>
        </p:nvCxnSpPr>
        <p:spPr bwMode="auto">
          <a:xfrm>
            <a:off x="4893607" y="4311868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직선 화살표 연결선 42"/>
          <p:cNvCxnSpPr/>
          <p:nvPr/>
        </p:nvCxnSpPr>
        <p:spPr bwMode="auto">
          <a:xfrm>
            <a:off x="4893607" y="4921467"/>
            <a:ext cx="0" cy="762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4" name="직선 화살표 연결선 43"/>
          <p:cNvCxnSpPr/>
          <p:nvPr/>
        </p:nvCxnSpPr>
        <p:spPr bwMode="auto">
          <a:xfrm>
            <a:off x="4893607" y="492146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3503479" y="4356091"/>
            <a:ext cx="10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Wakeup delay</a:t>
            </a:r>
            <a:endParaRPr lang="ko-KR" altLang="en-US"/>
          </a:p>
        </p:txBody>
      </p:sp>
      <p:sp>
        <p:nvSpPr>
          <p:cNvPr id="50" name="직사각형 49"/>
          <p:cNvSpPr/>
          <p:nvPr/>
        </p:nvSpPr>
        <p:spPr bwMode="auto">
          <a:xfrm>
            <a:off x="3797576" y="4648200"/>
            <a:ext cx="883506" cy="26847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직사각형 50"/>
          <p:cNvSpPr/>
          <p:nvPr/>
        </p:nvSpPr>
        <p:spPr bwMode="auto">
          <a:xfrm>
            <a:off x="3465933" y="5025471"/>
            <a:ext cx="1215149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직사각형 51"/>
          <p:cNvSpPr/>
          <p:nvPr/>
        </p:nvSpPr>
        <p:spPr bwMode="auto">
          <a:xfrm>
            <a:off x="3124200" y="5411269"/>
            <a:ext cx="1564125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3" name="직선 화살표 연결선 52"/>
          <p:cNvCxnSpPr/>
          <p:nvPr/>
        </p:nvCxnSpPr>
        <p:spPr bwMode="auto">
          <a:xfrm flipV="1">
            <a:off x="2971800" y="3700501"/>
            <a:ext cx="1709282" cy="17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3679339" y="3708056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WCT</a:t>
            </a:r>
            <a:endParaRPr lang="ko-KR" altLang="en-US">
              <a:solidFill>
                <a:srgbClr val="FF0000"/>
              </a:solidFill>
            </a:endParaRPr>
          </a:p>
        </p:txBody>
      </p:sp>
      <p:cxnSp>
        <p:nvCxnSpPr>
          <p:cNvPr id="60" name="직선 화살표 연결선 59"/>
          <p:cNvCxnSpPr>
            <a:stCxn id="61" idx="3"/>
          </p:cNvCxnSpPr>
          <p:nvPr/>
        </p:nvCxnSpPr>
        <p:spPr bwMode="auto">
          <a:xfrm>
            <a:off x="3305118" y="4722169"/>
            <a:ext cx="499420" cy="1053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2510821" y="4491336"/>
            <a:ext cx="79429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Wake up start time</a:t>
            </a:r>
            <a:endParaRPr lang="ko-KR" altLang="en-US"/>
          </a:p>
        </p:txBody>
      </p:sp>
      <p:cxnSp>
        <p:nvCxnSpPr>
          <p:cNvPr id="63" name="직선 화살표 연결선 62"/>
          <p:cNvCxnSpPr>
            <a:stCxn id="61" idx="2"/>
          </p:cNvCxnSpPr>
          <p:nvPr/>
        </p:nvCxnSpPr>
        <p:spPr bwMode="auto">
          <a:xfrm>
            <a:off x="2907970" y="4953001"/>
            <a:ext cx="219146" cy="4733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4" name="직선 화살표 연결선 63"/>
          <p:cNvCxnSpPr>
            <a:stCxn id="61" idx="2"/>
            <a:endCxn id="51" idx="1"/>
          </p:cNvCxnSpPr>
          <p:nvPr/>
        </p:nvCxnSpPr>
        <p:spPr bwMode="auto">
          <a:xfrm>
            <a:off x="2907970" y="4953001"/>
            <a:ext cx="557963" cy="2109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9996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Group wake-up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altLang="ko-KR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ko-KR" sz="1600" dirty="0" smtClean="0"/>
              <a:t>Group wake up</a:t>
            </a:r>
          </a:p>
          <a:p>
            <a:pPr lvl="1"/>
            <a:r>
              <a:rPr lang="en-US" altLang="ko-KR" sz="1400" dirty="0" smtClean="0"/>
              <a:t>Group wake up (e.g</a:t>
            </a:r>
            <a:r>
              <a:rPr lang="en-US" altLang="ko-KR" sz="1400" dirty="0"/>
              <a:t>., </a:t>
            </a:r>
            <a:r>
              <a:rPr lang="en-US" altLang="ko-KR" sz="1400" dirty="0" smtClean="0"/>
              <a:t>using Group ID) can be used for waking up all STAs belonging to a group but it hardly happens</a:t>
            </a:r>
          </a:p>
          <a:p>
            <a:pPr lvl="1"/>
            <a:r>
              <a:rPr lang="en-US" altLang="ko-KR" sz="1400" dirty="0" smtClean="0"/>
              <a:t>May not be efficient if it is used for waking up a part of STAs in a group </a:t>
            </a:r>
            <a:r>
              <a:rPr lang="en-US" altLang="ko-KR" sz="1400" dirty="0" smtClean="0">
                <a:sym typeface="Wingdings" panose="05000000000000000000" pitchFamily="2" charset="2"/>
              </a:rPr>
              <a:t> </a:t>
            </a:r>
            <a:r>
              <a:rPr lang="en-US" altLang="ko-KR" sz="1400" dirty="0" smtClean="0"/>
              <a:t>increasing false alarm</a:t>
            </a:r>
          </a:p>
          <a:p>
            <a:pPr lvl="1"/>
            <a:r>
              <a:rPr lang="en-US" altLang="ko-KR" sz="1400" dirty="0" smtClean="0"/>
              <a:t>Need complicate group management like MU-MIMO </a:t>
            </a:r>
          </a:p>
          <a:p>
            <a:pPr lvl="1"/>
            <a:endParaRPr lang="en-US" altLang="ko-KR" sz="1400" dirty="0" smtClean="0"/>
          </a:p>
        </p:txBody>
      </p:sp>
      <p:cxnSp>
        <p:nvCxnSpPr>
          <p:cNvPr id="8" name="직선 연결선 7"/>
          <p:cNvCxnSpPr/>
          <p:nvPr/>
        </p:nvCxnSpPr>
        <p:spPr bwMode="auto">
          <a:xfrm>
            <a:off x="1143000" y="39624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1143000" y="45720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/>
          <p:cNvCxnSpPr/>
          <p:nvPr/>
        </p:nvCxnSpPr>
        <p:spPr bwMode="auto">
          <a:xfrm>
            <a:off x="1143000" y="49530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/>
          <p:nvPr/>
        </p:nvCxnSpPr>
        <p:spPr bwMode="auto">
          <a:xfrm>
            <a:off x="1143000" y="53340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직선 연결선 11"/>
          <p:cNvCxnSpPr/>
          <p:nvPr/>
        </p:nvCxnSpPr>
        <p:spPr bwMode="auto">
          <a:xfrm>
            <a:off x="1143000" y="57150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직사각형 12"/>
          <p:cNvSpPr/>
          <p:nvPr/>
        </p:nvSpPr>
        <p:spPr bwMode="auto">
          <a:xfrm>
            <a:off x="2057400" y="3505200"/>
            <a:ext cx="838200" cy="457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WUP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(GID =1)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6913" y="3685401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603557" y="42950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609600" y="46760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09600" y="50570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609600" y="54380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/>
          </a:p>
        </p:txBody>
      </p:sp>
      <p:cxnSp>
        <p:nvCxnSpPr>
          <p:cNvPr id="19" name="직선 화살표 연결선 18"/>
          <p:cNvCxnSpPr>
            <a:stCxn id="13" idx="2"/>
          </p:cNvCxnSpPr>
          <p:nvPr/>
        </p:nvCxnSpPr>
        <p:spPr bwMode="auto">
          <a:xfrm>
            <a:off x="2476500" y="3962400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직선 화살표 연결선 19"/>
          <p:cNvCxnSpPr/>
          <p:nvPr/>
        </p:nvCxnSpPr>
        <p:spPr bwMode="auto">
          <a:xfrm>
            <a:off x="2476500" y="45719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직선 화살표 연결선 20"/>
          <p:cNvCxnSpPr/>
          <p:nvPr/>
        </p:nvCxnSpPr>
        <p:spPr bwMode="auto">
          <a:xfrm>
            <a:off x="2476500" y="4953000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직선 화살표 연결선 21"/>
          <p:cNvCxnSpPr/>
          <p:nvPr/>
        </p:nvCxnSpPr>
        <p:spPr bwMode="auto">
          <a:xfrm>
            <a:off x="2476500" y="5334000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직사각형 22"/>
          <p:cNvSpPr/>
          <p:nvPr/>
        </p:nvSpPr>
        <p:spPr bwMode="auto">
          <a:xfrm>
            <a:off x="2971800" y="4295000"/>
            <a:ext cx="1219200" cy="1800999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직선 화살표 연결선 23"/>
          <p:cNvCxnSpPr/>
          <p:nvPr/>
        </p:nvCxnSpPr>
        <p:spPr bwMode="auto">
          <a:xfrm>
            <a:off x="2971800" y="4191000"/>
            <a:ext cx="1219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3048000" y="3914975"/>
            <a:ext cx="10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Wakeup delay</a:t>
            </a:r>
            <a:endParaRPr lang="ko-KR" altLang="en-US"/>
          </a:p>
        </p:txBody>
      </p:sp>
      <p:sp>
        <p:nvSpPr>
          <p:cNvPr id="26" name="직사각형 25"/>
          <p:cNvSpPr/>
          <p:nvPr/>
        </p:nvSpPr>
        <p:spPr bwMode="auto">
          <a:xfrm>
            <a:off x="5803024" y="3505200"/>
            <a:ext cx="1893176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PPDU (</a:t>
            </a:r>
            <a:r>
              <a:rPr kumimoji="0" lang="en-US" altLang="ko-KR" dirty="0" smtClean="0"/>
              <a:t>STA 1, 2, 3)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직선 화살표 연결선 26"/>
          <p:cNvCxnSpPr/>
          <p:nvPr/>
        </p:nvCxnSpPr>
        <p:spPr bwMode="auto">
          <a:xfrm>
            <a:off x="6781800" y="3962400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직선 화살표 연결선 27"/>
          <p:cNvCxnSpPr/>
          <p:nvPr/>
        </p:nvCxnSpPr>
        <p:spPr bwMode="auto">
          <a:xfrm>
            <a:off x="6781800" y="45719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직선 화살표 연결선 28"/>
          <p:cNvCxnSpPr/>
          <p:nvPr/>
        </p:nvCxnSpPr>
        <p:spPr bwMode="auto">
          <a:xfrm>
            <a:off x="6781800" y="4953000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0" name="직선 연결선 29"/>
          <p:cNvCxnSpPr/>
          <p:nvPr/>
        </p:nvCxnSpPr>
        <p:spPr bwMode="auto">
          <a:xfrm flipH="1">
            <a:off x="5403818" y="3733800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직선 연결선 30"/>
          <p:cNvCxnSpPr/>
          <p:nvPr/>
        </p:nvCxnSpPr>
        <p:spPr bwMode="auto">
          <a:xfrm flipH="1">
            <a:off x="5334000" y="3733800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직선 연결선 31"/>
          <p:cNvCxnSpPr/>
          <p:nvPr/>
        </p:nvCxnSpPr>
        <p:spPr bwMode="auto">
          <a:xfrm flipH="1">
            <a:off x="5403819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직선 연결선 32"/>
          <p:cNvCxnSpPr/>
          <p:nvPr/>
        </p:nvCxnSpPr>
        <p:spPr bwMode="auto">
          <a:xfrm flipH="1">
            <a:off x="5486400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직선 연결선 33"/>
          <p:cNvCxnSpPr/>
          <p:nvPr/>
        </p:nvCxnSpPr>
        <p:spPr bwMode="auto">
          <a:xfrm flipH="1">
            <a:off x="5562601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85800" y="6172200"/>
            <a:ext cx="28958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STA1, 2, 3, 4, 5 belong to Group 1 (GID=1)</a:t>
            </a:r>
            <a:endParaRPr lang="ko-KR" altLang="en-US"/>
          </a:p>
        </p:txBody>
      </p:sp>
      <p:cxnSp>
        <p:nvCxnSpPr>
          <p:cNvPr id="36" name="직선 연결선 35"/>
          <p:cNvCxnSpPr/>
          <p:nvPr/>
        </p:nvCxnSpPr>
        <p:spPr bwMode="auto">
          <a:xfrm>
            <a:off x="1143000" y="60959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09600" y="58190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STA5</a:t>
            </a:r>
            <a:endParaRPr lang="ko-KR" altLang="en-US"/>
          </a:p>
        </p:txBody>
      </p:sp>
      <p:cxnSp>
        <p:nvCxnSpPr>
          <p:cNvPr id="38" name="직선 화살표 연결선 37"/>
          <p:cNvCxnSpPr/>
          <p:nvPr/>
        </p:nvCxnSpPr>
        <p:spPr bwMode="auto">
          <a:xfrm>
            <a:off x="2476500" y="57149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직선 연결선 38"/>
          <p:cNvCxnSpPr/>
          <p:nvPr/>
        </p:nvCxnSpPr>
        <p:spPr bwMode="auto">
          <a:xfrm flipH="1">
            <a:off x="1683553" y="3733800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직선 연결선 39"/>
          <p:cNvCxnSpPr/>
          <p:nvPr/>
        </p:nvCxnSpPr>
        <p:spPr bwMode="auto">
          <a:xfrm flipH="1">
            <a:off x="1613735" y="3733800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직선 연결선 40"/>
          <p:cNvCxnSpPr/>
          <p:nvPr/>
        </p:nvCxnSpPr>
        <p:spPr bwMode="auto">
          <a:xfrm flipH="1">
            <a:off x="1683554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직선 연결선 41"/>
          <p:cNvCxnSpPr/>
          <p:nvPr/>
        </p:nvCxnSpPr>
        <p:spPr bwMode="auto">
          <a:xfrm flipH="1">
            <a:off x="1766135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직선 연결선 42"/>
          <p:cNvCxnSpPr/>
          <p:nvPr/>
        </p:nvCxnSpPr>
        <p:spPr bwMode="auto">
          <a:xfrm flipH="1">
            <a:off x="1842336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4" name="직사각형 43"/>
          <p:cNvSpPr/>
          <p:nvPr/>
        </p:nvSpPr>
        <p:spPr bwMode="auto">
          <a:xfrm>
            <a:off x="4724399" y="4113212"/>
            <a:ext cx="533399" cy="198278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PS-Polls from STA 1~5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오른쪽 화살표 44"/>
          <p:cNvSpPr/>
          <p:nvPr/>
        </p:nvSpPr>
        <p:spPr bwMode="auto">
          <a:xfrm>
            <a:off x="2971800" y="5332412"/>
            <a:ext cx="4038600" cy="381001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91000" y="5382579"/>
            <a:ext cx="2230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Unnecessary power consumption</a:t>
            </a:r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47" name="오른쪽 화살표 46"/>
          <p:cNvSpPr/>
          <p:nvPr/>
        </p:nvSpPr>
        <p:spPr bwMode="auto">
          <a:xfrm>
            <a:off x="2971800" y="5714999"/>
            <a:ext cx="4038600" cy="381001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191000" y="5765166"/>
            <a:ext cx="2230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Unnecessary power consumption</a:t>
            </a:r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8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Multi-User </a:t>
            </a:r>
            <a:r>
              <a:rPr lang="en-US" altLang="ko-KR" dirty="0" smtClean="0"/>
              <a:t>Wake-Up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dirty="0"/>
              <a:t>Multi-User (MU) </a:t>
            </a:r>
            <a:r>
              <a:rPr lang="en-US" altLang="ko-KR" sz="1400" dirty="0" smtClean="0"/>
              <a:t>Wake </a:t>
            </a:r>
            <a:r>
              <a:rPr lang="en-US" altLang="ko-KR" sz="1400" dirty="0"/>
              <a:t>U</a:t>
            </a:r>
            <a:r>
              <a:rPr lang="en-US" altLang="ko-KR" sz="1400" dirty="0" smtClean="0"/>
              <a:t>p</a:t>
            </a:r>
            <a:endParaRPr lang="en-US" altLang="ko-KR" sz="1400" dirty="0"/>
          </a:p>
          <a:p>
            <a:pPr lvl="1"/>
            <a:r>
              <a:rPr lang="en-US" altLang="ko-KR" sz="1200" dirty="0"/>
              <a:t>WUR </a:t>
            </a:r>
            <a:r>
              <a:rPr lang="en-US" altLang="ko-KR" sz="1200" dirty="0" smtClean="0"/>
              <a:t>needs </a:t>
            </a:r>
            <a:r>
              <a:rPr lang="en-US" altLang="ko-KR" sz="1200" dirty="0"/>
              <a:t>to support MU wake-up mode for waking up a part of STAs in a group </a:t>
            </a:r>
          </a:p>
          <a:p>
            <a:pPr lvl="1"/>
            <a:r>
              <a:rPr lang="en-US" altLang="ko-KR" sz="1200" dirty="0"/>
              <a:t>Example 1) WUP may contain multiple receiver IDs </a:t>
            </a:r>
            <a:r>
              <a:rPr lang="en-US" altLang="ko-KR" sz="1200" dirty="0">
                <a:sym typeface="Wingdings" panose="05000000000000000000" pitchFamily="2" charset="2"/>
              </a:rPr>
              <a:t> the WU packet size is increased according to the number of STAs</a:t>
            </a:r>
          </a:p>
          <a:p>
            <a:pPr lvl="1"/>
            <a:r>
              <a:rPr lang="en-US" altLang="ko-KR" sz="1200" dirty="0">
                <a:sym typeface="Wingdings" panose="05000000000000000000" pitchFamily="2" charset="2"/>
              </a:rPr>
              <a:t>Example 2) WUP may </a:t>
            </a:r>
            <a:r>
              <a:rPr lang="en-US" altLang="ko-KR" sz="1200" dirty="0" smtClean="0">
                <a:sym typeface="Wingdings" panose="05000000000000000000" pitchFamily="2" charset="2"/>
              </a:rPr>
              <a:t>contain the STA’s position bitmap like </a:t>
            </a:r>
            <a:r>
              <a:rPr lang="en-US" altLang="ko-KR" sz="1200" dirty="0">
                <a:sym typeface="Wingdings" panose="05000000000000000000" pitchFamily="2" charset="2"/>
              </a:rPr>
              <a:t>TIM</a:t>
            </a:r>
          </a:p>
          <a:p>
            <a:pPr lvl="2"/>
            <a:r>
              <a:rPr lang="en-US" altLang="ko-KR" sz="1100" dirty="0">
                <a:sym typeface="Wingdings" panose="05000000000000000000" pitchFamily="2" charset="2"/>
              </a:rPr>
              <a:t>TIM size should be optimized (e.g., like 11ah hierarchical </a:t>
            </a:r>
            <a:r>
              <a:rPr lang="en-US" altLang="ko-KR" sz="1100" dirty="0" smtClean="0">
                <a:sym typeface="Wingdings" panose="05000000000000000000" pitchFamily="2" charset="2"/>
              </a:rPr>
              <a:t>TIM or </a:t>
            </a:r>
            <a:r>
              <a:rPr lang="en-US" altLang="ko-KR" sz="1100" dirty="0">
                <a:sym typeface="Wingdings" panose="05000000000000000000" pitchFamily="2" charset="2"/>
              </a:rPr>
              <a:t>using WUR ID</a:t>
            </a:r>
            <a:r>
              <a:rPr lang="en-US" altLang="ko-KR" sz="1100" baseline="30000" dirty="0">
                <a:sym typeface="Wingdings" panose="05000000000000000000" pitchFamily="2" charset="2"/>
              </a:rPr>
              <a:t>1)</a:t>
            </a:r>
            <a:r>
              <a:rPr lang="en-US" altLang="ko-KR" sz="1100" dirty="0">
                <a:sym typeface="Wingdings" panose="05000000000000000000" pitchFamily="2" charset="2"/>
              </a:rPr>
              <a:t> instead of AID</a:t>
            </a:r>
            <a:r>
              <a:rPr lang="en-US" altLang="ko-KR" sz="1100" dirty="0" smtClean="0">
                <a:sym typeface="Wingdings" panose="05000000000000000000" pitchFamily="2" charset="2"/>
              </a:rPr>
              <a:t>)</a:t>
            </a:r>
          </a:p>
          <a:p>
            <a:r>
              <a:rPr lang="en-US" altLang="ko-KR" sz="1400" dirty="0"/>
              <a:t>A STA should also send a response frame to the AP after receiving MU wake-up packet which is sent for unicast WLAN frame</a:t>
            </a:r>
            <a:endParaRPr lang="ko-KR" altLang="en-US" sz="140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6324600" y="1669620"/>
            <a:ext cx="2581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aseline="30000" dirty="0" smtClean="0"/>
              <a:t>1) </a:t>
            </a:r>
            <a:r>
              <a:rPr lang="en-US" altLang="ko-KR" dirty="0" smtClean="0"/>
              <a:t>WUR ID can be allocated before entering WUR mode</a:t>
            </a:r>
            <a:endParaRPr lang="ko-KR" altLang="en-US"/>
          </a:p>
        </p:txBody>
      </p:sp>
      <p:cxnSp>
        <p:nvCxnSpPr>
          <p:cNvPr id="12" name="직선 연결선 11"/>
          <p:cNvCxnSpPr/>
          <p:nvPr/>
        </p:nvCxnSpPr>
        <p:spPr bwMode="auto">
          <a:xfrm>
            <a:off x="1143000" y="6064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09600" y="5787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/>
          </a:p>
        </p:txBody>
      </p:sp>
      <p:cxnSp>
        <p:nvCxnSpPr>
          <p:cNvPr id="44" name="직선 연결선 43"/>
          <p:cNvCxnSpPr/>
          <p:nvPr/>
        </p:nvCxnSpPr>
        <p:spPr bwMode="auto">
          <a:xfrm>
            <a:off x="1143000" y="43118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직선 연결선 44"/>
          <p:cNvCxnSpPr/>
          <p:nvPr/>
        </p:nvCxnSpPr>
        <p:spPr bwMode="auto">
          <a:xfrm>
            <a:off x="1143000" y="4921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직선 연결선 45"/>
          <p:cNvCxnSpPr/>
          <p:nvPr/>
        </p:nvCxnSpPr>
        <p:spPr bwMode="auto">
          <a:xfrm>
            <a:off x="1143000" y="5302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직선 연결선 46"/>
          <p:cNvCxnSpPr/>
          <p:nvPr/>
        </p:nvCxnSpPr>
        <p:spPr bwMode="auto">
          <a:xfrm>
            <a:off x="1143000" y="5683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8" name="직사각형 47"/>
          <p:cNvSpPr/>
          <p:nvPr/>
        </p:nvSpPr>
        <p:spPr bwMode="auto">
          <a:xfrm>
            <a:off x="1964871" y="3854666"/>
            <a:ext cx="1014083" cy="457201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WUP </a:t>
            </a:r>
            <a:r>
              <a:rPr kumimoji="0" lang="en-US" altLang="ko-KR" dirty="0" smtClean="0"/>
              <a:t>(STA 1, 2, 3)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6913" y="4034869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sp>
        <p:nvSpPr>
          <p:cNvPr id="50" name="TextBox 49"/>
          <p:cNvSpPr txBox="1"/>
          <p:nvPr/>
        </p:nvSpPr>
        <p:spPr>
          <a:xfrm>
            <a:off x="603557" y="4644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51" name="TextBox 50"/>
          <p:cNvSpPr txBox="1"/>
          <p:nvPr/>
        </p:nvSpPr>
        <p:spPr>
          <a:xfrm>
            <a:off x="609600" y="5025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609600" y="5406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  <p:cxnSp>
        <p:nvCxnSpPr>
          <p:cNvPr id="53" name="직선 화살표 연결선 52"/>
          <p:cNvCxnSpPr>
            <a:stCxn id="48" idx="2"/>
          </p:cNvCxnSpPr>
          <p:nvPr/>
        </p:nvCxnSpPr>
        <p:spPr bwMode="auto">
          <a:xfrm>
            <a:off x="2471913" y="4311867"/>
            <a:ext cx="1397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직선 화살표 연결선 53"/>
          <p:cNvCxnSpPr/>
          <p:nvPr/>
        </p:nvCxnSpPr>
        <p:spPr bwMode="auto">
          <a:xfrm>
            <a:off x="2473309" y="492146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5" name="직선 화살표 연결선 54"/>
          <p:cNvCxnSpPr/>
          <p:nvPr/>
        </p:nvCxnSpPr>
        <p:spPr bwMode="auto">
          <a:xfrm>
            <a:off x="2473309" y="530246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6" name="직사각형 55"/>
          <p:cNvSpPr/>
          <p:nvPr/>
        </p:nvSpPr>
        <p:spPr bwMode="auto">
          <a:xfrm>
            <a:off x="3048000" y="4644468"/>
            <a:ext cx="1219200" cy="27602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7" name="직선 화살표 연결선 56"/>
          <p:cNvCxnSpPr/>
          <p:nvPr/>
        </p:nvCxnSpPr>
        <p:spPr bwMode="auto">
          <a:xfrm>
            <a:off x="3048000" y="4540468"/>
            <a:ext cx="1219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3124200" y="4264443"/>
            <a:ext cx="10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Wakeup delay</a:t>
            </a:r>
            <a:endParaRPr lang="ko-KR" altLang="en-US"/>
          </a:p>
        </p:txBody>
      </p:sp>
      <p:cxnSp>
        <p:nvCxnSpPr>
          <p:cNvPr id="59" name="직선 화살표 연결선 58"/>
          <p:cNvCxnSpPr/>
          <p:nvPr/>
        </p:nvCxnSpPr>
        <p:spPr bwMode="auto">
          <a:xfrm>
            <a:off x="5395884" y="4306400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0" name="직선 연결선 59"/>
          <p:cNvCxnSpPr/>
          <p:nvPr/>
        </p:nvCxnSpPr>
        <p:spPr bwMode="auto">
          <a:xfrm flipH="1">
            <a:off x="1593818" y="4071301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1" name="직선 연결선 60"/>
          <p:cNvCxnSpPr/>
          <p:nvPr/>
        </p:nvCxnSpPr>
        <p:spPr bwMode="auto">
          <a:xfrm flipH="1">
            <a:off x="1524000" y="4071301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2" name="직선 연결선 61"/>
          <p:cNvCxnSpPr/>
          <p:nvPr/>
        </p:nvCxnSpPr>
        <p:spPr bwMode="auto">
          <a:xfrm flipH="1">
            <a:off x="1593819" y="407130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직선 연결선 62"/>
          <p:cNvCxnSpPr/>
          <p:nvPr/>
        </p:nvCxnSpPr>
        <p:spPr bwMode="auto">
          <a:xfrm flipH="1">
            <a:off x="1676400" y="407130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직선 연결선 63"/>
          <p:cNvCxnSpPr/>
          <p:nvPr/>
        </p:nvCxnSpPr>
        <p:spPr bwMode="auto">
          <a:xfrm flipH="1">
            <a:off x="1752601" y="407130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5" name="직사각형 64"/>
          <p:cNvSpPr/>
          <p:nvPr/>
        </p:nvSpPr>
        <p:spPr bwMode="auto">
          <a:xfrm>
            <a:off x="4683209" y="4552434"/>
            <a:ext cx="446901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 smtClean="0"/>
              <a:t>PS-Poll</a:t>
            </a:r>
            <a:endParaRPr kumimoji="0" lang="ko-KR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6" name="직선 연결선 65"/>
          <p:cNvCxnSpPr/>
          <p:nvPr/>
        </p:nvCxnSpPr>
        <p:spPr bwMode="auto">
          <a:xfrm flipH="1">
            <a:off x="4520510" y="4697695"/>
            <a:ext cx="15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직선 연결선 66"/>
          <p:cNvCxnSpPr/>
          <p:nvPr/>
        </p:nvCxnSpPr>
        <p:spPr bwMode="auto">
          <a:xfrm flipH="1">
            <a:off x="4458728" y="4697695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직선 연결선 67"/>
          <p:cNvCxnSpPr/>
          <p:nvPr/>
        </p:nvCxnSpPr>
        <p:spPr bwMode="auto">
          <a:xfrm flipH="1">
            <a:off x="4534929" y="4697695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9" name="직사각형 68"/>
          <p:cNvSpPr/>
          <p:nvPr/>
        </p:nvSpPr>
        <p:spPr bwMode="auto">
          <a:xfrm>
            <a:off x="5181600" y="3937367"/>
            <a:ext cx="446901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 smtClean="0"/>
              <a:t>D1</a:t>
            </a:r>
            <a:endParaRPr kumimoji="0" lang="ko-KR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0" name="직선 화살표 연결선 69"/>
          <p:cNvCxnSpPr>
            <a:stCxn id="75" idx="2"/>
          </p:cNvCxnSpPr>
          <p:nvPr/>
        </p:nvCxnSpPr>
        <p:spPr bwMode="auto">
          <a:xfrm flipH="1">
            <a:off x="6882809" y="4304385"/>
            <a:ext cx="933" cy="9980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직사각형 70"/>
          <p:cNvSpPr/>
          <p:nvPr/>
        </p:nvSpPr>
        <p:spPr bwMode="auto">
          <a:xfrm>
            <a:off x="6192791" y="4937316"/>
            <a:ext cx="446901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 smtClean="0"/>
              <a:t>PS-Poll</a:t>
            </a:r>
            <a:endParaRPr kumimoji="0" lang="ko-KR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2" name="직선 연결선 71"/>
          <p:cNvCxnSpPr/>
          <p:nvPr/>
        </p:nvCxnSpPr>
        <p:spPr bwMode="auto">
          <a:xfrm flipH="1">
            <a:off x="6030092" y="5082577"/>
            <a:ext cx="15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3" name="직선 연결선 72"/>
          <p:cNvCxnSpPr/>
          <p:nvPr/>
        </p:nvCxnSpPr>
        <p:spPr bwMode="auto">
          <a:xfrm flipH="1">
            <a:off x="5968310" y="5082577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직선 연결선 73"/>
          <p:cNvCxnSpPr/>
          <p:nvPr/>
        </p:nvCxnSpPr>
        <p:spPr bwMode="auto">
          <a:xfrm flipH="1">
            <a:off x="6044511" y="5082577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5" name="직사각형 74"/>
          <p:cNvSpPr/>
          <p:nvPr/>
        </p:nvSpPr>
        <p:spPr bwMode="auto">
          <a:xfrm>
            <a:off x="6660291" y="3935352"/>
            <a:ext cx="446901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 smtClean="0"/>
              <a:t>D2</a:t>
            </a:r>
            <a:endParaRPr kumimoji="0" lang="ko-KR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6" name="직선 화살표 연결선 75"/>
          <p:cNvCxnSpPr/>
          <p:nvPr/>
        </p:nvCxnSpPr>
        <p:spPr bwMode="auto">
          <a:xfrm>
            <a:off x="8113546" y="4287097"/>
            <a:ext cx="20748" cy="14011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7" name="직사각형 76"/>
          <p:cNvSpPr/>
          <p:nvPr/>
        </p:nvSpPr>
        <p:spPr bwMode="auto">
          <a:xfrm>
            <a:off x="7424349" y="5314435"/>
            <a:ext cx="446901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 smtClean="0"/>
              <a:t>PS-Poll</a:t>
            </a:r>
            <a:endParaRPr kumimoji="0" lang="ko-KR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8" name="직선 연결선 77"/>
          <p:cNvCxnSpPr/>
          <p:nvPr/>
        </p:nvCxnSpPr>
        <p:spPr bwMode="auto">
          <a:xfrm flipH="1">
            <a:off x="7261650" y="5459696"/>
            <a:ext cx="15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9" name="직선 연결선 78"/>
          <p:cNvCxnSpPr/>
          <p:nvPr/>
        </p:nvCxnSpPr>
        <p:spPr bwMode="auto">
          <a:xfrm flipH="1">
            <a:off x="7199868" y="5459696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0" name="직선 연결선 79"/>
          <p:cNvCxnSpPr/>
          <p:nvPr/>
        </p:nvCxnSpPr>
        <p:spPr bwMode="auto">
          <a:xfrm flipH="1">
            <a:off x="7276069" y="5459696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1" name="직사각형 80"/>
          <p:cNvSpPr/>
          <p:nvPr/>
        </p:nvSpPr>
        <p:spPr bwMode="auto">
          <a:xfrm>
            <a:off x="7874648" y="3940693"/>
            <a:ext cx="446901" cy="3690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dirty="0" smtClean="0"/>
              <a:t>D3</a:t>
            </a:r>
            <a:endParaRPr kumimoji="0" lang="ko-KR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직사각형 81"/>
          <p:cNvSpPr/>
          <p:nvPr/>
        </p:nvSpPr>
        <p:spPr bwMode="auto">
          <a:xfrm>
            <a:off x="3048000" y="5026003"/>
            <a:ext cx="1219200" cy="27602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직사각형 82"/>
          <p:cNvSpPr/>
          <p:nvPr/>
        </p:nvSpPr>
        <p:spPr bwMode="auto">
          <a:xfrm>
            <a:off x="3042129" y="5406469"/>
            <a:ext cx="1219200" cy="27602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46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99517</TotalTime>
  <Words>2077</Words>
  <Application>Microsoft Office PowerPoint</Application>
  <PresentationFormat>화면 슬라이드 쇼(4:3)</PresentationFormat>
  <Paragraphs>338</Paragraphs>
  <Slides>20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6" baseType="lpstr">
      <vt:lpstr>굴림</vt:lpstr>
      <vt:lpstr>맑은 고딕</vt:lpstr>
      <vt:lpstr>Arial</vt:lpstr>
      <vt:lpstr>Times New Roman</vt:lpstr>
      <vt:lpstr>Wingdings</vt:lpstr>
      <vt:lpstr>802-11-Submission</vt:lpstr>
      <vt:lpstr>WUR MAC issues follow-up</vt:lpstr>
      <vt:lpstr>Abstract</vt:lpstr>
      <vt:lpstr>Broadcast Wake-Up (1/4)</vt:lpstr>
      <vt:lpstr>Broadcast Wake-Up (2/4)</vt:lpstr>
      <vt:lpstr>Broadcast Wake-Up (3/4)</vt:lpstr>
      <vt:lpstr>Broadcast Wake-Up (4/4)</vt:lpstr>
      <vt:lpstr>TF reception after WCT</vt:lpstr>
      <vt:lpstr>Group wake-up</vt:lpstr>
      <vt:lpstr>Multi-User Wake-Up (1/2)</vt:lpstr>
      <vt:lpstr>Multi-User Wake-Up (2/2)</vt:lpstr>
      <vt:lpstr>WUP contents format (1/2)</vt:lpstr>
      <vt:lpstr>WUP contents format (2/2)</vt:lpstr>
      <vt:lpstr>Conclusion</vt:lpstr>
      <vt:lpstr>References</vt:lpstr>
      <vt:lpstr>Straw Poll 1</vt:lpstr>
      <vt:lpstr>Straw Poll 2</vt:lpstr>
      <vt:lpstr>Straw Poll 3</vt:lpstr>
      <vt:lpstr>Straw Poll 4</vt:lpstr>
      <vt:lpstr>Straw Poll 5</vt:lpstr>
      <vt:lpstr>Straw Poll 6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1574</cp:revision>
  <cp:lastPrinted>1998-02-10T13:28:06Z</cp:lastPrinted>
  <dcterms:created xsi:type="dcterms:W3CDTF">2007-05-21T21:00:37Z</dcterms:created>
  <dcterms:modified xsi:type="dcterms:W3CDTF">2017-05-11T03:17:57Z</dcterms:modified>
</cp:coreProperties>
</file>