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43" r:id="rId2"/>
    <p:sldId id="456" r:id="rId3"/>
    <p:sldId id="476" r:id="rId4"/>
    <p:sldId id="478" r:id="rId5"/>
    <p:sldId id="494" r:id="rId6"/>
    <p:sldId id="493" r:id="rId7"/>
    <p:sldId id="480" r:id="rId8"/>
    <p:sldId id="462" r:id="rId9"/>
    <p:sldId id="498" r:id="rId10"/>
    <p:sldId id="471" r:id="rId11"/>
    <p:sldId id="470" r:id="rId12"/>
    <p:sldId id="472" r:id="rId13"/>
    <p:sldId id="481" r:id="rId14"/>
    <p:sldId id="488" r:id="rId15"/>
    <p:sldId id="491" r:id="rId16"/>
    <p:sldId id="490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476"/>
            <p14:sldId id="478"/>
            <p14:sldId id="494"/>
            <p14:sldId id="493"/>
            <p14:sldId id="480"/>
            <p14:sldId id="462"/>
            <p14:sldId id="498"/>
            <p14:sldId id="471"/>
            <p14:sldId id="470"/>
            <p14:sldId id="472"/>
            <p14:sldId id="481"/>
            <p14:sldId id="488"/>
            <p14:sldId id="491"/>
            <p14:sldId id="4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802.11-17/0381r0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MAC issues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2017-03-11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power saving of WUR STAs, AP includes the WCT in a wake-up packet (WUP)</a:t>
            </a:r>
          </a:p>
          <a:p>
            <a:pPr lvl="1"/>
            <a:r>
              <a:rPr lang="en-US" altLang="ko-KR" sz="1600" dirty="0" smtClean="0"/>
              <a:t>WUR STA decides when it turns on the primary connectivity radio after the WUP based on the WCT and its wake-up delay</a:t>
            </a:r>
          </a:p>
          <a:p>
            <a:pPr lvl="1"/>
            <a:r>
              <a:rPr lang="en-US" altLang="ko-KR" sz="1600" dirty="0" smtClean="0"/>
              <a:t>AP sends WLAN frame to a STA through the PCR after the WCT</a:t>
            </a:r>
          </a:p>
          <a:p>
            <a:r>
              <a:rPr lang="en-US" altLang="ko-KR" sz="1800" dirty="0" smtClean="0"/>
              <a:t>A multi-user wake-up packet includes the information of multiple STAs which need to wake up (e.g., multiple IDs or Bitmap type)</a:t>
            </a:r>
          </a:p>
          <a:p>
            <a:r>
              <a:rPr lang="en-US" altLang="ko-KR" sz="1800" dirty="0"/>
              <a:t>A STA should also send a response frame to the AP after receiving MU wake-up packet which is sent for unicast WLAN </a:t>
            </a:r>
            <a:r>
              <a:rPr lang="en-US" altLang="ko-KR" sz="1800" dirty="0" smtClean="0"/>
              <a:t>frame as well as after receiving unicast wake-up packet</a:t>
            </a:r>
          </a:p>
          <a:p>
            <a:r>
              <a:rPr lang="en-US" altLang="ko-KR" sz="1800" dirty="0" smtClean="0"/>
              <a:t>Wake-up packet has different types according to its packet length and includes the frame type field for it</a:t>
            </a:r>
          </a:p>
          <a:p>
            <a:r>
              <a:rPr lang="en-US" altLang="ko-KR" sz="1800" dirty="0" smtClean="0"/>
              <a:t>WU packet design contains the information for the STA’s operation after receiving WUP (e.g., </a:t>
            </a:r>
            <a:r>
              <a:rPr lang="en-US" altLang="ko-KR" sz="1800" dirty="0"/>
              <a:t>WUR operation mode (WOM</a:t>
            </a:r>
            <a:r>
              <a:rPr lang="en-US" altLang="ko-KR" sz="1800" dirty="0" smtClean="0"/>
              <a:t>))</a:t>
            </a:r>
          </a:p>
          <a:p>
            <a:pPr lvl="1"/>
            <a:r>
              <a:rPr lang="en-US" altLang="ko-KR" sz="1600" dirty="0" smtClean="0"/>
              <a:t>0: No-wake up, 1: wake-up and EDCA access, 2: wake-up and </a:t>
            </a:r>
            <a:r>
              <a:rPr lang="en-US" altLang="ko-KR" sz="1600" dirty="0" smtClean="0"/>
              <a:t>waiting w/o EDCA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[1]11-17/0054, WUR MAC issues</a:t>
            </a:r>
          </a:p>
          <a:p>
            <a:r>
              <a:rPr lang="en-US" altLang="ko-KR" dirty="0" smtClean="0"/>
              <a:t>[2] 11-17-0343-00-00ba-wur-beacon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A wake-up packet (WUP) includes the time information about when WUR mode STAs should complete its wake up procedure after </a:t>
            </a:r>
            <a:r>
              <a:rPr lang="en-US" altLang="ko-KR" dirty="0"/>
              <a:t>receiving the WUP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209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A wake-up packet (WUP) may contain the information to identify the multiple STAs (e.g., multiple individual identifiers, or STA’s position bitmap like TIM).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5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WUR has multiple types of a wake-up packet (WUP)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83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A wake-up packet (WUP) contains the information to indicate the type of the WUR packet (e.g., Frame Type)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852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A wake-up packet (WUP) contains the following information to indicate the STA’s operation after the WUR mode STA receives the wake-up packet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Whether the WUR mode </a:t>
            </a:r>
            <a:r>
              <a:rPr lang="en-US" altLang="ko-KR" dirty="0">
                <a:sym typeface="Wingdings" panose="05000000000000000000" pitchFamily="2" charset="2"/>
              </a:rPr>
              <a:t>STA wakes up after receiving the WUP or not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Whether </a:t>
            </a:r>
            <a:r>
              <a:rPr lang="en-US" altLang="ko-KR" dirty="0">
                <a:sym typeface="Wingdings" panose="05000000000000000000" pitchFamily="2" charset="2"/>
              </a:rPr>
              <a:t>the STA sends </a:t>
            </a:r>
            <a:r>
              <a:rPr lang="en-US" altLang="ko-KR" dirty="0" smtClean="0">
                <a:sym typeface="Wingdings" panose="05000000000000000000" pitchFamily="2" charset="2"/>
              </a:rPr>
              <a:t>a response frame (e.g., a PS-Poll) after </a:t>
            </a:r>
            <a:r>
              <a:rPr lang="en-US" altLang="ko-KR" dirty="0">
                <a:sym typeface="Wingdings" panose="05000000000000000000" pitchFamily="2" charset="2"/>
              </a:rPr>
              <a:t>waking </a:t>
            </a:r>
            <a:r>
              <a:rPr lang="en-US" altLang="ko-KR" dirty="0" smtClean="0">
                <a:sym typeface="Wingdings" panose="05000000000000000000" pitchFamily="2" charset="2"/>
              </a:rPr>
              <a:t>up from WUR mode or not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19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following several WUR MAC issues were discussed at the previous meetings [1] and there were some agreements among them</a:t>
            </a:r>
          </a:p>
          <a:p>
            <a:pPr lvl="1"/>
            <a:r>
              <a:rPr lang="en-US" altLang="ko-KR" dirty="0"/>
              <a:t>Broadcast Wake-up</a:t>
            </a:r>
          </a:p>
          <a:p>
            <a:pPr lvl="1"/>
            <a:r>
              <a:rPr lang="en-US" altLang="ko-KR" dirty="0" smtClean="0"/>
              <a:t>Group wake-up</a:t>
            </a:r>
          </a:p>
          <a:p>
            <a:pPr lvl="1"/>
            <a:r>
              <a:rPr lang="en-US" altLang="ko-KR" dirty="0" smtClean="0"/>
              <a:t>Multicast Wake-up</a:t>
            </a:r>
            <a:endParaRPr lang="en-US" altLang="ko-KR" dirty="0"/>
          </a:p>
          <a:p>
            <a:pPr lvl="1"/>
            <a:r>
              <a:rPr lang="en-US" altLang="ko-KR" dirty="0"/>
              <a:t>WUP (Wake Up Packet) contents </a:t>
            </a:r>
            <a:r>
              <a:rPr lang="en-US" altLang="ko-KR" dirty="0" smtClean="0"/>
              <a:t>design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This contribution discusses details of them and proposes the related SFD texts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r>
              <a:rPr lang="en-US" altLang="ko-KR" sz="1800" dirty="0" smtClean="0"/>
              <a:t>Before sending group addressed BU, AP can send a broadcast wake-up packet to wake up all WUR mode STAs which are associated with the AP</a:t>
            </a:r>
          </a:p>
          <a:p>
            <a:r>
              <a:rPr lang="en-US" altLang="ko-KR" sz="1800" dirty="0" smtClean="0"/>
              <a:t>Broadcast </a:t>
            </a:r>
            <a:r>
              <a:rPr lang="en-US" altLang="ko-KR" sz="1800" dirty="0"/>
              <a:t>WUP should be sent early with enough time for </a:t>
            </a:r>
            <a:r>
              <a:rPr lang="en-US" altLang="ko-KR" sz="1800" dirty="0" smtClean="0"/>
              <a:t>those WUR </a:t>
            </a:r>
            <a:r>
              <a:rPr lang="en-US" altLang="ko-KR" sz="1800" dirty="0"/>
              <a:t>mode STAs to receive DTIM/GA BU correctly after </a:t>
            </a:r>
            <a:r>
              <a:rPr lang="en-US" altLang="ko-KR" sz="1800" dirty="0" smtClean="0"/>
              <a:t>their </a:t>
            </a:r>
            <a:r>
              <a:rPr lang="en-US" altLang="ko-KR" sz="1800" dirty="0"/>
              <a:t>wake up delay </a:t>
            </a:r>
            <a:endParaRPr lang="en-US" altLang="ko-KR" sz="1800" dirty="0" smtClean="0"/>
          </a:p>
          <a:p>
            <a:pPr lvl="1"/>
            <a:r>
              <a:rPr lang="en-US" altLang="ko-KR" sz="1400" dirty="0"/>
              <a:t>B</a:t>
            </a:r>
            <a:r>
              <a:rPr lang="en-US" altLang="ko-KR" sz="1400" dirty="0" smtClean="0"/>
              <a:t>ecause </a:t>
            </a:r>
            <a:r>
              <a:rPr lang="en-US" altLang="ko-KR" sz="1400" dirty="0"/>
              <a:t>Broadcast WUP TX can be delayed if channel is </a:t>
            </a:r>
            <a:r>
              <a:rPr lang="en-US" altLang="ko-KR" sz="1400" dirty="0" smtClean="0"/>
              <a:t>busy and,</a:t>
            </a:r>
            <a:endParaRPr lang="en-US" altLang="ko-KR" sz="1400" dirty="0"/>
          </a:p>
          <a:p>
            <a:pPr lvl="1"/>
            <a:r>
              <a:rPr lang="en-US" altLang="ko-KR" sz="1400" dirty="0"/>
              <a:t>Each STA’s </a:t>
            </a:r>
            <a:r>
              <a:rPr lang="en-US" altLang="ko-KR" sz="1400" dirty="0" smtClean="0"/>
              <a:t>wake-up </a:t>
            </a:r>
            <a:r>
              <a:rPr lang="en-US" altLang="ko-KR" sz="1400" dirty="0"/>
              <a:t>delay could be different according to each </a:t>
            </a:r>
            <a:r>
              <a:rPr lang="en-US" altLang="ko-KR" sz="1400" dirty="0" smtClean="0"/>
              <a:t>STA’s </a:t>
            </a:r>
            <a:r>
              <a:rPr lang="en-US" altLang="ko-KR" sz="1400" dirty="0"/>
              <a:t>capability or </a:t>
            </a:r>
            <a:r>
              <a:rPr lang="en-US" altLang="ko-KR" sz="1400" dirty="0" smtClean="0"/>
              <a:t>its environment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/>
          <p:cNvSpPr/>
          <p:nvPr/>
        </p:nvSpPr>
        <p:spPr bwMode="auto">
          <a:xfrm>
            <a:off x="1651582" y="4190999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8" name="직선 화살표 연결선 17"/>
          <p:cNvCxnSpPr>
            <a:stCxn id="12" idx="2"/>
          </p:cNvCxnSpPr>
          <p:nvPr/>
        </p:nvCxnSpPr>
        <p:spPr bwMode="auto">
          <a:xfrm>
            <a:off x="20706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070682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070682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0706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642182" y="4676001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23" name="직사각형 22"/>
          <p:cNvSpPr/>
          <p:nvPr/>
        </p:nvSpPr>
        <p:spPr bwMode="auto">
          <a:xfrm>
            <a:off x="5302800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58425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5842582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5842582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 flipH="1">
            <a:off x="4915419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 flipH="1">
            <a:off x="4845601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 flipH="1">
            <a:off x="4915420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 flipH="1">
            <a:off x="4998001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 flipH="1">
            <a:off x="5074202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직사각형 31"/>
          <p:cNvSpPr/>
          <p:nvPr/>
        </p:nvSpPr>
        <p:spPr bwMode="auto">
          <a:xfrm>
            <a:off x="6563596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7103378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7103378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7103378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2642182" y="4980800"/>
            <a:ext cx="11430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2646234" y="5361800"/>
            <a:ext cx="1132908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2636139" y="5742800"/>
            <a:ext cx="1682443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646232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직선 화살표 연결선 39"/>
          <p:cNvCxnSpPr>
            <a:stCxn id="36" idx="3"/>
          </p:cNvCxnSpPr>
          <p:nvPr/>
        </p:nvCxnSpPr>
        <p:spPr bwMode="auto">
          <a:xfrm flipV="1">
            <a:off x="3785182" y="5119298"/>
            <a:ext cx="15159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1" name="직선 화살표 연결선 40"/>
          <p:cNvCxnSpPr>
            <a:stCxn id="37" idx="3"/>
          </p:cNvCxnSpPr>
          <p:nvPr/>
        </p:nvCxnSpPr>
        <p:spPr bwMode="auto">
          <a:xfrm flipV="1">
            <a:off x="3779142" y="5499326"/>
            <a:ext cx="1522005" cy="9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직선 화살표 연결선 41"/>
          <p:cNvCxnSpPr/>
          <p:nvPr/>
        </p:nvCxnSpPr>
        <p:spPr bwMode="auto">
          <a:xfrm>
            <a:off x="4318582" y="5867400"/>
            <a:ext cx="982565" cy="129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" name="직선 화살표 연결선 42"/>
          <p:cNvCxnSpPr/>
          <p:nvPr/>
        </p:nvCxnSpPr>
        <p:spPr bwMode="auto">
          <a:xfrm>
            <a:off x="4318582" y="6261323"/>
            <a:ext cx="9825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991648" y="4790301"/>
            <a:ext cx="985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Waiting time</a:t>
            </a:r>
            <a:endParaRPr lang="ko-KR" altLang="en-US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58425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7103378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직선 연결선 46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직선 연결선 48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직선 연결선 49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직선 연결선 50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443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r>
              <a:rPr lang="en-US" altLang="ko-KR" sz="1400" dirty="0"/>
              <a:t>AP (or WUR Transmitter</a:t>
            </a:r>
            <a:r>
              <a:rPr lang="en-US" altLang="ko-KR" sz="1400" dirty="0" smtClean="0"/>
              <a:t>) informs the STAs of the Wake-up </a:t>
            </a:r>
            <a:r>
              <a:rPr lang="en-US" altLang="ko-KR" sz="1400" dirty="0"/>
              <a:t>Completion Time (WCT) </a:t>
            </a:r>
            <a:endParaRPr lang="en-US" altLang="ko-KR" sz="1400" dirty="0" smtClean="0"/>
          </a:p>
          <a:p>
            <a:pPr lvl="1"/>
            <a:r>
              <a:rPr lang="en-US" altLang="ko-KR" sz="1100" dirty="0" smtClean="0"/>
              <a:t>WCT</a:t>
            </a:r>
            <a:r>
              <a:rPr lang="en-US" altLang="ko-KR" sz="1100" dirty="0"/>
              <a:t>: </a:t>
            </a:r>
            <a:r>
              <a:rPr lang="en-US" altLang="ko-KR" sz="1100" dirty="0" smtClean="0"/>
              <a:t>the </a:t>
            </a:r>
            <a:r>
              <a:rPr lang="en-US" altLang="ko-KR" sz="1100" dirty="0"/>
              <a:t>time </a:t>
            </a:r>
            <a:r>
              <a:rPr lang="en-US" altLang="ko-KR" sz="1100" dirty="0" smtClean="0"/>
              <a:t>at which </a:t>
            </a:r>
            <a:r>
              <a:rPr lang="en-US" altLang="ko-KR" sz="1100" dirty="0"/>
              <a:t>WUR mode STA should finish its wake up procedure </a:t>
            </a:r>
            <a:r>
              <a:rPr lang="en-US" altLang="ko-KR" sz="1100" dirty="0" smtClean="0"/>
              <a:t>to receive the DTIM or Group addressed BU correctly</a:t>
            </a:r>
          </a:p>
          <a:p>
            <a:pPr lvl="2"/>
            <a:r>
              <a:rPr lang="en-US" altLang="ko-KR" sz="1050" dirty="0" smtClean="0"/>
              <a:t>e.g</a:t>
            </a:r>
            <a:r>
              <a:rPr lang="en-US" altLang="ko-KR" sz="1050" dirty="0"/>
              <a:t>., </a:t>
            </a:r>
            <a:r>
              <a:rPr lang="en-US" altLang="ko-KR" sz="1050" dirty="0" smtClean="0"/>
              <a:t>AP can set the WCT to TBTT </a:t>
            </a:r>
            <a:r>
              <a:rPr lang="en-US" altLang="ko-KR" sz="1050" dirty="0"/>
              <a:t>or Group addressed BU TX start </a:t>
            </a:r>
            <a:r>
              <a:rPr lang="en-US" altLang="ko-KR" sz="1050" dirty="0" smtClean="0"/>
              <a:t>time</a:t>
            </a:r>
          </a:p>
          <a:p>
            <a:pPr lvl="1"/>
            <a:r>
              <a:rPr lang="en-US" altLang="ko-KR" sz="1200" dirty="0" smtClean="0"/>
              <a:t>WCT value depends on the time when the broadcast WUP is transmitted (i.e., random back-off) </a:t>
            </a:r>
            <a:endParaRPr lang="en-US" altLang="ko-KR" sz="1200" dirty="0"/>
          </a:p>
          <a:p>
            <a:pPr lvl="1"/>
            <a:r>
              <a:rPr lang="en-US" altLang="ko-KR" sz="1100" dirty="0"/>
              <a:t>Each WUR mode STA decides its WLAN-On start time based on the received WCT value and its wake up delay</a:t>
            </a:r>
            <a:endParaRPr lang="ko-KR" altLang="en-US" sz="1100"/>
          </a:p>
          <a:p>
            <a:r>
              <a:rPr lang="en-US" altLang="ko-KR" sz="1200" dirty="0" smtClean="0"/>
              <a:t>WCT is included in Broadcast wake-up packet </a:t>
            </a:r>
          </a:p>
          <a:p>
            <a:r>
              <a:rPr lang="en-US" altLang="ko-KR" sz="1200" dirty="0" smtClean="0"/>
              <a:t>AP sends DTIM or Group address BU after the WCT</a:t>
            </a:r>
            <a:endParaRPr lang="ko-KR" altLang="en-US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2" name="TextBox 51"/>
          <p:cNvSpPr txBox="1"/>
          <p:nvPr/>
        </p:nvSpPr>
        <p:spPr>
          <a:xfrm>
            <a:off x="2174673" y="5960076"/>
            <a:ext cx="122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3, 4</a:t>
            </a:r>
            <a:endParaRPr lang="ko-KR" altLang="en-US"/>
          </a:p>
        </p:txBody>
      </p:sp>
      <p:cxnSp>
        <p:nvCxnSpPr>
          <p:cNvPr id="53" name="직선 화살표 연결선 52"/>
          <p:cNvCxnSpPr/>
          <p:nvPr/>
        </p:nvCxnSpPr>
        <p:spPr bwMode="auto">
          <a:xfrm>
            <a:off x="3933513" y="4828398"/>
            <a:ext cx="151302" cy="14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791098" y="4642019"/>
            <a:ext cx="125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1, 2</a:t>
            </a:r>
            <a:endParaRPr lang="ko-KR" altLang="en-US"/>
          </a:p>
        </p:txBody>
      </p:sp>
      <p:cxnSp>
        <p:nvCxnSpPr>
          <p:cNvPr id="55" name="직선 연결선 54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직선 연결선 56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직선 연결선 57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0" name="직사각형 59"/>
          <p:cNvSpPr/>
          <p:nvPr/>
        </p:nvSpPr>
        <p:spPr bwMode="auto">
          <a:xfrm>
            <a:off x="1650534" y="4038603"/>
            <a:ext cx="838200" cy="60959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(WCT)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66" name="직선 화살표 연결선 65"/>
          <p:cNvCxnSpPr>
            <a:stCxn id="60" idx="2"/>
          </p:cNvCxnSpPr>
          <p:nvPr/>
        </p:nvCxnSpPr>
        <p:spPr bwMode="auto">
          <a:xfrm>
            <a:off x="2069634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7" name="직선 화살표 연결선 66"/>
          <p:cNvCxnSpPr/>
          <p:nvPr/>
        </p:nvCxnSpPr>
        <p:spPr bwMode="auto">
          <a:xfrm>
            <a:off x="2069634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직선 화살표 연결선 67"/>
          <p:cNvCxnSpPr/>
          <p:nvPr/>
        </p:nvCxnSpPr>
        <p:spPr bwMode="auto">
          <a:xfrm>
            <a:off x="2069634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9" name="직선 화살표 연결선 68"/>
          <p:cNvCxnSpPr/>
          <p:nvPr/>
        </p:nvCxnSpPr>
        <p:spPr bwMode="auto">
          <a:xfrm>
            <a:off x="2069634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4130531" y="4689899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71" name="직사각형 70"/>
          <p:cNvSpPr/>
          <p:nvPr/>
        </p:nvSpPr>
        <p:spPr bwMode="auto">
          <a:xfrm>
            <a:off x="5791199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6330981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직선 화살표 연결선 72"/>
          <p:cNvCxnSpPr/>
          <p:nvPr/>
        </p:nvCxnSpPr>
        <p:spPr bwMode="auto">
          <a:xfrm>
            <a:off x="6330981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>
            <a:off x="6330981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직선 연결선 74"/>
          <p:cNvCxnSpPr/>
          <p:nvPr/>
        </p:nvCxnSpPr>
        <p:spPr bwMode="auto">
          <a:xfrm flipH="1">
            <a:off x="5403818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/>
          <p:nvPr/>
        </p:nvCxnSpPr>
        <p:spPr bwMode="auto">
          <a:xfrm flipH="1">
            <a:off x="5334000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직선 연결선 76"/>
          <p:cNvCxnSpPr/>
          <p:nvPr/>
        </p:nvCxnSpPr>
        <p:spPr bwMode="auto">
          <a:xfrm flipH="1">
            <a:off x="5403819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/>
          <p:nvPr/>
        </p:nvCxnSpPr>
        <p:spPr bwMode="auto">
          <a:xfrm flipH="1">
            <a:off x="5486400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직선 연결선 78"/>
          <p:cNvCxnSpPr/>
          <p:nvPr/>
        </p:nvCxnSpPr>
        <p:spPr bwMode="auto">
          <a:xfrm flipH="1">
            <a:off x="5562601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0" name="직사각형 79"/>
          <p:cNvSpPr/>
          <p:nvPr/>
        </p:nvSpPr>
        <p:spPr bwMode="auto">
          <a:xfrm>
            <a:off x="7051995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1" name="직선 화살표 연결선 80"/>
          <p:cNvCxnSpPr/>
          <p:nvPr/>
        </p:nvCxnSpPr>
        <p:spPr bwMode="auto">
          <a:xfrm>
            <a:off x="7591777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2" name="직선 화살표 연결선 81"/>
          <p:cNvCxnSpPr/>
          <p:nvPr/>
        </p:nvCxnSpPr>
        <p:spPr bwMode="auto">
          <a:xfrm>
            <a:off x="7591777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3" name="직선 화살표 연결선 82"/>
          <p:cNvCxnSpPr/>
          <p:nvPr/>
        </p:nvCxnSpPr>
        <p:spPr bwMode="auto">
          <a:xfrm>
            <a:off x="7591777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직사각형 83"/>
          <p:cNvSpPr/>
          <p:nvPr/>
        </p:nvSpPr>
        <p:spPr bwMode="auto">
          <a:xfrm>
            <a:off x="4088934" y="4980800"/>
            <a:ext cx="12192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직사각형 84"/>
          <p:cNvSpPr/>
          <p:nvPr/>
        </p:nvSpPr>
        <p:spPr bwMode="auto">
          <a:xfrm>
            <a:off x="4092985" y="5359279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3635785" y="5745374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3635784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직선 화살표 연결선 87"/>
          <p:cNvCxnSpPr>
            <a:endCxn id="86" idx="1"/>
          </p:cNvCxnSpPr>
          <p:nvPr/>
        </p:nvCxnSpPr>
        <p:spPr bwMode="auto">
          <a:xfrm flipV="1">
            <a:off x="3250734" y="5883873"/>
            <a:ext cx="385051" cy="2121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9" name="직선 화살표 연결선 88"/>
          <p:cNvCxnSpPr/>
          <p:nvPr/>
        </p:nvCxnSpPr>
        <p:spPr bwMode="auto">
          <a:xfrm>
            <a:off x="6330981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0" name="직선 화살표 연결선 89"/>
          <p:cNvCxnSpPr/>
          <p:nvPr/>
        </p:nvCxnSpPr>
        <p:spPr bwMode="auto">
          <a:xfrm>
            <a:off x="7591777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1" name="직선 연결선 90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2" name="직선 연결선 91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직선 연결선 92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4" name="직선 연결선 93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직선 연결선 94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2488734" y="4190999"/>
            <a:ext cx="2819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183939" y="4180439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WCT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2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 reception after WCT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600" i="1" dirty="0"/>
              <a:t>The AP can send a Trigger Frame in 11ax to solicit response frames from one or more STAs after sending a wake-up packet to the STA(s). [Motion 3, March </a:t>
            </a:r>
            <a:r>
              <a:rPr lang="en-GB" altLang="ko-KR" sz="1600" i="1" dirty="0" smtClean="0"/>
              <a:t>2017]</a:t>
            </a:r>
            <a:endParaRPr lang="en-US" altLang="ko-KR" sz="1600" i="1" dirty="0" smtClean="0"/>
          </a:p>
          <a:p>
            <a:r>
              <a:rPr lang="en-US" altLang="ko-KR" sz="1600" dirty="0" smtClean="0"/>
              <a:t>In this case, AP can also include WCT (wake-up completion time) in WUP (s) before sending the Trigger frame so that STA ca</a:t>
            </a:r>
            <a:r>
              <a:rPr lang="en-US" altLang="ko-KR" sz="1600" dirty="0"/>
              <a:t>n</a:t>
            </a:r>
            <a:r>
              <a:rPr lang="en-US" altLang="ko-KR" sz="1600" dirty="0" smtClean="0"/>
              <a:t> decide its WLAN-On start time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43000" y="43118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43000" y="4921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5302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5683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6064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/>
          <p:cNvSpPr/>
          <p:nvPr/>
        </p:nvSpPr>
        <p:spPr bwMode="auto">
          <a:xfrm>
            <a:off x="1964871" y="3581400"/>
            <a:ext cx="1014083" cy="73046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kumimoji="0" lang="en-US" altLang="ko-KR" dirty="0" smtClean="0"/>
              <a:t>(STA 1, 2, 3), WCT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3" y="4034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03557" y="4644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025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5406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787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8" name="직선 화살표 연결선 17"/>
          <p:cNvCxnSpPr>
            <a:stCxn id="12" idx="2"/>
          </p:cNvCxnSpPr>
          <p:nvPr/>
        </p:nvCxnSpPr>
        <p:spPr bwMode="auto">
          <a:xfrm>
            <a:off x="2471913" y="4311867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473309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473309" y="5302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직사각형 23"/>
          <p:cNvSpPr/>
          <p:nvPr/>
        </p:nvSpPr>
        <p:spPr bwMode="auto">
          <a:xfrm>
            <a:off x="6303475" y="3854668"/>
            <a:ext cx="1264714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6901251" y="4326924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6901251" y="4936523"/>
            <a:ext cx="0" cy="762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6901251" y="4936523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H="1">
            <a:off x="1593818" y="407130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H="1">
            <a:off x="1524000" y="407130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1593819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1676400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1752601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직사각형 39"/>
          <p:cNvSpPr/>
          <p:nvPr/>
        </p:nvSpPr>
        <p:spPr bwMode="auto">
          <a:xfrm>
            <a:off x="5679995" y="4552434"/>
            <a:ext cx="533399" cy="11310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5140215" y="3854666"/>
            <a:ext cx="47540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직선 화살표 연결선 41"/>
          <p:cNvCxnSpPr/>
          <p:nvPr/>
        </p:nvCxnSpPr>
        <p:spPr bwMode="auto">
          <a:xfrm>
            <a:off x="5375196" y="431186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/>
          <p:nvPr/>
        </p:nvCxnSpPr>
        <p:spPr bwMode="auto">
          <a:xfrm>
            <a:off x="5375196" y="4921467"/>
            <a:ext cx="0" cy="762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직선 화살표 연결선 43"/>
          <p:cNvCxnSpPr/>
          <p:nvPr/>
        </p:nvCxnSpPr>
        <p:spPr bwMode="auto">
          <a:xfrm>
            <a:off x="5375196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503479" y="4356091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50" name="직사각형 49"/>
          <p:cNvSpPr/>
          <p:nvPr/>
        </p:nvSpPr>
        <p:spPr bwMode="auto">
          <a:xfrm>
            <a:off x="3797576" y="4648200"/>
            <a:ext cx="883506" cy="26847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3465933" y="5025471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3124200" y="5411269"/>
            <a:ext cx="1564125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직선 화살표 연결선 52"/>
          <p:cNvCxnSpPr/>
          <p:nvPr/>
        </p:nvCxnSpPr>
        <p:spPr bwMode="auto">
          <a:xfrm flipV="1">
            <a:off x="2971800" y="3700501"/>
            <a:ext cx="1709282" cy="17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79339" y="3708056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WCT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60" name="직선 화살표 연결선 59"/>
          <p:cNvCxnSpPr>
            <a:stCxn id="61" idx="3"/>
          </p:cNvCxnSpPr>
          <p:nvPr/>
        </p:nvCxnSpPr>
        <p:spPr bwMode="auto">
          <a:xfrm>
            <a:off x="3305118" y="4722169"/>
            <a:ext cx="499420" cy="105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510821" y="4491336"/>
            <a:ext cx="79429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</a:t>
            </a:r>
            <a:endParaRPr lang="ko-KR" altLang="en-US"/>
          </a:p>
        </p:txBody>
      </p:sp>
      <p:cxnSp>
        <p:nvCxnSpPr>
          <p:cNvPr id="63" name="직선 화살표 연결선 62"/>
          <p:cNvCxnSpPr>
            <a:stCxn id="61" idx="2"/>
          </p:cNvCxnSpPr>
          <p:nvPr/>
        </p:nvCxnSpPr>
        <p:spPr bwMode="auto">
          <a:xfrm>
            <a:off x="2907970" y="4953001"/>
            <a:ext cx="219146" cy="473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4" name="직선 화살표 연결선 63"/>
          <p:cNvCxnSpPr>
            <a:stCxn id="61" idx="2"/>
            <a:endCxn id="51" idx="1"/>
          </p:cNvCxnSpPr>
          <p:nvPr/>
        </p:nvCxnSpPr>
        <p:spPr bwMode="auto">
          <a:xfrm>
            <a:off x="2907970" y="4953001"/>
            <a:ext cx="557963" cy="2109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직선 연결선 69"/>
          <p:cNvCxnSpPr/>
          <p:nvPr/>
        </p:nvCxnSpPr>
        <p:spPr bwMode="auto">
          <a:xfrm flipH="1">
            <a:off x="4750900" y="4067307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직선 연결선 70"/>
          <p:cNvCxnSpPr/>
          <p:nvPr/>
        </p:nvCxnSpPr>
        <p:spPr bwMode="auto">
          <a:xfrm flipH="1">
            <a:off x="4681082" y="4067307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직선 연결선 71"/>
          <p:cNvCxnSpPr/>
          <p:nvPr/>
        </p:nvCxnSpPr>
        <p:spPr bwMode="auto">
          <a:xfrm flipH="1">
            <a:off x="4750901" y="4067307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직선 연결선 72"/>
          <p:cNvCxnSpPr/>
          <p:nvPr/>
        </p:nvCxnSpPr>
        <p:spPr bwMode="auto">
          <a:xfrm flipH="1">
            <a:off x="4833482" y="4067307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직선 연결선 73"/>
          <p:cNvCxnSpPr/>
          <p:nvPr/>
        </p:nvCxnSpPr>
        <p:spPr bwMode="auto">
          <a:xfrm flipH="1">
            <a:off x="4909683" y="4067307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999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wake-up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sz="1600" dirty="0" smtClean="0"/>
              <a:t>Group wake up</a:t>
            </a:r>
          </a:p>
          <a:p>
            <a:pPr lvl="1"/>
            <a:r>
              <a:rPr lang="en-US" altLang="ko-KR" sz="1400" dirty="0" smtClean="0"/>
              <a:t>Group wake up (e.g</a:t>
            </a:r>
            <a:r>
              <a:rPr lang="en-US" altLang="ko-KR" sz="1400" dirty="0"/>
              <a:t>., </a:t>
            </a:r>
            <a:r>
              <a:rPr lang="en-US" altLang="ko-KR" sz="1400" dirty="0" smtClean="0"/>
              <a:t>using Group ID) can be used for waking up all STAs belonging to a group but it hardly happens</a:t>
            </a:r>
          </a:p>
          <a:p>
            <a:pPr lvl="1"/>
            <a:r>
              <a:rPr lang="en-US" altLang="ko-KR" sz="1400" dirty="0" smtClean="0"/>
              <a:t>May not be efficient if it is used for waking up a part of STAs in a group </a:t>
            </a:r>
            <a:r>
              <a:rPr lang="en-US" altLang="ko-KR" sz="1400" dirty="0" smtClean="0">
                <a:sym typeface="Wingdings" panose="05000000000000000000" pitchFamily="2" charset="2"/>
              </a:rPr>
              <a:t> </a:t>
            </a:r>
            <a:r>
              <a:rPr lang="en-US" altLang="ko-KR" sz="1400" dirty="0" smtClean="0"/>
              <a:t>increasing false alarm</a:t>
            </a:r>
          </a:p>
          <a:p>
            <a:pPr lvl="1"/>
            <a:r>
              <a:rPr lang="en-US" altLang="ko-KR" sz="1400" dirty="0" smtClean="0"/>
              <a:t>Need complicate group management like MU-MIMO </a:t>
            </a:r>
          </a:p>
          <a:p>
            <a:pPr lvl="1"/>
            <a:endParaRPr lang="en-US" altLang="ko-KR" sz="1400" dirty="0" smtClean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143000" y="39624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4572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4953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5334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1143000" y="5715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2057400" y="3505200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(GID =1)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913" y="36854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3557" y="4295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4676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057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5438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9" name="직선 화살표 연결선 18"/>
          <p:cNvCxnSpPr>
            <a:stCxn id="13" idx="2"/>
          </p:cNvCxnSpPr>
          <p:nvPr/>
        </p:nvCxnSpPr>
        <p:spPr bwMode="auto">
          <a:xfrm>
            <a:off x="24765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4765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65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/>
          <p:nvPr/>
        </p:nvCxnSpPr>
        <p:spPr bwMode="auto">
          <a:xfrm>
            <a:off x="2476500" y="5334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직사각형 22"/>
          <p:cNvSpPr/>
          <p:nvPr/>
        </p:nvSpPr>
        <p:spPr bwMode="auto">
          <a:xfrm>
            <a:off x="2971800" y="4295000"/>
            <a:ext cx="1219200" cy="18009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971800" y="4191000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048000" y="3914975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26" name="직사각형 25"/>
          <p:cNvSpPr/>
          <p:nvPr/>
        </p:nvSpPr>
        <p:spPr bwMode="auto">
          <a:xfrm>
            <a:off x="5803024" y="3505200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화살표 연결선 26"/>
          <p:cNvCxnSpPr/>
          <p:nvPr/>
        </p:nvCxnSpPr>
        <p:spPr bwMode="auto">
          <a:xfrm>
            <a:off x="67818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67818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/>
          <p:nvPr/>
        </p:nvCxnSpPr>
        <p:spPr bwMode="auto">
          <a:xfrm>
            <a:off x="67818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 flipH="1">
            <a:off x="5403818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 flipH="1">
            <a:off x="5334000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 flipH="1">
            <a:off x="5403819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 flipH="1">
            <a:off x="5486400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H="1">
            <a:off x="5562601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85800" y="6172200"/>
            <a:ext cx="2895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STA1, 2, 3, 4, 5 belong to Group 1 (GID=1)</a:t>
            </a:r>
            <a:endParaRPr lang="ko-KR" altLang="en-US"/>
          </a:p>
        </p:txBody>
      </p:sp>
      <p:cxnSp>
        <p:nvCxnSpPr>
          <p:cNvPr id="36" name="직선 연결선 35"/>
          <p:cNvCxnSpPr/>
          <p:nvPr/>
        </p:nvCxnSpPr>
        <p:spPr bwMode="auto">
          <a:xfrm>
            <a:off x="1143000" y="60959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9600" y="58190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2476500" y="5714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1683553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1613735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40"/>
          <p:cNvCxnSpPr/>
          <p:nvPr/>
        </p:nvCxnSpPr>
        <p:spPr bwMode="auto">
          <a:xfrm flipH="1">
            <a:off x="1683554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/>
          <p:cNvCxnSpPr/>
          <p:nvPr/>
        </p:nvCxnSpPr>
        <p:spPr bwMode="auto">
          <a:xfrm flipH="1">
            <a:off x="1766135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1842336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직사각형 43"/>
          <p:cNvSpPr/>
          <p:nvPr/>
        </p:nvSpPr>
        <p:spPr bwMode="auto">
          <a:xfrm>
            <a:off x="4724399" y="4113212"/>
            <a:ext cx="533399" cy="198278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오른쪽 화살표 44"/>
          <p:cNvSpPr/>
          <p:nvPr/>
        </p:nvSpPr>
        <p:spPr bwMode="auto">
          <a:xfrm>
            <a:off x="2971800" y="5332412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91000" y="5382579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47" name="오른쪽 화살표 46"/>
          <p:cNvSpPr/>
          <p:nvPr/>
        </p:nvSpPr>
        <p:spPr bwMode="auto">
          <a:xfrm>
            <a:off x="2971800" y="5714999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91000" y="5765166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Wake-Up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Multi-User (MU) </a:t>
            </a:r>
            <a:r>
              <a:rPr lang="en-US" altLang="ko-KR" sz="1400" dirty="0" smtClean="0"/>
              <a:t>Wake </a:t>
            </a:r>
            <a:r>
              <a:rPr lang="en-US" altLang="ko-KR" sz="1400" dirty="0"/>
              <a:t>U</a:t>
            </a:r>
            <a:r>
              <a:rPr lang="en-US" altLang="ko-KR" sz="1400" dirty="0" smtClean="0"/>
              <a:t>p</a:t>
            </a:r>
            <a:endParaRPr lang="en-US" altLang="ko-KR" sz="1400" dirty="0"/>
          </a:p>
          <a:p>
            <a:pPr lvl="1"/>
            <a:r>
              <a:rPr lang="en-US" altLang="ko-KR" sz="1200" dirty="0"/>
              <a:t>WUR </a:t>
            </a:r>
            <a:r>
              <a:rPr lang="en-US" altLang="ko-KR" sz="1200" dirty="0" smtClean="0"/>
              <a:t>needs </a:t>
            </a:r>
            <a:r>
              <a:rPr lang="en-US" altLang="ko-KR" sz="1200" dirty="0"/>
              <a:t>to support MU wake-up mode for waking up a part of STAs in a group </a:t>
            </a:r>
          </a:p>
          <a:p>
            <a:pPr lvl="1"/>
            <a:r>
              <a:rPr lang="en-US" altLang="ko-KR" sz="1200" dirty="0"/>
              <a:t>Example 1) WUP may contain multiple receiver IDs </a:t>
            </a:r>
            <a:r>
              <a:rPr lang="en-US" altLang="ko-KR" sz="1200" dirty="0">
                <a:sym typeface="Wingdings" panose="05000000000000000000" pitchFamily="2" charset="2"/>
              </a:rPr>
              <a:t> the WU packet size is increased according to the number of STAs</a:t>
            </a:r>
          </a:p>
          <a:p>
            <a:pPr lvl="1"/>
            <a:r>
              <a:rPr lang="en-US" altLang="ko-KR" sz="1200" dirty="0">
                <a:sym typeface="Wingdings" panose="05000000000000000000" pitchFamily="2" charset="2"/>
              </a:rPr>
              <a:t>Example 2) WUP may </a:t>
            </a:r>
            <a:r>
              <a:rPr lang="en-US" altLang="ko-KR" sz="1200" dirty="0" smtClean="0">
                <a:sym typeface="Wingdings" panose="05000000000000000000" pitchFamily="2" charset="2"/>
              </a:rPr>
              <a:t>contain the STA’s position bitmap like </a:t>
            </a:r>
            <a:r>
              <a:rPr lang="en-US" altLang="ko-KR" sz="1200" dirty="0">
                <a:sym typeface="Wingdings" panose="05000000000000000000" pitchFamily="2" charset="2"/>
              </a:rPr>
              <a:t>TIM</a:t>
            </a:r>
          </a:p>
          <a:p>
            <a:pPr lvl="2"/>
            <a:r>
              <a:rPr lang="en-US" altLang="ko-KR" sz="1100" dirty="0">
                <a:sym typeface="Wingdings" panose="05000000000000000000" pitchFamily="2" charset="2"/>
              </a:rPr>
              <a:t>TIM size should be optimized (e.g., like 11ah hierarchical </a:t>
            </a:r>
            <a:r>
              <a:rPr lang="en-US" altLang="ko-KR" sz="1100" dirty="0" smtClean="0">
                <a:sym typeface="Wingdings" panose="05000000000000000000" pitchFamily="2" charset="2"/>
              </a:rPr>
              <a:t>TIM or </a:t>
            </a:r>
            <a:r>
              <a:rPr lang="en-US" altLang="ko-KR" sz="1100" dirty="0">
                <a:sym typeface="Wingdings" panose="05000000000000000000" pitchFamily="2" charset="2"/>
              </a:rPr>
              <a:t>using WUR ID</a:t>
            </a:r>
            <a:r>
              <a:rPr lang="en-US" altLang="ko-KR" sz="1100" baseline="30000" dirty="0">
                <a:sym typeface="Wingdings" panose="05000000000000000000" pitchFamily="2" charset="2"/>
              </a:rPr>
              <a:t>1)</a:t>
            </a:r>
            <a:r>
              <a:rPr lang="en-US" altLang="ko-KR" sz="1100" dirty="0">
                <a:sym typeface="Wingdings" panose="05000000000000000000" pitchFamily="2" charset="2"/>
              </a:rPr>
              <a:t> instead of AID</a:t>
            </a:r>
            <a:r>
              <a:rPr lang="en-US" altLang="ko-KR" sz="1100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altLang="ko-KR" sz="1400" dirty="0"/>
              <a:t>A STA should also send a response frame to the AP after receiving MU wake-up packet which is sent for unicast WLAN frame</a:t>
            </a:r>
            <a:endParaRPr lang="ko-KR" altLang="en-US" sz="140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669620"/>
            <a:ext cx="2581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WUR ID can be allocated before entering WUR mode</a:t>
            </a:r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143000" y="6064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09600" y="5787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44" name="직선 연결선 43"/>
          <p:cNvCxnSpPr/>
          <p:nvPr/>
        </p:nvCxnSpPr>
        <p:spPr bwMode="auto">
          <a:xfrm>
            <a:off x="1143000" y="43118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>
            <a:off x="1143000" y="4921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>
            <a:off x="1143000" y="5302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직선 연결선 46"/>
          <p:cNvCxnSpPr/>
          <p:nvPr/>
        </p:nvCxnSpPr>
        <p:spPr bwMode="auto">
          <a:xfrm>
            <a:off x="1143000" y="5683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1964871" y="3854666"/>
            <a:ext cx="1014083" cy="4572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kumimoji="0" lang="en-US" altLang="ko-KR" dirty="0" smtClean="0"/>
              <a:t>(STA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6913" y="4034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603557" y="4644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609600" y="5025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609600" y="5406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cxnSp>
        <p:nvCxnSpPr>
          <p:cNvPr id="53" name="직선 화살표 연결선 52"/>
          <p:cNvCxnSpPr>
            <a:stCxn id="48" idx="2"/>
          </p:cNvCxnSpPr>
          <p:nvPr/>
        </p:nvCxnSpPr>
        <p:spPr bwMode="auto">
          <a:xfrm>
            <a:off x="2471913" y="4311867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2473309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2473309" y="5302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직사각형 55"/>
          <p:cNvSpPr/>
          <p:nvPr/>
        </p:nvSpPr>
        <p:spPr bwMode="auto">
          <a:xfrm>
            <a:off x="3048000" y="4644468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직선 화살표 연결선 56"/>
          <p:cNvCxnSpPr/>
          <p:nvPr/>
        </p:nvCxnSpPr>
        <p:spPr bwMode="auto">
          <a:xfrm>
            <a:off x="3048000" y="4540468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124200" y="4264443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5395884" y="4306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0" name="직선 연결선 59"/>
          <p:cNvCxnSpPr/>
          <p:nvPr/>
        </p:nvCxnSpPr>
        <p:spPr bwMode="auto">
          <a:xfrm flipH="1">
            <a:off x="1593818" y="407130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직선 연결선 60"/>
          <p:cNvCxnSpPr/>
          <p:nvPr/>
        </p:nvCxnSpPr>
        <p:spPr bwMode="auto">
          <a:xfrm flipH="1">
            <a:off x="1524000" y="407130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직선 연결선 61"/>
          <p:cNvCxnSpPr/>
          <p:nvPr/>
        </p:nvCxnSpPr>
        <p:spPr bwMode="auto">
          <a:xfrm flipH="1">
            <a:off x="1593819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직선 연결선 62"/>
          <p:cNvCxnSpPr/>
          <p:nvPr/>
        </p:nvCxnSpPr>
        <p:spPr bwMode="auto">
          <a:xfrm flipH="1">
            <a:off x="1676400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직선 연결선 63"/>
          <p:cNvCxnSpPr/>
          <p:nvPr/>
        </p:nvCxnSpPr>
        <p:spPr bwMode="auto">
          <a:xfrm flipH="1">
            <a:off x="1752601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5" name="직사각형 64"/>
          <p:cNvSpPr/>
          <p:nvPr/>
        </p:nvSpPr>
        <p:spPr bwMode="auto">
          <a:xfrm>
            <a:off x="4683209" y="4552434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직선 연결선 65"/>
          <p:cNvCxnSpPr/>
          <p:nvPr/>
        </p:nvCxnSpPr>
        <p:spPr bwMode="auto">
          <a:xfrm flipH="1">
            <a:off x="4520510" y="4697695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직선 연결선 66"/>
          <p:cNvCxnSpPr/>
          <p:nvPr/>
        </p:nvCxnSpPr>
        <p:spPr bwMode="auto">
          <a:xfrm flipH="1">
            <a:off x="4458728" y="4697695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직선 연결선 67"/>
          <p:cNvCxnSpPr/>
          <p:nvPr/>
        </p:nvCxnSpPr>
        <p:spPr bwMode="auto">
          <a:xfrm flipH="1">
            <a:off x="4534929" y="4697695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9" name="직사각형 68"/>
          <p:cNvSpPr/>
          <p:nvPr/>
        </p:nvSpPr>
        <p:spPr bwMode="auto">
          <a:xfrm>
            <a:off x="5181600" y="3937367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D1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직선 화살표 연결선 69"/>
          <p:cNvCxnSpPr>
            <a:stCxn id="75" idx="2"/>
          </p:cNvCxnSpPr>
          <p:nvPr/>
        </p:nvCxnSpPr>
        <p:spPr bwMode="auto">
          <a:xfrm flipH="1">
            <a:off x="6882809" y="4304385"/>
            <a:ext cx="933" cy="9980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192791" y="4937316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/>
          <p:nvPr/>
        </p:nvCxnSpPr>
        <p:spPr bwMode="auto">
          <a:xfrm flipH="1">
            <a:off x="6030092" y="5082577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직선 연결선 72"/>
          <p:cNvCxnSpPr/>
          <p:nvPr/>
        </p:nvCxnSpPr>
        <p:spPr bwMode="auto">
          <a:xfrm flipH="1">
            <a:off x="5968310" y="5082577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직선 연결선 73"/>
          <p:cNvCxnSpPr/>
          <p:nvPr/>
        </p:nvCxnSpPr>
        <p:spPr bwMode="auto">
          <a:xfrm flipH="1">
            <a:off x="6044511" y="5082577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직사각형 74"/>
          <p:cNvSpPr/>
          <p:nvPr/>
        </p:nvSpPr>
        <p:spPr bwMode="auto">
          <a:xfrm>
            <a:off x="6660291" y="3935352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D2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직선 화살표 연결선 75"/>
          <p:cNvCxnSpPr/>
          <p:nvPr/>
        </p:nvCxnSpPr>
        <p:spPr bwMode="auto">
          <a:xfrm>
            <a:off x="8113546" y="4287097"/>
            <a:ext cx="20748" cy="1401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7" name="직사각형 76"/>
          <p:cNvSpPr/>
          <p:nvPr/>
        </p:nvSpPr>
        <p:spPr bwMode="auto">
          <a:xfrm>
            <a:off x="7424349" y="5314435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8" name="직선 연결선 77"/>
          <p:cNvCxnSpPr/>
          <p:nvPr/>
        </p:nvCxnSpPr>
        <p:spPr bwMode="auto">
          <a:xfrm flipH="1">
            <a:off x="7261650" y="5459696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직선 연결선 78"/>
          <p:cNvCxnSpPr/>
          <p:nvPr/>
        </p:nvCxnSpPr>
        <p:spPr bwMode="auto">
          <a:xfrm flipH="1">
            <a:off x="7199868" y="5459696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직선 연결선 79"/>
          <p:cNvCxnSpPr/>
          <p:nvPr/>
        </p:nvCxnSpPr>
        <p:spPr bwMode="auto">
          <a:xfrm flipH="1">
            <a:off x="7276069" y="5459696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1" name="직사각형 80"/>
          <p:cNvSpPr/>
          <p:nvPr/>
        </p:nvSpPr>
        <p:spPr bwMode="auto">
          <a:xfrm>
            <a:off x="7874648" y="3940693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D3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직사각형 81"/>
          <p:cNvSpPr/>
          <p:nvPr/>
        </p:nvSpPr>
        <p:spPr bwMode="auto">
          <a:xfrm>
            <a:off x="3048000" y="5026003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직사각형 82"/>
          <p:cNvSpPr/>
          <p:nvPr/>
        </p:nvSpPr>
        <p:spPr bwMode="auto">
          <a:xfrm>
            <a:off x="3042129" y="5406469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4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contents format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Considerations on Wake-Up Packet (WUP) contents design</a:t>
            </a:r>
          </a:p>
          <a:p>
            <a:pPr lvl="1"/>
            <a:r>
              <a:rPr lang="en-US" altLang="ko-KR" sz="1400" dirty="0" smtClean="0"/>
              <a:t>WUP TX frequency as small as possible to minimize the contention with other WLANs/WUPs </a:t>
            </a:r>
            <a:r>
              <a:rPr lang="en-US" altLang="ko-KR" sz="1400" dirty="0" smtClean="0">
                <a:sym typeface="Wingdings" panose="05000000000000000000" pitchFamily="2" charset="2"/>
              </a:rPr>
              <a:t> Broadcast/Group/MU wake up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WUP content size should be minimized (e.g., if OOK is used, 1 symbol (4us) is used for delivering 1 bit) </a:t>
            </a:r>
            <a:r>
              <a:rPr lang="en-US" altLang="ko-KR" sz="1400" dirty="0" smtClean="0">
                <a:sym typeface="Wingdings" panose="05000000000000000000" pitchFamily="2" charset="2"/>
              </a:rPr>
              <a:t> WUP optimization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Avoid unnecessary false alarm of wake-up </a:t>
            </a:r>
            <a:r>
              <a:rPr lang="en-US" altLang="ko-KR" sz="1400" dirty="0" smtClean="0">
                <a:sym typeface="Wingdings" panose="05000000000000000000" pitchFamily="2" charset="2"/>
              </a:rPr>
              <a:t> MU wake-up instead of group wake up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Including WUR operation mode (WOM) information which indicates the STA’s operation after receiving the WUP</a:t>
            </a:r>
          </a:p>
          <a:p>
            <a:pPr lvl="2"/>
            <a:r>
              <a:rPr lang="en-US" altLang="ko-KR" sz="1200" dirty="0">
                <a:sym typeface="Wingdings" panose="05000000000000000000" pitchFamily="2" charset="2"/>
              </a:rPr>
              <a:t>W</a:t>
            </a:r>
            <a:r>
              <a:rPr lang="en-US" altLang="ko-KR" sz="1200" dirty="0" smtClean="0">
                <a:sym typeface="Wingdings" panose="05000000000000000000" pitchFamily="2" charset="2"/>
              </a:rPr>
              <a:t>hether the STA should wake up after receiving the WUP or not</a:t>
            </a:r>
          </a:p>
          <a:p>
            <a:pPr lvl="3"/>
            <a:r>
              <a:rPr lang="en-US" altLang="ko-KR" sz="1100" dirty="0" smtClean="0">
                <a:sym typeface="Wingdings" panose="05000000000000000000" pitchFamily="2" charset="2"/>
              </a:rPr>
              <a:t>WUP may be sent for just keep alive check or synchronization(WUR beacon reception). In this case STA does not need to wake up</a:t>
            </a:r>
          </a:p>
          <a:p>
            <a:pPr lvl="2"/>
            <a:r>
              <a:rPr lang="en-US" altLang="ko-KR" sz="1200" dirty="0" smtClean="0">
                <a:sym typeface="Wingdings" panose="05000000000000000000" pitchFamily="2" charset="2"/>
              </a:rPr>
              <a:t>Whether the STA should send a response frame (e.g., PS-Poll) based on EDCA though primary connectivity radio after turning on the main radio or not</a:t>
            </a:r>
          </a:p>
          <a:p>
            <a:pPr lvl="3"/>
            <a:r>
              <a:rPr lang="en-US" altLang="ko-KR" sz="1100" dirty="0" smtClean="0">
                <a:sym typeface="Wingdings" panose="05000000000000000000" pitchFamily="2" charset="2"/>
              </a:rPr>
              <a:t>E.g., Sending a response for unicast WUP, not sending a response for a broadcast/multicast WUP for group-addressed data</a:t>
            </a:r>
            <a:r>
              <a:rPr lang="ko-KR" altLang="en-US" sz="1100" smtClean="0">
                <a:sym typeface="Wingdings" panose="05000000000000000000" pitchFamily="2" charset="2"/>
              </a:rPr>
              <a:t> </a:t>
            </a:r>
            <a:r>
              <a:rPr lang="en-US" altLang="ko-KR" sz="1100" dirty="0" smtClean="0">
                <a:sym typeface="Wingdings" panose="05000000000000000000" pitchFamily="2" charset="2"/>
              </a:rPr>
              <a:t>TX, may not be sending a response for a WUP for MU polling</a:t>
            </a:r>
          </a:p>
          <a:p>
            <a:pPr lvl="3"/>
            <a:r>
              <a:rPr lang="en-US" altLang="ko-KR" sz="1000" dirty="0" smtClean="0"/>
              <a:t>This information is necessary for supporting the following motion text</a:t>
            </a:r>
          </a:p>
          <a:p>
            <a:pPr lvl="3"/>
            <a:r>
              <a:rPr lang="en-GB" altLang="ko-KR" sz="1000" i="1" dirty="0"/>
              <a:t>A STA should send a response frame to the AP using primary connectivity radio after receiving a unicast wake-up packet. [Motion 1, March 2017, see </a:t>
            </a:r>
            <a:r>
              <a:rPr lang="en-US" altLang="ko-KR" sz="1000" i="1" dirty="0"/>
              <a:t>[1]</a:t>
            </a:r>
            <a:r>
              <a:rPr lang="en-GB" altLang="ko-KR" sz="1000" i="1" dirty="0"/>
              <a:t> </a:t>
            </a:r>
            <a:r>
              <a:rPr lang="en-US" altLang="ko-KR" sz="1000" i="1" dirty="0"/>
              <a:t>[6]</a:t>
            </a:r>
            <a:r>
              <a:rPr lang="en-GB" altLang="ko-KR" sz="1000" i="1" dirty="0"/>
              <a:t>]</a:t>
            </a:r>
            <a:endParaRPr lang="ko-KR" altLang="ko-KR" sz="1000" i="1"/>
          </a:p>
          <a:p>
            <a:pPr lvl="3"/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</p:spTree>
    <p:extLst>
      <p:ext uri="{BB962C8B-B14F-4D97-AF65-F5344CB8AC3E}">
        <p14:creationId xmlns:p14="http://schemas.microsoft.com/office/powerpoint/2010/main" val="12262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</a:t>
            </a:r>
            <a:r>
              <a:rPr lang="en-US" altLang="ko-KR" dirty="0"/>
              <a:t>contents format 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72962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Various WU packet types according to different length</a:t>
            </a:r>
          </a:p>
          <a:p>
            <a:pPr lvl="1"/>
            <a:endParaRPr lang="en-US" altLang="ko-KR" sz="1200" dirty="0" smtClean="0"/>
          </a:p>
          <a:p>
            <a:pPr lvl="1"/>
            <a:r>
              <a:rPr lang="en-US" altLang="ko-KR" sz="1200" dirty="0" smtClean="0"/>
              <a:t>Frame Type &amp; Receiver ID</a:t>
            </a:r>
          </a:p>
          <a:p>
            <a:pPr lvl="2"/>
            <a:r>
              <a:rPr lang="en-US" altLang="ko-KR" sz="1100" dirty="0" smtClean="0"/>
              <a:t>0: WUR Beacon</a:t>
            </a:r>
          </a:p>
          <a:p>
            <a:pPr lvl="2"/>
            <a:r>
              <a:rPr lang="en-US" altLang="ko-KR" sz="1100" dirty="0" smtClean="0"/>
              <a:t>1: Broadcast wake-up, Receiver ID does not need to be included</a:t>
            </a:r>
          </a:p>
          <a:p>
            <a:pPr lvl="2"/>
            <a:r>
              <a:rPr lang="en-US" altLang="ko-KR" sz="1100" dirty="0" smtClean="0"/>
              <a:t>2: Individual wake-up, Individual ID is included </a:t>
            </a:r>
          </a:p>
          <a:p>
            <a:pPr lvl="2"/>
            <a:r>
              <a:rPr lang="en-US" altLang="ko-KR" sz="1100" dirty="0" smtClean="0"/>
              <a:t>3: MU wake-up, Multiple ID information (e.g., TIM or multiple IDs set) are included instead of individual ID</a:t>
            </a:r>
          </a:p>
          <a:p>
            <a:pPr lvl="2"/>
            <a:endParaRPr lang="en-US" altLang="ko-KR" sz="2400" dirty="0" smtClean="0"/>
          </a:p>
          <a:p>
            <a:pPr lvl="2"/>
            <a:endParaRPr lang="en-US" altLang="ko-KR" sz="2400" dirty="0" smtClean="0"/>
          </a:p>
          <a:p>
            <a:pPr lvl="2"/>
            <a:endParaRPr lang="en-US" altLang="ko-KR" sz="2400" dirty="0"/>
          </a:p>
          <a:p>
            <a:pPr lvl="1"/>
            <a:r>
              <a:rPr lang="en-US" altLang="ko-KR" sz="1200" dirty="0" smtClean="0"/>
              <a:t>WOM(WUR </a:t>
            </a:r>
            <a:r>
              <a:rPr lang="en-US" altLang="ko-KR" sz="1200" dirty="0"/>
              <a:t>Operation Mode)</a:t>
            </a:r>
          </a:p>
          <a:p>
            <a:pPr lvl="2"/>
            <a:r>
              <a:rPr lang="en-US" altLang="ko-KR" sz="1100" dirty="0" smtClean="0"/>
              <a:t>0- </a:t>
            </a:r>
            <a:r>
              <a:rPr lang="en-US" altLang="ko-KR" sz="1100" dirty="0"/>
              <a:t>No wake-up, </a:t>
            </a:r>
            <a:r>
              <a:rPr lang="en-US" altLang="ko-KR" sz="1100" dirty="0" smtClean="0"/>
              <a:t>1- </a:t>
            </a:r>
            <a:r>
              <a:rPr lang="en-US" altLang="ko-KR" sz="1100" dirty="0"/>
              <a:t>Wake-up and </a:t>
            </a:r>
            <a:r>
              <a:rPr lang="en-US" altLang="ko-KR" sz="1100" dirty="0" smtClean="0"/>
              <a:t>EDCA access, 2- </a:t>
            </a:r>
            <a:r>
              <a:rPr lang="en-US" altLang="ko-KR" sz="1100" dirty="0"/>
              <a:t>Wake-up and </a:t>
            </a:r>
            <a:r>
              <a:rPr lang="en-US" altLang="ko-KR" sz="1100" dirty="0" smtClean="0"/>
              <a:t>No EDCA access</a:t>
            </a:r>
          </a:p>
          <a:p>
            <a:pPr lvl="2"/>
            <a:r>
              <a:rPr lang="en-US" altLang="ko-KR" sz="1100" dirty="0"/>
              <a:t>WOM can be </a:t>
            </a:r>
            <a:r>
              <a:rPr lang="en-US" altLang="ko-KR" sz="1100" dirty="0" smtClean="0"/>
              <a:t>merged with </a:t>
            </a:r>
            <a:r>
              <a:rPr lang="en-US" altLang="ko-KR" sz="1100" dirty="0"/>
              <a:t>Frame Type </a:t>
            </a:r>
            <a:r>
              <a:rPr lang="en-US" altLang="ko-KR" sz="1100" dirty="0" smtClean="0"/>
              <a:t>field</a:t>
            </a:r>
          </a:p>
          <a:p>
            <a:pPr lvl="1"/>
            <a:r>
              <a:rPr lang="en-US" altLang="ko-KR" sz="1200" dirty="0" smtClean="0"/>
              <a:t>Transmitter </a:t>
            </a:r>
            <a:r>
              <a:rPr lang="en-US" altLang="ko-KR" sz="1200" dirty="0"/>
              <a:t>ID: </a:t>
            </a:r>
            <a:r>
              <a:rPr lang="en-US" altLang="ko-KR" sz="1200" dirty="0" smtClean="0"/>
              <a:t>Partial </a:t>
            </a:r>
            <a:r>
              <a:rPr lang="en-US" altLang="ko-KR" sz="1200" dirty="0"/>
              <a:t>BSSID (or BSS Color</a:t>
            </a:r>
            <a:r>
              <a:rPr lang="en-US" altLang="ko-KR" sz="1200" dirty="0" smtClean="0"/>
              <a:t>)</a:t>
            </a:r>
          </a:p>
          <a:p>
            <a:pPr lvl="1"/>
            <a:r>
              <a:rPr lang="en-US" altLang="ko-KR" sz="1200" dirty="0" smtClean="0"/>
              <a:t>WCT (Wake-up completion time): </a:t>
            </a:r>
            <a:r>
              <a:rPr lang="en-US" altLang="ko-KR" sz="1200" dirty="0"/>
              <a:t>the time at which WUR mode STA should finish its wake up </a:t>
            </a:r>
            <a:r>
              <a:rPr lang="en-US" altLang="ko-KR" sz="1200" dirty="0" smtClean="0"/>
              <a:t>procedure (slides 4, 5). </a:t>
            </a:r>
          </a:p>
          <a:p>
            <a:pPr lvl="2"/>
            <a:r>
              <a:rPr lang="en-US" altLang="ko-KR" sz="1000" dirty="0" smtClean="0"/>
              <a:t>AP sends a frame to STA (s) through the primary connectivity radio after the WCT</a:t>
            </a:r>
          </a:p>
          <a:p>
            <a:pPr lvl="2"/>
            <a:r>
              <a:rPr lang="en-US" altLang="ko-KR" sz="1000" dirty="0" smtClean="0"/>
              <a:t>STA can determine its WLAN On Start time based on the WCT</a:t>
            </a:r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  <p:sp>
        <p:nvSpPr>
          <p:cNvPr id="16" name="직사각형 15"/>
          <p:cNvSpPr/>
          <p:nvPr/>
        </p:nvSpPr>
        <p:spPr bwMode="auto">
          <a:xfrm>
            <a:off x="2063607" y="2354752"/>
            <a:ext cx="914399" cy="2141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3740006" y="2348538"/>
            <a:ext cx="1297074" cy="2203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2978006" y="2348538"/>
            <a:ext cx="762000" cy="2203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r>
              <a:rPr kumimoji="0" lang="en-US" altLang="ko-K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1)</a:t>
            </a:r>
            <a:endParaRPr kumimoji="0" lang="ko-KR" altLang="en-US" sz="1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5037079" y="2354751"/>
            <a:ext cx="1593789" cy="21414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 </a:t>
            </a:r>
            <a:r>
              <a:rPr kumimoji="0" lang="en-US" altLang="ko-KR" dirty="0" smtClean="0"/>
              <a:t>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606863" y="3570339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3031289" y="3574027"/>
            <a:ext cx="1290872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83475" y="3570339"/>
            <a:ext cx="741519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1600568" y="4146429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3024994" y="4150117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1600568" y="4445627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FT=3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3024994" y="4449315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4315866" y="4150117"/>
            <a:ext cx="1376307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4315867" y="4449315"/>
            <a:ext cx="19580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Multiple ID Info 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630868" y="2347782"/>
            <a:ext cx="762000" cy="2211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4315865" y="3570339"/>
            <a:ext cx="109433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Timestamp[2]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278486" y="4147562"/>
            <a:ext cx="741519" cy="2256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2279025" y="4445627"/>
            <a:ext cx="741519" cy="23484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5696703" y="4147742"/>
            <a:ext cx="584061" cy="2337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273939" y="4447404"/>
            <a:ext cx="584061" cy="2337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7392868" y="2354751"/>
            <a:ext cx="762000" cy="21414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5410200" y="3570339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6277059" y="4146429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6858000" y="4452710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1606863" y="3838304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3031289" y="3841992"/>
            <a:ext cx="1290872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283475" y="3838304"/>
            <a:ext cx="741519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315866" y="3838304"/>
            <a:ext cx="584061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4899927" y="3841992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96938</TotalTime>
  <Words>1716</Words>
  <Application>Microsoft Office PowerPoint</Application>
  <PresentationFormat>화면 슬라이드 쇼(4:3)</PresentationFormat>
  <Paragraphs>272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Wingdings</vt:lpstr>
      <vt:lpstr>802-11-Submission</vt:lpstr>
      <vt:lpstr>WUR MAC issues follow-up</vt:lpstr>
      <vt:lpstr>Abstract</vt:lpstr>
      <vt:lpstr>Broadcast Wake-Up (1/2)</vt:lpstr>
      <vt:lpstr>Broadcast Wake-Up (2/2)</vt:lpstr>
      <vt:lpstr>TF reception after WCT</vt:lpstr>
      <vt:lpstr>Group wake-up</vt:lpstr>
      <vt:lpstr>Multi-User Wake-Up</vt:lpstr>
      <vt:lpstr>WUP contents format (1/2)</vt:lpstr>
      <vt:lpstr>WUP contents format (2/2)</vt:lpstr>
      <vt:lpstr>Conclusion</vt:lpstr>
      <vt:lpstr>References</vt:lpstr>
      <vt:lpstr>Straw Poll 1</vt:lpstr>
      <vt:lpstr>Straw Poll 2</vt:lpstr>
      <vt:lpstr>Straw Poll 3</vt:lpstr>
      <vt:lpstr>Straw Poll 4</vt:lpstr>
      <vt:lpstr>Straw Poll 5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1557</cp:revision>
  <cp:lastPrinted>1998-02-10T13:28:06Z</cp:lastPrinted>
  <dcterms:created xsi:type="dcterms:W3CDTF">2007-05-21T21:00:37Z</dcterms:created>
  <dcterms:modified xsi:type="dcterms:W3CDTF">2017-05-02T00:28:15Z</dcterms:modified>
</cp:coreProperties>
</file>