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97" r:id="rId3"/>
    <p:sldId id="306" r:id="rId4"/>
    <p:sldId id="334" r:id="rId5"/>
    <p:sldId id="389" r:id="rId6"/>
    <p:sldId id="390" r:id="rId7"/>
    <p:sldId id="392" r:id="rId8"/>
    <p:sldId id="393" r:id="rId9"/>
    <p:sldId id="335" r:id="rId10"/>
    <p:sldId id="336" r:id="rId11"/>
    <p:sldId id="337" r:id="rId12"/>
    <p:sldId id="339" r:id="rId13"/>
    <p:sldId id="345" r:id="rId14"/>
    <p:sldId id="394" r:id="rId15"/>
    <p:sldId id="395" r:id="rId16"/>
    <p:sldId id="396" r:id="rId17"/>
    <p:sldId id="397" r:id="rId18"/>
    <p:sldId id="398" r:id="rId19"/>
    <p:sldId id="399" r:id="rId20"/>
    <p:sldId id="318" r:id="rId21"/>
    <p:sldId id="31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CCFF"/>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5" autoAdjust="0"/>
  </p:normalViewPr>
  <p:slideViewPr>
    <p:cSldViewPr>
      <p:cViewPr varScale="1">
        <p:scale>
          <a:sx n="70" d="100"/>
          <a:sy n="70" d="100"/>
        </p:scale>
        <p:origin x="1386"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4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image" Target="../media/image22.wmf"/><Relationship Id="rId3" Type="http://schemas.openxmlformats.org/officeDocument/2006/relationships/image" Target="../media/image12.wmf"/><Relationship Id="rId7" Type="http://schemas.openxmlformats.org/officeDocument/2006/relationships/image" Target="../media/image16.wmf"/><Relationship Id="rId12" Type="http://schemas.openxmlformats.org/officeDocument/2006/relationships/image" Target="../media/image21.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11" Type="http://schemas.openxmlformats.org/officeDocument/2006/relationships/image" Target="../media/image20.wmf"/><Relationship Id="rId5" Type="http://schemas.openxmlformats.org/officeDocument/2006/relationships/image" Target="../media/image14.wmf"/><Relationship Id="rId15" Type="http://schemas.openxmlformats.org/officeDocument/2006/relationships/image" Target="../media/image24.wmf"/><Relationship Id="rId10" Type="http://schemas.openxmlformats.org/officeDocument/2006/relationships/image" Target="../media/image19.wmf"/><Relationship Id="rId4" Type="http://schemas.openxmlformats.org/officeDocument/2006/relationships/image" Target="../media/image13.wmf"/><Relationship Id="rId9" Type="http://schemas.openxmlformats.org/officeDocument/2006/relationships/image" Target="../media/image18.wmf"/><Relationship Id="rId14"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802.11-yy/xxxxr0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802.11-yy/xxxxr0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2017</a:t>
            </a:r>
            <a:endParaRPr lang="en-GB"/>
          </a:p>
        </p:txBody>
      </p:sp>
      <p:sp>
        <p:nvSpPr>
          <p:cNvPr id="5" name="Footer Placeholder 4"/>
          <p:cNvSpPr>
            <a:spLocks noGrp="1"/>
          </p:cNvSpPr>
          <p:nvPr>
            <p:ph type="ftr" idx="11"/>
          </p:nvPr>
        </p:nvSpPr>
        <p:spPr/>
        <p:txBody>
          <a:bodyPr/>
          <a:lstStyle>
            <a:lvl1pPr>
              <a:defRPr/>
            </a:lvl1pPr>
          </a:lstStyle>
          <a:p>
            <a:r>
              <a:rPr lang="en-GB" smtClean="0"/>
              <a:t>Junghoon Suh,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Junghoon Suh,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2017</a:t>
            </a:r>
            <a:endParaRPr lang="en-GB"/>
          </a:p>
        </p:txBody>
      </p:sp>
      <p:sp>
        <p:nvSpPr>
          <p:cNvPr id="5" name="Footer Placeholder 4"/>
          <p:cNvSpPr>
            <a:spLocks noGrp="1"/>
          </p:cNvSpPr>
          <p:nvPr>
            <p:ph type="ftr" idx="11"/>
          </p:nvPr>
        </p:nvSpPr>
        <p:spPr/>
        <p:txBody>
          <a:bodyPr/>
          <a:lstStyle>
            <a:lvl1pPr>
              <a:defRPr/>
            </a:lvl1pPr>
          </a:lstStyle>
          <a:p>
            <a:r>
              <a:rPr lang="en-GB" smtClean="0"/>
              <a:t>Junghoon Suh,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2017</a:t>
            </a:r>
            <a:endParaRPr lang="en-GB"/>
          </a:p>
        </p:txBody>
      </p:sp>
      <p:sp>
        <p:nvSpPr>
          <p:cNvPr id="6" name="Footer Placeholder 5"/>
          <p:cNvSpPr>
            <a:spLocks noGrp="1"/>
          </p:cNvSpPr>
          <p:nvPr>
            <p:ph type="ftr" idx="11"/>
          </p:nvPr>
        </p:nvSpPr>
        <p:spPr/>
        <p:txBody>
          <a:bodyPr/>
          <a:lstStyle>
            <a:lvl1pPr>
              <a:defRPr/>
            </a:lvl1pPr>
          </a:lstStyle>
          <a:p>
            <a:r>
              <a:rPr lang="en-GB" smtClean="0"/>
              <a:t>Junghoon Suh,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Junghoon Suh,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2017</a:t>
            </a:r>
            <a:endParaRPr lang="en-GB"/>
          </a:p>
        </p:txBody>
      </p:sp>
      <p:sp>
        <p:nvSpPr>
          <p:cNvPr id="4" name="Footer Placeholder 3"/>
          <p:cNvSpPr>
            <a:spLocks noGrp="1"/>
          </p:cNvSpPr>
          <p:nvPr>
            <p:ph type="ftr" idx="11"/>
          </p:nvPr>
        </p:nvSpPr>
        <p:spPr/>
        <p:txBody>
          <a:bodyPr/>
          <a:lstStyle>
            <a:lvl1pPr>
              <a:defRPr/>
            </a:lvl1pPr>
          </a:lstStyle>
          <a:p>
            <a:r>
              <a:rPr lang="en-GB" smtClean="0"/>
              <a:t>Junghoon Suh,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2017</a:t>
            </a:r>
            <a:endParaRPr lang="en-GB"/>
          </a:p>
        </p:txBody>
      </p:sp>
      <p:sp>
        <p:nvSpPr>
          <p:cNvPr id="3" name="Footer Placeholder 2"/>
          <p:cNvSpPr>
            <a:spLocks noGrp="1"/>
          </p:cNvSpPr>
          <p:nvPr>
            <p:ph type="ftr" idx="11"/>
          </p:nvPr>
        </p:nvSpPr>
        <p:spPr/>
        <p:txBody>
          <a:bodyPr/>
          <a:lstStyle>
            <a:lvl1pPr>
              <a:defRPr/>
            </a:lvl1pPr>
          </a:lstStyle>
          <a:p>
            <a:r>
              <a:rPr lang="en-GB" smtClean="0"/>
              <a:t>Junghoon Suh,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2017</a:t>
            </a:r>
            <a:endParaRPr lang="en-GB"/>
          </a:p>
        </p:txBody>
      </p:sp>
      <p:sp>
        <p:nvSpPr>
          <p:cNvPr id="5" name="Footer Placeholder 4"/>
          <p:cNvSpPr>
            <a:spLocks noGrp="1"/>
          </p:cNvSpPr>
          <p:nvPr>
            <p:ph type="ftr" idx="11"/>
          </p:nvPr>
        </p:nvSpPr>
        <p:spPr/>
        <p:txBody>
          <a:bodyPr/>
          <a:lstStyle>
            <a:lvl1pPr>
              <a:defRPr/>
            </a:lvl1pPr>
          </a:lstStyle>
          <a:p>
            <a:r>
              <a:rPr lang="en-GB" smtClean="0"/>
              <a:t>Junghoon Suh,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2017</a:t>
            </a:r>
            <a:endParaRPr lang="en-GB"/>
          </a:p>
        </p:txBody>
      </p:sp>
      <p:sp>
        <p:nvSpPr>
          <p:cNvPr id="5" name="Footer Placeholder 4"/>
          <p:cNvSpPr>
            <a:spLocks noGrp="1"/>
          </p:cNvSpPr>
          <p:nvPr>
            <p:ph type="ftr" idx="11"/>
          </p:nvPr>
        </p:nvSpPr>
        <p:spPr/>
        <p:txBody>
          <a:bodyPr/>
          <a:lstStyle>
            <a:lvl1pPr>
              <a:defRPr/>
            </a:lvl1pPr>
          </a:lstStyle>
          <a:p>
            <a:r>
              <a:rPr lang="en-GB" smtClean="0"/>
              <a:t>Junghoon Suh,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Junghoon Suh,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0.bin"/><Relationship Id="rId18" Type="http://schemas.openxmlformats.org/officeDocument/2006/relationships/image" Target="../media/image17.wmf"/><Relationship Id="rId26" Type="http://schemas.openxmlformats.org/officeDocument/2006/relationships/image" Target="../media/image21.wmf"/><Relationship Id="rId3" Type="http://schemas.openxmlformats.org/officeDocument/2006/relationships/oleObject" Target="../embeddings/oleObject5.bin"/><Relationship Id="rId21" Type="http://schemas.openxmlformats.org/officeDocument/2006/relationships/oleObject" Target="../embeddings/oleObject14.bin"/><Relationship Id="rId7" Type="http://schemas.openxmlformats.org/officeDocument/2006/relationships/oleObject" Target="../embeddings/oleObject7.bin"/><Relationship Id="rId12" Type="http://schemas.openxmlformats.org/officeDocument/2006/relationships/image" Target="../media/image14.wmf"/><Relationship Id="rId17" Type="http://schemas.openxmlformats.org/officeDocument/2006/relationships/oleObject" Target="../embeddings/oleObject12.bin"/><Relationship Id="rId25"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16.wmf"/><Relationship Id="rId20" Type="http://schemas.openxmlformats.org/officeDocument/2006/relationships/image" Target="../media/image18.wmf"/><Relationship Id="rId29" Type="http://schemas.openxmlformats.org/officeDocument/2006/relationships/oleObject" Target="../embeddings/oleObject18.bin"/><Relationship Id="rId1" Type="http://schemas.openxmlformats.org/officeDocument/2006/relationships/vmlDrawing" Target="../drawings/vmlDrawing4.vml"/><Relationship Id="rId6" Type="http://schemas.openxmlformats.org/officeDocument/2006/relationships/image" Target="../media/image11.wmf"/><Relationship Id="rId11" Type="http://schemas.openxmlformats.org/officeDocument/2006/relationships/oleObject" Target="../embeddings/oleObject9.bin"/><Relationship Id="rId24" Type="http://schemas.openxmlformats.org/officeDocument/2006/relationships/image" Target="../media/image20.wmf"/><Relationship Id="rId32" Type="http://schemas.openxmlformats.org/officeDocument/2006/relationships/image" Target="../media/image24.wmf"/><Relationship Id="rId5" Type="http://schemas.openxmlformats.org/officeDocument/2006/relationships/oleObject" Target="../embeddings/oleObject6.bin"/><Relationship Id="rId15" Type="http://schemas.openxmlformats.org/officeDocument/2006/relationships/oleObject" Target="../embeddings/oleObject11.bin"/><Relationship Id="rId23" Type="http://schemas.openxmlformats.org/officeDocument/2006/relationships/oleObject" Target="../embeddings/oleObject15.bin"/><Relationship Id="rId28" Type="http://schemas.openxmlformats.org/officeDocument/2006/relationships/image" Target="../media/image22.wmf"/><Relationship Id="rId10" Type="http://schemas.openxmlformats.org/officeDocument/2006/relationships/image" Target="../media/image13.wmf"/><Relationship Id="rId19" Type="http://schemas.openxmlformats.org/officeDocument/2006/relationships/oleObject" Target="../embeddings/oleObject13.bin"/><Relationship Id="rId31" Type="http://schemas.openxmlformats.org/officeDocument/2006/relationships/oleObject" Target="../embeddings/oleObject19.bin"/><Relationship Id="rId4" Type="http://schemas.openxmlformats.org/officeDocument/2006/relationships/image" Target="../media/image10.wmf"/><Relationship Id="rId9" Type="http://schemas.openxmlformats.org/officeDocument/2006/relationships/oleObject" Target="../embeddings/oleObject8.bin"/><Relationship Id="rId14" Type="http://schemas.openxmlformats.org/officeDocument/2006/relationships/image" Target="../media/image15.wmf"/><Relationship Id="rId22" Type="http://schemas.openxmlformats.org/officeDocument/2006/relationships/image" Target="../media/image19.wmf"/><Relationship Id="rId27" Type="http://schemas.openxmlformats.org/officeDocument/2006/relationships/oleObject" Target="../embeddings/oleObject17.bin"/><Relationship Id="rId30" Type="http://schemas.openxmlformats.org/officeDocument/2006/relationships/image" Target="../media/image2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Junghoon Suh,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Waveform Generation for Waveform Coding</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78338182"/>
              </p:ext>
            </p:extLst>
          </p:nvPr>
        </p:nvGraphicFramePr>
        <p:xfrm>
          <a:off x="1219200" y="3387726"/>
          <a:ext cx="6967537" cy="2560637"/>
        </p:xfrm>
        <a:graphic>
          <a:graphicData uri="http://schemas.openxmlformats.org/presentationml/2006/ole">
            <mc:AlternateContent xmlns:mc="http://schemas.openxmlformats.org/markup-compatibility/2006">
              <mc:Choice xmlns:v="urn:schemas-microsoft-com:vml" Requires="v">
                <p:oleObj spid="_x0000_s3640" name="Document" r:id="rId4" imgW="8258040" imgH="3048061" progId="Word.Document.8">
                  <p:embed/>
                </p:oleObj>
              </mc:Choice>
              <mc:Fallback>
                <p:oleObj name="Document" r:id="rId4" imgW="8258040" imgH="3048061" progId="Word.Document.8">
                  <p:embed/>
                  <p:pic>
                    <p:nvPicPr>
                      <p:cNvPr id="0" name="Picture 5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387726"/>
                        <a:ext cx="6967537" cy="25606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1227136" y="3048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1"/>
            <a:ext cx="8610600" cy="762000"/>
          </a:xfrm>
        </p:spPr>
        <p:txBody>
          <a:bodyPr/>
          <a:lstStyle/>
          <a:p>
            <a:r>
              <a:rPr lang="en-US" sz="2600" dirty="0" smtClean="0"/>
              <a:t>Performance with different RX filter Taps: Case 2</a:t>
            </a:r>
            <a:br>
              <a:rPr lang="en-US" sz="2600" dirty="0" smtClean="0"/>
            </a:br>
            <a:r>
              <a:rPr lang="en-US" sz="1500" dirty="0" smtClean="0"/>
              <a:t>Waveform generated with middle 7 alternate tones out of 64 sub-carriers occupied with all ones [1]</a:t>
            </a:r>
            <a:endParaRPr lang="en-US" sz="15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dirty="0" smtClean="0"/>
              <a:t>Mar 2017</a:t>
            </a:r>
            <a:endParaRPr lang="en-GB" dirty="0"/>
          </a:p>
        </p:txBody>
      </p:sp>
      <p:sp>
        <p:nvSpPr>
          <p:cNvPr id="9" name="TextBox 8"/>
          <p:cNvSpPr txBox="1"/>
          <p:nvPr/>
        </p:nvSpPr>
        <p:spPr>
          <a:xfrm>
            <a:off x="1447800" y="5943600"/>
            <a:ext cx="426110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0" cap="none" spc="0" normalizeH="0" baseline="0" noProof="0" dirty="0" smtClean="0">
                <a:ln>
                  <a:noFill/>
                </a:ln>
                <a:solidFill>
                  <a:sysClr val="windowText" lastClr="000000"/>
                </a:solidFill>
                <a:effectLst/>
                <a:uLnTx/>
                <a:uFillTx/>
              </a:rPr>
              <a:t> AWGN and RF impairments (CFO and Phase noise) considered </a:t>
            </a:r>
          </a:p>
        </p:txBody>
      </p:sp>
      <p:pic>
        <p:nvPicPr>
          <p:cNvPr id="3" name="Picture 2"/>
          <p:cNvPicPr>
            <a:picLocks noChangeAspect="1"/>
          </p:cNvPicPr>
          <p:nvPr/>
        </p:nvPicPr>
        <p:blipFill>
          <a:blip r:embed="rId2"/>
          <a:stretch>
            <a:fillRect/>
          </a:stretch>
        </p:blipFill>
        <p:spPr>
          <a:xfrm>
            <a:off x="1066800" y="1677594"/>
            <a:ext cx="7324725" cy="40957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1"/>
            <a:ext cx="8534400" cy="685799"/>
          </a:xfrm>
        </p:spPr>
        <p:txBody>
          <a:bodyPr/>
          <a:lstStyle/>
          <a:p>
            <a:r>
              <a:rPr lang="en-US" sz="2600" dirty="0" smtClean="0"/>
              <a:t>Performance with different RX filter Taps: Case 3</a:t>
            </a:r>
            <a:br>
              <a:rPr lang="en-US" sz="2600" dirty="0" smtClean="0"/>
            </a:br>
            <a:r>
              <a:rPr lang="en-US" sz="1600" dirty="0" smtClean="0"/>
              <a:t>Waveform generated with middle 13 tones out of 64 sub-carriers occupied with L-LTF Seq.</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dirty="0" smtClean="0"/>
              <a:t>Mar 2017</a:t>
            </a:r>
            <a:endParaRPr lang="en-GB" dirty="0"/>
          </a:p>
        </p:txBody>
      </p:sp>
      <p:sp>
        <p:nvSpPr>
          <p:cNvPr id="8" name="TextBox 7"/>
          <p:cNvSpPr txBox="1"/>
          <p:nvPr/>
        </p:nvSpPr>
        <p:spPr>
          <a:xfrm>
            <a:off x="1524000" y="6019800"/>
            <a:ext cx="426110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0" cap="none" spc="0" normalizeH="0" baseline="0" noProof="0" dirty="0" smtClean="0">
                <a:ln>
                  <a:noFill/>
                </a:ln>
                <a:solidFill>
                  <a:sysClr val="windowText" lastClr="000000"/>
                </a:solidFill>
                <a:effectLst/>
                <a:uLnTx/>
                <a:uFillTx/>
              </a:rPr>
              <a:t> AWGN and RF impairments (CFO and Phase noise) considered </a:t>
            </a:r>
          </a:p>
        </p:txBody>
      </p:sp>
      <p:pic>
        <p:nvPicPr>
          <p:cNvPr id="9" name="Picture 8"/>
          <p:cNvPicPr>
            <a:picLocks noChangeAspect="1"/>
          </p:cNvPicPr>
          <p:nvPr/>
        </p:nvPicPr>
        <p:blipFill>
          <a:blip r:embed="rId2"/>
          <a:stretch>
            <a:fillRect/>
          </a:stretch>
        </p:blipFill>
        <p:spPr>
          <a:xfrm>
            <a:off x="847725" y="1658843"/>
            <a:ext cx="7448550" cy="40195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Inter Symbol Interference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grpSp>
        <p:nvGrpSpPr>
          <p:cNvPr id="7" name="Group 6"/>
          <p:cNvGrpSpPr/>
          <p:nvPr/>
        </p:nvGrpSpPr>
        <p:grpSpPr>
          <a:xfrm>
            <a:off x="193107" y="1700844"/>
            <a:ext cx="8755363" cy="4377154"/>
            <a:chOff x="304800" y="1981200"/>
            <a:chExt cx="8755363" cy="4377154"/>
          </a:xfrm>
        </p:grpSpPr>
        <p:sp>
          <p:nvSpPr>
            <p:cNvPr id="8" name="Rectangle 7"/>
            <p:cNvSpPr/>
            <p:nvPr/>
          </p:nvSpPr>
          <p:spPr bwMode="auto">
            <a:xfrm>
              <a:off x="3048000" y="2133600"/>
              <a:ext cx="457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cxnSp>
          <p:nvCxnSpPr>
            <p:cNvPr id="9" name="Straight Connector 8"/>
            <p:cNvCxnSpPr/>
            <p:nvPr/>
          </p:nvCxnSpPr>
          <p:spPr bwMode="auto">
            <a:xfrm>
              <a:off x="3429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3810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4191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4572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7239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6858000" y="21336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5349818" y="2133600"/>
              <a:ext cx="761747" cy="400110"/>
            </a:xfrm>
            <a:prstGeom prst="rect">
              <a:avLst/>
            </a:prstGeom>
            <a:noFill/>
          </p:spPr>
          <p:txBody>
            <a:bodyPr wrap="none" rtlCol="0">
              <a:spAutoFit/>
            </a:bodyPr>
            <a:lstStyle/>
            <a:p>
              <a:pPr defTabSz="914400" eaLnBrk="1" latinLnBrk="1" hangingPunct="1">
                <a:buClrTx/>
                <a:buSzTx/>
                <a:buFontTx/>
                <a:buNone/>
              </a:pPr>
              <a:r>
                <a:rPr kumimoji="1" lang="en-US" sz="2000" b="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a:t>
              </a:r>
              <a:endParaRPr kumimoji="1" lang="en-US" sz="2000" b="1"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16" name="Straight Arrow Connector 15"/>
            <p:cNvCxnSpPr/>
            <p:nvPr/>
          </p:nvCxnSpPr>
          <p:spPr bwMode="auto">
            <a:xfrm>
              <a:off x="1219200" y="2362200"/>
              <a:ext cx="1828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aphicFrame>
          <p:nvGraphicFramePr>
            <p:cNvPr id="17" name="Object 16"/>
            <p:cNvGraphicFramePr>
              <a:graphicFrameLocks noChangeAspect="1"/>
            </p:cNvGraphicFramePr>
            <p:nvPr/>
          </p:nvGraphicFramePr>
          <p:xfrm>
            <a:off x="609600" y="1981200"/>
            <a:ext cx="1066800" cy="355600"/>
          </p:xfrm>
          <a:graphic>
            <a:graphicData uri="http://schemas.openxmlformats.org/presentationml/2006/ole">
              <mc:AlternateContent xmlns:mc="http://schemas.openxmlformats.org/markup-compatibility/2006">
                <mc:Choice xmlns:v="urn:schemas-microsoft-com:vml" Requires="v">
                  <p:oleObj spid="_x0000_s65204" name="Equation" r:id="rId3" imgW="685800" imgH="228600" progId="Equation.3">
                    <p:embed/>
                  </p:oleObj>
                </mc:Choice>
                <mc:Fallback>
                  <p:oleObj name="Equation" r:id="rId3" imgW="6858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81200"/>
                          <a:ext cx="10668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4"/>
            <p:cNvGraphicFramePr>
              <a:graphicFrameLocks noChangeAspect="1"/>
            </p:cNvGraphicFramePr>
            <p:nvPr/>
          </p:nvGraphicFramePr>
          <p:xfrm>
            <a:off x="3124200" y="2209800"/>
            <a:ext cx="257342" cy="349250"/>
          </p:xfrm>
          <a:graphic>
            <a:graphicData uri="http://schemas.openxmlformats.org/presentationml/2006/ole">
              <mc:AlternateContent xmlns:mc="http://schemas.openxmlformats.org/markup-compatibility/2006">
                <mc:Choice xmlns:v="urn:schemas-microsoft-com:vml" Requires="v">
                  <p:oleObj spid="_x0000_s65205" name="Equation" r:id="rId5" imgW="177480" imgH="241200" progId="Equation.3">
                    <p:embed/>
                  </p:oleObj>
                </mc:Choice>
                <mc:Fallback>
                  <p:oleObj name="Equation" r:id="rId5" imgW="1774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209800"/>
                          <a:ext cx="257342"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 name="Object 5"/>
            <p:cNvGraphicFramePr>
              <a:graphicFrameLocks noChangeAspect="1"/>
            </p:cNvGraphicFramePr>
            <p:nvPr/>
          </p:nvGraphicFramePr>
          <p:xfrm>
            <a:off x="3505200" y="2209800"/>
            <a:ext cx="275724" cy="349250"/>
          </p:xfrm>
          <a:graphic>
            <a:graphicData uri="http://schemas.openxmlformats.org/presentationml/2006/ole">
              <mc:AlternateContent xmlns:mc="http://schemas.openxmlformats.org/markup-compatibility/2006">
                <mc:Choice xmlns:v="urn:schemas-microsoft-com:vml" Requires="v">
                  <p:oleObj spid="_x0000_s65206"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2209800"/>
                          <a:ext cx="275724"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 name="Object 6"/>
            <p:cNvGraphicFramePr>
              <a:graphicFrameLocks noChangeAspect="1"/>
            </p:cNvGraphicFramePr>
            <p:nvPr/>
          </p:nvGraphicFramePr>
          <p:xfrm>
            <a:off x="4189550" y="2209800"/>
            <a:ext cx="398268" cy="381000"/>
          </p:xfrm>
          <a:graphic>
            <a:graphicData uri="http://schemas.openxmlformats.org/presentationml/2006/ole">
              <mc:AlternateContent xmlns:mc="http://schemas.openxmlformats.org/markup-compatibility/2006">
                <mc:Choice xmlns:v="urn:schemas-microsoft-com:vml" Requires="v">
                  <p:oleObj spid="_x0000_s65207" name="Equation" r:id="rId9" imgW="330120" imgH="241200" progId="Equation.3">
                    <p:embed/>
                  </p:oleObj>
                </mc:Choice>
                <mc:Fallback>
                  <p:oleObj name="Equation" r:id="rId9" imgW="33012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89550" y="2209800"/>
                          <a:ext cx="39826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 name="Object 7"/>
            <p:cNvGraphicFramePr>
              <a:graphicFrameLocks noChangeAspect="1"/>
            </p:cNvGraphicFramePr>
            <p:nvPr/>
          </p:nvGraphicFramePr>
          <p:xfrm>
            <a:off x="3810000" y="2209800"/>
            <a:ext cx="381000" cy="349250"/>
          </p:xfrm>
          <a:graphic>
            <a:graphicData uri="http://schemas.openxmlformats.org/presentationml/2006/ole">
              <mc:AlternateContent xmlns:mc="http://schemas.openxmlformats.org/markup-compatibility/2006">
                <mc:Choice xmlns:v="urn:schemas-microsoft-com:vml" Requires="v">
                  <p:oleObj spid="_x0000_s65208" name="Equation" r:id="rId11" imgW="304560" imgH="241200" progId="Equation.3">
                    <p:embed/>
                  </p:oleObj>
                </mc:Choice>
                <mc:Fallback>
                  <p:oleObj name="Equation" r:id="rId11" imgW="30456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00" y="2209800"/>
                          <a:ext cx="3810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 name="Object 8"/>
            <p:cNvGraphicFramePr>
              <a:graphicFrameLocks noChangeAspect="1"/>
            </p:cNvGraphicFramePr>
            <p:nvPr/>
          </p:nvGraphicFramePr>
          <p:xfrm>
            <a:off x="7195870" y="2209800"/>
            <a:ext cx="421217" cy="322634"/>
          </p:xfrm>
          <a:graphic>
            <a:graphicData uri="http://schemas.openxmlformats.org/presentationml/2006/ole">
              <mc:AlternateContent xmlns:mc="http://schemas.openxmlformats.org/markup-compatibility/2006">
                <mc:Choice xmlns:v="urn:schemas-microsoft-com:vml" Requires="v">
                  <p:oleObj spid="_x0000_s65209" name="Equation" r:id="rId13" imgW="431640" imgH="241200" progId="Equation.3">
                    <p:embed/>
                  </p:oleObj>
                </mc:Choice>
                <mc:Fallback>
                  <p:oleObj name="Equation" r:id="rId13" imgW="431640" imgH="2412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95870" y="2209800"/>
                          <a:ext cx="421217" cy="322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 name="Object 9"/>
            <p:cNvGraphicFramePr>
              <a:graphicFrameLocks noChangeAspect="1"/>
            </p:cNvGraphicFramePr>
            <p:nvPr/>
          </p:nvGraphicFramePr>
          <p:xfrm>
            <a:off x="6781800" y="2201174"/>
            <a:ext cx="457200" cy="349250"/>
          </p:xfrm>
          <a:graphic>
            <a:graphicData uri="http://schemas.openxmlformats.org/presentationml/2006/ole">
              <mc:AlternateContent xmlns:mc="http://schemas.openxmlformats.org/markup-compatibility/2006">
                <mc:Choice xmlns:v="urn:schemas-microsoft-com:vml" Requires="v">
                  <p:oleObj spid="_x0000_s65210" name="Equation" r:id="rId15" imgW="457200" imgH="241200" progId="Equation.3">
                    <p:embed/>
                  </p:oleObj>
                </mc:Choice>
                <mc:Fallback>
                  <p:oleObj name="Equation" r:id="rId15" imgW="457200" imgH="2412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781800" y="2201174"/>
                          <a:ext cx="4572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4" name="Group 64"/>
            <p:cNvGrpSpPr/>
            <p:nvPr/>
          </p:nvGrpSpPr>
          <p:grpSpPr>
            <a:xfrm>
              <a:off x="4495800" y="4953000"/>
              <a:ext cx="762000" cy="762000"/>
              <a:chOff x="4537496" y="4012722"/>
              <a:chExt cx="762000" cy="762000"/>
            </a:xfrm>
          </p:grpSpPr>
          <p:graphicFrame>
            <p:nvGraphicFramePr>
              <p:cNvPr id="88" name="Object 12"/>
              <p:cNvGraphicFramePr>
                <a:graphicFrameLocks noChangeAspect="1"/>
              </p:cNvGraphicFramePr>
              <p:nvPr/>
            </p:nvGraphicFramePr>
            <p:xfrm>
              <a:off x="4648200" y="4114800"/>
              <a:ext cx="533400" cy="581891"/>
            </p:xfrm>
            <a:graphic>
              <a:graphicData uri="http://schemas.openxmlformats.org/presentationml/2006/ole">
                <mc:AlternateContent xmlns:mc="http://schemas.openxmlformats.org/markup-compatibility/2006">
                  <mc:Choice xmlns:v="urn:schemas-microsoft-com:vml" Requires="v">
                    <p:oleObj spid="_x0000_s65211" name="Equation" r:id="rId17" imgW="139680" imgH="152280" progId="Equation.3">
                      <p:embed/>
                    </p:oleObj>
                  </mc:Choice>
                  <mc:Fallback>
                    <p:oleObj name="Equation" r:id="rId17" imgW="139680" imgH="15228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4114800"/>
                            <a:ext cx="533400" cy="581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9" name="Oval 63"/>
              <p:cNvSpPr/>
              <p:nvPr/>
            </p:nvSpPr>
            <p:spPr bwMode="auto">
              <a:xfrm>
                <a:off x="4537496" y="4012722"/>
                <a:ext cx="762000" cy="762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25" name="Straight Arrow Connector 24"/>
            <p:cNvCxnSpPr/>
            <p:nvPr/>
          </p:nvCxnSpPr>
          <p:spPr bwMode="auto">
            <a:xfrm>
              <a:off x="5146208" y="5603408"/>
              <a:ext cx="2432096" cy="5687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TextBox 25"/>
            <p:cNvSpPr txBox="1"/>
            <p:nvPr/>
          </p:nvSpPr>
          <p:spPr>
            <a:xfrm>
              <a:off x="7696200" y="6019800"/>
              <a:ext cx="1363963" cy="338554"/>
            </a:xfrm>
            <a:prstGeom prst="rect">
              <a:avLst/>
            </a:prstGeom>
            <a:noFill/>
          </p:spPr>
          <p:txBody>
            <a:bodyPr wrap="none" rtlCol="0">
              <a:spAutoFit/>
            </a:bodyPr>
            <a:lstStyle/>
            <a:p>
              <a:pPr defTabSz="914400" eaLnBrk="1" latinLnBrk="1" hangingPunct="1">
                <a:buClrTx/>
                <a:buSzTx/>
                <a:buFontTx/>
                <a:buNone/>
              </a:pPr>
              <a:r>
                <a:rPr kumimoji="1" lang="en-US" sz="1600" b="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Filter Output</a:t>
              </a:r>
              <a:endParaRPr kumimoji="1" lang="en-US" sz="1600" b="1"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nvGrpSpPr>
            <p:cNvPr id="27" name="Group 78"/>
            <p:cNvGrpSpPr/>
            <p:nvPr/>
          </p:nvGrpSpPr>
          <p:grpSpPr>
            <a:xfrm>
              <a:off x="2133600" y="2819400"/>
              <a:ext cx="846826" cy="381000"/>
              <a:chOff x="1371600" y="2667000"/>
              <a:chExt cx="846826" cy="381000"/>
            </a:xfrm>
          </p:grpSpPr>
          <p:graphicFrame>
            <p:nvGraphicFramePr>
              <p:cNvPr id="83" name="Object 13"/>
              <p:cNvGraphicFramePr>
                <a:graphicFrameLocks noChangeAspect="1"/>
              </p:cNvGraphicFramePr>
              <p:nvPr/>
            </p:nvGraphicFramePr>
            <p:xfrm>
              <a:off x="1371600" y="2667000"/>
              <a:ext cx="275167" cy="381000"/>
            </p:xfrm>
            <a:graphic>
              <a:graphicData uri="http://schemas.openxmlformats.org/presentationml/2006/ole">
                <mc:AlternateContent xmlns:mc="http://schemas.openxmlformats.org/markup-compatibility/2006">
                  <mc:Choice xmlns:v="urn:schemas-microsoft-com:vml" Requires="v">
                    <p:oleObj spid="_x0000_s65212" name="Equation" r:id="rId19" imgW="164880" imgH="228600" progId="Equation.3">
                      <p:embed/>
                    </p:oleObj>
                  </mc:Choice>
                  <mc:Fallback>
                    <p:oleObj name="Equation" r:id="rId19" imgW="164880" imgH="228600" progId="Equation.3">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371600" y="2667000"/>
                            <a:ext cx="275167"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4" name="Group 75"/>
              <p:cNvGrpSpPr/>
              <p:nvPr/>
            </p:nvGrpSpPr>
            <p:grpSpPr>
              <a:xfrm>
                <a:off x="1828800" y="2743200"/>
                <a:ext cx="389626" cy="304800"/>
                <a:chOff x="1371600" y="4953000"/>
                <a:chExt cx="389626" cy="304800"/>
              </a:xfrm>
            </p:grpSpPr>
            <p:sp>
              <p:nvSpPr>
                <p:cNvPr id="86" name="TextBox 73"/>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87" name="Oval 86"/>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85" name="Straight Arrow Connector 84"/>
              <p:cNvCxnSpPr>
                <a:endCxn id="87" idx="2"/>
              </p:cNvCxnSpPr>
              <p:nvPr/>
            </p:nvCxnSpPr>
            <p:spPr bwMode="auto">
              <a:xfrm>
                <a:off x="1600200" y="2895600"/>
                <a:ext cx="228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grpSp>
          <p:nvGrpSpPr>
            <p:cNvPr id="28" name="Group 79"/>
            <p:cNvGrpSpPr/>
            <p:nvPr/>
          </p:nvGrpSpPr>
          <p:grpSpPr>
            <a:xfrm>
              <a:off x="2667000" y="3124200"/>
              <a:ext cx="837301" cy="369887"/>
              <a:chOff x="1381125" y="2678113"/>
              <a:chExt cx="837301" cy="369887"/>
            </a:xfrm>
          </p:grpSpPr>
          <p:graphicFrame>
            <p:nvGraphicFramePr>
              <p:cNvPr id="78" name="Object 13"/>
              <p:cNvGraphicFramePr>
                <a:graphicFrameLocks noChangeAspect="1"/>
              </p:cNvGraphicFramePr>
              <p:nvPr/>
            </p:nvGraphicFramePr>
            <p:xfrm>
              <a:off x="1381125" y="2678113"/>
              <a:ext cx="254000" cy="358775"/>
            </p:xfrm>
            <a:graphic>
              <a:graphicData uri="http://schemas.openxmlformats.org/presentationml/2006/ole">
                <mc:AlternateContent xmlns:mc="http://schemas.openxmlformats.org/markup-compatibility/2006">
                  <mc:Choice xmlns:v="urn:schemas-microsoft-com:vml" Requires="v">
                    <p:oleObj spid="_x0000_s65213" name="Equation" r:id="rId21" imgW="152280" imgH="215640" progId="Equation.3">
                      <p:embed/>
                    </p:oleObj>
                  </mc:Choice>
                  <mc:Fallback>
                    <p:oleObj name="Equation" r:id="rId21" imgW="152280" imgH="215640" progId="Equation.3">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381125" y="2678113"/>
                            <a:ext cx="2540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9" name="Group 75"/>
              <p:cNvGrpSpPr/>
              <p:nvPr/>
            </p:nvGrpSpPr>
            <p:grpSpPr>
              <a:xfrm>
                <a:off x="1828800" y="2743200"/>
                <a:ext cx="389626" cy="304800"/>
                <a:chOff x="1371600" y="4953000"/>
                <a:chExt cx="389626" cy="304800"/>
              </a:xfrm>
            </p:grpSpPr>
            <p:sp>
              <p:nvSpPr>
                <p:cNvPr id="81" name="TextBox 80"/>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82" name="Oval 81"/>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80" name="Straight Arrow Connector 79"/>
              <p:cNvCxnSpPr>
                <a:endCxn id="82" idx="2"/>
              </p:cNvCxnSpPr>
              <p:nvPr/>
            </p:nvCxnSpPr>
            <p:spPr bwMode="auto">
              <a:xfrm>
                <a:off x="1600200" y="2895600"/>
                <a:ext cx="228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cxnSp>
          <p:nvCxnSpPr>
            <p:cNvPr id="29" name="Straight Connector 28"/>
            <p:cNvCxnSpPr/>
            <p:nvPr/>
          </p:nvCxnSpPr>
          <p:spPr bwMode="auto">
            <a:xfrm>
              <a:off x="2743200" y="2362200"/>
              <a:ext cx="0" cy="53340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0" name="Straight Connector 29"/>
            <p:cNvCxnSpPr>
              <a:endCxn id="82" idx="0"/>
            </p:cNvCxnSpPr>
            <p:nvPr/>
          </p:nvCxnSpPr>
          <p:spPr bwMode="auto">
            <a:xfrm flipH="1">
              <a:off x="3267075" y="2590800"/>
              <a:ext cx="9525" cy="598487"/>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1" name="Straight Connector 30"/>
            <p:cNvCxnSpPr/>
            <p:nvPr/>
          </p:nvCxnSpPr>
          <p:spPr bwMode="auto">
            <a:xfrm>
              <a:off x="3657600" y="2590800"/>
              <a:ext cx="0" cy="99060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2" name="Straight Connector 31"/>
            <p:cNvCxnSpPr/>
            <p:nvPr/>
          </p:nvCxnSpPr>
          <p:spPr bwMode="auto">
            <a:xfrm>
              <a:off x="4038600" y="2590800"/>
              <a:ext cx="0" cy="129540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3" name="Straight Connector 32"/>
            <p:cNvCxnSpPr/>
            <p:nvPr/>
          </p:nvCxnSpPr>
          <p:spPr bwMode="auto">
            <a:xfrm>
              <a:off x="4419600" y="2590800"/>
              <a:ext cx="0" cy="160020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4" name="Straight Connector 33"/>
            <p:cNvCxnSpPr/>
            <p:nvPr/>
          </p:nvCxnSpPr>
          <p:spPr bwMode="auto">
            <a:xfrm>
              <a:off x="7010400" y="2590800"/>
              <a:ext cx="0" cy="106680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5" name="Straight Connector 34"/>
            <p:cNvCxnSpPr/>
            <p:nvPr/>
          </p:nvCxnSpPr>
          <p:spPr bwMode="auto">
            <a:xfrm>
              <a:off x="7391400" y="2590800"/>
              <a:ext cx="0" cy="533400"/>
            </a:xfrm>
            <a:prstGeom prst="line">
              <a:avLst/>
            </a:prstGeom>
            <a:solidFill>
              <a:schemeClr val="accent1"/>
            </a:solidFill>
            <a:ln w="12700" cap="flat" cmpd="sng" algn="ctr">
              <a:solidFill>
                <a:schemeClr val="tx1"/>
              </a:solidFill>
              <a:prstDash val="solid"/>
              <a:round/>
              <a:headEnd type="none" w="sm" len="sm"/>
              <a:tailEnd type="arrow" w="sm" len="sm"/>
            </a:ln>
            <a:effectLst/>
          </p:spPr>
        </p:cxnSp>
        <p:grpSp>
          <p:nvGrpSpPr>
            <p:cNvPr id="36" name="Group 107"/>
            <p:cNvGrpSpPr/>
            <p:nvPr/>
          </p:nvGrpSpPr>
          <p:grpSpPr>
            <a:xfrm>
              <a:off x="3038475" y="3505200"/>
              <a:ext cx="846826" cy="369887"/>
              <a:chOff x="1371600" y="2678113"/>
              <a:chExt cx="846826" cy="369887"/>
            </a:xfrm>
          </p:grpSpPr>
          <p:graphicFrame>
            <p:nvGraphicFramePr>
              <p:cNvPr id="73" name="Object 13"/>
              <p:cNvGraphicFramePr>
                <a:graphicFrameLocks noChangeAspect="1"/>
              </p:cNvGraphicFramePr>
              <p:nvPr/>
            </p:nvGraphicFramePr>
            <p:xfrm>
              <a:off x="1371600" y="2678113"/>
              <a:ext cx="274638" cy="358775"/>
            </p:xfrm>
            <a:graphic>
              <a:graphicData uri="http://schemas.openxmlformats.org/presentationml/2006/ole">
                <mc:AlternateContent xmlns:mc="http://schemas.openxmlformats.org/markup-compatibility/2006">
                  <mc:Choice xmlns:v="urn:schemas-microsoft-com:vml" Requires="v">
                    <p:oleObj spid="_x0000_s65214" name="Equation" r:id="rId23" imgW="164880" imgH="215640" progId="Equation.3">
                      <p:embed/>
                    </p:oleObj>
                  </mc:Choice>
                  <mc:Fallback>
                    <p:oleObj name="Equation" r:id="rId23" imgW="164880" imgH="21564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371600" y="2678113"/>
                            <a:ext cx="274638"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4" name="Group 75"/>
              <p:cNvGrpSpPr/>
              <p:nvPr/>
            </p:nvGrpSpPr>
            <p:grpSpPr>
              <a:xfrm>
                <a:off x="1828800" y="2743200"/>
                <a:ext cx="389626" cy="304800"/>
                <a:chOff x="1371600" y="4953000"/>
                <a:chExt cx="389626" cy="304800"/>
              </a:xfrm>
            </p:grpSpPr>
            <p:sp>
              <p:nvSpPr>
                <p:cNvPr id="76" name="TextBox 75"/>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77" name="Oval 76"/>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75" name="Straight Arrow Connector 74"/>
              <p:cNvCxnSpPr>
                <a:endCxn id="77" idx="2"/>
              </p:cNvCxnSpPr>
              <p:nvPr/>
            </p:nvCxnSpPr>
            <p:spPr bwMode="auto">
              <a:xfrm>
                <a:off x="1600200" y="2895600"/>
                <a:ext cx="228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grpSp>
          <p:nvGrpSpPr>
            <p:cNvPr id="37" name="Group 113"/>
            <p:cNvGrpSpPr/>
            <p:nvPr/>
          </p:nvGrpSpPr>
          <p:grpSpPr>
            <a:xfrm>
              <a:off x="3429000" y="3800475"/>
              <a:ext cx="837301" cy="379413"/>
              <a:chOff x="1381125" y="2668588"/>
              <a:chExt cx="837301" cy="379413"/>
            </a:xfrm>
          </p:grpSpPr>
          <p:graphicFrame>
            <p:nvGraphicFramePr>
              <p:cNvPr id="68" name="Object 13"/>
              <p:cNvGraphicFramePr>
                <a:graphicFrameLocks noChangeAspect="1"/>
              </p:cNvGraphicFramePr>
              <p:nvPr/>
            </p:nvGraphicFramePr>
            <p:xfrm>
              <a:off x="1381125" y="2668588"/>
              <a:ext cx="254000" cy="379413"/>
            </p:xfrm>
            <a:graphic>
              <a:graphicData uri="http://schemas.openxmlformats.org/presentationml/2006/ole">
                <mc:AlternateContent xmlns:mc="http://schemas.openxmlformats.org/markup-compatibility/2006">
                  <mc:Choice xmlns:v="urn:schemas-microsoft-com:vml" Requires="v">
                    <p:oleObj spid="_x0000_s65215" name="Equation" r:id="rId25" imgW="152280" imgH="228600" progId="Equation.3">
                      <p:embed/>
                    </p:oleObj>
                  </mc:Choice>
                  <mc:Fallback>
                    <p:oleObj name="Equation" r:id="rId25" imgW="152280" imgH="228600" progId="Equation.3">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381125" y="2668588"/>
                            <a:ext cx="254000"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9" name="Group 75"/>
              <p:cNvGrpSpPr/>
              <p:nvPr/>
            </p:nvGrpSpPr>
            <p:grpSpPr>
              <a:xfrm>
                <a:off x="1828800" y="2743200"/>
                <a:ext cx="389626" cy="304800"/>
                <a:chOff x="1371600" y="4953000"/>
                <a:chExt cx="389626" cy="304800"/>
              </a:xfrm>
            </p:grpSpPr>
            <p:sp>
              <p:nvSpPr>
                <p:cNvPr id="71" name="TextBox 70"/>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72" name="Oval 71"/>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70" name="Straight Arrow Connector 69"/>
              <p:cNvCxnSpPr>
                <a:endCxn id="72" idx="2"/>
              </p:cNvCxnSpPr>
              <p:nvPr/>
            </p:nvCxnSpPr>
            <p:spPr bwMode="auto">
              <a:xfrm>
                <a:off x="1600200" y="2895600"/>
                <a:ext cx="228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grpSp>
          <p:nvGrpSpPr>
            <p:cNvPr id="38" name="Group 119"/>
            <p:cNvGrpSpPr/>
            <p:nvPr/>
          </p:nvGrpSpPr>
          <p:grpSpPr>
            <a:xfrm>
              <a:off x="3806825" y="4122738"/>
              <a:ext cx="849102" cy="370575"/>
              <a:chOff x="1369324" y="2677425"/>
              <a:chExt cx="849102" cy="370575"/>
            </a:xfrm>
          </p:grpSpPr>
          <p:graphicFrame>
            <p:nvGraphicFramePr>
              <p:cNvPr id="63" name="Object 13"/>
              <p:cNvGraphicFramePr>
                <a:graphicFrameLocks noChangeAspect="1"/>
              </p:cNvGraphicFramePr>
              <p:nvPr/>
            </p:nvGraphicFramePr>
            <p:xfrm>
              <a:off x="1369324" y="2677425"/>
              <a:ext cx="276225" cy="358775"/>
            </p:xfrm>
            <a:graphic>
              <a:graphicData uri="http://schemas.openxmlformats.org/presentationml/2006/ole">
                <mc:AlternateContent xmlns:mc="http://schemas.openxmlformats.org/markup-compatibility/2006">
                  <mc:Choice xmlns:v="urn:schemas-microsoft-com:vml" Requires="v">
                    <p:oleObj spid="_x0000_s65216" name="Equation" r:id="rId27" imgW="164880" imgH="215640" progId="Equation.3">
                      <p:embed/>
                    </p:oleObj>
                  </mc:Choice>
                  <mc:Fallback>
                    <p:oleObj name="Equation" r:id="rId27" imgW="164880" imgH="215640" progId="Equation.3">
                      <p:embed/>
                      <p:pic>
                        <p:nvPicPr>
                          <p:cNvPr id="0" name="Picture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369324" y="2677425"/>
                            <a:ext cx="2762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4" name="Group 75"/>
              <p:cNvGrpSpPr/>
              <p:nvPr/>
            </p:nvGrpSpPr>
            <p:grpSpPr>
              <a:xfrm>
                <a:off x="1828800" y="2743200"/>
                <a:ext cx="389626" cy="304800"/>
                <a:chOff x="1371600" y="4953000"/>
                <a:chExt cx="389626" cy="304800"/>
              </a:xfrm>
            </p:grpSpPr>
            <p:sp>
              <p:nvSpPr>
                <p:cNvPr id="66" name="TextBox 65"/>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67" name="Oval 66"/>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65" name="Straight Arrow Connector 64"/>
              <p:cNvCxnSpPr>
                <a:endCxn id="67" idx="2"/>
              </p:cNvCxnSpPr>
              <p:nvPr/>
            </p:nvCxnSpPr>
            <p:spPr bwMode="auto">
              <a:xfrm>
                <a:off x="1600200" y="2895600"/>
                <a:ext cx="228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grpSp>
          <p:nvGrpSpPr>
            <p:cNvPr id="39" name="Group 75"/>
            <p:cNvGrpSpPr/>
            <p:nvPr/>
          </p:nvGrpSpPr>
          <p:grpSpPr>
            <a:xfrm>
              <a:off x="6858000" y="3657600"/>
              <a:ext cx="389626" cy="304800"/>
              <a:chOff x="1371600" y="4953000"/>
              <a:chExt cx="389626" cy="304800"/>
            </a:xfrm>
          </p:grpSpPr>
          <p:sp>
            <p:nvSpPr>
              <p:cNvPr id="61" name="TextBox 60"/>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62" name="Oval 61"/>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grpSp>
          <p:nvGrpSpPr>
            <p:cNvPr id="40" name="Group 75"/>
            <p:cNvGrpSpPr/>
            <p:nvPr/>
          </p:nvGrpSpPr>
          <p:grpSpPr>
            <a:xfrm>
              <a:off x="7239000" y="3124200"/>
              <a:ext cx="389626" cy="304800"/>
              <a:chOff x="1371600" y="4953000"/>
              <a:chExt cx="389626" cy="304800"/>
            </a:xfrm>
          </p:grpSpPr>
          <p:sp>
            <p:nvSpPr>
              <p:cNvPr id="59" name="TextBox 58"/>
              <p:cNvSpPr txBox="1"/>
              <p:nvPr/>
            </p:nvSpPr>
            <p:spPr>
              <a:xfrm>
                <a:off x="1380226" y="4978878"/>
                <a:ext cx="381000" cy="276999"/>
              </a:xfrm>
              <a:prstGeom prst="rect">
                <a:avLst/>
              </a:prstGeom>
              <a:noFill/>
            </p:spPr>
            <p:txBody>
              <a:bodyPr wrap="squar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X</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60" name="Oval 59"/>
              <p:cNvSpPr/>
              <p:nvPr/>
            </p:nvSpPr>
            <p:spPr bwMode="auto">
              <a:xfrm>
                <a:off x="1371600" y="49530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grpSp>
        <p:cxnSp>
          <p:nvCxnSpPr>
            <p:cNvPr id="41" name="Straight Connector 40"/>
            <p:cNvCxnSpPr>
              <a:stCxn id="60" idx="6"/>
            </p:cNvCxnSpPr>
            <p:nvPr/>
          </p:nvCxnSpPr>
          <p:spPr bwMode="auto">
            <a:xfrm>
              <a:off x="7543800" y="3276600"/>
              <a:ext cx="304800" cy="0"/>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42" name="Straight Connector 41"/>
            <p:cNvCxnSpPr/>
            <p:nvPr/>
          </p:nvCxnSpPr>
          <p:spPr bwMode="auto">
            <a:xfrm>
              <a:off x="7162800" y="3792748"/>
              <a:ext cx="304800" cy="0"/>
            </a:xfrm>
            <a:prstGeom prst="line">
              <a:avLst/>
            </a:prstGeom>
            <a:solidFill>
              <a:schemeClr val="accent1"/>
            </a:solidFill>
            <a:ln w="12700" cap="flat" cmpd="sng" algn="ctr">
              <a:solidFill>
                <a:schemeClr val="tx1"/>
              </a:solidFill>
              <a:prstDash val="solid"/>
              <a:round/>
              <a:headEnd type="arrow" w="sm" len="sm"/>
              <a:tailEnd type="none" w="sm" len="sm"/>
            </a:ln>
            <a:effectLst/>
          </p:spPr>
        </p:cxnSp>
        <p:graphicFrame>
          <p:nvGraphicFramePr>
            <p:cNvPr id="43" name="Object 19"/>
            <p:cNvGraphicFramePr>
              <a:graphicFrameLocks noChangeAspect="1"/>
            </p:cNvGraphicFramePr>
            <p:nvPr/>
          </p:nvGraphicFramePr>
          <p:xfrm>
            <a:off x="7467600" y="3598652"/>
            <a:ext cx="457200" cy="353291"/>
          </p:xfrm>
          <a:graphic>
            <a:graphicData uri="http://schemas.openxmlformats.org/presentationml/2006/ole">
              <mc:AlternateContent xmlns:mc="http://schemas.openxmlformats.org/markup-compatibility/2006">
                <mc:Choice xmlns:v="urn:schemas-microsoft-com:vml" Requires="v">
                  <p:oleObj spid="_x0000_s65217" name="Equation" r:id="rId29" imgW="279360" imgH="215640" progId="Equation.3">
                    <p:embed/>
                  </p:oleObj>
                </mc:Choice>
                <mc:Fallback>
                  <p:oleObj name="Equation" r:id="rId29" imgW="279360" imgH="215640" progId="Equation.3">
                    <p:embed/>
                    <p:pic>
                      <p:nvPicPr>
                        <p:cNvPr id="0" name="Picture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467600" y="3598652"/>
                          <a:ext cx="457200" cy="353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 name="Object 20"/>
            <p:cNvGraphicFramePr>
              <a:graphicFrameLocks noChangeAspect="1"/>
            </p:cNvGraphicFramePr>
            <p:nvPr/>
          </p:nvGraphicFramePr>
          <p:xfrm>
            <a:off x="7848600" y="3081070"/>
            <a:ext cx="304800" cy="345440"/>
          </p:xfrm>
          <a:graphic>
            <a:graphicData uri="http://schemas.openxmlformats.org/presentationml/2006/ole">
              <mc:AlternateContent xmlns:mc="http://schemas.openxmlformats.org/markup-compatibility/2006">
                <mc:Choice xmlns:v="urn:schemas-microsoft-com:vml" Requires="v">
                  <p:oleObj spid="_x0000_s65218" name="Equation" r:id="rId31" imgW="190440" imgH="215640" progId="Equation.3">
                    <p:embed/>
                  </p:oleObj>
                </mc:Choice>
                <mc:Fallback>
                  <p:oleObj name="Equation" r:id="rId31" imgW="190440" imgH="215640" progId="Equation.3">
                    <p:embed/>
                    <p:pic>
                      <p:nvPicPr>
                        <p:cNvPr id="0" name="Picture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848600" y="3081070"/>
                          <a:ext cx="304800" cy="34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45" name="Straight Connector 44"/>
            <p:cNvCxnSpPr>
              <a:stCxn id="87" idx="3"/>
            </p:cNvCxnSpPr>
            <p:nvPr/>
          </p:nvCxnSpPr>
          <p:spPr bwMode="auto">
            <a:xfrm flipH="1">
              <a:off x="1752600" y="3155763"/>
              <a:ext cx="882837" cy="194963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stCxn id="82" idx="3"/>
            </p:cNvCxnSpPr>
            <p:nvPr/>
          </p:nvCxnSpPr>
          <p:spPr bwMode="auto">
            <a:xfrm flipH="1">
              <a:off x="2286000" y="3449450"/>
              <a:ext cx="873312" cy="12749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H="1">
              <a:off x="2971800" y="3810000"/>
              <a:ext cx="53340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H="1">
              <a:off x="3581400" y="4114800"/>
              <a:ext cx="3048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Straight Arrow Connector 48"/>
            <p:cNvCxnSpPr>
              <a:stCxn id="67" idx="4"/>
            </p:cNvCxnSpPr>
            <p:nvPr/>
          </p:nvCxnSpPr>
          <p:spPr bwMode="auto">
            <a:xfrm>
              <a:off x="4418701" y="4493313"/>
              <a:ext cx="305699" cy="4596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0" name="Straight Arrow Connector 49"/>
            <p:cNvCxnSpPr/>
            <p:nvPr/>
          </p:nvCxnSpPr>
          <p:spPr bwMode="auto">
            <a:xfrm>
              <a:off x="3581400" y="4495800"/>
              <a:ext cx="1025992" cy="5687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1" name="Straight Arrow Connector 50"/>
            <p:cNvCxnSpPr/>
            <p:nvPr/>
          </p:nvCxnSpPr>
          <p:spPr bwMode="auto">
            <a:xfrm>
              <a:off x="2971800" y="4572000"/>
              <a:ext cx="152400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2" name="Straight Arrow Connector 51"/>
            <p:cNvCxnSpPr/>
            <p:nvPr/>
          </p:nvCxnSpPr>
          <p:spPr bwMode="auto">
            <a:xfrm>
              <a:off x="2286000" y="4724400"/>
              <a:ext cx="220980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3" name="Straight Arrow Connector 52"/>
            <p:cNvCxnSpPr/>
            <p:nvPr/>
          </p:nvCxnSpPr>
          <p:spPr bwMode="auto">
            <a:xfrm>
              <a:off x="1752600" y="5105400"/>
              <a:ext cx="27432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4" name="Straight Arrow Connector 53"/>
            <p:cNvCxnSpPr>
              <a:stCxn id="62" idx="3"/>
            </p:cNvCxnSpPr>
            <p:nvPr/>
          </p:nvCxnSpPr>
          <p:spPr bwMode="auto">
            <a:xfrm flipH="1">
              <a:off x="5105400" y="3917763"/>
              <a:ext cx="1797237" cy="103523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5" name="Straight Connector 54"/>
            <p:cNvCxnSpPr>
              <a:stCxn id="60" idx="5"/>
            </p:cNvCxnSpPr>
            <p:nvPr/>
          </p:nvCxnSpPr>
          <p:spPr bwMode="auto">
            <a:xfrm>
              <a:off x="7499163" y="3384363"/>
              <a:ext cx="806637" cy="65423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Arrow Connector 55"/>
            <p:cNvCxnSpPr/>
            <p:nvPr/>
          </p:nvCxnSpPr>
          <p:spPr bwMode="auto">
            <a:xfrm flipH="1">
              <a:off x="5257800" y="4038600"/>
              <a:ext cx="3048000" cy="1143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7" name="TextBox 56"/>
            <p:cNvSpPr txBox="1"/>
            <p:nvPr/>
          </p:nvSpPr>
          <p:spPr>
            <a:xfrm>
              <a:off x="5410200" y="3048000"/>
              <a:ext cx="761747" cy="400110"/>
            </a:xfrm>
            <a:prstGeom prst="rect">
              <a:avLst/>
            </a:prstGeom>
            <a:noFill/>
          </p:spPr>
          <p:txBody>
            <a:bodyPr wrap="none" rtlCol="0">
              <a:spAutoFit/>
            </a:bodyPr>
            <a:lstStyle/>
            <a:p>
              <a:pPr defTabSz="914400" eaLnBrk="1" latinLnBrk="1" hangingPunct="1">
                <a:buClrTx/>
                <a:buSzTx/>
                <a:buFontTx/>
                <a:buNone/>
              </a:pPr>
              <a:r>
                <a:rPr kumimoji="1" lang="en-US" sz="2000" b="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a:t>
              </a:r>
              <a:endParaRPr kumimoji="1" lang="en-US" sz="2000" b="1"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8" name="TextBox 57"/>
            <p:cNvSpPr txBox="1"/>
            <p:nvPr/>
          </p:nvSpPr>
          <p:spPr>
            <a:xfrm>
              <a:off x="304800" y="5867400"/>
              <a:ext cx="3372911" cy="307777"/>
            </a:xfrm>
            <a:prstGeom prst="rect">
              <a:avLst/>
            </a:prstGeom>
            <a:noFill/>
          </p:spPr>
          <p:txBody>
            <a:bodyPr wrap="none" rtlCol="0">
              <a:spAutoFit/>
            </a:bodyPr>
            <a:lstStyle/>
            <a:p>
              <a:pPr defTabSz="914400" eaLnBrk="1" latinLnBrk="1" hangingPunct="1">
                <a:buClrTx/>
                <a:buSzTx/>
                <a:buFontTx/>
                <a:buNone/>
              </a:pPr>
              <a:r>
                <a:rPr kumimoji="1" lang="en-US" sz="14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The larger the taps, the larger ISI occurs</a:t>
              </a:r>
              <a:endParaRPr kumimoji="1" lang="en-US" sz="1400" b="1" dirty="0">
                <a:solidFill>
                  <a:srgbClr val="FF0000"/>
                </a:solidFill>
                <a:latin typeface="Times New Roman" panose="02020603050405020304" pitchFamily="18" charset="0"/>
                <a:ea typeface="Gulim" panose="020B0600000101010101" pitchFamily="34" charset="-127"/>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1"/>
            <a:ext cx="7770813" cy="761999"/>
          </a:xfrm>
        </p:spPr>
        <p:txBody>
          <a:bodyPr/>
          <a:lstStyle/>
          <a:p>
            <a:r>
              <a:rPr lang="en-US" sz="2400" dirty="0" smtClean="0"/>
              <a:t>Simple Analysis of Adjacent Band Interference for Waveform Generation Methods</a:t>
            </a:r>
            <a:endParaRPr lang="en-US" sz="2400" dirty="0"/>
          </a:p>
        </p:txBody>
      </p:sp>
      <p:sp>
        <p:nvSpPr>
          <p:cNvPr id="3" name="Content Placeholder 2"/>
          <p:cNvSpPr>
            <a:spLocks noGrp="1"/>
          </p:cNvSpPr>
          <p:nvPr>
            <p:ph idx="1"/>
          </p:nvPr>
        </p:nvSpPr>
        <p:spPr>
          <a:xfrm>
            <a:off x="685800" y="1906587"/>
            <a:ext cx="7770813" cy="4113213"/>
          </a:xfrm>
        </p:spPr>
        <p:txBody>
          <a:bodyPr/>
          <a:lstStyle/>
          <a:p>
            <a:pPr lvl="0" defTabSz="914400" eaLnBrk="0" hangingPunct="0">
              <a:spcBef>
                <a:spcPct val="20000"/>
              </a:spcBef>
              <a:buClrTx/>
              <a:buSzTx/>
              <a:buFontTx/>
              <a:buChar char="•"/>
            </a:pPr>
            <a:r>
              <a:rPr lang="en-US" sz="1800" dirty="0" smtClean="0"/>
              <a:t>After RX filtering and GI removal (in case GI is pre-pended to each WFC symbol) of the baseband received signal are done, we examine the energy distribution in freq domain  </a:t>
            </a:r>
          </a:p>
          <a:p>
            <a:pPr lvl="0" defTabSz="914400" eaLnBrk="0" hangingPunct="0">
              <a:spcBef>
                <a:spcPct val="20000"/>
              </a:spcBef>
              <a:buClrTx/>
              <a:buSzTx/>
              <a:buFontTx/>
              <a:buChar char="•"/>
            </a:pPr>
            <a:r>
              <a:rPr lang="en-US" sz="1800" dirty="0" smtClean="0"/>
              <a:t>Large size of RX filter order requires more power consumption and experiences more severe ISI whereas the small size of filter order may not be sharp enough to filter the interference</a:t>
            </a:r>
          </a:p>
          <a:p>
            <a:pPr lvl="0" defTabSz="914400" eaLnBrk="0" hangingPunct="0">
              <a:spcBef>
                <a:spcPct val="20000"/>
              </a:spcBef>
              <a:buClrTx/>
              <a:buSzTx/>
              <a:buFontTx/>
              <a:buChar char="•"/>
            </a:pPr>
            <a:r>
              <a:rPr lang="en-US" sz="1800" dirty="0" smtClean="0"/>
              <a:t>Freq domain analysis after RX filtering according to different RX filter Taps and different waveform generation are given in the following slides</a:t>
            </a:r>
          </a:p>
          <a:p>
            <a:pPr lvl="1" defTabSz="914400" eaLnBrk="0" hangingPunct="0">
              <a:spcBef>
                <a:spcPct val="20000"/>
              </a:spcBef>
              <a:buClrTx/>
              <a:buSzTx/>
              <a:buFontTx/>
              <a:buChar char="–"/>
            </a:pPr>
            <a:r>
              <a:rPr lang="en-US" dirty="0" smtClean="0"/>
              <a:t>Adjacent band interferences with small number of taps does not look severe when the waveform is generated by occupying the tones with L-LTS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middle tones out of 64 sub-carriers  occupied with ones: </a:t>
            </a:r>
            <a:r>
              <a:rPr lang="en-US" dirty="0" smtClean="0">
                <a:solidFill>
                  <a:srgbClr val="0000FF"/>
                </a:solidFill>
              </a:rPr>
              <a:t>Case 1 for data 1</a:t>
            </a:r>
            <a:endParaRPr lang="en-US"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pic>
        <p:nvPicPr>
          <p:cNvPr id="7" name="Content Placeholder 6" descr="pwr_64_13_1_16taps.jpg"/>
          <p:cNvPicPr>
            <a:picLocks noGrp="1" noChangeAspect="1"/>
          </p:cNvPicPr>
          <p:nvPr>
            <p:ph idx="1"/>
          </p:nvPr>
        </p:nvPicPr>
        <p:blipFill>
          <a:blip r:embed="rId2" cstate="print"/>
          <a:stretch>
            <a:fillRect/>
          </a:stretch>
        </p:blipFill>
        <p:spPr>
          <a:xfrm>
            <a:off x="0" y="1981200"/>
            <a:ext cx="4953000" cy="4267200"/>
          </a:xfrm>
        </p:spPr>
      </p:pic>
      <p:sp>
        <p:nvSpPr>
          <p:cNvPr id="8" name="TextBox 7"/>
          <p:cNvSpPr txBox="1"/>
          <p:nvPr/>
        </p:nvSpPr>
        <p:spPr>
          <a:xfrm>
            <a:off x="1752600" y="1828800"/>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pic>
        <p:nvPicPr>
          <p:cNvPr id="9" name="Picture 8" descr="pwr_64_13_1_2taps.jpg"/>
          <p:cNvPicPr>
            <a:picLocks noChangeAspect="1"/>
          </p:cNvPicPr>
          <p:nvPr/>
        </p:nvPicPr>
        <p:blipFill>
          <a:blip r:embed="rId3" cstate="print"/>
          <a:stretch>
            <a:fillRect/>
          </a:stretch>
        </p:blipFill>
        <p:spPr>
          <a:xfrm>
            <a:off x="4419600" y="1881187"/>
            <a:ext cx="4648200" cy="4367213"/>
          </a:xfrm>
          <a:prstGeom prst="rect">
            <a:avLst/>
          </a:prstGeom>
        </p:spPr>
      </p:pic>
      <p:sp>
        <p:nvSpPr>
          <p:cNvPr id="10" name="TextBox 9"/>
          <p:cNvSpPr txBox="1"/>
          <p:nvPr/>
        </p:nvSpPr>
        <p:spPr>
          <a:xfrm>
            <a:off x="7162800" y="1905000"/>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middle tones out of 64 sub-carriers  occupied with ones: </a:t>
            </a:r>
            <a:r>
              <a:rPr lang="en-US" dirty="0" smtClean="0">
                <a:solidFill>
                  <a:srgbClr val="0000FF"/>
                </a:solidFill>
              </a:rPr>
              <a:t>Case 1 for data 0</a:t>
            </a:r>
            <a:endParaRPr lang="en-US"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pic>
        <p:nvPicPr>
          <p:cNvPr id="7" name="Content Placeholder 6" descr="pwr_64_13_0_16taps.jpg"/>
          <p:cNvPicPr>
            <a:picLocks noGrp="1" noChangeAspect="1"/>
          </p:cNvPicPr>
          <p:nvPr>
            <p:ph idx="1"/>
          </p:nvPr>
        </p:nvPicPr>
        <p:blipFill>
          <a:blip r:embed="rId2" cstate="print"/>
          <a:stretch>
            <a:fillRect/>
          </a:stretch>
        </p:blipFill>
        <p:spPr>
          <a:xfrm>
            <a:off x="15818" y="2209801"/>
            <a:ext cx="4648200" cy="4038599"/>
          </a:xfrm>
        </p:spPr>
      </p:pic>
      <p:pic>
        <p:nvPicPr>
          <p:cNvPr id="8" name="Picture 7" descr="pwr_64_13_0_2taps.jpg"/>
          <p:cNvPicPr>
            <a:picLocks noChangeAspect="1"/>
          </p:cNvPicPr>
          <p:nvPr/>
        </p:nvPicPr>
        <p:blipFill>
          <a:blip r:embed="rId3" cstate="print"/>
          <a:stretch>
            <a:fillRect/>
          </a:stretch>
        </p:blipFill>
        <p:spPr>
          <a:xfrm>
            <a:off x="4536062" y="2021997"/>
            <a:ext cx="4495800" cy="4276725"/>
          </a:xfrm>
          <a:prstGeom prst="rect">
            <a:avLst/>
          </a:prstGeom>
        </p:spPr>
      </p:pic>
      <p:sp>
        <p:nvSpPr>
          <p:cNvPr id="9" name="TextBox 8"/>
          <p:cNvSpPr txBox="1"/>
          <p:nvPr/>
        </p:nvSpPr>
        <p:spPr>
          <a:xfrm>
            <a:off x="1752600" y="1828800"/>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sp>
        <p:nvSpPr>
          <p:cNvPr id="10" name="TextBox 9"/>
          <p:cNvSpPr txBox="1"/>
          <p:nvPr/>
        </p:nvSpPr>
        <p:spPr>
          <a:xfrm>
            <a:off x="7162800" y="1905000"/>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7 middle alternate tones out of 64 sub-carriers  occupied with ones: </a:t>
            </a:r>
            <a:r>
              <a:rPr lang="en-US" sz="3000" dirty="0" smtClean="0">
                <a:solidFill>
                  <a:srgbClr val="0000FF"/>
                </a:solidFill>
              </a:rPr>
              <a:t>Case 2 for data 1</a:t>
            </a:r>
            <a:endParaRPr lang="en-US" sz="3000"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
        <p:nvSpPr>
          <p:cNvPr id="8" name="TextBox 7"/>
          <p:cNvSpPr txBox="1"/>
          <p:nvPr/>
        </p:nvSpPr>
        <p:spPr>
          <a:xfrm>
            <a:off x="1752600" y="1828800"/>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sp>
        <p:nvSpPr>
          <p:cNvPr id="10" name="TextBox 9"/>
          <p:cNvSpPr txBox="1"/>
          <p:nvPr/>
        </p:nvSpPr>
        <p:spPr>
          <a:xfrm>
            <a:off x="7162800" y="1905000"/>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pic>
        <p:nvPicPr>
          <p:cNvPr id="12" name="Content Placeholder 11" descr="pwr_64_13_7_1_16taps.jpg"/>
          <p:cNvPicPr>
            <a:picLocks noGrp="1" noChangeAspect="1"/>
          </p:cNvPicPr>
          <p:nvPr>
            <p:ph idx="1"/>
          </p:nvPr>
        </p:nvPicPr>
        <p:blipFill>
          <a:blip r:embed="rId2" cstate="print"/>
          <a:stretch>
            <a:fillRect/>
          </a:stretch>
        </p:blipFill>
        <p:spPr>
          <a:xfrm>
            <a:off x="76200" y="2286000"/>
            <a:ext cx="4572000" cy="3962400"/>
          </a:xfrm>
        </p:spPr>
      </p:pic>
      <p:pic>
        <p:nvPicPr>
          <p:cNvPr id="13" name="Picture 12" descr="pwr_64_13_7_1_2taps.jpg"/>
          <p:cNvPicPr>
            <a:picLocks noChangeAspect="1"/>
          </p:cNvPicPr>
          <p:nvPr/>
        </p:nvPicPr>
        <p:blipFill>
          <a:blip r:embed="rId3" cstate="print"/>
          <a:stretch>
            <a:fillRect/>
          </a:stretch>
        </p:blipFill>
        <p:spPr>
          <a:xfrm>
            <a:off x="4343400" y="2895600"/>
            <a:ext cx="4800600" cy="33528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7 middle alternate tones out of 64 sub-carriers  occupied with ones: </a:t>
            </a:r>
            <a:r>
              <a:rPr lang="en-US" sz="3000" dirty="0" smtClean="0">
                <a:solidFill>
                  <a:srgbClr val="0000FF"/>
                </a:solidFill>
              </a:rPr>
              <a:t>Case 2 for data 0</a:t>
            </a:r>
            <a:endParaRPr lang="en-US" sz="3000"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
        <p:nvSpPr>
          <p:cNvPr id="9" name="TextBox 8"/>
          <p:cNvSpPr txBox="1"/>
          <p:nvPr/>
        </p:nvSpPr>
        <p:spPr>
          <a:xfrm>
            <a:off x="1752600" y="1828800"/>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sp>
        <p:nvSpPr>
          <p:cNvPr id="10" name="TextBox 9"/>
          <p:cNvSpPr txBox="1"/>
          <p:nvPr/>
        </p:nvSpPr>
        <p:spPr>
          <a:xfrm>
            <a:off x="7162800" y="1905000"/>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pic>
        <p:nvPicPr>
          <p:cNvPr id="12" name="Content Placeholder 11" descr="pwr_64_13_7_0_16taps.jpg"/>
          <p:cNvPicPr>
            <a:picLocks noGrp="1" noChangeAspect="1"/>
          </p:cNvPicPr>
          <p:nvPr>
            <p:ph idx="1"/>
          </p:nvPr>
        </p:nvPicPr>
        <p:blipFill>
          <a:blip r:embed="rId2" cstate="print"/>
          <a:stretch>
            <a:fillRect/>
          </a:stretch>
        </p:blipFill>
        <p:spPr>
          <a:xfrm>
            <a:off x="33070" y="2438400"/>
            <a:ext cx="4724400" cy="3886200"/>
          </a:xfrm>
        </p:spPr>
      </p:pic>
      <p:pic>
        <p:nvPicPr>
          <p:cNvPr id="13" name="Picture 12" descr="pwr_64_13_7_0_2taps.jpg"/>
          <p:cNvPicPr>
            <a:picLocks noChangeAspect="1"/>
          </p:cNvPicPr>
          <p:nvPr/>
        </p:nvPicPr>
        <p:blipFill>
          <a:blip r:embed="rId3" cstate="print"/>
          <a:stretch>
            <a:fillRect/>
          </a:stretch>
        </p:blipFill>
        <p:spPr>
          <a:xfrm>
            <a:off x="4419600" y="2286001"/>
            <a:ext cx="4648200" cy="40386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middle tones out of 64 sub-carriers  occupied with L-LTS : </a:t>
            </a:r>
            <a:r>
              <a:rPr lang="en-US" dirty="0" smtClean="0">
                <a:solidFill>
                  <a:srgbClr val="0000FF"/>
                </a:solidFill>
              </a:rPr>
              <a:t>Case 3 for data 1</a:t>
            </a:r>
            <a:endParaRPr lang="en-US"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
        <p:nvSpPr>
          <p:cNvPr id="8" name="TextBox 7"/>
          <p:cNvSpPr txBox="1"/>
          <p:nvPr/>
        </p:nvSpPr>
        <p:spPr>
          <a:xfrm>
            <a:off x="1752600" y="1992868"/>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sp>
        <p:nvSpPr>
          <p:cNvPr id="10" name="TextBox 9"/>
          <p:cNvSpPr txBox="1"/>
          <p:nvPr/>
        </p:nvSpPr>
        <p:spPr>
          <a:xfrm>
            <a:off x="6477000" y="2069068"/>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pic>
        <p:nvPicPr>
          <p:cNvPr id="12" name="Content Placeholder 13" descr="pwr_64_13_LTS_1_16taps.jpg"/>
          <p:cNvPicPr>
            <a:picLocks noGrp="1" noChangeAspect="1"/>
          </p:cNvPicPr>
          <p:nvPr>
            <p:ph idx="1"/>
          </p:nvPr>
        </p:nvPicPr>
        <p:blipFill>
          <a:blip r:embed="rId2" cstate="print"/>
          <a:stretch>
            <a:fillRect/>
          </a:stretch>
        </p:blipFill>
        <p:spPr>
          <a:xfrm>
            <a:off x="152400" y="2362200"/>
            <a:ext cx="4572000" cy="3886200"/>
          </a:xfrm>
        </p:spPr>
      </p:pic>
      <p:pic>
        <p:nvPicPr>
          <p:cNvPr id="13" name="Picture 12" descr="pwr_64_13_LTS_1_2taps.jpg"/>
          <p:cNvPicPr>
            <a:picLocks noChangeAspect="1"/>
          </p:cNvPicPr>
          <p:nvPr/>
        </p:nvPicPr>
        <p:blipFill>
          <a:blip r:embed="rId3" cstate="print"/>
          <a:stretch>
            <a:fillRect/>
          </a:stretch>
        </p:blipFill>
        <p:spPr>
          <a:xfrm>
            <a:off x="4343400" y="2438400"/>
            <a:ext cx="4724400" cy="38100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middle tones out of 64 sub-carriers  occupied with L-LTS : </a:t>
            </a:r>
            <a:r>
              <a:rPr lang="en-US" dirty="0" smtClean="0">
                <a:solidFill>
                  <a:srgbClr val="0000FF"/>
                </a:solidFill>
              </a:rPr>
              <a:t>Case 3 for data 0</a:t>
            </a:r>
            <a:endParaRPr lang="en-US"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
        <p:nvSpPr>
          <p:cNvPr id="9" name="TextBox 8"/>
          <p:cNvSpPr txBox="1"/>
          <p:nvPr/>
        </p:nvSpPr>
        <p:spPr>
          <a:xfrm>
            <a:off x="1752600" y="1828800"/>
            <a:ext cx="845103" cy="369332"/>
          </a:xfrm>
          <a:prstGeom prst="rect">
            <a:avLst/>
          </a:prstGeom>
          <a:noFill/>
        </p:spPr>
        <p:txBody>
          <a:bodyPr wrap="none" rtlCol="0">
            <a:spAutoFit/>
          </a:bodyPr>
          <a:lstStyle/>
          <a:p>
            <a:r>
              <a:rPr lang="en-US" sz="1800" dirty="0" smtClean="0">
                <a:solidFill>
                  <a:schemeClr val="tx1"/>
                </a:solidFill>
              </a:rPr>
              <a:t>16 taps</a:t>
            </a:r>
            <a:endParaRPr lang="en-US" sz="1800" dirty="0">
              <a:solidFill>
                <a:schemeClr val="tx1"/>
              </a:solidFill>
            </a:endParaRPr>
          </a:p>
        </p:txBody>
      </p:sp>
      <p:sp>
        <p:nvSpPr>
          <p:cNvPr id="10" name="TextBox 9"/>
          <p:cNvSpPr txBox="1"/>
          <p:nvPr/>
        </p:nvSpPr>
        <p:spPr>
          <a:xfrm>
            <a:off x="7162800" y="1905000"/>
            <a:ext cx="729687" cy="369332"/>
          </a:xfrm>
          <a:prstGeom prst="rect">
            <a:avLst/>
          </a:prstGeom>
          <a:noFill/>
        </p:spPr>
        <p:txBody>
          <a:bodyPr wrap="none" rtlCol="0">
            <a:spAutoFit/>
          </a:bodyPr>
          <a:lstStyle/>
          <a:p>
            <a:r>
              <a:rPr lang="en-US" sz="1800" dirty="0" smtClean="0">
                <a:solidFill>
                  <a:schemeClr val="tx1"/>
                </a:solidFill>
              </a:rPr>
              <a:t>2 taps</a:t>
            </a:r>
            <a:endParaRPr lang="en-US" sz="1800" dirty="0">
              <a:solidFill>
                <a:schemeClr val="tx1"/>
              </a:solidFill>
            </a:endParaRPr>
          </a:p>
        </p:txBody>
      </p:sp>
      <p:pic>
        <p:nvPicPr>
          <p:cNvPr id="12" name="Content Placeholder 13" descr="pwr_64_13_LTS_0_16taps.jpg"/>
          <p:cNvPicPr>
            <a:picLocks noGrp="1" noChangeAspect="1"/>
          </p:cNvPicPr>
          <p:nvPr>
            <p:ph idx="1"/>
          </p:nvPr>
        </p:nvPicPr>
        <p:blipFill>
          <a:blip r:embed="rId2" cstate="print"/>
          <a:stretch>
            <a:fillRect/>
          </a:stretch>
        </p:blipFill>
        <p:spPr>
          <a:xfrm>
            <a:off x="76200" y="2362200"/>
            <a:ext cx="4495800" cy="3962400"/>
          </a:xfrm>
        </p:spPr>
      </p:pic>
      <p:pic>
        <p:nvPicPr>
          <p:cNvPr id="13" name="Picture 12" descr="pwr_64_13_LTS_0_2taps.jpg"/>
          <p:cNvPicPr>
            <a:picLocks noChangeAspect="1"/>
          </p:cNvPicPr>
          <p:nvPr/>
        </p:nvPicPr>
        <p:blipFill>
          <a:blip r:embed="rId3" cstate="print"/>
          <a:stretch>
            <a:fillRect/>
          </a:stretch>
        </p:blipFill>
        <p:spPr>
          <a:xfrm>
            <a:off x="4343400" y="2209800"/>
            <a:ext cx="4724400" cy="4038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 2017</a:t>
            </a:r>
            <a:endParaRPr lang="en-GB" dirty="0"/>
          </a:p>
        </p:txBody>
      </p:sp>
      <p:sp>
        <p:nvSpPr>
          <p:cNvPr id="5" name="Footer Placeholder 4"/>
          <p:cNvSpPr>
            <a:spLocks noGrp="1"/>
          </p:cNvSpPr>
          <p:nvPr>
            <p:ph type="ftr" idx="11"/>
          </p:nvPr>
        </p:nvSpPr>
        <p:spPr/>
        <p:txBody>
          <a:bodyPr/>
          <a:lstStyle/>
          <a:p>
            <a:r>
              <a:rPr lang="en-GB" dirty="0" smtClean="0"/>
              <a:t>Junghoon Suh,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graphicFrame>
        <p:nvGraphicFramePr>
          <p:cNvPr id="7" name="Object 3"/>
          <p:cNvGraphicFramePr>
            <a:graphicFrameLocks noChangeAspect="1"/>
          </p:cNvGraphicFramePr>
          <p:nvPr>
            <p:extLst>
              <p:ext uri="{D42A27DB-BD31-4B8C-83A1-F6EECF244321}">
                <p14:modId xmlns:p14="http://schemas.microsoft.com/office/powerpoint/2010/main" val="361754876"/>
              </p:ext>
            </p:extLst>
          </p:nvPr>
        </p:nvGraphicFramePr>
        <p:xfrm>
          <a:off x="685800" y="1435100"/>
          <a:ext cx="7305675" cy="2487613"/>
        </p:xfrm>
        <a:graphic>
          <a:graphicData uri="http://schemas.openxmlformats.org/presentationml/2006/ole">
            <mc:AlternateContent xmlns:mc="http://schemas.openxmlformats.org/markup-compatibility/2006">
              <mc:Choice xmlns:v="urn:schemas-microsoft-com:vml" Requires="v">
                <p:oleObj spid="_x0000_s4153" name="Document" r:id="rId3" imgW="8868492" imgH="3024162" progId="Word.Document.8">
                  <p:embed/>
                </p:oleObj>
              </mc:Choice>
              <mc:Fallback>
                <p:oleObj name="Document" r:id="rId3" imgW="8868492" imgH="3024162" progId="Word.Document.8">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435100"/>
                        <a:ext cx="73056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8" name="Rectangle 4"/>
          <p:cNvSpPr>
            <a:spLocks noChangeArrowheads="1"/>
          </p:cNvSpPr>
          <p:nvPr/>
        </p:nvSpPr>
        <p:spPr bwMode="auto">
          <a:xfrm>
            <a:off x="712152" y="1064455"/>
            <a:ext cx="2576514"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Authors (</a:t>
            </a:r>
            <a:r>
              <a:rPr lang="en-GB" sz="2000" i="1" dirty="0" smtClean="0">
                <a:solidFill>
                  <a:srgbClr val="000000"/>
                </a:solidFill>
              </a:rPr>
              <a:t>continued</a:t>
            </a:r>
            <a:r>
              <a:rPr lang="en-GB" sz="2000" dirty="0" smtClean="0">
                <a:solidFill>
                  <a:srgbClr val="000000"/>
                </a:solidFill>
              </a:rPr>
              <a:t>):</a:t>
            </a:r>
            <a:endParaRPr lang="en-GB" sz="2000" dirty="0">
              <a:solidFill>
                <a:srgbClr val="000000"/>
              </a:solidFill>
            </a:endParaRPr>
          </a:p>
        </p:txBody>
      </p:sp>
    </p:spTree>
    <p:extLst>
      <p:ext uri="{BB962C8B-B14F-4D97-AF65-F5344CB8AC3E}">
        <p14:creationId xmlns:p14="http://schemas.microsoft.com/office/powerpoint/2010/main" val="1726460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lstStyle/>
          <a:p>
            <a:r>
              <a:rPr lang="en-US" dirty="0" smtClean="0"/>
              <a:t>Conclusion</a:t>
            </a:r>
            <a:endParaRPr lang="en-US" dirty="0"/>
          </a:p>
        </p:txBody>
      </p:sp>
      <p:sp>
        <p:nvSpPr>
          <p:cNvPr id="5" name="Footer Placeholder 4"/>
          <p:cNvSpPr>
            <a:spLocks noGrp="1"/>
          </p:cNvSpPr>
          <p:nvPr>
            <p:ph type="ftr" sz="quarter" idx="4294967295"/>
          </p:nvPr>
        </p:nvSpPr>
        <p:spPr>
          <a:xfrm flipH="1">
            <a:off x="6086539" y="6475413"/>
            <a:ext cx="2752661" cy="184666"/>
          </a:xfrm>
          <a:prstGeom prst="rect">
            <a:avLst/>
          </a:prstGeom>
        </p:spPr>
        <p:txBody>
          <a:bodyPr/>
          <a:lstStyle/>
          <a:p>
            <a:pPr>
              <a:defRPr/>
            </a:pPr>
            <a:r>
              <a:rPr lang="en-US" sz="1200" dirty="0" smtClean="0">
                <a:solidFill>
                  <a:schemeClr val="tx1"/>
                </a:solidFill>
              </a:rPr>
              <a:t>Junghoon Suh, Huawei Technologies</a:t>
            </a:r>
            <a:endParaRPr lang="en-US" sz="1200" dirty="0">
              <a:solidFill>
                <a:schemeClr val="tx1"/>
              </a:solidFill>
            </a:endParaRPr>
          </a:p>
        </p:txBody>
      </p:sp>
      <p:sp>
        <p:nvSpPr>
          <p:cNvPr id="6" name="Date Placeholder 5"/>
          <p:cNvSpPr>
            <a:spLocks noGrp="1"/>
          </p:cNvSpPr>
          <p:nvPr>
            <p:ph type="dt" idx="15"/>
          </p:nvPr>
        </p:nvSpPr>
        <p:spPr/>
        <p:txBody>
          <a:bodyPr/>
          <a:lstStyle/>
          <a:p>
            <a:r>
              <a:rPr lang="en-US" smtClean="0"/>
              <a:t>Mar 2017</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8" name="Content Placeholder 7"/>
          <p:cNvSpPr>
            <a:spLocks noGrp="1"/>
          </p:cNvSpPr>
          <p:nvPr>
            <p:ph idx="1"/>
          </p:nvPr>
        </p:nvSpPr>
        <p:spPr>
          <a:xfrm>
            <a:off x="685800" y="1830387"/>
            <a:ext cx="7770813" cy="4113213"/>
          </a:xfrm>
        </p:spPr>
        <p:txBody>
          <a:bodyPr/>
          <a:lstStyle/>
          <a:p>
            <a:pPr lvl="0" defTabSz="914400" eaLnBrk="0" hangingPunct="0">
              <a:spcBef>
                <a:spcPct val="20000"/>
              </a:spcBef>
              <a:buClrTx/>
              <a:buSzTx/>
              <a:buFontTx/>
              <a:buChar char="•"/>
            </a:pPr>
            <a:r>
              <a:rPr lang="en-US" sz="2000" dirty="0" smtClean="0"/>
              <a:t>Waveform generation is not a regular process</a:t>
            </a:r>
          </a:p>
          <a:p>
            <a:pPr lvl="1" defTabSz="914400" eaLnBrk="0" hangingPunct="0">
              <a:spcBef>
                <a:spcPct val="20000"/>
              </a:spcBef>
              <a:buClrTx/>
              <a:buSzTx/>
              <a:buFontTx/>
              <a:buChar char="•"/>
            </a:pPr>
            <a:r>
              <a:rPr lang="en-US" sz="1800" dirty="0" smtClean="0"/>
              <a:t>WUR frame transmission process is done in time domain when a waveform is ready</a:t>
            </a:r>
          </a:p>
          <a:p>
            <a:pPr defTabSz="914400" eaLnBrk="0" hangingPunct="0">
              <a:spcBef>
                <a:spcPct val="20000"/>
              </a:spcBef>
              <a:buClrTx/>
              <a:buSzTx/>
              <a:buFontTx/>
              <a:buChar char="•"/>
            </a:pPr>
            <a:r>
              <a:rPr lang="en-US" sz="2000" dirty="0" smtClean="0"/>
              <a:t>ISI occurs during the receiver filtering process</a:t>
            </a:r>
          </a:p>
          <a:p>
            <a:pPr lvl="1" defTabSz="914400" eaLnBrk="0" hangingPunct="0">
              <a:spcBef>
                <a:spcPct val="20000"/>
              </a:spcBef>
              <a:buClrTx/>
              <a:buSzTx/>
              <a:buFontTx/>
              <a:buChar char="•"/>
            </a:pPr>
            <a:r>
              <a:rPr lang="en-US" sz="1600" dirty="0" smtClean="0"/>
              <a:t>Right filter choice is necessary</a:t>
            </a:r>
          </a:p>
          <a:p>
            <a:pPr lvl="1" defTabSz="914400" eaLnBrk="0" hangingPunct="0">
              <a:spcBef>
                <a:spcPct val="20000"/>
              </a:spcBef>
              <a:buClrTx/>
              <a:buSzTx/>
              <a:buFontTx/>
              <a:buChar char="•"/>
            </a:pPr>
            <a:r>
              <a:rPr lang="en-US" sz="1600" dirty="0" smtClean="0"/>
              <a:t>RX filter choice is a trade-off between Power consumption, ISI and Filtering sharpness</a:t>
            </a:r>
          </a:p>
          <a:p>
            <a:pPr defTabSz="914400" eaLnBrk="0" hangingPunct="0">
              <a:spcBef>
                <a:spcPct val="20000"/>
              </a:spcBef>
              <a:buClrTx/>
              <a:buSzTx/>
              <a:buFontTx/>
              <a:buChar char="•"/>
            </a:pPr>
            <a:r>
              <a:rPr lang="en-US" sz="2000" dirty="0" smtClean="0"/>
              <a:t>Different freq domain response of WUR frame according to how waveform is generated</a:t>
            </a:r>
          </a:p>
          <a:p>
            <a:pPr lvl="1" defTabSz="914400" eaLnBrk="0" hangingPunct="0">
              <a:spcBef>
                <a:spcPct val="20000"/>
              </a:spcBef>
              <a:buClrTx/>
              <a:buSzTx/>
              <a:buFontTx/>
              <a:buChar char="•"/>
            </a:pPr>
            <a:r>
              <a:rPr lang="en-US" sz="1800" dirty="0" smtClean="0"/>
              <a:t>Adjacent-band interference is least severe when the waveform is generated by occupying the middle 13 tones with L-LTS</a:t>
            </a:r>
          </a:p>
          <a:p>
            <a:pPr lvl="1" defTabSz="914400" eaLnBrk="0" hangingPunct="0">
              <a:spcBef>
                <a:spcPct val="20000"/>
              </a:spcBef>
              <a:buClrTx/>
              <a:buSzTx/>
              <a:buFontTx/>
              <a:buChar char="•"/>
            </a:pPr>
            <a:endParaRPr lang="en-US" sz="1800" dirty="0" smtClean="0"/>
          </a:p>
          <a:p>
            <a:pPr lvl="1" defTabSz="914400" eaLnBrk="0" hangingPunct="0">
              <a:spcBef>
                <a:spcPct val="20000"/>
              </a:spcBef>
              <a:buClrTx/>
              <a:buSzTx/>
              <a:buFontTx/>
              <a:buChar char="•"/>
            </a:pP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LG “</a:t>
            </a:r>
            <a:r>
              <a:rPr lang="en-US" altLang="ko-KR" dirty="0" smtClean="0"/>
              <a:t>16/1144r0 Further Investigation on WUR Performance”, IEEE 802.11 WUR-SC, Sep 2016, Warsaw Poland</a:t>
            </a:r>
            <a:r>
              <a:rPr lang="en-US" dirty="0" smtClean="0"/>
              <a:t>  </a:t>
            </a:r>
          </a:p>
          <a:p>
            <a:endParaRPr lang="en-US" dirty="0" smtClean="0"/>
          </a:p>
        </p:txBody>
      </p:sp>
      <p:sp>
        <p:nvSpPr>
          <p:cNvPr id="5" name="Footer Placeholder 4"/>
          <p:cNvSpPr>
            <a:spLocks noGrp="1"/>
          </p:cNvSpPr>
          <p:nvPr>
            <p:ph type="ftr" sz="quarter" idx="4294967295"/>
          </p:nvPr>
        </p:nvSpPr>
        <p:spPr>
          <a:xfrm flipH="1">
            <a:off x="6086539" y="6475413"/>
            <a:ext cx="2752661" cy="184666"/>
          </a:xfrm>
          <a:prstGeom prst="rect">
            <a:avLst/>
          </a:prstGeom>
        </p:spPr>
        <p:txBody>
          <a:bodyPr/>
          <a:lstStyle/>
          <a:p>
            <a:pPr>
              <a:defRPr/>
            </a:pPr>
            <a:r>
              <a:rPr lang="en-US" sz="1200" dirty="0" smtClean="0">
                <a:solidFill>
                  <a:schemeClr val="tx1"/>
                </a:solidFill>
              </a:rPr>
              <a:t>Junghoon Suh, Huawei Technologies</a:t>
            </a:r>
            <a:endParaRPr lang="en-US" sz="1200" dirty="0">
              <a:solidFill>
                <a:schemeClr val="tx1"/>
              </a:solidFill>
            </a:endParaRPr>
          </a:p>
        </p:txBody>
      </p:sp>
      <p:sp>
        <p:nvSpPr>
          <p:cNvPr id="6" name="Date Placeholder 5"/>
          <p:cNvSpPr>
            <a:spLocks noGrp="1"/>
          </p:cNvSpPr>
          <p:nvPr>
            <p:ph type="dt" idx="15"/>
          </p:nvPr>
        </p:nvSpPr>
        <p:spPr/>
        <p:txBody>
          <a:bodyPr/>
          <a:lstStyle/>
          <a:p>
            <a:r>
              <a:rPr lang="en-US" smtClean="0"/>
              <a:t>Mar 2017</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dirty="0" smtClean="0"/>
              <a:t>Background</a:t>
            </a:r>
            <a:endParaRPr lang="en-US" dirty="0"/>
          </a:p>
        </p:txBody>
      </p:sp>
      <p:sp>
        <p:nvSpPr>
          <p:cNvPr id="5" name="Footer Placeholder 4"/>
          <p:cNvSpPr>
            <a:spLocks noGrp="1"/>
          </p:cNvSpPr>
          <p:nvPr>
            <p:ph type="ftr" sz="quarter" idx="4294967295"/>
          </p:nvPr>
        </p:nvSpPr>
        <p:spPr>
          <a:xfrm flipH="1">
            <a:off x="6086539" y="6475413"/>
            <a:ext cx="2752661" cy="184666"/>
          </a:xfrm>
          <a:prstGeom prst="rect">
            <a:avLst/>
          </a:prstGeom>
        </p:spPr>
        <p:txBody>
          <a:bodyPr/>
          <a:lstStyle/>
          <a:p>
            <a:pPr>
              <a:defRPr/>
            </a:pPr>
            <a:r>
              <a:rPr lang="en-US" sz="1200" dirty="0" smtClean="0">
                <a:solidFill>
                  <a:schemeClr val="tx1"/>
                </a:solidFill>
              </a:rPr>
              <a:t>Junghoon Suh, Huawei Technologies</a:t>
            </a:r>
            <a:endParaRPr lang="en-US" sz="1200" dirty="0">
              <a:solidFill>
                <a:schemeClr val="tx1"/>
              </a:solidFill>
            </a:endParaRPr>
          </a:p>
        </p:txBody>
      </p:sp>
      <p:sp>
        <p:nvSpPr>
          <p:cNvPr id="8" name="TextBox 7"/>
          <p:cNvSpPr txBox="1"/>
          <p:nvPr/>
        </p:nvSpPr>
        <p:spPr>
          <a:xfrm>
            <a:off x="1143000" y="6093023"/>
            <a:ext cx="3288080" cy="307777"/>
          </a:xfrm>
          <a:prstGeom prst="rect">
            <a:avLst/>
          </a:prstGeom>
          <a:noFill/>
        </p:spPr>
        <p:txBody>
          <a:bodyPr wrap="none" rtlCol="0">
            <a:spAutoFit/>
          </a:bodyPr>
          <a:lstStyle/>
          <a:p>
            <a:r>
              <a:rPr lang="en-US" sz="1400" dirty="0" smtClean="0"/>
              <a:t>16 QAM Constellation with Gray-mapping</a:t>
            </a:r>
            <a:endParaRPr lang="en-US" sz="1400" dirty="0"/>
          </a:p>
        </p:txBody>
      </p:sp>
      <p:sp>
        <p:nvSpPr>
          <p:cNvPr id="9" name="Date Placeholder 8"/>
          <p:cNvSpPr>
            <a:spLocks noGrp="1"/>
          </p:cNvSpPr>
          <p:nvPr>
            <p:ph type="dt" idx="15"/>
          </p:nvPr>
        </p:nvSpPr>
        <p:spPr/>
        <p:txBody>
          <a:bodyPr/>
          <a:lstStyle/>
          <a:p>
            <a:r>
              <a:rPr lang="en-US" smtClean="0"/>
              <a:t>Mar 2017</a:t>
            </a:r>
            <a:endParaRPr lang="en-GB" dirty="0"/>
          </a:p>
        </p:txBody>
      </p:sp>
      <p:sp>
        <p:nvSpPr>
          <p:cNvPr id="10" name="Slide Number Placeholder 9"/>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12" name="내용 개체 틀 2"/>
          <p:cNvSpPr>
            <a:spLocks noGrp="1"/>
          </p:cNvSpPr>
          <p:nvPr>
            <p:ph idx="1"/>
          </p:nvPr>
        </p:nvSpPr>
        <p:spPr>
          <a:xfrm>
            <a:off x="381000" y="1371600"/>
            <a:ext cx="8305800" cy="4648200"/>
          </a:xfrm>
        </p:spPr>
        <p:txBody>
          <a:bodyPr/>
          <a:lstStyle/>
          <a:p>
            <a:pPr>
              <a:buFont typeface="Arial" pitchFamily="34" charset="0"/>
              <a:buChar char="•"/>
            </a:pPr>
            <a:r>
              <a:rPr lang="en-US" sz="1600" dirty="0" smtClean="0"/>
              <a:t> </a:t>
            </a:r>
            <a:r>
              <a:rPr lang="en-US" sz="2000" dirty="0" smtClean="0"/>
              <a:t>Waveform Coding (WFC, e.g. Manchester Coding) is necessary</a:t>
            </a:r>
          </a:p>
          <a:p>
            <a:pPr lvl="1">
              <a:buFont typeface="Arial" pitchFamily="34" charset="0"/>
              <a:buChar char="•"/>
            </a:pPr>
            <a:r>
              <a:rPr lang="en-US" sz="1800" dirty="0" smtClean="0"/>
              <a:t>Performance gain over the OOK without WFC</a:t>
            </a:r>
          </a:p>
          <a:p>
            <a:pPr lvl="1">
              <a:buFont typeface="Arial" pitchFamily="34" charset="0"/>
              <a:buChar char="•"/>
            </a:pPr>
            <a:r>
              <a:rPr lang="en-US" dirty="0" smtClean="0"/>
              <a:t>No need to have an adaptive threshold for Envelope detection </a:t>
            </a:r>
          </a:p>
          <a:p>
            <a:pPr lvl="1">
              <a:buFont typeface="Arial" pitchFamily="34" charset="0"/>
              <a:buChar char="•"/>
            </a:pPr>
            <a:r>
              <a:rPr lang="en-US" dirty="0" smtClean="0"/>
              <a:t>Ensured 50% duty cycle </a:t>
            </a:r>
            <a:r>
              <a:rPr lang="en-US" dirty="0" smtClean="0">
                <a:sym typeface="Wingdings" pitchFamily="2" charset="2"/>
              </a:rPr>
              <a:t> Avoid long periods of zero waveform</a:t>
            </a:r>
          </a:p>
          <a:p>
            <a:pPr lvl="2">
              <a:buFont typeface="Arial" pitchFamily="34" charset="0"/>
              <a:buChar char="•"/>
            </a:pPr>
            <a:r>
              <a:rPr lang="en-US" dirty="0" smtClean="0">
                <a:sym typeface="Wingdings" pitchFamily="2" charset="2"/>
              </a:rPr>
              <a:t>Co-existence with 802.11 frames</a:t>
            </a:r>
          </a:p>
          <a:p>
            <a:pPr lvl="2">
              <a:buFont typeface="Arial" pitchFamily="34" charset="0"/>
              <a:buChar char="•"/>
            </a:pPr>
            <a:r>
              <a:rPr lang="en-US" dirty="0" smtClean="0">
                <a:sym typeface="Wingdings" pitchFamily="2" charset="2"/>
              </a:rPr>
              <a:t>Easier for symbol timing recovery</a:t>
            </a:r>
            <a:endParaRPr lang="en-US" dirty="0" smtClean="0"/>
          </a:p>
          <a:p>
            <a:pPr lvl="1">
              <a:buFont typeface="Arial" pitchFamily="34" charset="0"/>
              <a:buChar char="•"/>
            </a:pPr>
            <a:endParaRPr lang="en-US" dirty="0" smtClean="0"/>
          </a:p>
          <a:p>
            <a:pPr>
              <a:buFont typeface="Arial" pitchFamily="34" charset="0"/>
              <a:buChar char="•"/>
            </a:pPr>
            <a:r>
              <a:rPr lang="en-US" sz="2000" dirty="0" smtClean="0"/>
              <a:t>WFC is alternate in ON/OFF position of a pulse according to data</a:t>
            </a:r>
          </a:p>
          <a:p>
            <a:pPr lvl="1">
              <a:buFont typeface="Arial" pitchFamily="34" charset="0"/>
              <a:buChar char="•"/>
            </a:pPr>
            <a:r>
              <a:rPr lang="en-US" sz="1600" dirty="0" smtClean="0"/>
              <a:t> </a:t>
            </a:r>
            <a:r>
              <a:rPr lang="en-US" sz="1800" dirty="0" smtClean="0"/>
              <a:t>Data mapping is done during the WFC in time-domain</a:t>
            </a:r>
          </a:p>
          <a:p>
            <a:pPr lvl="1">
              <a:buFont typeface="Arial" pitchFamily="34" charset="0"/>
              <a:buChar char="•"/>
            </a:pPr>
            <a:r>
              <a:rPr lang="en-US" sz="1800" dirty="0" smtClean="0"/>
              <a:t> WUR frame detection is processed in time-domain</a:t>
            </a:r>
          </a:p>
          <a:p>
            <a:pPr lvl="1">
              <a:buFont typeface="Arial" pitchFamily="34" charset="0"/>
              <a:buChar char="•"/>
            </a:pPr>
            <a:r>
              <a:rPr lang="en-US" sz="1800" dirty="0" smtClean="0"/>
              <a:t>All the WUR related procedures are completed in time-domain for both TX and RX, if a customized waveform is ready-made</a:t>
            </a:r>
          </a:p>
          <a:p>
            <a:pPr lvl="2">
              <a:buFont typeface="Arial" pitchFamily="34" charset="0"/>
              <a:buChar char="•"/>
            </a:pPr>
            <a:r>
              <a:rPr lang="en-US" sz="1600" dirty="0" smtClean="0"/>
              <a:t>ON/OFF duration of a customized waveform and its BW are the minimum parameters which needs to be specified for the waveform to be generated  </a:t>
            </a: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System block diagram when WFC is applied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grpSp>
        <p:nvGrpSpPr>
          <p:cNvPr id="90" name="Group 16"/>
          <p:cNvGrpSpPr/>
          <p:nvPr/>
        </p:nvGrpSpPr>
        <p:grpSpPr>
          <a:xfrm>
            <a:off x="533400" y="2667000"/>
            <a:ext cx="1524000" cy="533400"/>
            <a:chOff x="685800" y="2057400"/>
            <a:chExt cx="1524000" cy="533400"/>
          </a:xfrm>
        </p:grpSpPr>
        <p:sp>
          <p:nvSpPr>
            <p:cNvPr id="122" name="Rectangle 6"/>
            <p:cNvSpPr/>
            <p:nvPr/>
          </p:nvSpPr>
          <p:spPr bwMode="auto">
            <a:xfrm>
              <a:off x="685800" y="2057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23" name="TextBox 7"/>
            <p:cNvSpPr txBox="1"/>
            <p:nvPr/>
          </p:nvSpPr>
          <p:spPr>
            <a:xfrm>
              <a:off x="992040" y="2091904"/>
              <a:ext cx="871264" cy="4616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Waveform </a:t>
              </a:r>
            </a:p>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Generation</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sp>
        <p:nvSpPr>
          <p:cNvPr id="91" name="TextBox 90"/>
          <p:cNvSpPr txBox="1"/>
          <p:nvPr/>
        </p:nvSpPr>
        <p:spPr>
          <a:xfrm>
            <a:off x="304800" y="3200400"/>
            <a:ext cx="1852238" cy="1015663"/>
          </a:xfrm>
          <a:prstGeom prst="rect">
            <a:avLst/>
          </a:prstGeom>
          <a:noFill/>
        </p:spPr>
        <p:txBody>
          <a:bodyPr wrap="none" rtlCol="0">
            <a:spAutoFit/>
          </a:bodyPr>
          <a:lstStyle/>
          <a:p>
            <a:pPr marL="228600" indent="-228600" defTabSz="914400" eaLnBrk="1" latinLnBrk="1" hangingPunct="1">
              <a:buClrTx/>
              <a:buSzTx/>
              <a:buFontTx/>
              <a:buNone/>
            </a:pPr>
            <a:r>
              <a:rPr kumimoji="1" lang="en-US" sz="1200" b="1"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May not be generated</a:t>
            </a:r>
          </a:p>
          <a:p>
            <a:pPr marL="228600" indent="-228600" defTabSz="914400" eaLnBrk="1" latinLnBrk="1" hangingPunct="1">
              <a:buClrTx/>
              <a:buSzTx/>
              <a:buFontTx/>
              <a:buNone/>
            </a:pPr>
            <a:r>
              <a:rPr kumimoji="1" lang="en-US" sz="1200" b="1"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every transmission time.</a:t>
            </a:r>
          </a:p>
          <a:p>
            <a:pPr marL="228600" indent="-228600" defTabSz="914400" eaLnBrk="1" latinLnBrk="1" hangingPunct="1">
              <a:buClrTx/>
              <a:buSzTx/>
              <a:buFontTx/>
              <a:buNone/>
            </a:pPr>
            <a:r>
              <a:rPr kumimoji="1" lang="en-US" sz="1200" b="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 one time generated </a:t>
            </a:r>
          </a:p>
          <a:p>
            <a:pPr marL="228600" indent="-228600" defTabSz="914400" eaLnBrk="1" latinLnBrk="1" hangingPunct="1">
              <a:buClrTx/>
              <a:buSzTx/>
              <a:buFontTx/>
              <a:buNone/>
            </a:pPr>
            <a:r>
              <a:rPr kumimoji="1" lang="en-US" sz="1200" b="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and stored in advance</a:t>
            </a:r>
          </a:p>
          <a:p>
            <a:pPr marL="228600" indent="-228600" defTabSz="914400" eaLnBrk="1" latinLnBrk="1" hangingPunct="1">
              <a:buClrTx/>
              <a:buSzTx/>
              <a:buFontTx/>
              <a:buNone/>
            </a:pPr>
            <a:endParaRPr kumimoji="1" lang="en-US" sz="1200" b="1" dirty="0">
              <a:solidFill>
                <a:srgbClr val="0000FF"/>
              </a:solidFill>
              <a:latin typeface="Times New Roman" panose="02020603050405020304" pitchFamily="18" charset="0"/>
              <a:ea typeface="Gulim" panose="020B0600000101010101" pitchFamily="34" charset="-127"/>
              <a:cs typeface="Arial" panose="020B0604020202020204" pitchFamily="34" charset="0"/>
            </a:endParaRPr>
          </a:p>
        </p:txBody>
      </p:sp>
      <p:grpSp>
        <p:nvGrpSpPr>
          <p:cNvPr id="92" name="Group 17"/>
          <p:cNvGrpSpPr/>
          <p:nvPr/>
        </p:nvGrpSpPr>
        <p:grpSpPr>
          <a:xfrm>
            <a:off x="3124200" y="2667000"/>
            <a:ext cx="1524000" cy="533400"/>
            <a:chOff x="3352800" y="2057400"/>
            <a:chExt cx="1524000" cy="533400"/>
          </a:xfrm>
        </p:grpSpPr>
        <p:sp>
          <p:nvSpPr>
            <p:cNvPr id="120" name="Rectangle 9"/>
            <p:cNvSpPr/>
            <p:nvPr/>
          </p:nvSpPr>
          <p:spPr bwMode="auto">
            <a:xfrm>
              <a:off x="3352800" y="2057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21" name="TextBox 10"/>
            <p:cNvSpPr txBox="1"/>
            <p:nvPr/>
          </p:nvSpPr>
          <p:spPr>
            <a:xfrm>
              <a:off x="3437213" y="2091904"/>
              <a:ext cx="1363387" cy="4616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Waveform  Coding</a:t>
              </a:r>
            </a:p>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&amp; Data Mapping</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93" name="Group 18"/>
          <p:cNvGrpSpPr/>
          <p:nvPr/>
        </p:nvGrpSpPr>
        <p:grpSpPr>
          <a:xfrm>
            <a:off x="5249587" y="2667000"/>
            <a:ext cx="1524000" cy="533400"/>
            <a:chOff x="5401987" y="2057400"/>
            <a:chExt cx="1524000" cy="533400"/>
          </a:xfrm>
        </p:grpSpPr>
        <p:sp>
          <p:nvSpPr>
            <p:cNvPr id="118" name="Rectangle 11"/>
            <p:cNvSpPr/>
            <p:nvPr/>
          </p:nvSpPr>
          <p:spPr bwMode="auto">
            <a:xfrm>
              <a:off x="5401987" y="2057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19" name="TextBox 12"/>
            <p:cNvSpPr txBox="1"/>
            <p:nvPr/>
          </p:nvSpPr>
          <p:spPr>
            <a:xfrm>
              <a:off x="5486400" y="2091904"/>
              <a:ext cx="1337226" cy="4616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Forward Error</a:t>
              </a:r>
            </a:p>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Correction Coding</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94" name="Group 19"/>
          <p:cNvGrpSpPr/>
          <p:nvPr/>
        </p:nvGrpSpPr>
        <p:grpSpPr>
          <a:xfrm>
            <a:off x="7239000" y="2667000"/>
            <a:ext cx="1524000" cy="533400"/>
            <a:chOff x="7391400" y="2057400"/>
            <a:chExt cx="1524000" cy="533400"/>
          </a:xfrm>
        </p:grpSpPr>
        <p:sp>
          <p:nvSpPr>
            <p:cNvPr id="116" name="Rectangle 115"/>
            <p:cNvSpPr/>
            <p:nvPr/>
          </p:nvSpPr>
          <p:spPr bwMode="auto">
            <a:xfrm>
              <a:off x="7391400" y="2057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17" name="TextBox 116"/>
            <p:cNvSpPr txBox="1"/>
            <p:nvPr/>
          </p:nvSpPr>
          <p:spPr>
            <a:xfrm>
              <a:off x="7696200" y="2209800"/>
              <a:ext cx="982961"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OOK Source</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sp>
        <p:nvSpPr>
          <p:cNvPr id="95" name="TextBox 94"/>
          <p:cNvSpPr txBox="1"/>
          <p:nvPr/>
        </p:nvSpPr>
        <p:spPr>
          <a:xfrm>
            <a:off x="3191774" y="1905000"/>
            <a:ext cx="1398844" cy="276999"/>
          </a:xfrm>
          <a:prstGeom prst="rect">
            <a:avLst/>
          </a:prstGeom>
          <a:noFill/>
        </p:spPr>
        <p:txBody>
          <a:bodyPr wrap="none" rtlCol="0">
            <a:spAutoFit/>
          </a:bodyPr>
          <a:lstStyle/>
          <a:p>
            <a:pPr defTabSz="914400" eaLnBrk="1" latinLnBrk="1" hangingPunct="1">
              <a:buClrTx/>
              <a:buSzTx/>
              <a:buFontTx/>
              <a:buNone/>
            </a:pPr>
            <a:r>
              <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ON/OFF </a:t>
            </a:r>
            <a:r>
              <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Duration</a:t>
            </a:r>
            <a:endPar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endParaRPr>
          </a:p>
        </p:txBody>
      </p:sp>
      <p:grpSp>
        <p:nvGrpSpPr>
          <p:cNvPr id="96" name="Group 20"/>
          <p:cNvGrpSpPr/>
          <p:nvPr/>
        </p:nvGrpSpPr>
        <p:grpSpPr>
          <a:xfrm>
            <a:off x="3124200" y="3810000"/>
            <a:ext cx="1524000" cy="533400"/>
            <a:chOff x="7391400" y="2057400"/>
            <a:chExt cx="1524000" cy="533400"/>
          </a:xfrm>
        </p:grpSpPr>
        <p:sp>
          <p:nvSpPr>
            <p:cNvPr id="114" name="Rectangle 113"/>
            <p:cNvSpPr/>
            <p:nvPr/>
          </p:nvSpPr>
          <p:spPr bwMode="auto">
            <a:xfrm>
              <a:off x="7391400" y="2057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15" name="TextBox 114"/>
            <p:cNvSpPr txBox="1"/>
            <p:nvPr/>
          </p:nvSpPr>
          <p:spPr>
            <a:xfrm>
              <a:off x="7696200" y="2209800"/>
              <a:ext cx="699230"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Channel</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sp>
        <p:nvSpPr>
          <p:cNvPr id="97" name="Rectangle 96"/>
          <p:cNvSpPr/>
          <p:nvPr/>
        </p:nvSpPr>
        <p:spPr bwMode="auto">
          <a:xfrm>
            <a:off x="5257800" y="38100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98" name="TextBox 97"/>
          <p:cNvSpPr txBox="1"/>
          <p:nvPr/>
        </p:nvSpPr>
        <p:spPr>
          <a:xfrm>
            <a:off x="5401574" y="3927896"/>
            <a:ext cx="1267142"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Energy Detection</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99" name="Rectangle 98"/>
          <p:cNvSpPr/>
          <p:nvPr/>
        </p:nvSpPr>
        <p:spPr bwMode="auto">
          <a:xfrm>
            <a:off x="7239000" y="38100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00" name="TextBox 99"/>
          <p:cNvSpPr txBox="1"/>
          <p:nvPr/>
        </p:nvSpPr>
        <p:spPr>
          <a:xfrm>
            <a:off x="7455258" y="3927896"/>
            <a:ext cx="1079142"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Hard Decision</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1" name="Rectangle 100"/>
          <p:cNvSpPr/>
          <p:nvPr/>
        </p:nvSpPr>
        <p:spPr bwMode="auto">
          <a:xfrm>
            <a:off x="7239000" y="5105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02" name="TextBox 101"/>
          <p:cNvSpPr txBox="1"/>
          <p:nvPr/>
        </p:nvSpPr>
        <p:spPr>
          <a:xfrm>
            <a:off x="7463884" y="5223296"/>
            <a:ext cx="1104790"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FEC Decoding</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3" name="Rectangle 102"/>
          <p:cNvSpPr/>
          <p:nvPr/>
        </p:nvSpPr>
        <p:spPr bwMode="auto">
          <a:xfrm>
            <a:off x="5105400" y="5105400"/>
            <a:ext cx="1524000"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104" name="TextBox 103"/>
          <p:cNvSpPr txBox="1"/>
          <p:nvPr/>
        </p:nvSpPr>
        <p:spPr>
          <a:xfrm>
            <a:off x="5207118" y="5223296"/>
            <a:ext cx="1311578"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Recovered Source</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105" name="Straight Arrow Connector 104"/>
          <p:cNvCxnSpPr>
            <a:stCxn id="95" idx="2"/>
          </p:cNvCxnSpPr>
          <p:nvPr/>
        </p:nvCxnSpPr>
        <p:spPr bwMode="auto">
          <a:xfrm flipH="1">
            <a:off x="3886202" y="2181999"/>
            <a:ext cx="4994" cy="4850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6" name="Straight Arrow Connector 105"/>
          <p:cNvCxnSpPr/>
          <p:nvPr/>
        </p:nvCxnSpPr>
        <p:spPr bwMode="auto">
          <a:xfrm>
            <a:off x="2057400" y="2933700"/>
            <a:ext cx="1066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7" name="Straight Arrow Connector 106"/>
          <p:cNvCxnSpPr/>
          <p:nvPr/>
        </p:nvCxnSpPr>
        <p:spPr bwMode="auto">
          <a:xfrm>
            <a:off x="4648200" y="2933700"/>
            <a:ext cx="601387" cy="0"/>
          </a:xfrm>
          <a:prstGeom prst="straightConnector1">
            <a:avLst/>
          </a:prstGeom>
          <a:solidFill>
            <a:schemeClr val="accent1"/>
          </a:solidFill>
          <a:ln w="12700" cap="flat" cmpd="sng" algn="ctr">
            <a:solidFill>
              <a:schemeClr val="tx1"/>
            </a:solidFill>
            <a:prstDash val="solid"/>
            <a:round/>
            <a:headEnd type="arrow" w="sm" len="sm"/>
            <a:tailEnd type="none"/>
          </a:ln>
          <a:effectLst/>
        </p:spPr>
      </p:cxnSp>
      <p:cxnSp>
        <p:nvCxnSpPr>
          <p:cNvPr id="108" name="Straight Arrow Connector 107"/>
          <p:cNvCxnSpPr>
            <a:endCxn id="116" idx="1"/>
          </p:cNvCxnSpPr>
          <p:nvPr/>
        </p:nvCxnSpPr>
        <p:spPr bwMode="auto">
          <a:xfrm>
            <a:off x="6773587" y="2933700"/>
            <a:ext cx="465413" cy="0"/>
          </a:xfrm>
          <a:prstGeom prst="straightConnector1">
            <a:avLst/>
          </a:prstGeom>
          <a:solidFill>
            <a:schemeClr val="accent1"/>
          </a:solidFill>
          <a:ln w="12700" cap="flat" cmpd="sng" algn="ctr">
            <a:solidFill>
              <a:schemeClr val="tx1"/>
            </a:solidFill>
            <a:prstDash val="solid"/>
            <a:round/>
            <a:headEnd type="arrow" w="sm" len="sm"/>
            <a:tailEnd type="none"/>
          </a:ln>
          <a:effectLst/>
        </p:spPr>
      </p:cxnSp>
      <p:cxnSp>
        <p:nvCxnSpPr>
          <p:cNvPr id="109" name="Straight Arrow Connector 108"/>
          <p:cNvCxnSpPr>
            <a:endCxn id="114" idx="0"/>
          </p:cNvCxnSpPr>
          <p:nvPr/>
        </p:nvCxnSpPr>
        <p:spPr bwMode="auto">
          <a:xfrm>
            <a:off x="3886200" y="3200400"/>
            <a:ext cx="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0" name="Straight Arrow Connector 109"/>
          <p:cNvCxnSpPr>
            <a:stCxn id="114" idx="3"/>
            <a:endCxn id="97" idx="1"/>
          </p:cNvCxnSpPr>
          <p:nvPr/>
        </p:nvCxnSpPr>
        <p:spPr bwMode="auto">
          <a:xfrm>
            <a:off x="4648200" y="4076700"/>
            <a:ext cx="609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1" name="Straight Arrow Connector 110"/>
          <p:cNvCxnSpPr>
            <a:stCxn id="97" idx="3"/>
            <a:endCxn id="99" idx="1"/>
          </p:cNvCxnSpPr>
          <p:nvPr/>
        </p:nvCxnSpPr>
        <p:spPr bwMode="auto">
          <a:xfrm>
            <a:off x="6781800" y="4076700"/>
            <a:ext cx="4572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2" name="Straight Arrow Connector 111"/>
          <p:cNvCxnSpPr>
            <a:stCxn id="99" idx="2"/>
            <a:endCxn id="101" idx="0"/>
          </p:cNvCxnSpPr>
          <p:nvPr/>
        </p:nvCxnSpPr>
        <p:spPr bwMode="auto">
          <a:xfrm>
            <a:off x="8001000" y="4343400"/>
            <a:ext cx="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3" name="Straight Arrow Connector 112"/>
          <p:cNvCxnSpPr>
            <a:stCxn id="101" idx="1"/>
            <a:endCxn id="103" idx="3"/>
          </p:cNvCxnSpPr>
          <p:nvPr/>
        </p:nvCxnSpPr>
        <p:spPr bwMode="auto">
          <a:xfrm flipH="1">
            <a:off x="6629400" y="5372100"/>
            <a:ext cx="609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7" name="Straight Connector 86"/>
          <p:cNvCxnSpPr/>
          <p:nvPr/>
        </p:nvCxnSpPr>
        <p:spPr bwMode="auto">
          <a:xfrm>
            <a:off x="2590800" y="1600200"/>
            <a:ext cx="0" cy="41910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8" name="Straight Arrow Connector 87"/>
          <p:cNvCxnSpPr/>
          <p:nvPr/>
        </p:nvCxnSpPr>
        <p:spPr bwMode="auto">
          <a:xfrm>
            <a:off x="2590800" y="5029200"/>
            <a:ext cx="1143000" cy="0"/>
          </a:xfrm>
          <a:prstGeom prst="straightConnector1">
            <a:avLst/>
          </a:prstGeom>
          <a:solidFill>
            <a:schemeClr val="accent1"/>
          </a:solidFill>
          <a:ln w="38100" cap="flat" cmpd="sng" algn="ctr">
            <a:solidFill>
              <a:schemeClr val="tx1"/>
            </a:solidFill>
            <a:prstDash val="solid"/>
            <a:round/>
            <a:headEnd type="oval" w="sm" len="sm"/>
            <a:tailEnd type="triangle"/>
          </a:ln>
          <a:effectLst/>
        </p:spPr>
      </p:cxnSp>
      <p:sp>
        <p:nvSpPr>
          <p:cNvPr id="89" name="TextBox 88"/>
          <p:cNvSpPr txBox="1"/>
          <p:nvPr/>
        </p:nvSpPr>
        <p:spPr>
          <a:xfrm>
            <a:off x="2590800" y="5029200"/>
            <a:ext cx="1008033"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990099"/>
                </a:solidFill>
                <a:latin typeface="Times New Roman" panose="02020603050405020304" pitchFamily="18" charset="0"/>
                <a:ea typeface="Gulim" panose="020B0600000101010101" pitchFamily="34" charset="-127"/>
                <a:cs typeface="Arial" panose="020B0604020202020204" pitchFamily="34" charset="0"/>
              </a:rPr>
              <a:t>Time domain</a:t>
            </a:r>
            <a:endParaRPr kumimoji="1" lang="en-US" sz="1200" dirty="0">
              <a:solidFill>
                <a:srgbClr val="990099"/>
              </a:solidFill>
              <a:latin typeface="Times New Roman" panose="02020603050405020304" pitchFamily="18" charset="0"/>
              <a:ea typeface="Gulim" panose="020B0600000101010101" pitchFamily="34" charset="-127"/>
              <a:cs typeface="Arial" panose="020B0604020202020204" pitchFamily="34" charset="0"/>
            </a:endParaRPr>
          </a:p>
        </p:txBody>
      </p:sp>
      <p:sp>
        <p:nvSpPr>
          <p:cNvPr id="43" name="TextBox 42"/>
          <p:cNvSpPr txBox="1"/>
          <p:nvPr/>
        </p:nvSpPr>
        <p:spPr>
          <a:xfrm>
            <a:off x="776307" y="1994785"/>
            <a:ext cx="1031051" cy="307777"/>
          </a:xfrm>
          <a:prstGeom prst="rect">
            <a:avLst/>
          </a:prstGeom>
          <a:noFill/>
        </p:spPr>
        <p:txBody>
          <a:bodyPr wrap="none" rtlCol="0">
            <a:spAutoFit/>
          </a:bodyPr>
          <a:lstStyle/>
          <a:p>
            <a:pPr defTabSz="914400" eaLnBrk="1" latinLnBrk="1" hangingPunct="1">
              <a:buClrTx/>
              <a:buSzTx/>
              <a:buFontTx/>
              <a:buNone/>
            </a:pPr>
            <a:r>
              <a:rPr kumimoji="1" lang="en-US" sz="14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Bandwidth</a:t>
            </a:r>
            <a:endParaRPr kumimoji="1" lang="en-US" sz="14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7" name="Straight Arrow Connector 6"/>
          <p:cNvCxnSpPr>
            <a:stCxn id="43" idx="2"/>
            <a:endCxn id="122" idx="0"/>
          </p:cNvCxnSpPr>
          <p:nvPr/>
        </p:nvCxnSpPr>
        <p:spPr bwMode="auto">
          <a:xfrm>
            <a:off x="1291833" y="2302562"/>
            <a:ext cx="3567" cy="3644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762000"/>
          </a:xfrm>
        </p:spPr>
        <p:txBody>
          <a:bodyPr/>
          <a:lstStyle/>
          <a:p>
            <a:r>
              <a:rPr lang="en-US" dirty="0" smtClean="0"/>
              <a:t>Waveform generation case 1:</a:t>
            </a:r>
            <a:br>
              <a:rPr lang="en-US" dirty="0" smtClean="0"/>
            </a:br>
            <a:r>
              <a:rPr lang="en-US" sz="1600" dirty="0" smtClean="0"/>
              <a:t>Occupying middle 13 tones out of 64 sub-carriers with all ones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grpSp>
        <p:nvGrpSpPr>
          <p:cNvPr id="28" name="Group 27"/>
          <p:cNvGrpSpPr/>
          <p:nvPr/>
        </p:nvGrpSpPr>
        <p:grpSpPr>
          <a:xfrm>
            <a:off x="533400" y="1905000"/>
            <a:ext cx="5029200" cy="612775"/>
            <a:chOff x="2133600" y="1905000"/>
            <a:chExt cx="5029200" cy="612775"/>
          </a:xfrm>
        </p:grpSpPr>
        <p:cxnSp>
          <p:nvCxnSpPr>
            <p:cNvPr id="8" name="직선 연결선 7"/>
            <p:cNvCxnSpPr>
              <a:cxnSpLocks noChangeShapeType="1"/>
            </p:cNvCxnSpPr>
            <p:nvPr/>
          </p:nvCxnSpPr>
          <p:spPr bwMode="auto">
            <a:xfrm>
              <a:off x="2286000" y="2285482"/>
              <a:ext cx="4724400" cy="0"/>
            </a:xfrm>
            <a:prstGeom prst="line">
              <a:avLst/>
            </a:prstGeom>
            <a:noFill/>
            <a:ln w="12700" algn="ctr">
              <a:solidFill>
                <a:schemeClr val="tx1"/>
              </a:solidFill>
              <a:round/>
              <a:headEnd type="none" w="sm" len="sm"/>
              <a:tailEnd type="none" w="sm" len="sm"/>
            </a:ln>
          </p:spPr>
        </p:cxnSp>
        <p:sp>
          <p:nvSpPr>
            <p:cNvPr id="9" name="TextBox 8"/>
            <p:cNvSpPr txBox="1">
              <a:spLocks noChangeArrowheads="1"/>
            </p:cNvSpPr>
            <p:nvPr/>
          </p:nvSpPr>
          <p:spPr bwMode="auto">
            <a:xfrm>
              <a:off x="2133600" y="2241152"/>
              <a:ext cx="5029200" cy="276623"/>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200" dirty="0">
                  <a:solidFill>
                    <a:srgbClr val="000000"/>
                  </a:solidFill>
                  <a:latin typeface="Times New Roman" panose="02020603050405020304" pitchFamily="18" charset="0"/>
                  <a:ea typeface="Gulim" panose="020B0600000101010101" pitchFamily="34" charset="-127"/>
                  <a:cs typeface="Arial" panose="020B0604020202020204" pitchFamily="34" charset="0"/>
                </a:rPr>
                <a:t>-32 -31 -30 … -8  -7  -6  -5  -4  -3  -2  -1   0   1   2   3   4   5   6   7   8 …  30  31</a:t>
              </a:r>
              <a:endParaRPr kumimoji="1" lang="ko-KR" alt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10" name="직선 화살표 연결선 10"/>
            <p:cNvCxnSpPr>
              <a:cxnSpLocks noChangeShapeType="1"/>
            </p:cNvCxnSpPr>
            <p:nvPr/>
          </p:nvCxnSpPr>
          <p:spPr bwMode="auto">
            <a:xfrm flipV="1">
              <a:off x="3624530" y="1905000"/>
              <a:ext cx="0" cy="380482"/>
            </a:xfrm>
            <a:prstGeom prst="straightConnector1">
              <a:avLst/>
            </a:prstGeom>
            <a:noFill/>
            <a:ln w="12700" algn="ctr">
              <a:solidFill>
                <a:srgbClr val="FF0000"/>
              </a:solidFill>
              <a:round/>
              <a:headEnd type="none" w="sm" len="sm"/>
              <a:tailEnd type="arrow" w="med" len="med"/>
            </a:ln>
          </p:spPr>
        </p:cxnSp>
        <p:cxnSp>
          <p:nvCxnSpPr>
            <p:cNvPr id="11" name="직선 화살표 연결선 11"/>
            <p:cNvCxnSpPr>
              <a:cxnSpLocks noChangeShapeType="1"/>
            </p:cNvCxnSpPr>
            <p:nvPr/>
          </p:nvCxnSpPr>
          <p:spPr bwMode="auto">
            <a:xfrm flipV="1">
              <a:off x="4038600" y="1905000"/>
              <a:ext cx="0" cy="380482"/>
            </a:xfrm>
            <a:prstGeom prst="straightConnector1">
              <a:avLst/>
            </a:prstGeom>
            <a:noFill/>
            <a:ln w="12700" algn="ctr">
              <a:solidFill>
                <a:srgbClr val="FF0000"/>
              </a:solidFill>
              <a:round/>
              <a:headEnd type="none" w="sm" len="sm"/>
              <a:tailEnd type="arrow" w="med" len="med"/>
            </a:ln>
          </p:spPr>
        </p:cxnSp>
        <p:cxnSp>
          <p:nvCxnSpPr>
            <p:cNvPr id="12" name="직선 화살표 연결선 12"/>
            <p:cNvCxnSpPr>
              <a:cxnSpLocks noChangeShapeType="1"/>
            </p:cNvCxnSpPr>
            <p:nvPr/>
          </p:nvCxnSpPr>
          <p:spPr bwMode="auto">
            <a:xfrm flipV="1">
              <a:off x="4240566" y="1905000"/>
              <a:ext cx="0" cy="380482"/>
            </a:xfrm>
            <a:prstGeom prst="straightConnector1">
              <a:avLst/>
            </a:prstGeom>
            <a:noFill/>
            <a:ln w="12700" algn="ctr">
              <a:solidFill>
                <a:srgbClr val="FF0000"/>
              </a:solidFill>
              <a:round/>
              <a:headEnd type="none" w="sm" len="sm"/>
              <a:tailEnd type="arrow" w="med" len="med"/>
            </a:ln>
          </p:spPr>
        </p:cxnSp>
        <p:cxnSp>
          <p:nvCxnSpPr>
            <p:cNvPr id="13" name="직선 화살표 연결선 13"/>
            <p:cNvCxnSpPr>
              <a:cxnSpLocks noChangeShapeType="1"/>
            </p:cNvCxnSpPr>
            <p:nvPr/>
          </p:nvCxnSpPr>
          <p:spPr bwMode="auto">
            <a:xfrm flipV="1">
              <a:off x="4639322" y="1905000"/>
              <a:ext cx="0" cy="380482"/>
            </a:xfrm>
            <a:prstGeom prst="straightConnector1">
              <a:avLst/>
            </a:prstGeom>
            <a:noFill/>
            <a:ln w="12700" algn="ctr">
              <a:solidFill>
                <a:srgbClr val="FF0000"/>
              </a:solidFill>
              <a:round/>
              <a:headEnd type="none" w="sm" len="sm"/>
              <a:tailEnd type="arrow" w="med" len="med"/>
            </a:ln>
          </p:spPr>
        </p:cxnSp>
        <p:cxnSp>
          <p:nvCxnSpPr>
            <p:cNvPr id="14" name="직선 화살표 연결선 14"/>
            <p:cNvCxnSpPr>
              <a:cxnSpLocks noChangeShapeType="1"/>
            </p:cNvCxnSpPr>
            <p:nvPr/>
          </p:nvCxnSpPr>
          <p:spPr bwMode="auto">
            <a:xfrm flipV="1">
              <a:off x="5020322" y="1905000"/>
              <a:ext cx="0" cy="380482"/>
            </a:xfrm>
            <a:prstGeom prst="straightConnector1">
              <a:avLst/>
            </a:prstGeom>
            <a:noFill/>
            <a:ln w="12700" algn="ctr">
              <a:solidFill>
                <a:srgbClr val="FF0000"/>
              </a:solidFill>
              <a:round/>
              <a:headEnd type="none" w="sm" len="sm"/>
              <a:tailEnd type="arrow" w="med" len="med"/>
            </a:ln>
          </p:spPr>
        </p:cxnSp>
        <p:cxnSp>
          <p:nvCxnSpPr>
            <p:cNvPr id="15" name="직선 화살표 연결선 15"/>
            <p:cNvCxnSpPr>
              <a:cxnSpLocks noChangeShapeType="1"/>
            </p:cNvCxnSpPr>
            <p:nvPr/>
          </p:nvCxnSpPr>
          <p:spPr bwMode="auto">
            <a:xfrm flipV="1">
              <a:off x="5597104" y="1905000"/>
              <a:ext cx="0" cy="380482"/>
            </a:xfrm>
            <a:prstGeom prst="straightConnector1">
              <a:avLst/>
            </a:prstGeom>
            <a:noFill/>
            <a:ln w="12700" algn="ctr">
              <a:solidFill>
                <a:srgbClr val="FF0000"/>
              </a:solidFill>
              <a:round/>
              <a:headEnd type="none" w="sm" len="sm"/>
              <a:tailEnd type="arrow" w="med" len="med"/>
            </a:ln>
          </p:spPr>
        </p:cxnSp>
        <p:cxnSp>
          <p:nvCxnSpPr>
            <p:cNvPr id="16" name="직선 화살표 연결선 16"/>
            <p:cNvCxnSpPr>
              <a:cxnSpLocks noChangeShapeType="1"/>
            </p:cNvCxnSpPr>
            <p:nvPr/>
          </p:nvCxnSpPr>
          <p:spPr bwMode="auto">
            <a:xfrm flipV="1">
              <a:off x="5782322" y="1905000"/>
              <a:ext cx="0" cy="380482"/>
            </a:xfrm>
            <a:prstGeom prst="straightConnector1">
              <a:avLst/>
            </a:prstGeom>
            <a:noFill/>
            <a:ln w="12700" algn="ctr">
              <a:solidFill>
                <a:srgbClr val="FF0000"/>
              </a:solidFill>
              <a:round/>
              <a:headEnd type="none" w="sm" len="sm"/>
              <a:tailEnd type="arrow" w="med" len="med"/>
            </a:ln>
          </p:spPr>
        </p:cxnSp>
        <p:cxnSp>
          <p:nvCxnSpPr>
            <p:cNvPr id="22" name="직선 화살표 연결선 13"/>
            <p:cNvCxnSpPr>
              <a:cxnSpLocks noChangeShapeType="1"/>
            </p:cNvCxnSpPr>
            <p:nvPr/>
          </p:nvCxnSpPr>
          <p:spPr bwMode="auto">
            <a:xfrm flipV="1">
              <a:off x="4436852" y="1905000"/>
              <a:ext cx="0" cy="380482"/>
            </a:xfrm>
            <a:prstGeom prst="straightConnector1">
              <a:avLst/>
            </a:prstGeom>
            <a:noFill/>
            <a:ln w="12700" algn="ctr">
              <a:solidFill>
                <a:srgbClr val="FF0000"/>
              </a:solidFill>
              <a:round/>
              <a:headEnd type="none" w="sm" len="sm"/>
              <a:tailEnd type="arrow" w="med" len="med"/>
            </a:ln>
          </p:spPr>
        </p:cxnSp>
        <p:cxnSp>
          <p:nvCxnSpPr>
            <p:cNvPr id="23" name="직선 화살표 연결선 10"/>
            <p:cNvCxnSpPr>
              <a:cxnSpLocks noChangeShapeType="1"/>
            </p:cNvCxnSpPr>
            <p:nvPr/>
          </p:nvCxnSpPr>
          <p:spPr bwMode="auto">
            <a:xfrm flipV="1">
              <a:off x="3429000" y="1905000"/>
              <a:ext cx="0" cy="380482"/>
            </a:xfrm>
            <a:prstGeom prst="straightConnector1">
              <a:avLst/>
            </a:prstGeom>
            <a:noFill/>
            <a:ln w="12700" algn="ctr">
              <a:solidFill>
                <a:srgbClr val="FF0000"/>
              </a:solidFill>
              <a:round/>
              <a:headEnd type="none" w="sm" len="sm"/>
              <a:tailEnd type="arrow" w="med" len="med"/>
            </a:ln>
          </p:spPr>
        </p:cxnSp>
        <p:cxnSp>
          <p:nvCxnSpPr>
            <p:cNvPr id="24" name="직선 화살표 연결선 10"/>
            <p:cNvCxnSpPr>
              <a:cxnSpLocks noChangeShapeType="1"/>
            </p:cNvCxnSpPr>
            <p:nvPr/>
          </p:nvCxnSpPr>
          <p:spPr bwMode="auto">
            <a:xfrm flipV="1">
              <a:off x="3827252" y="1905000"/>
              <a:ext cx="0" cy="380482"/>
            </a:xfrm>
            <a:prstGeom prst="straightConnector1">
              <a:avLst/>
            </a:prstGeom>
            <a:noFill/>
            <a:ln w="12700" algn="ctr">
              <a:solidFill>
                <a:srgbClr val="FF0000"/>
              </a:solidFill>
              <a:round/>
              <a:headEnd type="none" w="sm" len="sm"/>
              <a:tailEnd type="arrow" w="med" len="med"/>
            </a:ln>
          </p:spPr>
        </p:cxnSp>
        <p:cxnSp>
          <p:nvCxnSpPr>
            <p:cNvPr id="25" name="직선 화살표 연결선 10"/>
            <p:cNvCxnSpPr>
              <a:cxnSpLocks noChangeShapeType="1"/>
            </p:cNvCxnSpPr>
            <p:nvPr/>
          </p:nvCxnSpPr>
          <p:spPr bwMode="auto">
            <a:xfrm flipV="1">
              <a:off x="5206044" y="1905000"/>
              <a:ext cx="0" cy="380482"/>
            </a:xfrm>
            <a:prstGeom prst="straightConnector1">
              <a:avLst/>
            </a:prstGeom>
            <a:noFill/>
            <a:ln w="12700" algn="ctr">
              <a:solidFill>
                <a:srgbClr val="FF0000"/>
              </a:solidFill>
              <a:round/>
              <a:headEnd type="none" w="sm" len="sm"/>
              <a:tailEnd type="arrow" w="med" len="med"/>
            </a:ln>
          </p:spPr>
        </p:cxnSp>
        <p:cxnSp>
          <p:nvCxnSpPr>
            <p:cNvPr id="26" name="직선 화살표 연결선 10"/>
            <p:cNvCxnSpPr>
              <a:cxnSpLocks noChangeShapeType="1"/>
            </p:cNvCxnSpPr>
            <p:nvPr/>
          </p:nvCxnSpPr>
          <p:spPr bwMode="auto">
            <a:xfrm flipV="1">
              <a:off x="5410200" y="1905000"/>
              <a:ext cx="0" cy="380482"/>
            </a:xfrm>
            <a:prstGeom prst="straightConnector1">
              <a:avLst/>
            </a:prstGeom>
            <a:noFill/>
            <a:ln w="12700" algn="ctr">
              <a:solidFill>
                <a:srgbClr val="FF0000"/>
              </a:solidFill>
              <a:round/>
              <a:headEnd type="none" w="sm" len="sm"/>
              <a:tailEnd type="arrow" w="med" len="med"/>
            </a:ln>
          </p:spPr>
        </p:cxnSp>
        <p:cxnSp>
          <p:nvCxnSpPr>
            <p:cNvPr id="27" name="직선 화살표 연결선 10"/>
            <p:cNvCxnSpPr>
              <a:cxnSpLocks noChangeShapeType="1"/>
            </p:cNvCxnSpPr>
            <p:nvPr/>
          </p:nvCxnSpPr>
          <p:spPr bwMode="auto">
            <a:xfrm flipV="1">
              <a:off x="5985296" y="1905000"/>
              <a:ext cx="0" cy="380482"/>
            </a:xfrm>
            <a:prstGeom prst="straightConnector1">
              <a:avLst/>
            </a:prstGeom>
            <a:noFill/>
            <a:ln w="12700" algn="ctr">
              <a:solidFill>
                <a:srgbClr val="FF0000"/>
              </a:solidFill>
              <a:round/>
              <a:headEnd type="none" w="sm" len="sm"/>
              <a:tailEnd type="arrow" w="med" len="med"/>
            </a:ln>
          </p:spPr>
        </p:cxnSp>
      </p:grpSp>
      <p:cxnSp>
        <p:nvCxnSpPr>
          <p:cNvPr id="29" name="Straight Arrow Connector 28"/>
          <p:cNvCxnSpPr/>
          <p:nvPr/>
        </p:nvCxnSpPr>
        <p:spPr bwMode="auto">
          <a:xfrm>
            <a:off x="2531792" y="2625304"/>
            <a:ext cx="0" cy="3048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0" name="TextBox 29"/>
          <p:cNvSpPr txBox="1"/>
          <p:nvPr/>
        </p:nvSpPr>
        <p:spPr>
          <a:xfrm>
            <a:off x="2573488" y="2590800"/>
            <a:ext cx="56618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IFFT</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31" name="Straight Connector 30"/>
          <p:cNvCxnSpPr/>
          <p:nvPr/>
        </p:nvCxnSpPr>
        <p:spPr>
          <a:xfrm>
            <a:off x="1092678" y="3998512"/>
            <a:ext cx="2895600" cy="0"/>
          </a:xfrm>
          <a:prstGeom prst="line">
            <a:avLst/>
          </a:prstGeom>
          <a:noFill/>
          <a:ln w="9525" cap="flat" cmpd="sng" algn="ctr">
            <a:solidFill>
              <a:srgbClr val="4F81BD">
                <a:shade val="95000"/>
                <a:satMod val="105000"/>
              </a:srgbClr>
            </a:solidFill>
            <a:prstDash val="solid"/>
          </a:ln>
          <a:effectLst/>
        </p:spPr>
      </p:cxnSp>
      <p:cxnSp>
        <p:nvCxnSpPr>
          <p:cNvPr id="32" name="Straight Connector 31"/>
          <p:cNvCxnSpPr/>
          <p:nvPr/>
        </p:nvCxnSpPr>
        <p:spPr>
          <a:xfrm>
            <a:off x="1092678" y="3922312"/>
            <a:ext cx="0" cy="152400"/>
          </a:xfrm>
          <a:prstGeom prst="line">
            <a:avLst/>
          </a:prstGeom>
          <a:noFill/>
          <a:ln w="9525" cap="flat" cmpd="sng" algn="ctr">
            <a:solidFill>
              <a:srgbClr val="4F81BD">
                <a:shade val="95000"/>
                <a:satMod val="105000"/>
              </a:srgbClr>
            </a:solidFill>
            <a:prstDash val="solid"/>
          </a:ln>
          <a:effectLst/>
        </p:spPr>
      </p:cxnSp>
      <p:cxnSp>
        <p:nvCxnSpPr>
          <p:cNvPr id="33" name="Straight Connector 32"/>
          <p:cNvCxnSpPr/>
          <p:nvPr/>
        </p:nvCxnSpPr>
        <p:spPr>
          <a:xfrm>
            <a:off x="3988278" y="3922312"/>
            <a:ext cx="0" cy="152400"/>
          </a:xfrm>
          <a:prstGeom prst="line">
            <a:avLst/>
          </a:prstGeom>
          <a:noFill/>
          <a:ln w="9525" cap="flat" cmpd="sng" algn="ctr">
            <a:solidFill>
              <a:srgbClr val="4F81BD">
                <a:shade val="95000"/>
                <a:satMod val="105000"/>
              </a:srgbClr>
            </a:solidFill>
            <a:prstDash val="solid"/>
          </a:ln>
          <a:effectLst/>
        </p:spPr>
      </p:cxnSp>
      <p:sp>
        <p:nvSpPr>
          <p:cNvPr id="34" name="TextBox 33"/>
          <p:cNvSpPr txBox="1"/>
          <p:nvPr/>
        </p:nvSpPr>
        <p:spPr>
          <a:xfrm>
            <a:off x="4064478"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35" name="TextBox 34"/>
          <p:cNvSpPr txBox="1"/>
          <p:nvPr/>
        </p:nvSpPr>
        <p:spPr>
          <a:xfrm>
            <a:off x="3780922" y="398988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63</a:t>
            </a:r>
            <a:endParaRPr kumimoji="0" lang="en-US" sz="1800" b="0" i="0" u="none" strike="noStrike" kern="0" cap="none" spc="0" normalizeH="0" baseline="0" noProof="0" dirty="0">
              <a:ln>
                <a:noFill/>
              </a:ln>
              <a:solidFill>
                <a:sysClr val="windowText" lastClr="000000"/>
              </a:solidFill>
              <a:effectLst/>
              <a:uLnTx/>
              <a:uFillTx/>
            </a:endParaRPr>
          </a:p>
        </p:txBody>
      </p:sp>
      <p:sp>
        <p:nvSpPr>
          <p:cNvPr id="36" name="TextBox 35"/>
          <p:cNvSpPr txBox="1"/>
          <p:nvPr/>
        </p:nvSpPr>
        <p:spPr>
          <a:xfrm>
            <a:off x="838200"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37" name="Freeform 36"/>
          <p:cNvSpPr/>
          <p:nvPr/>
        </p:nvSpPr>
        <p:spPr>
          <a:xfrm>
            <a:off x="1078302" y="3393057"/>
            <a:ext cx="2930105"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38" name="Straight Arrow Connector 37"/>
          <p:cNvCxnSpPr/>
          <p:nvPr/>
        </p:nvCxnSpPr>
        <p:spPr>
          <a:xfrm flipV="1">
            <a:off x="2514600" y="3022122"/>
            <a:ext cx="0" cy="990600"/>
          </a:xfrm>
          <a:prstGeom prst="straightConnector1">
            <a:avLst/>
          </a:prstGeom>
          <a:noFill/>
          <a:ln w="9525" cap="flat" cmpd="sng" algn="ctr">
            <a:solidFill>
              <a:srgbClr val="4F81BD">
                <a:shade val="95000"/>
                <a:satMod val="105000"/>
              </a:srgbClr>
            </a:solidFill>
            <a:prstDash val="solid"/>
            <a:tailEnd type="arrow"/>
          </a:ln>
          <a:effectLst/>
        </p:spPr>
      </p:cxnSp>
      <p:cxnSp>
        <p:nvCxnSpPr>
          <p:cNvPr id="39" name="Straight Arrow Connector 38"/>
          <p:cNvCxnSpPr/>
          <p:nvPr/>
        </p:nvCxnSpPr>
        <p:spPr bwMode="auto">
          <a:xfrm>
            <a:off x="6858000" y="4267200"/>
            <a:ext cx="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0" name="TextBox 39"/>
          <p:cNvSpPr txBox="1"/>
          <p:nvPr/>
        </p:nvSpPr>
        <p:spPr>
          <a:xfrm>
            <a:off x="7010400" y="4419600"/>
            <a:ext cx="1720343"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rPr>
              <a:t>Waveform Coding</a:t>
            </a:r>
            <a:endParaRPr kumimoji="0" lang="en-US" sz="1600" b="0" i="0" u="none" strike="noStrike" kern="0" cap="none" spc="0" normalizeH="0" baseline="0" noProof="0" dirty="0">
              <a:ln>
                <a:noFill/>
              </a:ln>
              <a:solidFill>
                <a:sysClr val="windowText" lastClr="000000"/>
              </a:solidFill>
              <a:effectLst/>
              <a:uLnTx/>
              <a:uFillTx/>
            </a:endParaRPr>
          </a:p>
        </p:txBody>
      </p:sp>
      <p:cxnSp>
        <p:nvCxnSpPr>
          <p:cNvPr id="43" name="Straight Arrow Connector 42"/>
          <p:cNvCxnSpPr/>
          <p:nvPr/>
        </p:nvCxnSpPr>
        <p:spPr bwMode="auto">
          <a:xfrm>
            <a:off x="4419600" y="3657600"/>
            <a:ext cx="5334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4" name="TextBox 43"/>
          <p:cNvSpPr txBox="1"/>
          <p:nvPr/>
        </p:nvSpPr>
        <p:spPr>
          <a:xfrm>
            <a:off x="4402348" y="3242096"/>
            <a:ext cx="510076" cy="461665"/>
          </a:xfrm>
          <a:prstGeom prst="rect">
            <a:avLst/>
          </a:prstGeom>
          <a:noFill/>
        </p:spPr>
        <p:txBody>
          <a:bodyPr wrap="none" rtlCol="0">
            <a:spAutoFit/>
          </a:bodyPr>
          <a:lstStyle/>
          <a:p>
            <a:r>
              <a:rPr lang="en-US" dirty="0" smtClean="0">
                <a:solidFill>
                  <a:schemeClr val="tx1"/>
                </a:solidFill>
              </a:rPr>
              <a:t>GI</a:t>
            </a:r>
            <a:endParaRPr lang="en-US" dirty="0">
              <a:solidFill>
                <a:schemeClr val="tx1"/>
              </a:solidFill>
            </a:endParaRPr>
          </a:p>
        </p:txBody>
      </p:sp>
      <p:cxnSp>
        <p:nvCxnSpPr>
          <p:cNvPr id="48" name="Straight Connector 47"/>
          <p:cNvCxnSpPr/>
          <p:nvPr/>
        </p:nvCxnSpPr>
        <p:spPr>
          <a:xfrm>
            <a:off x="5453390" y="3998512"/>
            <a:ext cx="2895600" cy="0"/>
          </a:xfrm>
          <a:prstGeom prst="line">
            <a:avLst/>
          </a:prstGeom>
          <a:noFill/>
          <a:ln w="9525" cap="flat" cmpd="sng" algn="ctr">
            <a:solidFill>
              <a:srgbClr val="4F81BD">
                <a:shade val="95000"/>
                <a:satMod val="105000"/>
              </a:srgbClr>
            </a:solidFill>
            <a:prstDash val="solid"/>
          </a:ln>
          <a:effectLst/>
        </p:spPr>
      </p:cxnSp>
      <p:cxnSp>
        <p:nvCxnSpPr>
          <p:cNvPr id="49" name="Straight Connector 48"/>
          <p:cNvCxnSpPr/>
          <p:nvPr/>
        </p:nvCxnSpPr>
        <p:spPr>
          <a:xfrm>
            <a:off x="5453390" y="3922312"/>
            <a:ext cx="0" cy="152400"/>
          </a:xfrm>
          <a:prstGeom prst="line">
            <a:avLst/>
          </a:prstGeom>
          <a:noFill/>
          <a:ln w="9525" cap="flat" cmpd="sng" algn="ctr">
            <a:solidFill>
              <a:srgbClr val="4F81BD">
                <a:shade val="95000"/>
                <a:satMod val="105000"/>
              </a:srgbClr>
            </a:solidFill>
            <a:prstDash val="solid"/>
          </a:ln>
          <a:effectLst/>
        </p:spPr>
      </p:cxnSp>
      <p:cxnSp>
        <p:nvCxnSpPr>
          <p:cNvPr id="50" name="Straight Connector 49"/>
          <p:cNvCxnSpPr/>
          <p:nvPr/>
        </p:nvCxnSpPr>
        <p:spPr>
          <a:xfrm>
            <a:off x="8348990" y="3922312"/>
            <a:ext cx="0" cy="152400"/>
          </a:xfrm>
          <a:prstGeom prst="line">
            <a:avLst/>
          </a:prstGeom>
          <a:noFill/>
          <a:ln w="9525" cap="flat" cmpd="sng" algn="ctr">
            <a:solidFill>
              <a:srgbClr val="4F81BD">
                <a:shade val="95000"/>
                <a:satMod val="105000"/>
              </a:srgbClr>
            </a:solidFill>
            <a:prstDash val="solid"/>
          </a:ln>
          <a:effectLst/>
        </p:spPr>
      </p:cxnSp>
      <p:sp>
        <p:nvSpPr>
          <p:cNvPr id="51" name="TextBox 50"/>
          <p:cNvSpPr txBox="1"/>
          <p:nvPr/>
        </p:nvSpPr>
        <p:spPr>
          <a:xfrm>
            <a:off x="8425190"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52" name="TextBox 51"/>
          <p:cNvSpPr txBox="1"/>
          <p:nvPr/>
        </p:nvSpPr>
        <p:spPr>
          <a:xfrm>
            <a:off x="8141634" y="3989886"/>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53" name="TextBox 52"/>
          <p:cNvSpPr txBox="1"/>
          <p:nvPr/>
        </p:nvSpPr>
        <p:spPr>
          <a:xfrm>
            <a:off x="5198912"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55" name="Straight Arrow Connector 54"/>
          <p:cNvCxnSpPr/>
          <p:nvPr/>
        </p:nvCxnSpPr>
        <p:spPr>
          <a:xfrm flipV="1">
            <a:off x="6875312" y="3022122"/>
            <a:ext cx="0" cy="990600"/>
          </a:xfrm>
          <a:prstGeom prst="straightConnector1">
            <a:avLst/>
          </a:prstGeom>
          <a:noFill/>
          <a:ln w="9525" cap="flat" cmpd="sng" algn="ctr">
            <a:solidFill>
              <a:srgbClr val="4F81BD">
                <a:shade val="95000"/>
                <a:satMod val="105000"/>
              </a:srgbClr>
            </a:solidFill>
            <a:prstDash val="solid"/>
            <a:tailEnd type="arrow"/>
          </a:ln>
          <a:effectLst/>
        </p:spPr>
      </p:cxnSp>
      <p:sp>
        <p:nvSpPr>
          <p:cNvPr id="56" name="Footer Placeholder 4"/>
          <p:cNvSpPr txBox="1">
            <a:spLocks/>
          </p:cNvSpPr>
          <p:nvPr/>
        </p:nvSpPr>
        <p:spPr>
          <a:xfrm>
            <a:off x="5669040" y="6509917"/>
            <a:ext cx="1809791" cy="184666"/>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2400" b="0" i="0" u="none" strike="noStrike" kern="1200" cap="none" spc="0" normalizeH="0" baseline="0" noProof="0" smtClean="0">
                <a:ln>
                  <a:noFill/>
                </a:ln>
                <a:solidFill>
                  <a:schemeClr val="bg1"/>
                </a:solidFill>
                <a:effectLst/>
                <a:uLnTx/>
                <a:uFillTx/>
                <a:latin typeface="Times New Roman" pitchFamily="16" charset="0"/>
                <a:ea typeface="MS Gothic" charset="-128"/>
                <a:cs typeface="+mn-cs"/>
              </a:rPr>
              <a:t>Junghoon Suh, et. al, Huawei</a:t>
            </a:r>
            <a:endParaRPr kumimoji="0" lang="en-US" altLang="ko-KR" sz="2400" b="0" i="0" u="none" strike="noStrike" kern="1200" cap="none" spc="0" normalizeH="0" baseline="0" noProof="0" dirty="0">
              <a:ln>
                <a:noFill/>
              </a:ln>
              <a:solidFill>
                <a:schemeClr val="bg1"/>
              </a:solidFill>
              <a:effectLst/>
              <a:uLnTx/>
              <a:uFillTx/>
              <a:latin typeface="Times New Roman" pitchFamily="16" charset="0"/>
              <a:ea typeface="MS Gothic" charset="-128"/>
              <a:cs typeface="+mn-cs"/>
            </a:endParaRPr>
          </a:p>
        </p:txBody>
      </p:sp>
      <p:grpSp>
        <p:nvGrpSpPr>
          <p:cNvPr id="84" name="Group 83"/>
          <p:cNvGrpSpPr/>
          <p:nvPr/>
        </p:nvGrpSpPr>
        <p:grpSpPr>
          <a:xfrm>
            <a:off x="1600200" y="5181600"/>
            <a:ext cx="3262488" cy="892668"/>
            <a:chOff x="533400" y="4724400"/>
            <a:chExt cx="4481688" cy="892668"/>
          </a:xfrm>
        </p:grpSpPr>
        <p:cxnSp>
          <p:nvCxnSpPr>
            <p:cNvPr id="58" name="Straight Connector 57"/>
            <p:cNvCxnSpPr/>
            <p:nvPr/>
          </p:nvCxnSpPr>
          <p:spPr>
            <a:xfrm>
              <a:off x="677174" y="5239110"/>
              <a:ext cx="3962400" cy="0"/>
            </a:xfrm>
            <a:prstGeom prst="line">
              <a:avLst/>
            </a:prstGeom>
            <a:noFill/>
            <a:ln w="9525" cap="flat" cmpd="sng" algn="ctr">
              <a:solidFill>
                <a:srgbClr val="4F81BD">
                  <a:shade val="95000"/>
                  <a:satMod val="105000"/>
                </a:srgbClr>
              </a:solidFill>
              <a:prstDash val="solid"/>
            </a:ln>
            <a:effectLst/>
          </p:spPr>
        </p:cxnSp>
        <p:cxnSp>
          <p:nvCxnSpPr>
            <p:cNvPr id="59" name="Straight Connector 58"/>
            <p:cNvCxnSpPr/>
            <p:nvPr/>
          </p:nvCxnSpPr>
          <p:spPr>
            <a:xfrm>
              <a:off x="677174" y="5162910"/>
              <a:ext cx="0" cy="152400"/>
            </a:xfrm>
            <a:prstGeom prst="line">
              <a:avLst/>
            </a:prstGeom>
            <a:noFill/>
            <a:ln w="9525" cap="flat" cmpd="sng" algn="ctr">
              <a:solidFill>
                <a:srgbClr val="4F81BD">
                  <a:shade val="95000"/>
                  <a:satMod val="105000"/>
                </a:srgbClr>
              </a:solidFill>
              <a:prstDash val="solid"/>
            </a:ln>
            <a:effectLst/>
          </p:spPr>
        </p:cxnSp>
        <p:cxnSp>
          <p:nvCxnSpPr>
            <p:cNvPr id="60" name="Straight Connector 59"/>
            <p:cNvCxnSpPr/>
            <p:nvPr/>
          </p:nvCxnSpPr>
          <p:spPr>
            <a:xfrm>
              <a:off x="4639574" y="5162910"/>
              <a:ext cx="0" cy="152400"/>
            </a:xfrm>
            <a:prstGeom prst="line">
              <a:avLst/>
            </a:prstGeom>
            <a:noFill/>
            <a:ln w="9525" cap="flat" cmpd="sng" algn="ctr">
              <a:solidFill>
                <a:srgbClr val="4F81BD">
                  <a:shade val="95000"/>
                  <a:satMod val="105000"/>
                </a:srgbClr>
              </a:solidFill>
              <a:prstDash val="solid"/>
            </a:ln>
            <a:effectLst/>
          </p:spPr>
        </p:cxnSp>
        <p:sp>
          <p:nvSpPr>
            <p:cNvPr id="61" name="TextBox 60"/>
            <p:cNvSpPr txBox="1"/>
            <p:nvPr/>
          </p:nvSpPr>
          <p:spPr>
            <a:xfrm>
              <a:off x="533400" y="5239110"/>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62" name="TextBox 61"/>
            <p:cNvSpPr txBox="1"/>
            <p:nvPr/>
          </p:nvSpPr>
          <p:spPr>
            <a:xfrm>
              <a:off x="4410974" y="524773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63" name="Freeform 62"/>
            <p:cNvSpPr/>
            <p:nvPr/>
          </p:nvSpPr>
          <p:spPr>
            <a:xfrm>
              <a:off x="695865" y="4724400"/>
              <a:ext cx="1928003" cy="510397"/>
            </a:xfrm>
            <a:custGeom>
              <a:avLst/>
              <a:gdLst>
                <a:gd name="connsiteX0" fmla="*/ 0 w 1928003"/>
                <a:gd name="connsiteY0" fmla="*/ 320616 h 510397"/>
                <a:gd name="connsiteX1" fmla="*/ 241539 w 1928003"/>
                <a:gd name="connsiteY1" fmla="*/ 311989 h 510397"/>
                <a:gd name="connsiteX2" fmla="*/ 543464 w 1928003"/>
                <a:gd name="connsiteY2" fmla="*/ 70450 h 510397"/>
                <a:gd name="connsiteX3" fmla="*/ 828135 w 1928003"/>
                <a:gd name="connsiteY3" fmla="*/ 1438 h 510397"/>
                <a:gd name="connsiteX4" fmla="*/ 1345720 w 1928003"/>
                <a:gd name="connsiteY4" fmla="*/ 79076 h 510397"/>
                <a:gd name="connsiteX5" fmla="*/ 1475117 w 1928003"/>
                <a:gd name="connsiteY5" fmla="*/ 148087 h 510397"/>
                <a:gd name="connsiteX6" fmla="*/ 1854679 w 1928003"/>
                <a:gd name="connsiteY6" fmla="*/ 286110 h 510397"/>
                <a:gd name="connsiteX7" fmla="*/ 1915064 w 1928003"/>
                <a:gd name="connsiteY7" fmla="*/ 510397 h 510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8003" h="510397">
                  <a:moveTo>
                    <a:pt x="0" y="320616"/>
                  </a:moveTo>
                  <a:cubicBezTo>
                    <a:pt x="75481" y="337149"/>
                    <a:pt x="150962" y="353683"/>
                    <a:pt x="241539" y="311989"/>
                  </a:cubicBezTo>
                  <a:cubicBezTo>
                    <a:pt x="332116" y="270295"/>
                    <a:pt x="445698" y="122209"/>
                    <a:pt x="543464" y="70450"/>
                  </a:cubicBezTo>
                  <a:cubicBezTo>
                    <a:pt x="641230" y="18692"/>
                    <a:pt x="694426" y="0"/>
                    <a:pt x="828135" y="1438"/>
                  </a:cubicBezTo>
                  <a:cubicBezTo>
                    <a:pt x="961844" y="2876"/>
                    <a:pt x="1237890" y="54635"/>
                    <a:pt x="1345720" y="79076"/>
                  </a:cubicBezTo>
                  <a:cubicBezTo>
                    <a:pt x="1453550" y="103518"/>
                    <a:pt x="1390291" y="113581"/>
                    <a:pt x="1475117" y="148087"/>
                  </a:cubicBezTo>
                  <a:cubicBezTo>
                    <a:pt x="1559943" y="182593"/>
                    <a:pt x="1781355" y="225725"/>
                    <a:pt x="1854679" y="286110"/>
                  </a:cubicBezTo>
                  <a:cubicBezTo>
                    <a:pt x="1928003" y="346495"/>
                    <a:pt x="1921533" y="428446"/>
                    <a:pt x="1915064" y="51039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64" name="TextBox 63"/>
            <p:cNvSpPr txBox="1"/>
            <p:nvPr/>
          </p:nvSpPr>
          <p:spPr>
            <a:xfrm>
              <a:off x="4753478" y="5029200"/>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grpSp>
      <p:grpSp>
        <p:nvGrpSpPr>
          <p:cNvPr id="90" name="Group 89"/>
          <p:cNvGrpSpPr/>
          <p:nvPr/>
        </p:nvGrpSpPr>
        <p:grpSpPr>
          <a:xfrm>
            <a:off x="5486400" y="5105400"/>
            <a:ext cx="3033888" cy="914400"/>
            <a:chOff x="5486400" y="5105400"/>
            <a:chExt cx="3033888" cy="914400"/>
          </a:xfrm>
        </p:grpSpPr>
        <p:cxnSp>
          <p:nvCxnSpPr>
            <p:cNvPr id="67" name="Straight Connector 66"/>
            <p:cNvCxnSpPr/>
            <p:nvPr/>
          </p:nvCxnSpPr>
          <p:spPr>
            <a:xfrm>
              <a:off x="5583728" y="5641842"/>
              <a:ext cx="2682355" cy="0"/>
            </a:xfrm>
            <a:prstGeom prst="line">
              <a:avLst/>
            </a:prstGeom>
            <a:noFill/>
            <a:ln w="9525" cap="flat" cmpd="sng" algn="ctr">
              <a:solidFill>
                <a:srgbClr val="4F81BD">
                  <a:shade val="95000"/>
                  <a:satMod val="105000"/>
                </a:srgbClr>
              </a:solidFill>
              <a:prstDash val="solid"/>
            </a:ln>
            <a:effectLst/>
          </p:spPr>
        </p:cxnSp>
        <p:cxnSp>
          <p:nvCxnSpPr>
            <p:cNvPr id="68" name="Straight Connector 67"/>
            <p:cNvCxnSpPr/>
            <p:nvPr/>
          </p:nvCxnSpPr>
          <p:spPr>
            <a:xfrm>
              <a:off x="5583728" y="5565642"/>
              <a:ext cx="0" cy="152400"/>
            </a:xfrm>
            <a:prstGeom prst="line">
              <a:avLst/>
            </a:prstGeom>
            <a:noFill/>
            <a:ln w="9525" cap="flat" cmpd="sng" algn="ctr">
              <a:solidFill>
                <a:srgbClr val="4F81BD">
                  <a:shade val="95000"/>
                  <a:satMod val="105000"/>
                </a:srgbClr>
              </a:solidFill>
              <a:prstDash val="solid"/>
            </a:ln>
            <a:effectLst/>
          </p:spPr>
        </p:cxnSp>
        <p:cxnSp>
          <p:nvCxnSpPr>
            <p:cNvPr id="69" name="Straight Connector 68"/>
            <p:cNvCxnSpPr/>
            <p:nvPr/>
          </p:nvCxnSpPr>
          <p:spPr>
            <a:xfrm>
              <a:off x="8266083" y="5565642"/>
              <a:ext cx="0" cy="152400"/>
            </a:xfrm>
            <a:prstGeom prst="line">
              <a:avLst/>
            </a:prstGeom>
            <a:noFill/>
            <a:ln w="9525" cap="flat" cmpd="sng" algn="ctr">
              <a:solidFill>
                <a:srgbClr val="4F81BD">
                  <a:shade val="95000"/>
                  <a:satMod val="105000"/>
                </a:srgbClr>
              </a:solidFill>
              <a:prstDash val="solid"/>
            </a:ln>
            <a:effectLst/>
          </p:spPr>
        </p:cxnSp>
        <p:sp>
          <p:nvSpPr>
            <p:cNvPr id="70" name="TextBox 69"/>
            <p:cNvSpPr txBox="1"/>
            <p:nvPr/>
          </p:nvSpPr>
          <p:spPr>
            <a:xfrm>
              <a:off x="5486400" y="5641842"/>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71" name="TextBox 70"/>
            <p:cNvSpPr txBox="1"/>
            <p:nvPr/>
          </p:nvSpPr>
          <p:spPr>
            <a:xfrm>
              <a:off x="8111332" y="5650468"/>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72" name="TextBox 71"/>
            <p:cNvSpPr txBox="1"/>
            <p:nvPr/>
          </p:nvSpPr>
          <p:spPr>
            <a:xfrm>
              <a:off x="8343191" y="5431932"/>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73" name="Freeform 72"/>
            <p:cNvSpPr/>
            <p:nvPr/>
          </p:nvSpPr>
          <p:spPr>
            <a:xfrm>
              <a:off x="6909336" y="5105400"/>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pSp>
      <p:sp>
        <p:nvSpPr>
          <p:cNvPr id="78" name="Freeform 77"/>
          <p:cNvSpPr/>
          <p:nvPr/>
        </p:nvSpPr>
        <p:spPr>
          <a:xfrm>
            <a:off x="5985296" y="3352800"/>
            <a:ext cx="2362200"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3" name="Freeform 82"/>
          <p:cNvSpPr/>
          <p:nvPr/>
        </p:nvSpPr>
        <p:spPr bwMode="auto">
          <a:xfrm>
            <a:off x="5460521" y="3370053"/>
            <a:ext cx="543464" cy="485955"/>
          </a:xfrm>
          <a:custGeom>
            <a:avLst/>
            <a:gdLst>
              <a:gd name="connsiteX0" fmla="*/ 543464 w 543464"/>
              <a:gd name="connsiteY0" fmla="*/ 28755 h 485955"/>
              <a:gd name="connsiteX1" fmla="*/ 319177 w 543464"/>
              <a:gd name="connsiteY1" fmla="*/ 46007 h 485955"/>
              <a:gd name="connsiteX2" fmla="*/ 155275 w 543464"/>
              <a:gd name="connsiteY2" fmla="*/ 304800 h 485955"/>
              <a:gd name="connsiteX3" fmla="*/ 60385 w 543464"/>
              <a:gd name="connsiteY3" fmla="*/ 442822 h 485955"/>
              <a:gd name="connsiteX4" fmla="*/ 0 w 543464"/>
              <a:gd name="connsiteY4" fmla="*/ 485955 h 48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464" h="485955">
                <a:moveTo>
                  <a:pt x="543464" y="28755"/>
                </a:moveTo>
                <a:cubicBezTo>
                  <a:pt x="463669" y="14377"/>
                  <a:pt x="383875" y="0"/>
                  <a:pt x="319177" y="46007"/>
                </a:cubicBezTo>
                <a:cubicBezTo>
                  <a:pt x="254479" y="92014"/>
                  <a:pt x="198407" y="238664"/>
                  <a:pt x="155275" y="304800"/>
                </a:cubicBezTo>
                <a:cubicBezTo>
                  <a:pt x="112143" y="370936"/>
                  <a:pt x="86264" y="412630"/>
                  <a:pt x="60385" y="442822"/>
                </a:cubicBezTo>
                <a:cubicBezTo>
                  <a:pt x="34506" y="473014"/>
                  <a:pt x="17253" y="479484"/>
                  <a:pt x="0" y="485955"/>
                </a:cubicBezTo>
              </a:path>
            </a:pathLst>
          </a:cu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TextBox 85"/>
          <p:cNvSpPr txBox="1"/>
          <p:nvPr/>
        </p:nvSpPr>
        <p:spPr>
          <a:xfrm>
            <a:off x="2590800" y="5960852"/>
            <a:ext cx="995785" cy="461665"/>
          </a:xfrm>
          <a:prstGeom prst="rect">
            <a:avLst/>
          </a:prstGeom>
          <a:noFill/>
        </p:spPr>
        <p:txBody>
          <a:bodyPr wrap="none" rtlCol="0">
            <a:spAutoFit/>
          </a:bodyPr>
          <a:lstStyle/>
          <a:p>
            <a:r>
              <a:rPr lang="en-US" dirty="0" smtClean="0">
                <a:solidFill>
                  <a:schemeClr val="tx1"/>
                </a:solidFill>
              </a:rPr>
              <a:t>Data 1</a:t>
            </a:r>
            <a:endParaRPr lang="en-US" dirty="0">
              <a:solidFill>
                <a:schemeClr val="tx1"/>
              </a:solidFill>
            </a:endParaRPr>
          </a:p>
        </p:txBody>
      </p:sp>
      <p:sp>
        <p:nvSpPr>
          <p:cNvPr id="87" name="TextBox 86"/>
          <p:cNvSpPr txBox="1"/>
          <p:nvPr/>
        </p:nvSpPr>
        <p:spPr>
          <a:xfrm>
            <a:off x="6477000" y="5939135"/>
            <a:ext cx="995785" cy="461665"/>
          </a:xfrm>
          <a:prstGeom prst="rect">
            <a:avLst/>
          </a:prstGeom>
          <a:noFill/>
        </p:spPr>
        <p:txBody>
          <a:bodyPr wrap="none" rtlCol="0">
            <a:spAutoFit/>
          </a:bodyPr>
          <a:lstStyle/>
          <a:p>
            <a:r>
              <a:rPr lang="en-US" dirty="0" smtClean="0">
                <a:solidFill>
                  <a:schemeClr val="tx1"/>
                </a:solidFill>
              </a:rPr>
              <a:t>Data 0</a:t>
            </a:r>
            <a:endParaRPr lang="en-US" dirty="0">
              <a:solidFill>
                <a:schemeClr val="tx1"/>
              </a:solidFill>
            </a:endParaRPr>
          </a:p>
        </p:txBody>
      </p:sp>
      <p:sp>
        <p:nvSpPr>
          <p:cNvPr id="89" name="TextBox 88"/>
          <p:cNvSpPr txBox="1"/>
          <p:nvPr/>
        </p:nvSpPr>
        <p:spPr>
          <a:xfrm>
            <a:off x="2895600" y="5667720"/>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39</a:t>
            </a:r>
            <a:endParaRPr kumimoji="0" lang="en-US" sz="1800" b="0" i="0" u="none" strike="noStrike" kern="0" cap="none" spc="0" normalizeH="0" baseline="0" noProof="0" dirty="0">
              <a:ln>
                <a:noFill/>
              </a:ln>
              <a:solidFill>
                <a:sysClr val="windowText" lastClr="000000"/>
              </a:solidFill>
              <a:effectLst/>
              <a:uLnTx/>
              <a:uFillTx/>
            </a:endParaRPr>
          </a:p>
        </p:txBody>
      </p:sp>
      <p:sp>
        <p:nvSpPr>
          <p:cNvPr id="91" name="TextBox 90"/>
          <p:cNvSpPr txBox="1"/>
          <p:nvPr/>
        </p:nvSpPr>
        <p:spPr>
          <a:xfrm>
            <a:off x="6764548" y="5621548"/>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39</a:t>
            </a:r>
            <a:endParaRPr kumimoji="0" 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14399"/>
          </a:xfrm>
        </p:spPr>
        <p:txBody>
          <a:bodyPr/>
          <a:lstStyle/>
          <a:p>
            <a:r>
              <a:rPr lang="en-US" dirty="0" smtClean="0"/>
              <a:t>Waveform generation case 2:</a:t>
            </a:r>
            <a:br>
              <a:rPr lang="en-US" dirty="0" smtClean="0"/>
            </a:br>
            <a:r>
              <a:rPr lang="en-US" sz="1800" dirty="0" smtClean="0"/>
              <a:t>Occupying middle 7 alternate tones out of 64 sub-carriers with all ones [1]</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grpSp>
        <p:nvGrpSpPr>
          <p:cNvPr id="7" name="Group 6"/>
          <p:cNvGrpSpPr/>
          <p:nvPr/>
        </p:nvGrpSpPr>
        <p:grpSpPr>
          <a:xfrm>
            <a:off x="2133600" y="1905000"/>
            <a:ext cx="5029200" cy="612775"/>
            <a:chOff x="3886200" y="1447800"/>
            <a:chExt cx="5029200" cy="612775"/>
          </a:xfrm>
        </p:grpSpPr>
        <p:cxnSp>
          <p:nvCxnSpPr>
            <p:cNvPr id="8" name="직선 연결선 7"/>
            <p:cNvCxnSpPr>
              <a:cxnSpLocks noChangeShapeType="1"/>
            </p:cNvCxnSpPr>
            <p:nvPr/>
          </p:nvCxnSpPr>
          <p:spPr bwMode="auto">
            <a:xfrm>
              <a:off x="4038600" y="1828282"/>
              <a:ext cx="4724400" cy="0"/>
            </a:xfrm>
            <a:prstGeom prst="line">
              <a:avLst/>
            </a:prstGeom>
            <a:noFill/>
            <a:ln w="12700" algn="ctr">
              <a:solidFill>
                <a:schemeClr val="tx1"/>
              </a:solidFill>
              <a:round/>
              <a:headEnd type="none" w="sm" len="sm"/>
              <a:tailEnd type="none" w="sm" len="sm"/>
            </a:ln>
          </p:spPr>
        </p:cxnSp>
        <p:sp>
          <p:nvSpPr>
            <p:cNvPr id="9" name="TextBox 8"/>
            <p:cNvSpPr txBox="1">
              <a:spLocks noChangeArrowheads="1"/>
            </p:cNvSpPr>
            <p:nvPr/>
          </p:nvSpPr>
          <p:spPr bwMode="auto">
            <a:xfrm>
              <a:off x="3886200" y="1783952"/>
              <a:ext cx="5029200" cy="276623"/>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200" dirty="0">
                  <a:solidFill>
                    <a:srgbClr val="000000"/>
                  </a:solidFill>
                  <a:latin typeface="Times New Roman" panose="02020603050405020304" pitchFamily="18" charset="0"/>
                  <a:ea typeface="Gulim" panose="020B0600000101010101" pitchFamily="34" charset="-127"/>
                  <a:cs typeface="Arial" panose="020B0604020202020204" pitchFamily="34" charset="0"/>
                </a:rPr>
                <a:t>-32 -31 -30 … -8  -7  -6  -5  -4  -3  -2  -1   0   1   2   3   4   5   6   7   8 …  30  31</a:t>
              </a:r>
              <a:endParaRPr kumimoji="1" lang="ko-KR" alt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10" name="직선 화살표 연결선 10"/>
            <p:cNvCxnSpPr>
              <a:cxnSpLocks noChangeShapeType="1"/>
            </p:cNvCxnSpPr>
            <p:nvPr/>
          </p:nvCxnSpPr>
          <p:spPr bwMode="auto">
            <a:xfrm flipV="1">
              <a:off x="5181600" y="1447800"/>
              <a:ext cx="0" cy="380482"/>
            </a:xfrm>
            <a:prstGeom prst="straightConnector1">
              <a:avLst/>
            </a:prstGeom>
            <a:noFill/>
            <a:ln w="12700" algn="ctr">
              <a:solidFill>
                <a:srgbClr val="FF0000"/>
              </a:solidFill>
              <a:round/>
              <a:headEnd type="none" w="sm" len="sm"/>
              <a:tailEnd type="arrow" w="med" len="med"/>
            </a:ln>
          </p:spPr>
        </p:cxnSp>
        <p:cxnSp>
          <p:nvCxnSpPr>
            <p:cNvPr id="11" name="직선 화살표 연결선 11"/>
            <p:cNvCxnSpPr>
              <a:cxnSpLocks noChangeShapeType="1"/>
            </p:cNvCxnSpPr>
            <p:nvPr/>
          </p:nvCxnSpPr>
          <p:spPr bwMode="auto">
            <a:xfrm flipV="1">
              <a:off x="5594410" y="1447800"/>
              <a:ext cx="0" cy="380482"/>
            </a:xfrm>
            <a:prstGeom prst="straightConnector1">
              <a:avLst/>
            </a:prstGeom>
            <a:noFill/>
            <a:ln w="12700" algn="ctr">
              <a:solidFill>
                <a:srgbClr val="FF0000"/>
              </a:solidFill>
              <a:round/>
              <a:headEnd type="none" w="sm" len="sm"/>
              <a:tailEnd type="arrow" w="med" len="med"/>
            </a:ln>
          </p:spPr>
        </p:cxnSp>
        <p:cxnSp>
          <p:nvCxnSpPr>
            <p:cNvPr id="12" name="직선 화살표 연결선 12"/>
            <p:cNvCxnSpPr>
              <a:cxnSpLocks noChangeShapeType="1"/>
            </p:cNvCxnSpPr>
            <p:nvPr/>
          </p:nvCxnSpPr>
          <p:spPr bwMode="auto">
            <a:xfrm flipV="1">
              <a:off x="5993166" y="1447800"/>
              <a:ext cx="0" cy="380482"/>
            </a:xfrm>
            <a:prstGeom prst="straightConnector1">
              <a:avLst/>
            </a:prstGeom>
            <a:noFill/>
            <a:ln w="12700" algn="ctr">
              <a:solidFill>
                <a:srgbClr val="FF0000"/>
              </a:solidFill>
              <a:round/>
              <a:headEnd type="none" w="sm" len="sm"/>
              <a:tailEnd type="arrow" w="med" len="med"/>
            </a:ln>
          </p:spPr>
        </p:cxnSp>
        <p:cxnSp>
          <p:nvCxnSpPr>
            <p:cNvPr id="13" name="직선 화살표 연결선 13"/>
            <p:cNvCxnSpPr>
              <a:cxnSpLocks noChangeShapeType="1"/>
            </p:cNvCxnSpPr>
            <p:nvPr/>
          </p:nvCxnSpPr>
          <p:spPr bwMode="auto">
            <a:xfrm flipV="1">
              <a:off x="6391922" y="1447800"/>
              <a:ext cx="0" cy="380482"/>
            </a:xfrm>
            <a:prstGeom prst="straightConnector1">
              <a:avLst/>
            </a:prstGeom>
            <a:noFill/>
            <a:ln w="12700" algn="ctr">
              <a:solidFill>
                <a:srgbClr val="FF0000"/>
              </a:solidFill>
              <a:round/>
              <a:headEnd type="none" w="sm" len="sm"/>
              <a:tailEnd type="arrow" w="med" len="med"/>
            </a:ln>
          </p:spPr>
        </p:cxnSp>
        <p:cxnSp>
          <p:nvCxnSpPr>
            <p:cNvPr id="14" name="직선 화살표 연결선 14"/>
            <p:cNvCxnSpPr>
              <a:cxnSpLocks noChangeShapeType="1"/>
            </p:cNvCxnSpPr>
            <p:nvPr/>
          </p:nvCxnSpPr>
          <p:spPr bwMode="auto">
            <a:xfrm flipV="1">
              <a:off x="6772922" y="1447800"/>
              <a:ext cx="0" cy="380482"/>
            </a:xfrm>
            <a:prstGeom prst="straightConnector1">
              <a:avLst/>
            </a:prstGeom>
            <a:noFill/>
            <a:ln w="12700" algn="ctr">
              <a:solidFill>
                <a:srgbClr val="FF0000"/>
              </a:solidFill>
              <a:round/>
              <a:headEnd type="none" w="sm" len="sm"/>
              <a:tailEnd type="arrow" w="med" len="med"/>
            </a:ln>
          </p:spPr>
        </p:cxnSp>
        <p:cxnSp>
          <p:nvCxnSpPr>
            <p:cNvPr id="15" name="직선 화살표 연결선 15"/>
            <p:cNvCxnSpPr>
              <a:cxnSpLocks noChangeShapeType="1"/>
            </p:cNvCxnSpPr>
            <p:nvPr/>
          </p:nvCxnSpPr>
          <p:spPr bwMode="auto">
            <a:xfrm flipV="1">
              <a:off x="7153922" y="1447800"/>
              <a:ext cx="0" cy="380482"/>
            </a:xfrm>
            <a:prstGeom prst="straightConnector1">
              <a:avLst/>
            </a:prstGeom>
            <a:noFill/>
            <a:ln w="12700" algn="ctr">
              <a:solidFill>
                <a:srgbClr val="FF0000"/>
              </a:solidFill>
              <a:round/>
              <a:headEnd type="none" w="sm" len="sm"/>
              <a:tailEnd type="arrow" w="med" len="med"/>
            </a:ln>
          </p:spPr>
        </p:cxnSp>
        <p:cxnSp>
          <p:nvCxnSpPr>
            <p:cNvPr id="16" name="직선 화살표 연결선 16"/>
            <p:cNvCxnSpPr>
              <a:cxnSpLocks noChangeShapeType="1"/>
            </p:cNvCxnSpPr>
            <p:nvPr/>
          </p:nvCxnSpPr>
          <p:spPr bwMode="auto">
            <a:xfrm flipV="1">
              <a:off x="7534922" y="1447800"/>
              <a:ext cx="0" cy="380482"/>
            </a:xfrm>
            <a:prstGeom prst="straightConnector1">
              <a:avLst/>
            </a:prstGeom>
            <a:noFill/>
            <a:ln w="12700" algn="ctr">
              <a:solidFill>
                <a:srgbClr val="FF0000"/>
              </a:solidFill>
              <a:round/>
              <a:headEnd type="none" w="sm" len="sm"/>
              <a:tailEnd type="arrow" w="med" len="med"/>
            </a:ln>
          </p:spPr>
        </p:cxnSp>
        <p:sp>
          <p:nvSpPr>
            <p:cNvPr id="17" name="Left Bracket 16"/>
            <p:cNvSpPr/>
            <p:nvPr/>
          </p:nvSpPr>
          <p:spPr bwMode="auto">
            <a:xfrm rot="16200000">
              <a:off x="6400800" y="685800"/>
              <a:ext cx="76200" cy="2667000"/>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8" name="Group 63"/>
          <p:cNvGrpSpPr/>
          <p:nvPr/>
        </p:nvGrpSpPr>
        <p:grpSpPr>
          <a:xfrm>
            <a:off x="1600200" y="3962400"/>
            <a:ext cx="2701925" cy="1603177"/>
            <a:chOff x="1489075" y="3807023"/>
            <a:chExt cx="2701925" cy="1603177"/>
          </a:xfrm>
        </p:grpSpPr>
        <p:cxnSp>
          <p:nvCxnSpPr>
            <p:cNvPr id="19" name="직선 연결선 95"/>
            <p:cNvCxnSpPr>
              <a:cxnSpLocks noChangeShapeType="1"/>
            </p:cNvCxnSpPr>
            <p:nvPr/>
          </p:nvCxnSpPr>
          <p:spPr bwMode="auto">
            <a:xfrm>
              <a:off x="1717625" y="4831367"/>
              <a:ext cx="2056953" cy="0"/>
            </a:xfrm>
            <a:prstGeom prst="line">
              <a:avLst/>
            </a:prstGeom>
            <a:noFill/>
            <a:ln w="12700" algn="ctr">
              <a:solidFill>
                <a:schemeClr val="tx1"/>
              </a:solidFill>
              <a:round/>
              <a:headEnd type="none" w="sm" len="sm"/>
              <a:tailEnd type="none" w="sm" len="sm"/>
            </a:ln>
          </p:spPr>
        </p:cxnSp>
        <p:cxnSp>
          <p:nvCxnSpPr>
            <p:cNvPr id="20" name="직선 연결선 96"/>
            <p:cNvCxnSpPr>
              <a:cxnSpLocks noChangeShapeType="1"/>
            </p:cNvCxnSpPr>
            <p:nvPr/>
          </p:nvCxnSpPr>
          <p:spPr bwMode="auto">
            <a:xfrm flipV="1">
              <a:off x="1937240" y="4060569"/>
              <a:ext cx="0" cy="761921"/>
            </a:xfrm>
            <a:prstGeom prst="line">
              <a:avLst/>
            </a:prstGeom>
            <a:noFill/>
            <a:ln w="12700" algn="ctr">
              <a:solidFill>
                <a:schemeClr val="tx1"/>
              </a:solidFill>
              <a:round/>
              <a:headEnd type="none" w="sm" len="sm"/>
              <a:tailEnd type="none" w="sm" len="sm"/>
            </a:ln>
          </p:spPr>
        </p:cxnSp>
        <p:cxnSp>
          <p:nvCxnSpPr>
            <p:cNvPr id="21" name="직선 연결선 97"/>
            <p:cNvCxnSpPr>
              <a:cxnSpLocks noChangeShapeType="1"/>
            </p:cNvCxnSpPr>
            <p:nvPr/>
          </p:nvCxnSpPr>
          <p:spPr bwMode="auto">
            <a:xfrm flipV="1">
              <a:off x="2772083" y="4060569"/>
              <a:ext cx="0" cy="761921"/>
            </a:xfrm>
            <a:prstGeom prst="line">
              <a:avLst/>
            </a:prstGeom>
            <a:noFill/>
            <a:ln w="12700" algn="ctr">
              <a:solidFill>
                <a:schemeClr val="tx1"/>
              </a:solidFill>
              <a:round/>
              <a:headEnd type="none" w="sm" len="sm"/>
              <a:tailEnd type="none" w="sm" len="sm"/>
            </a:ln>
          </p:spPr>
        </p:cxnSp>
        <p:sp>
          <p:nvSpPr>
            <p:cNvPr id="22" name="자유형 98"/>
            <p:cNvSpPr>
              <a:spLocks/>
            </p:cNvSpPr>
            <p:nvPr/>
          </p:nvSpPr>
          <p:spPr bwMode="auto">
            <a:xfrm>
              <a:off x="1937240" y="4212171"/>
              <a:ext cx="834320" cy="224920"/>
            </a:xfrm>
            <a:custGeom>
              <a:avLst/>
              <a:gdLst>
                <a:gd name="T0" fmla="*/ 0 w 834501"/>
                <a:gd name="T1" fmla="*/ 224943 h 224943"/>
                <a:gd name="T2" fmla="*/ 159798 w 834501"/>
                <a:gd name="T3" fmla="*/ 3002 h 224943"/>
                <a:gd name="T4" fmla="*/ 435006 w 834501"/>
                <a:gd name="T5" fmla="*/ 91778 h 224943"/>
                <a:gd name="T6" fmla="*/ 568171 w 834501"/>
                <a:gd name="T7" fmla="*/ 20757 h 224943"/>
                <a:gd name="T8" fmla="*/ 834501 w 834501"/>
                <a:gd name="T9" fmla="*/ 216066 h 224943"/>
                <a:gd name="T10" fmla="*/ 0 60000 65536"/>
                <a:gd name="T11" fmla="*/ 0 60000 65536"/>
                <a:gd name="T12" fmla="*/ 0 60000 65536"/>
                <a:gd name="T13" fmla="*/ 0 60000 65536"/>
                <a:gd name="T14" fmla="*/ 0 60000 65536"/>
                <a:gd name="T15" fmla="*/ 0 w 834501"/>
                <a:gd name="T16" fmla="*/ 0 h 224943"/>
                <a:gd name="T17" fmla="*/ 834501 w 834501"/>
                <a:gd name="T18" fmla="*/ 224943 h 224943"/>
              </a:gdLst>
              <a:ahLst/>
              <a:cxnLst>
                <a:cxn ang="T10">
                  <a:pos x="T0" y="T1"/>
                </a:cxn>
                <a:cxn ang="T11">
                  <a:pos x="T2" y="T3"/>
                </a:cxn>
                <a:cxn ang="T12">
                  <a:pos x="T4" y="T5"/>
                </a:cxn>
                <a:cxn ang="T13">
                  <a:pos x="T6" y="T7"/>
                </a:cxn>
                <a:cxn ang="T14">
                  <a:pos x="T8" y="T9"/>
                </a:cxn>
              </a:cxnLst>
              <a:rect l="T15" t="T16" r="T17" b="T18"/>
              <a:pathLst>
                <a:path w="834501" h="224943">
                  <a:moveTo>
                    <a:pt x="0" y="224943"/>
                  </a:moveTo>
                  <a:cubicBezTo>
                    <a:pt x="43648" y="125069"/>
                    <a:pt x="87297" y="25196"/>
                    <a:pt x="159798" y="3002"/>
                  </a:cubicBezTo>
                  <a:cubicBezTo>
                    <a:pt x="232299" y="-19192"/>
                    <a:pt x="366944" y="88819"/>
                    <a:pt x="435006" y="91778"/>
                  </a:cubicBezTo>
                  <a:cubicBezTo>
                    <a:pt x="503068" y="94737"/>
                    <a:pt x="501589" y="42"/>
                    <a:pt x="568171" y="20757"/>
                  </a:cubicBezTo>
                  <a:cubicBezTo>
                    <a:pt x="634754" y="41472"/>
                    <a:pt x="788633" y="180555"/>
                    <a:pt x="834501" y="216066"/>
                  </a:cubicBezTo>
                </a:path>
              </a:pathLst>
            </a:custGeom>
            <a:noFill/>
            <a:ln w="12700" cap="flat" cmpd="sng" algn="ctr">
              <a:solidFill>
                <a:srgbClr val="FF0000"/>
              </a:solidFill>
              <a:prstDash val="solid"/>
              <a:round/>
              <a:headEnd type="none" w="sm" len="sm"/>
              <a:tailEnd type="none" w="sm" len="sm"/>
            </a:ln>
          </p:spPr>
          <p:txBody>
            <a:bodyPr/>
            <a:lstStyle/>
            <a:p>
              <a:pPr defTabSz="914400" eaLnBrk="1" latinLnBrk="1" hangingPunct="1">
                <a:buClrTx/>
                <a:buSzTx/>
                <a:buFontTx/>
                <a:buNone/>
              </a:pPr>
              <a:endParaRPr kumimoji="1" 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23" name="직선 연결선 99"/>
            <p:cNvCxnSpPr>
              <a:cxnSpLocks noChangeShapeType="1"/>
            </p:cNvCxnSpPr>
            <p:nvPr/>
          </p:nvCxnSpPr>
          <p:spPr bwMode="auto">
            <a:xfrm>
              <a:off x="2772083" y="4831367"/>
              <a:ext cx="1018367" cy="0"/>
            </a:xfrm>
            <a:prstGeom prst="line">
              <a:avLst/>
            </a:prstGeom>
            <a:noFill/>
            <a:ln w="12700" algn="ctr">
              <a:solidFill>
                <a:srgbClr val="FF0000"/>
              </a:solidFill>
              <a:round/>
              <a:headEnd type="none" w="sm" len="sm"/>
              <a:tailEnd type="none" w="sm" len="sm"/>
            </a:ln>
          </p:spPr>
        </p:cxnSp>
        <p:cxnSp>
          <p:nvCxnSpPr>
            <p:cNvPr id="24" name="직선 연결선 100"/>
            <p:cNvCxnSpPr>
              <a:cxnSpLocks noChangeShapeType="1"/>
              <a:stCxn id="22" idx="4"/>
            </p:cNvCxnSpPr>
            <p:nvPr/>
          </p:nvCxnSpPr>
          <p:spPr bwMode="auto">
            <a:xfrm>
              <a:off x="2771559" y="4428215"/>
              <a:ext cx="0" cy="398714"/>
            </a:xfrm>
            <a:prstGeom prst="line">
              <a:avLst/>
            </a:prstGeom>
            <a:noFill/>
            <a:ln w="12700" algn="ctr">
              <a:solidFill>
                <a:srgbClr val="FF0000"/>
              </a:solidFill>
              <a:round/>
              <a:headEnd type="none" w="sm" len="sm"/>
              <a:tailEnd type="none" w="sm" len="sm"/>
            </a:ln>
          </p:spPr>
        </p:cxnSp>
        <p:sp>
          <p:nvSpPr>
            <p:cNvPr id="25" name="직사각형 101"/>
            <p:cNvSpPr>
              <a:spLocks noChangeArrowheads="1"/>
            </p:cNvSpPr>
            <p:nvPr/>
          </p:nvSpPr>
          <p:spPr bwMode="auto">
            <a:xfrm>
              <a:off x="2562300" y="4212171"/>
              <a:ext cx="209260" cy="229358"/>
            </a:xfrm>
            <a:prstGeom prst="rect">
              <a:avLst/>
            </a:prstGeom>
            <a:solidFill>
              <a:schemeClr val="accent1">
                <a:alpha val="30980"/>
              </a:schemeClr>
            </a:solidFill>
            <a:ln w="12700" algn="ctr">
              <a:solidFill>
                <a:schemeClr val="tx1"/>
              </a:solidFill>
              <a:round/>
              <a:headEnd type="none" w="sm" len="sm"/>
              <a:tailEnd type="none" w="sm" len="sm"/>
            </a:ln>
          </p:spPr>
          <p:txBody>
            <a:bodyPr/>
            <a:lstStyle/>
            <a:p>
              <a:pPr defTabSz="914400">
                <a:buClrTx/>
                <a:buSzTx/>
                <a:buFontTx/>
                <a:buNone/>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26" name="아래로 구부러진 화살표 102"/>
            <p:cNvSpPr/>
            <p:nvPr/>
          </p:nvSpPr>
          <p:spPr bwMode="auto">
            <a:xfrm>
              <a:off x="1778572" y="3999615"/>
              <a:ext cx="888357" cy="151602"/>
            </a:xfrm>
            <a:prstGeom prst="curvedDownArrow">
              <a:avLst/>
            </a:prstGeom>
            <a:solidFill>
              <a:schemeClr val="accent1">
                <a:alpha val="30000"/>
              </a:schemeClr>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a:lstStyle/>
            <a:p>
              <a:pPr defTabSz="914400">
                <a:buClrTx/>
                <a:buSzTx/>
                <a:buFontTx/>
                <a:buNone/>
                <a:defRPr/>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27" name="TextBox 104"/>
            <p:cNvSpPr txBox="1">
              <a:spLocks noChangeArrowheads="1"/>
            </p:cNvSpPr>
            <p:nvPr/>
          </p:nvSpPr>
          <p:spPr bwMode="auto">
            <a:xfrm>
              <a:off x="3127019" y="4311637"/>
              <a:ext cx="380917" cy="246196"/>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000">
                  <a:solidFill>
                    <a:srgbClr val="000000"/>
                  </a:solidFill>
                  <a:latin typeface="Times New Roman" panose="02020603050405020304" pitchFamily="18" charset="0"/>
                  <a:ea typeface="Gulim" panose="020B0600000101010101" pitchFamily="34" charset="-127"/>
                  <a:cs typeface="Arial" panose="020B0604020202020204" pitchFamily="34" charset="0"/>
                </a:rPr>
                <a:t>CP</a:t>
              </a:r>
              <a:endParaRPr kumimoji="1" lang="ko-KR" altLang="en-US" sz="10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28" name="직선 연결선 108"/>
            <p:cNvCxnSpPr>
              <a:cxnSpLocks noChangeShapeType="1"/>
            </p:cNvCxnSpPr>
            <p:nvPr/>
          </p:nvCxnSpPr>
          <p:spPr bwMode="auto">
            <a:xfrm flipV="1">
              <a:off x="2972065" y="4062743"/>
              <a:ext cx="0" cy="761921"/>
            </a:xfrm>
            <a:prstGeom prst="line">
              <a:avLst/>
            </a:prstGeom>
            <a:noFill/>
            <a:ln w="12700" algn="ctr">
              <a:solidFill>
                <a:schemeClr val="tx1"/>
              </a:solidFill>
              <a:round/>
              <a:headEnd type="none" w="sm" len="sm"/>
              <a:tailEnd type="none" w="sm" len="sm"/>
            </a:ln>
          </p:spPr>
        </p:cxnSp>
        <p:sp>
          <p:nvSpPr>
            <p:cNvPr id="29" name="직사각형 109"/>
            <p:cNvSpPr>
              <a:spLocks noChangeArrowheads="1"/>
            </p:cNvSpPr>
            <p:nvPr/>
          </p:nvSpPr>
          <p:spPr bwMode="auto">
            <a:xfrm>
              <a:off x="3584952" y="4715943"/>
              <a:ext cx="209260" cy="229358"/>
            </a:xfrm>
            <a:prstGeom prst="rect">
              <a:avLst/>
            </a:prstGeom>
            <a:solidFill>
              <a:schemeClr val="accent1">
                <a:alpha val="30980"/>
              </a:schemeClr>
            </a:solidFill>
            <a:ln w="12700" algn="ctr">
              <a:solidFill>
                <a:schemeClr val="tx1"/>
              </a:solidFill>
              <a:round/>
              <a:headEnd type="none" w="sm" len="sm"/>
              <a:tailEnd type="none" w="sm" len="sm"/>
            </a:ln>
          </p:spPr>
          <p:txBody>
            <a:bodyPr/>
            <a:lstStyle/>
            <a:p>
              <a:pPr defTabSz="914400">
                <a:buClrTx/>
                <a:buSzTx/>
                <a:buFontTx/>
                <a:buNone/>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0" name="아래로 구부러진 화살표 110"/>
            <p:cNvSpPr/>
            <p:nvPr/>
          </p:nvSpPr>
          <p:spPr bwMode="auto">
            <a:xfrm>
              <a:off x="2825862" y="4521293"/>
              <a:ext cx="888357" cy="151602"/>
            </a:xfrm>
            <a:prstGeom prst="curvedDownArrow">
              <a:avLst/>
            </a:prstGeom>
            <a:solidFill>
              <a:schemeClr val="accent1">
                <a:alpha val="30000"/>
              </a:schemeClr>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a:lstStyle/>
            <a:p>
              <a:pPr defTabSz="914400">
                <a:buClrTx/>
                <a:buSzTx/>
                <a:buFontTx/>
                <a:buNone/>
                <a:defRPr/>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1" name="TextBox 111"/>
            <p:cNvSpPr txBox="1">
              <a:spLocks noChangeArrowheads="1"/>
            </p:cNvSpPr>
            <p:nvPr/>
          </p:nvSpPr>
          <p:spPr bwMode="auto">
            <a:xfrm>
              <a:off x="2203882" y="3807023"/>
              <a:ext cx="380917" cy="246196"/>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0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CP</a:t>
              </a:r>
              <a:endParaRPr kumimoji="1" lang="ko-KR" altLang="en-US" sz="10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2" name="자유형 114"/>
            <p:cNvSpPr>
              <a:spLocks/>
            </p:cNvSpPr>
            <p:nvPr/>
          </p:nvSpPr>
          <p:spPr bwMode="auto">
            <a:xfrm>
              <a:off x="1724561" y="4287881"/>
              <a:ext cx="212679" cy="149210"/>
            </a:xfrm>
            <a:custGeom>
              <a:avLst/>
              <a:gdLst>
                <a:gd name="T0" fmla="*/ 0 w 212725"/>
                <a:gd name="T1" fmla="*/ 0 h 149225"/>
                <a:gd name="T2" fmla="*/ 111125 w 212725"/>
                <a:gd name="T3" fmla="*/ 69850 h 149225"/>
                <a:gd name="T4" fmla="*/ 212725 w 212725"/>
                <a:gd name="T5" fmla="*/ 149225 h 149225"/>
                <a:gd name="T6" fmla="*/ 0 60000 65536"/>
                <a:gd name="T7" fmla="*/ 0 60000 65536"/>
                <a:gd name="T8" fmla="*/ 0 60000 65536"/>
                <a:gd name="T9" fmla="*/ 0 w 212725"/>
                <a:gd name="T10" fmla="*/ 0 h 149225"/>
                <a:gd name="T11" fmla="*/ 212725 w 212725"/>
                <a:gd name="T12" fmla="*/ 149225 h 149225"/>
              </a:gdLst>
              <a:ahLst/>
              <a:cxnLst>
                <a:cxn ang="T6">
                  <a:pos x="T0" y="T1"/>
                </a:cxn>
                <a:cxn ang="T7">
                  <a:pos x="T2" y="T3"/>
                </a:cxn>
                <a:cxn ang="T8">
                  <a:pos x="T4" y="T5"/>
                </a:cxn>
              </a:cxnLst>
              <a:rect l="T9" t="T10" r="T11" b="T12"/>
              <a:pathLst>
                <a:path w="212725" h="149225">
                  <a:moveTo>
                    <a:pt x="0" y="0"/>
                  </a:moveTo>
                  <a:cubicBezTo>
                    <a:pt x="37835" y="22489"/>
                    <a:pt x="75671" y="44979"/>
                    <a:pt x="111125" y="69850"/>
                  </a:cubicBezTo>
                  <a:cubicBezTo>
                    <a:pt x="146579" y="94721"/>
                    <a:pt x="198967" y="128058"/>
                    <a:pt x="212725" y="149225"/>
                  </a:cubicBezTo>
                </a:path>
              </a:pathLst>
            </a:custGeom>
            <a:noFill/>
            <a:ln w="12700" cap="flat" cmpd="sng" algn="ctr">
              <a:solidFill>
                <a:srgbClr val="FF0000"/>
              </a:solidFill>
              <a:prstDash val="solid"/>
              <a:round/>
              <a:headEnd type="none" w="sm" len="sm"/>
              <a:tailEnd type="none" w="sm" len="sm"/>
            </a:ln>
          </p:spPr>
          <p:txBody>
            <a:bodyPr/>
            <a:lstStyle/>
            <a:p>
              <a:pPr defTabSz="914400" eaLnBrk="1" latinLnBrk="1" hangingPunct="1">
                <a:buClrTx/>
                <a:buSzTx/>
                <a:buFontTx/>
                <a:buNone/>
              </a:pPr>
              <a:endParaRPr kumimoji="1" 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3" name="TextBox 137"/>
            <p:cNvSpPr txBox="1">
              <a:spLocks noChangeArrowheads="1"/>
            </p:cNvSpPr>
            <p:nvPr/>
          </p:nvSpPr>
          <p:spPr bwMode="auto">
            <a:xfrm>
              <a:off x="1489075" y="4799266"/>
              <a:ext cx="2701925" cy="27697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200">
                  <a:solidFill>
                    <a:srgbClr val="000000"/>
                  </a:solidFill>
                  <a:latin typeface="Times New Roman" panose="02020603050405020304" pitchFamily="18" charset="0"/>
                  <a:ea typeface="Gulim" panose="020B0600000101010101" pitchFamily="34" charset="-127"/>
                  <a:cs typeface="Arial" panose="020B0604020202020204" pitchFamily="34" charset="0"/>
                </a:rPr>
                <a:t> 0us 0.4us          2.0us 2.4us            4us</a:t>
              </a:r>
            </a:p>
          </p:txBody>
        </p:sp>
        <p:sp>
          <p:nvSpPr>
            <p:cNvPr id="34" name="TextBox 124"/>
            <p:cNvSpPr txBox="1">
              <a:spLocks noChangeArrowheads="1"/>
            </p:cNvSpPr>
            <p:nvPr/>
          </p:nvSpPr>
          <p:spPr bwMode="auto">
            <a:xfrm>
              <a:off x="2362200" y="5102423"/>
              <a:ext cx="914400" cy="307777"/>
            </a:xfrm>
            <a:prstGeom prst="rect">
              <a:avLst/>
            </a:prstGeom>
            <a:noFill/>
            <a:ln w="9525">
              <a:noFill/>
              <a:miter lim="800000"/>
              <a:headEnd/>
              <a:tailEnd/>
            </a:ln>
          </p:spPr>
          <p:txBody>
            <a:bodyPr wrap="square">
              <a:spAutoFit/>
            </a:bodyPr>
            <a:lstStyle/>
            <a:p>
              <a:pPr defTabSz="914400" eaLnBrk="1" latinLnBrk="1" hangingPunct="1">
                <a:buClrTx/>
                <a:buSzTx/>
                <a:buFontTx/>
                <a:buNone/>
              </a:pPr>
              <a:r>
                <a:rPr kumimoji="1" lang="en-US" altLang="ko-KR" sz="14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Data </a:t>
              </a:r>
              <a:r>
                <a:rPr kumimoji="1" lang="en-US" altLang="ko-KR"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“1”</a:t>
              </a:r>
              <a:endParaRPr kumimoji="1" lang="ko-KR" altLang="en-US" sz="14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5" name="TextBox 73"/>
            <p:cNvSpPr txBox="1">
              <a:spLocks noChangeArrowheads="1"/>
            </p:cNvSpPr>
            <p:nvPr/>
          </p:nvSpPr>
          <p:spPr bwMode="auto">
            <a:xfrm>
              <a:off x="1676400" y="4580136"/>
              <a:ext cx="32702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GI</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6" name="TextBox 74"/>
            <p:cNvSpPr txBox="1">
              <a:spLocks noChangeArrowheads="1"/>
            </p:cNvSpPr>
            <p:nvPr/>
          </p:nvSpPr>
          <p:spPr bwMode="auto">
            <a:xfrm>
              <a:off x="1978025" y="4581723"/>
              <a:ext cx="91757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ON sub-symbol</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7" name="TextBox 75"/>
            <p:cNvSpPr txBox="1">
              <a:spLocks noChangeArrowheads="1"/>
            </p:cNvSpPr>
            <p:nvPr/>
          </p:nvSpPr>
          <p:spPr bwMode="auto">
            <a:xfrm>
              <a:off x="2933700" y="4188023"/>
              <a:ext cx="91757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dirty="0">
                  <a:solidFill>
                    <a:srgbClr val="000000"/>
                  </a:solidFill>
                  <a:latin typeface="Times New Roman" panose="02020603050405020304" pitchFamily="18" charset="0"/>
                  <a:ea typeface="Gulim" panose="020B0600000101010101" pitchFamily="34" charset="-127"/>
                  <a:cs typeface="Arial" panose="020B0604020202020204" pitchFamily="34" charset="0"/>
                </a:rPr>
                <a:t>OFF sub-symbol</a:t>
              </a:r>
              <a:endParaRPr kumimoji="1" lang="ko-KR" altLang="en-US" sz="8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38" name="TextBox 76"/>
            <p:cNvSpPr txBox="1">
              <a:spLocks noChangeArrowheads="1"/>
            </p:cNvSpPr>
            <p:nvPr/>
          </p:nvSpPr>
          <p:spPr bwMode="auto">
            <a:xfrm>
              <a:off x="2743200" y="4188023"/>
              <a:ext cx="32702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GI</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39" name="Group 38"/>
          <p:cNvGrpSpPr/>
          <p:nvPr/>
        </p:nvGrpSpPr>
        <p:grpSpPr>
          <a:xfrm>
            <a:off x="5105400" y="3962400"/>
            <a:ext cx="2703513" cy="1601557"/>
            <a:chOff x="4886325" y="3808611"/>
            <a:chExt cx="2703513" cy="1601557"/>
          </a:xfrm>
        </p:grpSpPr>
        <p:sp>
          <p:nvSpPr>
            <p:cNvPr id="40" name="TextBox 105"/>
            <p:cNvSpPr txBox="1">
              <a:spLocks noChangeArrowheads="1"/>
            </p:cNvSpPr>
            <p:nvPr/>
          </p:nvSpPr>
          <p:spPr bwMode="auto">
            <a:xfrm>
              <a:off x="5791200" y="5102423"/>
              <a:ext cx="838200" cy="307745"/>
            </a:xfrm>
            <a:prstGeom prst="rect">
              <a:avLst/>
            </a:prstGeom>
            <a:noFill/>
            <a:ln w="9525">
              <a:noFill/>
              <a:miter lim="800000"/>
              <a:headEnd/>
              <a:tailEnd/>
            </a:ln>
          </p:spPr>
          <p:txBody>
            <a:bodyPr wrap="square">
              <a:spAutoFit/>
            </a:bodyPr>
            <a:lstStyle/>
            <a:p>
              <a:pPr defTabSz="914400" eaLnBrk="1" latinLnBrk="1" hangingPunct="1">
                <a:buClrTx/>
                <a:buSzTx/>
                <a:buFontTx/>
                <a:buNone/>
              </a:pPr>
              <a:r>
                <a:rPr kumimoji="1" lang="en-US" altLang="ko-KR" sz="14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Data </a:t>
              </a:r>
              <a:r>
                <a:rPr kumimoji="1" lang="en-US" altLang="ko-KR"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“0”</a:t>
              </a:r>
              <a:endParaRPr kumimoji="1" lang="ko-KR" altLang="en-US" sz="14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41" name="직선 연결선 115"/>
            <p:cNvCxnSpPr>
              <a:cxnSpLocks noChangeShapeType="1"/>
            </p:cNvCxnSpPr>
            <p:nvPr/>
          </p:nvCxnSpPr>
          <p:spPr bwMode="auto">
            <a:xfrm>
              <a:off x="5085154" y="4833061"/>
              <a:ext cx="2100675" cy="0"/>
            </a:xfrm>
            <a:prstGeom prst="line">
              <a:avLst/>
            </a:prstGeom>
            <a:noFill/>
            <a:ln w="12700" algn="ctr">
              <a:solidFill>
                <a:schemeClr val="tx1"/>
              </a:solidFill>
              <a:round/>
              <a:headEnd type="none" w="sm" len="sm"/>
              <a:tailEnd type="none" w="sm" len="sm"/>
            </a:ln>
          </p:spPr>
        </p:cxnSp>
        <p:cxnSp>
          <p:nvCxnSpPr>
            <p:cNvPr id="42" name="직선 연결선 116"/>
            <p:cNvCxnSpPr>
              <a:cxnSpLocks noChangeShapeType="1"/>
            </p:cNvCxnSpPr>
            <p:nvPr/>
          </p:nvCxnSpPr>
          <p:spPr bwMode="auto">
            <a:xfrm flipV="1">
              <a:off x="5304897" y="4062183"/>
              <a:ext cx="0" cy="762000"/>
            </a:xfrm>
            <a:prstGeom prst="line">
              <a:avLst/>
            </a:prstGeom>
            <a:noFill/>
            <a:ln w="12700" algn="ctr">
              <a:solidFill>
                <a:schemeClr val="tx1"/>
              </a:solidFill>
              <a:round/>
              <a:headEnd type="none" w="sm" len="sm"/>
              <a:tailEnd type="none" w="sm" len="sm"/>
            </a:ln>
          </p:spPr>
        </p:cxnSp>
        <p:cxnSp>
          <p:nvCxnSpPr>
            <p:cNvPr id="43" name="직선 연결선 117"/>
            <p:cNvCxnSpPr>
              <a:cxnSpLocks noChangeShapeType="1"/>
            </p:cNvCxnSpPr>
            <p:nvPr/>
          </p:nvCxnSpPr>
          <p:spPr bwMode="auto">
            <a:xfrm flipV="1">
              <a:off x="6140231" y="4062183"/>
              <a:ext cx="0" cy="762000"/>
            </a:xfrm>
            <a:prstGeom prst="line">
              <a:avLst/>
            </a:prstGeom>
            <a:noFill/>
            <a:ln w="12700" algn="ctr">
              <a:solidFill>
                <a:schemeClr val="tx1"/>
              </a:solidFill>
              <a:round/>
              <a:headEnd type="none" w="sm" len="sm"/>
              <a:tailEnd type="none" w="sm" len="sm"/>
            </a:ln>
          </p:spPr>
        </p:cxnSp>
        <p:sp>
          <p:nvSpPr>
            <p:cNvPr id="44" name="자유형 118"/>
            <p:cNvSpPr>
              <a:spLocks/>
            </p:cNvSpPr>
            <p:nvPr/>
          </p:nvSpPr>
          <p:spPr bwMode="auto">
            <a:xfrm>
              <a:off x="6351018" y="4213801"/>
              <a:ext cx="834810" cy="224943"/>
            </a:xfrm>
            <a:custGeom>
              <a:avLst/>
              <a:gdLst>
                <a:gd name="T0" fmla="*/ 0 w 834501"/>
                <a:gd name="T1" fmla="*/ 224943 h 224943"/>
                <a:gd name="T2" fmla="*/ 159798 w 834501"/>
                <a:gd name="T3" fmla="*/ 3002 h 224943"/>
                <a:gd name="T4" fmla="*/ 435006 w 834501"/>
                <a:gd name="T5" fmla="*/ 91778 h 224943"/>
                <a:gd name="T6" fmla="*/ 568171 w 834501"/>
                <a:gd name="T7" fmla="*/ 20757 h 224943"/>
                <a:gd name="T8" fmla="*/ 834501 w 834501"/>
                <a:gd name="T9" fmla="*/ 216066 h 224943"/>
                <a:gd name="T10" fmla="*/ 0 60000 65536"/>
                <a:gd name="T11" fmla="*/ 0 60000 65536"/>
                <a:gd name="T12" fmla="*/ 0 60000 65536"/>
                <a:gd name="T13" fmla="*/ 0 60000 65536"/>
                <a:gd name="T14" fmla="*/ 0 60000 65536"/>
                <a:gd name="T15" fmla="*/ 0 w 834501"/>
                <a:gd name="T16" fmla="*/ 0 h 224943"/>
                <a:gd name="T17" fmla="*/ 834501 w 834501"/>
                <a:gd name="T18" fmla="*/ 224943 h 224943"/>
              </a:gdLst>
              <a:ahLst/>
              <a:cxnLst>
                <a:cxn ang="T10">
                  <a:pos x="T0" y="T1"/>
                </a:cxn>
                <a:cxn ang="T11">
                  <a:pos x="T2" y="T3"/>
                </a:cxn>
                <a:cxn ang="T12">
                  <a:pos x="T4" y="T5"/>
                </a:cxn>
                <a:cxn ang="T13">
                  <a:pos x="T6" y="T7"/>
                </a:cxn>
                <a:cxn ang="T14">
                  <a:pos x="T8" y="T9"/>
                </a:cxn>
              </a:cxnLst>
              <a:rect l="T15" t="T16" r="T17" b="T18"/>
              <a:pathLst>
                <a:path w="834501" h="224943">
                  <a:moveTo>
                    <a:pt x="0" y="224943"/>
                  </a:moveTo>
                  <a:cubicBezTo>
                    <a:pt x="43648" y="125069"/>
                    <a:pt x="87297" y="25196"/>
                    <a:pt x="159798" y="3002"/>
                  </a:cubicBezTo>
                  <a:cubicBezTo>
                    <a:pt x="232299" y="-19192"/>
                    <a:pt x="366944" y="88819"/>
                    <a:pt x="435006" y="91778"/>
                  </a:cubicBezTo>
                  <a:cubicBezTo>
                    <a:pt x="503068" y="94737"/>
                    <a:pt x="501589" y="42"/>
                    <a:pt x="568171" y="20757"/>
                  </a:cubicBezTo>
                  <a:cubicBezTo>
                    <a:pt x="634754" y="41472"/>
                    <a:pt x="788633" y="180555"/>
                    <a:pt x="834501" y="216066"/>
                  </a:cubicBezTo>
                </a:path>
              </a:pathLst>
            </a:custGeom>
            <a:noFill/>
            <a:ln w="12700" cap="flat" cmpd="sng" algn="ctr">
              <a:solidFill>
                <a:srgbClr val="FF0000"/>
              </a:solidFill>
              <a:prstDash val="solid"/>
              <a:round/>
              <a:headEnd type="none" w="sm" len="sm"/>
              <a:tailEnd type="none" w="sm" len="sm"/>
            </a:ln>
          </p:spPr>
          <p:txBody>
            <a:bodyPr/>
            <a:lstStyle/>
            <a:p>
              <a:pPr defTabSz="914400" eaLnBrk="1" latinLnBrk="1" hangingPunct="1">
                <a:buClrTx/>
                <a:buSzTx/>
                <a:buFontTx/>
                <a:buNone/>
              </a:pPr>
              <a:endParaRPr kumimoji="1" 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45" name="직선 연결선 119"/>
            <p:cNvCxnSpPr>
              <a:cxnSpLocks noChangeShapeType="1"/>
            </p:cNvCxnSpPr>
            <p:nvPr/>
          </p:nvCxnSpPr>
          <p:spPr bwMode="auto">
            <a:xfrm>
              <a:off x="5085154" y="4833061"/>
              <a:ext cx="1051314" cy="0"/>
            </a:xfrm>
            <a:prstGeom prst="line">
              <a:avLst/>
            </a:prstGeom>
            <a:noFill/>
            <a:ln w="12700" algn="ctr">
              <a:solidFill>
                <a:srgbClr val="FF0000"/>
              </a:solidFill>
              <a:round/>
              <a:headEnd type="none" w="sm" len="sm"/>
              <a:tailEnd type="none" w="sm" len="sm"/>
            </a:ln>
          </p:spPr>
        </p:cxnSp>
        <p:cxnSp>
          <p:nvCxnSpPr>
            <p:cNvPr id="46" name="직선 연결선 120"/>
            <p:cNvCxnSpPr>
              <a:cxnSpLocks noChangeShapeType="1"/>
              <a:stCxn id="44" idx="4"/>
            </p:cNvCxnSpPr>
            <p:nvPr/>
          </p:nvCxnSpPr>
          <p:spPr bwMode="auto">
            <a:xfrm>
              <a:off x="7185828" y="4429867"/>
              <a:ext cx="0" cy="398755"/>
            </a:xfrm>
            <a:prstGeom prst="line">
              <a:avLst/>
            </a:prstGeom>
            <a:noFill/>
            <a:ln w="12700" algn="ctr">
              <a:solidFill>
                <a:srgbClr val="FF0000"/>
              </a:solidFill>
              <a:round/>
              <a:headEnd type="none" w="sm" len="sm"/>
              <a:tailEnd type="none" w="sm" len="sm"/>
            </a:ln>
          </p:spPr>
        </p:cxnSp>
        <p:sp>
          <p:nvSpPr>
            <p:cNvPr id="47" name="직사각형 121"/>
            <p:cNvSpPr>
              <a:spLocks noChangeArrowheads="1"/>
            </p:cNvSpPr>
            <p:nvPr/>
          </p:nvSpPr>
          <p:spPr bwMode="auto">
            <a:xfrm>
              <a:off x="6976446" y="4213801"/>
              <a:ext cx="209383" cy="229382"/>
            </a:xfrm>
            <a:prstGeom prst="rect">
              <a:avLst/>
            </a:prstGeom>
            <a:solidFill>
              <a:schemeClr val="accent1">
                <a:alpha val="30980"/>
              </a:schemeClr>
            </a:solidFill>
            <a:ln w="12700" algn="ctr">
              <a:solidFill>
                <a:schemeClr val="tx1"/>
              </a:solidFill>
              <a:round/>
              <a:headEnd type="none" w="sm" len="sm"/>
              <a:tailEnd type="none" w="sm" len="sm"/>
            </a:ln>
          </p:spPr>
          <p:txBody>
            <a:bodyPr/>
            <a:lstStyle/>
            <a:p>
              <a:pPr defTabSz="914400">
                <a:buClrTx/>
                <a:buSzTx/>
                <a:buFontTx/>
                <a:buNone/>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48" name="아래로 구부러진 화살표 122"/>
            <p:cNvSpPr/>
            <p:nvPr/>
          </p:nvSpPr>
          <p:spPr bwMode="auto">
            <a:xfrm>
              <a:off x="6192258" y="4001223"/>
              <a:ext cx="888879" cy="151618"/>
            </a:xfrm>
            <a:prstGeom prst="curvedDownArrow">
              <a:avLst/>
            </a:prstGeom>
            <a:solidFill>
              <a:schemeClr val="accent1">
                <a:alpha val="30000"/>
              </a:schemeClr>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a:lstStyle/>
            <a:p>
              <a:pPr defTabSz="914400">
                <a:buClrTx/>
                <a:buSzTx/>
                <a:buFontTx/>
                <a:buNone/>
                <a:defRPr/>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49" name="TextBox 123"/>
            <p:cNvSpPr txBox="1">
              <a:spLocks noChangeArrowheads="1"/>
            </p:cNvSpPr>
            <p:nvPr/>
          </p:nvSpPr>
          <p:spPr bwMode="auto">
            <a:xfrm>
              <a:off x="5463304" y="4336231"/>
              <a:ext cx="381141" cy="246221"/>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000">
                  <a:solidFill>
                    <a:srgbClr val="000000"/>
                  </a:solidFill>
                  <a:latin typeface="Times New Roman" panose="02020603050405020304" pitchFamily="18" charset="0"/>
                  <a:ea typeface="Gulim" panose="020B0600000101010101" pitchFamily="34" charset="-127"/>
                  <a:cs typeface="Arial" panose="020B0604020202020204" pitchFamily="34" charset="0"/>
                </a:rPr>
                <a:t>CP</a:t>
              </a:r>
              <a:endParaRPr kumimoji="1" lang="ko-KR" altLang="en-US" sz="10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50" name="직선 연결선 125"/>
            <p:cNvCxnSpPr>
              <a:cxnSpLocks noChangeShapeType="1"/>
            </p:cNvCxnSpPr>
            <p:nvPr/>
          </p:nvCxnSpPr>
          <p:spPr bwMode="auto">
            <a:xfrm flipV="1">
              <a:off x="6346683" y="4064357"/>
              <a:ext cx="0" cy="762000"/>
            </a:xfrm>
            <a:prstGeom prst="line">
              <a:avLst/>
            </a:prstGeom>
            <a:noFill/>
            <a:ln w="12700" algn="ctr">
              <a:solidFill>
                <a:schemeClr val="tx1"/>
              </a:solidFill>
              <a:round/>
              <a:headEnd type="none" w="sm" len="sm"/>
              <a:tailEnd type="none" w="sm" len="sm"/>
            </a:ln>
          </p:spPr>
        </p:cxnSp>
        <p:sp>
          <p:nvSpPr>
            <p:cNvPr id="51" name="직사각형 126"/>
            <p:cNvSpPr>
              <a:spLocks noChangeArrowheads="1"/>
            </p:cNvSpPr>
            <p:nvPr/>
          </p:nvSpPr>
          <p:spPr bwMode="auto">
            <a:xfrm>
              <a:off x="5929128" y="4717625"/>
              <a:ext cx="209383" cy="229382"/>
            </a:xfrm>
            <a:prstGeom prst="rect">
              <a:avLst/>
            </a:prstGeom>
            <a:solidFill>
              <a:schemeClr val="accent1">
                <a:alpha val="30980"/>
              </a:schemeClr>
            </a:solidFill>
            <a:ln w="12700" algn="ctr">
              <a:solidFill>
                <a:schemeClr val="tx1"/>
              </a:solidFill>
              <a:round/>
              <a:headEnd type="none" w="sm" len="sm"/>
              <a:tailEnd type="none" w="sm" len="sm"/>
            </a:ln>
          </p:spPr>
          <p:txBody>
            <a:bodyPr/>
            <a:lstStyle/>
            <a:p>
              <a:pPr defTabSz="914400">
                <a:buClrTx/>
                <a:buSzTx/>
                <a:buFontTx/>
                <a:buNone/>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2" name="아래로 구부러진 화살표 127"/>
            <p:cNvSpPr/>
            <p:nvPr/>
          </p:nvSpPr>
          <p:spPr bwMode="auto">
            <a:xfrm>
              <a:off x="5165780" y="4524891"/>
              <a:ext cx="888879" cy="151618"/>
            </a:xfrm>
            <a:prstGeom prst="curvedDownArrow">
              <a:avLst/>
            </a:prstGeom>
            <a:solidFill>
              <a:schemeClr val="accent1">
                <a:alpha val="30000"/>
              </a:schemeClr>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a:lstStyle/>
            <a:p>
              <a:pPr defTabSz="914400">
                <a:buClrTx/>
                <a:buSzTx/>
                <a:buFontTx/>
                <a:buNone/>
                <a:defRPr/>
              </a:pPr>
              <a:endParaRPr lang="ko-KR" alt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3" name="TextBox 128"/>
            <p:cNvSpPr txBox="1">
              <a:spLocks noChangeArrowheads="1"/>
            </p:cNvSpPr>
            <p:nvPr/>
          </p:nvSpPr>
          <p:spPr bwMode="auto">
            <a:xfrm>
              <a:off x="6617817" y="3808611"/>
              <a:ext cx="381141" cy="246221"/>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000">
                  <a:solidFill>
                    <a:srgbClr val="000000"/>
                  </a:solidFill>
                  <a:latin typeface="Times New Roman" panose="02020603050405020304" pitchFamily="18" charset="0"/>
                  <a:ea typeface="Gulim" panose="020B0600000101010101" pitchFamily="34" charset="-127"/>
                  <a:cs typeface="Arial" panose="020B0604020202020204" pitchFamily="34" charset="0"/>
                </a:rPr>
                <a:t>CP</a:t>
              </a:r>
              <a:endParaRPr kumimoji="1" lang="ko-KR" altLang="en-US" sz="10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4" name="자유형 129"/>
            <p:cNvSpPr>
              <a:spLocks/>
            </p:cNvSpPr>
            <p:nvPr/>
          </p:nvSpPr>
          <p:spPr bwMode="auto">
            <a:xfrm>
              <a:off x="6138215" y="4289519"/>
              <a:ext cx="212804" cy="149225"/>
            </a:xfrm>
            <a:custGeom>
              <a:avLst/>
              <a:gdLst>
                <a:gd name="T0" fmla="*/ 0 w 212725"/>
                <a:gd name="T1" fmla="*/ 0 h 149225"/>
                <a:gd name="T2" fmla="*/ 111125 w 212725"/>
                <a:gd name="T3" fmla="*/ 69850 h 149225"/>
                <a:gd name="T4" fmla="*/ 212725 w 212725"/>
                <a:gd name="T5" fmla="*/ 149225 h 149225"/>
                <a:gd name="T6" fmla="*/ 0 60000 65536"/>
                <a:gd name="T7" fmla="*/ 0 60000 65536"/>
                <a:gd name="T8" fmla="*/ 0 60000 65536"/>
                <a:gd name="T9" fmla="*/ 0 w 212725"/>
                <a:gd name="T10" fmla="*/ 0 h 149225"/>
                <a:gd name="T11" fmla="*/ 212725 w 212725"/>
                <a:gd name="T12" fmla="*/ 149225 h 149225"/>
              </a:gdLst>
              <a:ahLst/>
              <a:cxnLst>
                <a:cxn ang="T6">
                  <a:pos x="T0" y="T1"/>
                </a:cxn>
                <a:cxn ang="T7">
                  <a:pos x="T2" y="T3"/>
                </a:cxn>
                <a:cxn ang="T8">
                  <a:pos x="T4" y="T5"/>
                </a:cxn>
              </a:cxnLst>
              <a:rect l="T9" t="T10" r="T11" b="T12"/>
              <a:pathLst>
                <a:path w="212725" h="149225">
                  <a:moveTo>
                    <a:pt x="0" y="0"/>
                  </a:moveTo>
                  <a:cubicBezTo>
                    <a:pt x="37835" y="22489"/>
                    <a:pt x="75671" y="44979"/>
                    <a:pt x="111125" y="69850"/>
                  </a:cubicBezTo>
                  <a:cubicBezTo>
                    <a:pt x="146579" y="94721"/>
                    <a:pt x="198967" y="128058"/>
                    <a:pt x="212725" y="149225"/>
                  </a:cubicBezTo>
                </a:path>
              </a:pathLst>
            </a:custGeom>
            <a:noFill/>
            <a:ln w="12700" cap="flat" cmpd="sng" algn="ctr">
              <a:solidFill>
                <a:srgbClr val="FF0000"/>
              </a:solidFill>
              <a:prstDash val="solid"/>
              <a:round/>
              <a:headEnd type="none" w="sm" len="sm"/>
              <a:tailEnd type="none" w="sm" len="sm"/>
            </a:ln>
          </p:spPr>
          <p:txBody>
            <a:bodyPr/>
            <a:lstStyle/>
            <a:p>
              <a:pPr defTabSz="914400" eaLnBrk="1" latinLnBrk="1" hangingPunct="1">
                <a:buClrTx/>
                <a:buSzTx/>
                <a:buFontTx/>
                <a:buNone/>
              </a:pPr>
              <a:endParaRPr kumimoji="1" lang="en-US" sz="12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5" name="TextBox 131"/>
            <p:cNvSpPr txBox="1">
              <a:spLocks noChangeArrowheads="1"/>
            </p:cNvSpPr>
            <p:nvPr/>
          </p:nvSpPr>
          <p:spPr bwMode="auto">
            <a:xfrm>
              <a:off x="4886325" y="4799211"/>
              <a:ext cx="2703513" cy="276999"/>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200" dirty="0">
                  <a:solidFill>
                    <a:srgbClr val="000000"/>
                  </a:solidFill>
                  <a:latin typeface="Times New Roman" panose="02020603050405020304" pitchFamily="18" charset="0"/>
                  <a:ea typeface="Gulim" panose="020B0600000101010101" pitchFamily="34" charset="-127"/>
                  <a:cs typeface="Arial" panose="020B0604020202020204" pitchFamily="34" charset="0"/>
                </a:rPr>
                <a:t> 0us 0.4us          2.0us 2.4us            4us</a:t>
              </a:r>
            </a:p>
          </p:txBody>
        </p:sp>
        <p:cxnSp>
          <p:nvCxnSpPr>
            <p:cNvPr id="56" name="직선 연결선 142"/>
            <p:cNvCxnSpPr>
              <a:cxnSpLocks noChangeShapeType="1"/>
              <a:stCxn id="54" idx="0"/>
            </p:cNvCxnSpPr>
            <p:nvPr/>
          </p:nvCxnSpPr>
          <p:spPr bwMode="auto">
            <a:xfrm>
              <a:off x="6138215" y="4289519"/>
              <a:ext cx="2017" cy="533797"/>
            </a:xfrm>
            <a:prstGeom prst="line">
              <a:avLst/>
            </a:prstGeom>
            <a:noFill/>
            <a:ln w="12700" algn="ctr">
              <a:solidFill>
                <a:srgbClr val="FF0000"/>
              </a:solidFill>
              <a:round/>
              <a:headEnd type="none" w="sm" len="sm"/>
              <a:tailEnd type="none" w="sm" len="sm"/>
            </a:ln>
          </p:spPr>
        </p:cxnSp>
        <p:sp>
          <p:nvSpPr>
            <p:cNvPr id="57" name="TextBox 77"/>
            <p:cNvSpPr txBox="1">
              <a:spLocks noChangeArrowheads="1"/>
            </p:cNvSpPr>
            <p:nvPr/>
          </p:nvSpPr>
          <p:spPr bwMode="auto">
            <a:xfrm>
              <a:off x="5056188" y="4111823"/>
              <a:ext cx="32702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GI</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8" name="TextBox 78"/>
            <p:cNvSpPr txBox="1">
              <a:spLocks noChangeArrowheads="1"/>
            </p:cNvSpPr>
            <p:nvPr/>
          </p:nvSpPr>
          <p:spPr bwMode="auto">
            <a:xfrm>
              <a:off x="5292725" y="4113411"/>
              <a:ext cx="91757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OFF sub-symbol</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59" name="TextBox 79"/>
            <p:cNvSpPr txBox="1">
              <a:spLocks noChangeArrowheads="1"/>
            </p:cNvSpPr>
            <p:nvPr/>
          </p:nvSpPr>
          <p:spPr bwMode="auto">
            <a:xfrm>
              <a:off x="6313488" y="4569023"/>
              <a:ext cx="915987"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ON sub-symbol</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60" name="TextBox 80"/>
            <p:cNvSpPr txBox="1">
              <a:spLocks noChangeArrowheads="1"/>
            </p:cNvSpPr>
            <p:nvPr/>
          </p:nvSpPr>
          <p:spPr bwMode="auto">
            <a:xfrm>
              <a:off x="6122988" y="4569023"/>
              <a:ext cx="327025" cy="215900"/>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800">
                  <a:solidFill>
                    <a:srgbClr val="000000"/>
                  </a:solidFill>
                  <a:latin typeface="Times New Roman" panose="02020603050405020304" pitchFamily="18" charset="0"/>
                  <a:ea typeface="Gulim" panose="020B0600000101010101" pitchFamily="34" charset="-127"/>
                  <a:cs typeface="Arial" panose="020B0604020202020204" pitchFamily="34" charset="0"/>
                </a:rPr>
                <a:t>GI</a:t>
              </a:r>
              <a:endParaRPr kumimoji="1" lang="ko-KR" altLang="en-US" sz="80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grpSp>
      <p:cxnSp>
        <p:nvCxnSpPr>
          <p:cNvPr id="61" name="Straight Arrow Connector 60"/>
          <p:cNvCxnSpPr/>
          <p:nvPr/>
        </p:nvCxnSpPr>
        <p:spPr bwMode="auto">
          <a:xfrm>
            <a:off x="4038600" y="2895600"/>
            <a:ext cx="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62" name="TextBox 61"/>
          <p:cNvSpPr txBox="1"/>
          <p:nvPr/>
        </p:nvSpPr>
        <p:spPr>
          <a:xfrm>
            <a:off x="4191000" y="3048000"/>
            <a:ext cx="1720343"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rPr>
              <a:t>Waveform Coding</a:t>
            </a:r>
            <a:endParaRPr kumimoji="0" lang="en-US" sz="1600" b="0" i="0" u="none" strike="noStrike" kern="0" cap="none" spc="0" normalizeH="0" baseline="0" noProof="0" dirty="0">
              <a:ln>
                <a:noFill/>
              </a:ln>
              <a:solidFill>
                <a:sysClr val="windowText" lastClr="000000"/>
              </a:solidFill>
              <a:effectLst/>
              <a:uLnTx/>
              <a:uFillTx/>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762000"/>
          </a:xfrm>
        </p:spPr>
        <p:txBody>
          <a:bodyPr/>
          <a:lstStyle/>
          <a:p>
            <a:r>
              <a:rPr lang="en-US" dirty="0" smtClean="0"/>
              <a:t>Waveform generation case 3:</a:t>
            </a:r>
            <a:br>
              <a:rPr lang="en-US" dirty="0" smtClean="0"/>
            </a:br>
            <a:r>
              <a:rPr lang="en-US" sz="1600" dirty="0" smtClean="0"/>
              <a:t>Occupying middle 13 tones out of 64 sub-carriers with L-LTF Sequence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cxnSp>
        <p:nvCxnSpPr>
          <p:cNvPr id="29" name="Straight Arrow Connector 28"/>
          <p:cNvCxnSpPr/>
          <p:nvPr/>
        </p:nvCxnSpPr>
        <p:spPr bwMode="auto">
          <a:xfrm>
            <a:off x="2531792" y="2625304"/>
            <a:ext cx="0" cy="3048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0" name="TextBox 29"/>
          <p:cNvSpPr txBox="1"/>
          <p:nvPr/>
        </p:nvSpPr>
        <p:spPr>
          <a:xfrm>
            <a:off x="2573488" y="2590800"/>
            <a:ext cx="56618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IFFT</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31" name="Straight Connector 30"/>
          <p:cNvCxnSpPr/>
          <p:nvPr/>
        </p:nvCxnSpPr>
        <p:spPr>
          <a:xfrm>
            <a:off x="1092678" y="3998512"/>
            <a:ext cx="2895600" cy="0"/>
          </a:xfrm>
          <a:prstGeom prst="line">
            <a:avLst/>
          </a:prstGeom>
          <a:noFill/>
          <a:ln w="9525" cap="flat" cmpd="sng" algn="ctr">
            <a:solidFill>
              <a:srgbClr val="4F81BD">
                <a:shade val="95000"/>
                <a:satMod val="105000"/>
              </a:srgbClr>
            </a:solidFill>
            <a:prstDash val="solid"/>
          </a:ln>
          <a:effectLst/>
        </p:spPr>
      </p:cxnSp>
      <p:cxnSp>
        <p:nvCxnSpPr>
          <p:cNvPr id="32" name="Straight Connector 31"/>
          <p:cNvCxnSpPr/>
          <p:nvPr/>
        </p:nvCxnSpPr>
        <p:spPr>
          <a:xfrm>
            <a:off x="1092678" y="3922312"/>
            <a:ext cx="0" cy="152400"/>
          </a:xfrm>
          <a:prstGeom prst="line">
            <a:avLst/>
          </a:prstGeom>
          <a:noFill/>
          <a:ln w="9525" cap="flat" cmpd="sng" algn="ctr">
            <a:solidFill>
              <a:srgbClr val="4F81BD">
                <a:shade val="95000"/>
                <a:satMod val="105000"/>
              </a:srgbClr>
            </a:solidFill>
            <a:prstDash val="solid"/>
          </a:ln>
          <a:effectLst/>
        </p:spPr>
      </p:cxnSp>
      <p:cxnSp>
        <p:nvCxnSpPr>
          <p:cNvPr id="33" name="Straight Connector 32"/>
          <p:cNvCxnSpPr/>
          <p:nvPr/>
        </p:nvCxnSpPr>
        <p:spPr>
          <a:xfrm>
            <a:off x="3988278" y="3922312"/>
            <a:ext cx="0" cy="152400"/>
          </a:xfrm>
          <a:prstGeom prst="line">
            <a:avLst/>
          </a:prstGeom>
          <a:noFill/>
          <a:ln w="9525" cap="flat" cmpd="sng" algn="ctr">
            <a:solidFill>
              <a:srgbClr val="4F81BD">
                <a:shade val="95000"/>
                <a:satMod val="105000"/>
              </a:srgbClr>
            </a:solidFill>
            <a:prstDash val="solid"/>
          </a:ln>
          <a:effectLst/>
        </p:spPr>
      </p:cxnSp>
      <p:sp>
        <p:nvSpPr>
          <p:cNvPr id="34" name="TextBox 33"/>
          <p:cNvSpPr txBox="1"/>
          <p:nvPr/>
        </p:nvSpPr>
        <p:spPr>
          <a:xfrm>
            <a:off x="4064478"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35" name="TextBox 34"/>
          <p:cNvSpPr txBox="1"/>
          <p:nvPr/>
        </p:nvSpPr>
        <p:spPr>
          <a:xfrm>
            <a:off x="3780922" y="398988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63</a:t>
            </a:r>
            <a:endParaRPr kumimoji="0" lang="en-US" sz="1800" b="0" i="0" u="none" strike="noStrike" kern="0" cap="none" spc="0" normalizeH="0" baseline="0" noProof="0" dirty="0">
              <a:ln>
                <a:noFill/>
              </a:ln>
              <a:solidFill>
                <a:sysClr val="windowText" lastClr="000000"/>
              </a:solidFill>
              <a:effectLst/>
              <a:uLnTx/>
              <a:uFillTx/>
            </a:endParaRPr>
          </a:p>
        </p:txBody>
      </p:sp>
      <p:sp>
        <p:nvSpPr>
          <p:cNvPr id="36" name="TextBox 35"/>
          <p:cNvSpPr txBox="1"/>
          <p:nvPr/>
        </p:nvSpPr>
        <p:spPr>
          <a:xfrm>
            <a:off x="838200"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37" name="Freeform 36"/>
          <p:cNvSpPr/>
          <p:nvPr/>
        </p:nvSpPr>
        <p:spPr>
          <a:xfrm>
            <a:off x="1078302" y="3393057"/>
            <a:ext cx="2930105"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38" name="Straight Arrow Connector 37"/>
          <p:cNvCxnSpPr/>
          <p:nvPr/>
        </p:nvCxnSpPr>
        <p:spPr>
          <a:xfrm flipV="1">
            <a:off x="2514600" y="3022122"/>
            <a:ext cx="0" cy="990600"/>
          </a:xfrm>
          <a:prstGeom prst="straightConnector1">
            <a:avLst/>
          </a:prstGeom>
          <a:noFill/>
          <a:ln w="9525" cap="flat" cmpd="sng" algn="ctr">
            <a:solidFill>
              <a:srgbClr val="4F81BD">
                <a:shade val="95000"/>
                <a:satMod val="105000"/>
              </a:srgbClr>
            </a:solidFill>
            <a:prstDash val="solid"/>
            <a:tailEnd type="arrow"/>
          </a:ln>
          <a:effectLst/>
        </p:spPr>
      </p:cxnSp>
      <p:cxnSp>
        <p:nvCxnSpPr>
          <p:cNvPr id="39" name="Straight Arrow Connector 38"/>
          <p:cNvCxnSpPr/>
          <p:nvPr/>
        </p:nvCxnSpPr>
        <p:spPr bwMode="auto">
          <a:xfrm>
            <a:off x="6858000" y="4267200"/>
            <a:ext cx="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0" name="TextBox 39"/>
          <p:cNvSpPr txBox="1"/>
          <p:nvPr/>
        </p:nvSpPr>
        <p:spPr>
          <a:xfrm>
            <a:off x="7010400" y="4419600"/>
            <a:ext cx="1720343"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rPr>
              <a:t>Waveform Coding</a:t>
            </a:r>
            <a:endParaRPr kumimoji="0" lang="en-US" sz="1600" b="0" i="0" u="none" strike="noStrike" kern="0" cap="none" spc="0" normalizeH="0" baseline="0" noProof="0" dirty="0">
              <a:ln>
                <a:noFill/>
              </a:ln>
              <a:solidFill>
                <a:sysClr val="windowText" lastClr="000000"/>
              </a:solidFill>
              <a:effectLst/>
              <a:uLnTx/>
              <a:uFillTx/>
            </a:endParaRPr>
          </a:p>
        </p:txBody>
      </p:sp>
      <p:cxnSp>
        <p:nvCxnSpPr>
          <p:cNvPr id="43" name="Straight Arrow Connector 42"/>
          <p:cNvCxnSpPr/>
          <p:nvPr/>
        </p:nvCxnSpPr>
        <p:spPr bwMode="auto">
          <a:xfrm>
            <a:off x="4419600" y="3657600"/>
            <a:ext cx="5334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4" name="TextBox 43"/>
          <p:cNvSpPr txBox="1"/>
          <p:nvPr/>
        </p:nvSpPr>
        <p:spPr>
          <a:xfrm>
            <a:off x="4402348" y="3242096"/>
            <a:ext cx="510076" cy="461665"/>
          </a:xfrm>
          <a:prstGeom prst="rect">
            <a:avLst/>
          </a:prstGeom>
          <a:noFill/>
        </p:spPr>
        <p:txBody>
          <a:bodyPr wrap="none" rtlCol="0">
            <a:spAutoFit/>
          </a:bodyPr>
          <a:lstStyle/>
          <a:p>
            <a:r>
              <a:rPr lang="en-US" dirty="0" smtClean="0">
                <a:solidFill>
                  <a:schemeClr val="tx1"/>
                </a:solidFill>
              </a:rPr>
              <a:t>GI</a:t>
            </a:r>
            <a:endParaRPr lang="en-US" dirty="0">
              <a:solidFill>
                <a:schemeClr val="tx1"/>
              </a:solidFill>
            </a:endParaRPr>
          </a:p>
        </p:txBody>
      </p:sp>
      <p:cxnSp>
        <p:nvCxnSpPr>
          <p:cNvPr id="48" name="Straight Connector 47"/>
          <p:cNvCxnSpPr/>
          <p:nvPr/>
        </p:nvCxnSpPr>
        <p:spPr>
          <a:xfrm>
            <a:off x="5453390" y="3998512"/>
            <a:ext cx="2895600" cy="0"/>
          </a:xfrm>
          <a:prstGeom prst="line">
            <a:avLst/>
          </a:prstGeom>
          <a:noFill/>
          <a:ln w="9525" cap="flat" cmpd="sng" algn="ctr">
            <a:solidFill>
              <a:srgbClr val="4F81BD">
                <a:shade val="95000"/>
                <a:satMod val="105000"/>
              </a:srgbClr>
            </a:solidFill>
            <a:prstDash val="solid"/>
          </a:ln>
          <a:effectLst/>
        </p:spPr>
      </p:cxnSp>
      <p:cxnSp>
        <p:nvCxnSpPr>
          <p:cNvPr id="49" name="Straight Connector 48"/>
          <p:cNvCxnSpPr/>
          <p:nvPr/>
        </p:nvCxnSpPr>
        <p:spPr>
          <a:xfrm>
            <a:off x="5453390" y="3922312"/>
            <a:ext cx="0" cy="152400"/>
          </a:xfrm>
          <a:prstGeom prst="line">
            <a:avLst/>
          </a:prstGeom>
          <a:noFill/>
          <a:ln w="9525" cap="flat" cmpd="sng" algn="ctr">
            <a:solidFill>
              <a:srgbClr val="4F81BD">
                <a:shade val="95000"/>
                <a:satMod val="105000"/>
              </a:srgbClr>
            </a:solidFill>
            <a:prstDash val="solid"/>
          </a:ln>
          <a:effectLst/>
        </p:spPr>
      </p:cxnSp>
      <p:cxnSp>
        <p:nvCxnSpPr>
          <p:cNvPr id="50" name="Straight Connector 49"/>
          <p:cNvCxnSpPr/>
          <p:nvPr/>
        </p:nvCxnSpPr>
        <p:spPr>
          <a:xfrm>
            <a:off x="8348990" y="3922312"/>
            <a:ext cx="0" cy="152400"/>
          </a:xfrm>
          <a:prstGeom prst="line">
            <a:avLst/>
          </a:prstGeom>
          <a:noFill/>
          <a:ln w="9525" cap="flat" cmpd="sng" algn="ctr">
            <a:solidFill>
              <a:srgbClr val="4F81BD">
                <a:shade val="95000"/>
                <a:satMod val="105000"/>
              </a:srgbClr>
            </a:solidFill>
            <a:prstDash val="solid"/>
          </a:ln>
          <a:effectLst/>
        </p:spPr>
      </p:cxnSp>
      <p:sp>
        <p:nvSpPr>
          <p:cNvPr id="51" name="TextBox 50"/>
          <p:cNvSpPr txBox="1"/>
          <p:nvPr/>
        </p:nvSpPr>
        <p:spPr>
          <a:xfrm>
            <a:off x="8425190"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52" name="TextBox 51"/>
          <p:cNvSpPr txBox="1"/>
          <p:nvPr/>
        </p:nvSpPr>
        <p:spPr>
          <a:xfrm>
            <a:off x="8141634" y="3989886"/>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53" name="TextBox 52"/>
          <p:cNvSpPr txBox="1"/>
          <p:nvPr/>
        </p:nvSpPr>
        <p:spPr>
          <a:xfrm>
            <a:off x="5198912"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55" name="Straight Arrow Connector 54"/>
          <p:cNvCxnSpPr/>
          <p:nvPr/>
        </p:nvCxnSpPr>
        <p:spPr>
          <a:xfrm flipV="1">
            <a:off x="6875312" y="3022122"/>
            <a:ext cx="0" cy="990600"/>
          </a:xfrm>
          <a:prstGeom prst="straightConnector1">
            <a:avLst/>
          </a:prstGeom>
          <a:noFill/>
          <a:ln w="9525" cap="flat" cmpd="sng" algn="ctr">
            <a:solidFill>
              <a:srgbClr val="4F81BD">
                <a:shade val="95000"/>
                <a:satMod val="105000"/>
              </a:srgbClr>
            </a:solidFill>
            <a:prstDash val="solid"/>
            <a:tailEnd type="arrow"/>
          </a:ln>
          <a:effectLst/>
        </p:spPr>
      </p:cxnSp>
      <p:sp>
        <p:nvSpPr>
          <p:cNvPr id="56" name="Footer Placeholder 4"/>
          <p:cNvSpPr txBox="1">
            <a:spLocks/>
          </p:cNvSpPr>
          <p:nvPr/>
        </p:nvSpPr>
        <p:spPr>
          <a:xfrm>
            <a:off x="5669040" y="6509917"/>
            <a:ext cx="1809791" cy="184666"/>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2400" b="0" i="0" u="none" strike="noStrike" kern="1200" cap="none" spc="0" normalizeH="0" baseline="0" noProof="0" smtClean="0">
                <a:ln>
                  <a:noFill/>
                </a:ln>
                <a:solidFill>
                  <a:schemeClr val="bg1"/>
                </a:solidFill>
                <a:effectLst/>
                <a:uLnTx/>
                <a:uFillTx/>
                <a:latin typeface="Times New Roman" pitchFamily="16" charset="0"/>
                <a:ea typeface="MS Gothic" charset="-128"/>
                <a:cs typeface="+mn-cs"/>
              </a:rPr>
              <a:t>Junghoon Suh, et. al, Huawei</a:t>
            </a:r>
            <a:endParaRPr kumimoji="0" lang="en-US" altLang="ko-KR" sz="2400" b="0" i="0" u="none" strike="noStrike" kern="1200" cap="none" spc="0" normalizeH="0" baseline="0" noProof="0" dirty="0">
              <a:ln>
                <a:noFill/>
              </a:ln>
              <a:solidFill>
                <a:schemeClr val="bg1"/>
              </a:solidFill>
              <a:effectLst/>
              <a:uLnTx/>
              <a:uFillTx/>
              <a:latin typeface="Times New Roman" pitchFamily="16" charset="0"/>
              <a:ea typeface="MS Gothic" charset="-128"/>
              <a:cs typeface="+mn-cs"/>
            </a:endParaRPr>
          </a:p>
        </p:txBody>
      </p:sp>
      <p:grpSp>
        <p:nvGrpSpPr>
          <p:cNvPr id="7" name="Group 83"/>
          <p:cNvGrpSpPr/>
          <p:nvPr/>
        </p:nvGrpSpPr>
        <p:grpSpPr>
          <a:xfrm>
            <a:off x="1600200" y="5181600"/>
            <a:ext cx="3262488" cy="892668"/>
            <a:chOff x="533400" y="4724400"/>
            <a:chExt cx="4481688" cy="892668"/>
          </a:xfrm>
        </p:grpSpPr>
        <p:cxnSp>
          <p:nvCxnSpPr>
            <p:cNvPr id="58" name="Straight Connector 57"/>
            <p:cNvCxnSpPr/>
            <p:nvPr/>
          </p:nvCxnSpPr>
          <p:spPr>
            <a:xfrm>
              <a:off x="677174" y="5239110"/>
              <a:ext cx="3962400" cy="0"/>
            </a:xfrm>
            <a:prstGeom prst="line">
              <a:avLst/>
            </a:prstGeom>
            <a:noFill/>
            <a:ln w="9525" cap="flat" cmpd="sng" algn="ctr">
              <a:solidFill>
                <a:srgbClr val="4F81BD">
                  <a:shade val="95000"/>
                  <a:satMod val="105000"/>
                </a:srgbClr>
              </a:solidFill>
              <a:prstDash val="solid"/>
            </a:ln>
            <a:effectLst/>
          </p:spPr>
        </p:cxnSp>
        <p:cxnSp>
          <p:nvCxnSpPr>
            <p:cNvPr id="59" name="Straight Connector 58"/>
            <p:cNvCxnSpPr/>
            <p:nvPr/>
          </p:nvCxnSpPr>
          <p:spPr>
            <a:xfrm>
              <a:off x="677174" y="5162910"/>
              <a:ext cx="0" cy="152400"/>
            </a:xfrm>
            <a:prstGeom prst="line">
              <a:avLst/>
            </a:prstGeom>
            <a:noFill/>
            <a:ln w="9525" cap="flat" cmpd="sng" algn="ctr">
              <a:solidFill>
                <a:srgbClr val="4F81BD">
                  <a:shade val="95000"/>
                  <a:satMod val="105000"/>
                </a:srgbClr>
              </a:solidFill>
              <a:prstDash val="solid"/>
            </a:ln>
            <a:effectLst/>
          </p:spPr>
        </p:cxnSp>
        <p:cxnSp>
          <p:nvCxnSpPr>
            <p:cNvPr id="60" name="Straight Connector 59"/>
            <p:cNvCxnSpPr/>
            <p:nvPr/>
          </p:nvCxnSpPr>
          <p:spPr>
            <a:xfrm>
              <a:off x="4639574" y="5162910"/>
              <a:ext cx="0" cy="152400"/>
            </a:xfrm>
            <a:prstGeom prst="line">
              <a:avLst/>
            </a:prstGeom>
            <a:noFill/>
            <a:ln w="9525" cap="flat" cmpd="sng" algn="ctr">
              <a:solidFill>
                <a:srgbClr val="4F81BD">
                  <a:shade val="95000"/>
                  <a:satMod val="105000"/>
                </a:srgbClr>
              </a:solidFill>
              <a:prstDash val="solid"/>
            </a:ln>
            <a:effectLst/>
          </p:spPr>
        </p:cxnSp>
        <p:sp>
          <p:nvSpPr>
            <p:cNvPr id="61" name="TextBox 60"/>
            <p:cNvSpPr txBox="1"/>
            <p:nvPr/>
          </p:nvSpPr>
          <p:spPr>
            <a:xfrm>
              <a:off x="533400" y="5239110"/>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62" name="TextBox 61"/>
            <p:cNvSpPr txBox="1"/>
            <p:nvPr/>
          </p:nvSpPr>
          <p:spPr>
            <a:xfrm>
              <a:off x="4410974" y="524773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63" name="Freeform 62"/>
            <p:cNvSpPr/>
            <p:nvPr/>
          </p:nvSpPr>
          <p:spPr>
            <a:xfrm>
              <a:off x="695865" y="4724400"/>
              <a:ext cx="1928003" cy="510397"/>
            </a:xfrm>
            <a:custGeom>
              <a:avLst/>
              <a:gdLst>
                <a:gd name="connsiteX0" fmla="*/ 0 w 1928003"/>
                <a:gd name="connsiteY0" fmla="*/ 320616 h 510397"/>
                <a:gd name="connsiteX1" fmla="*/ 241539 w 1928003"/>
                <a:gd name="connsiteY1" fmla="*/ 311989 h 510397"/>
                <a:gd name="connsiteX2" fmla="*/ 543464 w 1928003"/>
                <a:gd name="connsiteY2" fmla="*/ 70450 h 510397"/>
                <a:gd name="connsiteX3" fmla="*/ 828135 w 1928003"/>
                <a:gd name="connsiteY3" fmla="*/ 1438 h 510397"/>
                <a:gd name="connsiteX4" fmla="*/ 1345720 w 1928003"/>
                <a:gd name="connsiteY4" fmla="*/ 79076 h 510397"/>
                <a:gd name="connsiteX5" fmla="*/ 1475117 w 1928003"/>
                <a:gd name="connsiteY5" fmla="*/ 148087 h 510397"/>
                <a:gd name="connsiteX6" fmla="*/ 1854679 w 1928003"/>
                <a:gd name="connsiteY6" fmla="*/ 286110 h 510397"/>
                <a:gd name="connsiteX7" fmla="*/ 1915064 w 1928003"/>
                <a:gd name="connsiteY7" fmla="*/ 510397 h 510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8003" h="510397">
                  <a:moveTo>
                    <a:pt x="0" y="320616"/>
                  </a:moveTo>
                  <a:cubicBezTo>
                    <a:pt x="75481" y="337149"/>
                    <a:pt x="150962" y="353683"/>
                    <a:pt x="241539" y="311989"/>
                  </a:cubicBezTo>
                  <a:cubicBezTo>
                    <a:pt x="332116" y="270295"/>
                    <a:pt x="445698" y="122209"/>
                    <a:pt x="543464" y="70450"/>
                  </a:cubicBezTo>
                  <a:cubicBezTo>
                    <a:pt x="641230" y="18692"/>
                    <a:pt x="694426" y="0"/>
                    <a:pt x="828135" y="1438"/>
                  </a:cubicBezTo>
                  <a:cubicBezTo>
                    <a:pt x="961844" y="2876"/>
                    <a:pt x="1237890" y="54635"/>
                    <a:pt x="1345720" y="79076"/>
                  </a:cubicBezTo>
                  <a:cubicBezTo>
                    <a:pt x="1453550" y="103518"/>
                    <a:pt x="1390291" y="113581"/>
                    <a:pt x="1475117" y="148087"/>
                  </a:cubicBezTo>
                  <a:cubicBezTo>
                    <a:pt x="1559943" y="182593"/>
                    <a:pt x="1781355" y="225725"/>
                    <a:pt x="1854679" y="286110"/>
                  </a:cubicBezTo>
                  <a:cubicBezTo>
                    <a:pt x="1928003" y="346495"/>
                    <a:pt x="1921533" y="428446"/>
                    <a:pt x="1915064" y="51039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64" name="TextBox 63"/>
            <p:cNvSpPr txBox="1"/>
            <p:nvPr/>
          </p:nvSpPr>
          <p:spPr>
            <a:xfrm>
              <a:off x="4753478" y="5029200"/>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grpSp>
      <p:grpSp>
        <p:nvGrpSpPr>
          <p:cNvPr id="17" name="Group 89"/>
          <p:cNvGrpSpPr/>
          <p:nvPr/>
        </p:nvGrpSpPr>
        <p:grpSpPr>
          <a:xfrm>
            <a:off x="5486400" y="5105400"/>
            <a:ext cx="3033888" cy="914400"/>
            <a:chOff x="5486400" y="5105400"/>
            <a:chExt cx="3033888" cy="914400"/>
          </a:xfrm>
        </p:grpSpPr>
        <p:cxnSp>
          <p:nvCxnSpPr>
            <p:cNvPr id="67" name="Straight Connector 66"/>
            <p:cNvCxnSpPr/>
            <p:nvPr/>
          </p:nvCxnSpPr>
          <p:spPr>
            <a:xfrm>
              <a:off x="5583728" y="5641842"/>
              <a:ext cx="2682355" cy="0"/>
            </a:xfrm>
            <a:prstGeom prst="line">
              <a:avLst/>
            </a:prstGeom>
            <a:noFill/>
            <a:ln w="9525" cap="flat" cmpd="sng" algn="ctr">
              <a:solidFill>
                <a:srgbClr val="4F81BD">
                  <a:shade val="95000"/>
                  <a:satMod val="105000"/>
                </a:srgbClr>
              </a:solidFill>
              <a:prstDash val="solid"/>
            </a:ln>
            <a:effectLst/>
          </p:spPr>
        </p:cxnSp>
        <p:cxnSp>
          <p:nvCxnSpPr>
            <p:cNvPr id="68" name="Straight Connector 67"/>
            <p:cNvCxnSpPr/>
            <p:nvPr/>
          </p:nvCxnSpPr>
          <p:spPr>
            <a:xfrm>
              <a:off x="5583728" y="5565642"/>
              <a:ext cx="0" cy="152400"/>
            </a:xfrm>
            <a:prstGeom prst="line">
              <a:avLst/>
            </a:prstGeom>
            <a:noFill/>
            <a:ln w="9525" cap="flat" cmpd="sng" algn="ctr">
              <a:solidFill>
                <a:srgbClr val="4F81BD">
                  <a:shade val="95000"/>
                  <a:satMod val="105000"/>
                </a:srgbClr>
              </a:solidFill>
              <a:prstDash val="solid"/>
            </a:ln>
            <a:effectLst/>
          </p:spPr>
        </p:cxnSp>
        <p:cxnSp>
          <p:nvCxnSpPr>
            <p:cNvPr id="69" name="Straight Connector 68"/>
            <p:cNvCxnSpPr/>
            <p:nvPr/>
          </p:nvCxnSpPr>
          <p:spPr>
            <a:xfrm>
              <a:off x="8266083" y="5565642"/>
              <a:ext cx="0" cy="152400"/>
            </a:xfrm>
            <a:prstGeom prst="line">
              <a:avLst/>
            </a:prstGeom>
            <a:noFill/>
            <a:ln w="9525" cap="flat" cmpd="sng" algn="ctr">
              <a:solidFill>
                <a:srgbClr val="4F81BD">
                  <a:shade val="95000"/>
                  <a:satMod val="105000"/>
                </a:srgbClr>
              </a:solidFill>
              <a:prstDash val="solid"/>
            </a:ln>
            <a:effectLst/>
          </p:spPr>
        </p:cxnSp>
        <p:sp>
          <p:nvSpPr>
            <p:cNvPr id="70" name="TextBox 69"/>
            <p:cNvSpPr txBox="1"/>
            <p:nvPr/>
          </p:nvSpPr>
          <p:spPr>
            <a:xfrm>
              <a:off x="5486400" y="5641842"/>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71" name="TextBox 70"/>
            <p:cNvSpPr txBox="1"/>
            <p:nvPr/>
          </p:nvSpPr>
          <p:spPr>
            <a:xfrm>
              <a:off x="8111332" y="5650468"/>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72" name="TextBox 71"/>
            <p:cNvSpPr txBox="1"/>
            <p:nvPr/>
          </p:nvSpPr>
          <p:spPr>
            <a:xfrm>
              <a:off x="8343191" y="5431932"/>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73" name="Freeform 72"/>
            <p:cNvSpPr/>
            <p:nvPr/>
          </p:nvSpPr>
          <p:spPr>
            <a:xfrm>
              <a:off x="6909336" y="5105400"/>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pSp>
      <p:sp>
        <p:nvSpPr>
          <p:cNvPr id="78" name="Freeform 77"/>
          <p:cNvSpPr/>
          <p:nvPr/>
        </p:nvSpPr>
        <p:spPr>
          <a:xfrm>
            <a:off x="5985296" y="3352800"/>
            <a:ext cx="2362200"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3" name="Freeform 82"/>
          <p:cNvSpPr/>
          <p:nvPr/>
        </p:nvSpPr>
        <p:spPr bwMode="auto">
          <a:xfrm>
            <a:off x="5460521" y="3370053"/>
            <a:ext cx="543464" cy="485955"/>
          </a:xfrm>
          <a:custGeom>
            <a:avLst/>
            <a:gdLst>
              <a:gd name="connsiteX0" fmla="*/ 543464 w 543464"/>
              <a:gd name="connsiteY0" fmla="*/ 28755 h 485955"/>
              <a:gd name="connsiteX1" fmla="*/ 319177 w 543464"/>
              <a:gd name="connsiteY1" fmla="*/ 46007 h 485955"/>
              <a:gd name="connsiteX2" fmla="*/ 155275 w 543464"/>
              <a:gd name="connsiteY2" fmla="*/ 304800 h 485955"/>
              <a:gd name="connsiteX3" fmla="*/ 60385 w 543464"/>
              <a:gd name="connsiteY3" fmla="*/ 442822 h 485955"/>
              <a:gd name="connsiteX4" fmla="*/ 0 w 543464"/>
              <a:gd name="connsiteY4" fmla="*/ 485955 h 48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464" h="485955">
                <a:moveTo>
                  <a:pt x="543464" y="28755"/>
                </a:moveTo>
                <a:cubicBezTo>
                  <a:pt x="463669" y="14377"/>
                  <a:pt x="383875" y="0"/>
                  <a:pt x="319177" y="46007"/>
                </a:cubicBezTo>
                <a:cubicBezTo>
                  <a:pt x="254479" y="92014"/>
                  <a:pt x="198407" y="238664"/>
                  <a:pt x="155275" y="304800"/>
                </a:cubicBezTo>
                <a:cubicBezTo>
                  <a:pt x="112143" y="370936"/>
                  <a:pt x="86264" y="412630"/>
                  <a:pt x="60385" y="442822"/>
                </a:cubicBezTo>
                <a:cubicBezTo>
                  <a:pt x="34506" y="473014"/>
                  <a:pt x="17253" y="479484"/>
                  <a:pt x="0" y="485955"/>
                </a:cubicBezTo>
              </a:path>
            </a:pathLst>
          </a:cu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TextBox 85"/>
          <p:cNvSpPr txBox="1"/>
          <p:nvPr/>
        </p:nvSpPr>
        <p:spPr>
          <a:xfrm>
            <a:off x="2590800" y="5960852"/>
            <a:ext cx="995785" cy="461665"/>
          </a:xfrm>
          <a:prstGeom prst="rect">
            <a:avLst/>
          </a:prstGeom>
          <a:noFill/>
        </p:spPr>
        <p:txBody>
          <a:bodyPr wrap="none" rtlCol="0">
            <a:spAutoFit/>
          </a:bodyPr>
          <a:lstStyle/>
          <a:p>
            <a:r>
              <a:rPr lang="en-US" dirty="0" smtClean="0">
                <a:solidFill>
                  <a:schemeClr val="tx1"/>
                </a:solidFill>
              </a:rPr>
              <a:t>Data 1</a:t>
            </a:r>
            <a:endParaRPr lang="en-US" dirty="0">
              <a:solidFill>
                <a:schemeClr val="tx1"/>
              </a:solidFill>
            </a:endParaRPr>
          </a:p>
        </p:txBody>
      </p:sp>
      <p:sp>
        <p:nvSpPr>
          <p:cNvPr id="87" name="TextBox 86"/>
          <p:cNvSpPr txBox="1"/>
          <p:nvPr/>
        </p:nvSpPr>
        <p:spPr>
          <a:xfrm>
            <a:off x="6477000" y="5939135"/>
            <a:ext cx="995785" cy="461665"/>
          </a:xfrm>
          <a:prstGeom prst="rect">
            <a:avLst/>
          </a:prstGeom>
          <a:noFill/>
        </p:spPr>
        <p:txBody>
          <a:bodyPr wrap="none" rtlCol="0">
            <a:spAutoFit/>
          </a:bodyPr>
          <a:lstStyle/>
          <a:p>
            <a:r>
              <a:rPr lang="en-US" dirty="0" smtClean="0">
                <a:solidFill>
                  <a:schemeClr val="tx1"/>
                </a:solidFill>
              </a:rPr>
              <a:t>Data 0</a:t>
            </a:r>
            <a:endParaRPr lang="en-US" dirty="0">
              <a:solidFill>
                <a:schemeClr val="tx1"/>
              </a:solidFill>
            </a:endParaRPr>
          </a:p>
        </p:txBody>
      </p:sp>
      <p:sp>
        <p:nvSpPr>
          <p:cNvPr id="89" name="TextBox 88"/>
          <p:cNvSpPr txBox="1"/>
          <p:nvPr/>
        </p:nvSpPr>
        <p:spPr>
          <a:xfrm>
            <a:off x="2895600" y="5667720"/>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39</a:t>
            </a:r>
            <a:endParaRPr kumimoji="0" lang="en-US" sz="1800" b="0" i="0" u="none" strike="noStrike" kern="0" cap="none" spc="0" normalizeH="0" baseline="0" noProof="0" dirty="0">
              <a:ln>
                <a:noFill/>
              </a:ln>
              <a:solidFill>
                <a:sysClr val="windowText" lastClr="000000"/>
              </a:solidFill>
              <a:effectLst/>
              <a:uLnTx/>
              <a:uFillTx/>
            </a:endParaRPr>
          </a:p>
        </p:txBody>
      </p:sp>
      <p:sp>
        <p:nvSpPr>
          <p:cNvPr id="91" name="TextBox 90"/>
          <p:cNvSpPr txBox="1"/>
          <p:nvPr/>
        </p:nvSpPr>
        <p:spPr>
          <a:xfrm>
            <a:off x="6764548" y="5621548"/>
            <a:ext cx="41549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39</a:t>
            </a:r>
            <a:endParaRPr kumimoji="0" lang="en-US" sz="1800" b="0" i="0" u="none" strike="noStrike" kern="0" cap="none" spc="0" normalizeH="0" baseline="0" noProof="0" dirty="0">
              <a:ln>
                <a:noFill/>
              </a:ln>
              <a:solidFill>
                <a:sysClr val="windowText" lastClr="000000"/>
              </a:solidFill>
              <a:effectLst/>
              <a:uLnTx/>
              <a:uFillTx/>
            </a:endParaRPr>
          </a:p>
        </p:txBody>
      </p:sp>
      <p:grpSp>
        <p:nvGrpSpPr>
          <p:cNvPr id="74" name="Group 85"/>
          <p:cNvGrpSpPr/>
          <p:nvPr/>
        </p:nvGrpSpPr>
        <p:grpSpPr>
          <a:xfrm>
            <a:off x="304800" y="1753118"/>
            <a:ext cx="5029200" cy="761482"/>
            <a:chOff x="1905000" y="1905000"/>
            <a:chExt cx="5029200" cy="761482"/>
          </a:xfrm>
        </p:grpSpPr>
        <p:cxnSp>
          <p:nvCxnSpPr>
            <p:cNvPr id="75" name="직선 연결선 7"/>
            <p:cNvCxnSpPr>
              <a:cxnSpLocks noChangeShapeType="1"/>
            </p:cNvCxnSpPr>
            <p:nvPr/>
          </p:nvCxnSpPr>
          <p:spPr bwMode="auto">
            <a:xfrm>
              <a:off x="2057400" y="2285482"/>
              <a:ext cx="4724400" cy="0"/>
            </a:xfrm>
            <a:prstGeom prst="line">
              <a:avLst/>
            </a:prstGeom>
            <a:noFill/>
            <a:ln w="12700" algn="ctr">
              <a:solidFill>
                <a:schemeClr val="tx1"/>
              </a:solidFill>
              <a:round/>
              <a:headEnd type="none" w="sm" len="sm"/>
              <a:tailEnd type="none" w="sm" len="sm"/>
            </a:ln>
          </p:spPr>
        </p:cxnSp>
        <p:sp>
          <p:nvSpPr>
            <p:cNvPr id="76" name="TextBox 75"/>
            <p:cNvSpPr txBox="1">
              <a:spLocks noChangeArrowheads="1"/>
            </p:cNvSpPr>
            <p:nvPr/>
          </p:nvSpPr>
          <p:spPr bwMode="auto">
            <a:xfrm>
              <a:off x="1905000" y="2241152"/>
              <a:ext cx="5029200" cy="276623"/>
            </a:xfrm>
            <a:prstGeom prst="rect">
              <a:avLst/>
            </a:prstGeom>
            <a:noFill/>
            <a:ln w="9525">
              <a:noFill/>
              <a:miter lim="800000"/>
              <a:headEnd/>
              <a:tailEnd/>
            </a:ln>
          </p:spPr>
          <p:txBody>
            <a:bodyPr>
              <a:spAutoFit/>
            </a:bodyPr>
            <a:lstStyle/>
            <a:p>
              <a:pPr defTabSz="914400" eaLnBrk="1" latinLnBrk="1" hangingPunct="1">
                <a:buClrTx/>
                <a:buSzTx/>
                <a:buFontTx/>
                <a:buNone/>
              </a:pPr>
              <a:r>
                <a:rPr kumimoji="1" lang="en-US" altLang="ko-KR" sz="1200" dirty="0">
                  <a:solidFill>
                    <a:srgbClr val="000000"/>
                  </a:solidFill>
                  <a:latin typeface="Times New Roman" panose="02020603050405020304" pitchFamily="18" charset="0"/>
                  <a:ea typeface="Gulim" panose="020B0600000101010101" pitchFamily="34" charset="-127"/>
                  <a:cs typeface="Arial" panose="020B0604020202020204" pitchFamily="34" charset="0"/>
                </a:rPr>
                <a:t>-32 -31 -30 … -8  -7  -6  -5  -4  -3  -2  -1   0   1   2   3   4   5   6   7   8 …  30  31</a:t>
              </a:r>
              <a:endParaRPr kumimoji="1" lang="ko-KR" alt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77" name="직선 화살표 연결선 10"/>
            <p:cNvCxnSpPr>
              <a:cxnSpLocks noChangeShapeType="1"/>
            </p:cNvCxnSpPr>
            <p:nvPr/>
          </p:nvCxnSpPr>
          <p:spPr bwMode="auto">
            <a:xfrm flipV="1">
              <a:off x="3395930" y="1905000"/>
              <a:ext cx="0" cy="380482"/>
            </a:xfrm>
            <a:prstGeom prst="straightConnector1">
              <a:avLst/>
            </a:prstGeom>
            <a:noFill/>
            <a:ln w="12700" algn="ctr">
              <a:solidFill>
                <a:srgbClr val="FF0000"/>
              </a:solidFill>
              <a:round/>
              <a:headEnd type="none" w="sm" len="sm"/>
              <a:tailEnd type="arrow" w="med" len="med"/>
            </a:ln>
          </p:spPr>
        </p:cxnSp>
        <p:cxnSp>
          <p:nvCxnSpPr>
            <p:cNvPr id="79" name="직선 화살표 연결선 11"/>
            <p:cNvCxnSpPr>
              <a:cxnSpLocks noChangeShapeType="1"/>
            </p:cNvCxnSpPr>
            <p:nvPr/>
          </p:nvCxnSpPr>
          <p:spPr bwMode="auto">
            <a:xfrm flipV="1">
              <a:off x="3810000" y="1905000"/>
              <a:ext cx="0" cy="380482"/>
            </a:xfrm>
            <a:prstGeom prst="straightConnector1">
              <a:avLst/>
            </a:prstGeom>
            <a:noFill/>
            <a:ln w="12700" algn="ctr">
              <a:solidFill>
                <a:srgbClr val="FF0000"/>
              </a:solidFill>
              <a:round/>
              <a:headEnd type="none" w="sm" len="sm"/>
              <a:tailEnd type="arrow" w="med" len="med"/>
            </a:ln>
          </p:spPr>
        </p:cxnSp>
        <p:cxnSp>
          <p:nvCxnSpPr>
            <p:cNvPr id="80" name="직선 화살표 연결선 12"/>
            <p:cNvCxnSpPr>
              <a:cxnSpLocks noChangeShapeType="1"/>
            </p:cNvCxnSpPr>
            <p:nvPr/>
          </p:nvCxnSpPr>
          <p:spPr bwMode="auto">
            <a:xfrm flipV="1">
              <a:off x="4011966" y="1905000"/>
              <a:ext cx="0" cy="380482"/>
            </a:xfrm>
            <a:prstGeom prst="straightConnector1">
              <a:avLst/>
            </a:prstGeom>
            <a:noFill/>
            <a:ln w="12700" algn="ctr">
              <a:solidFill>
                <a:srgbClr val="FF0000"/>
              </a:solidFill>
              <a:round/>
              <a:headEnd type="none" w="sm" len="sm"/>
              <a:tailEnd type="arrow" w="med" len="med"/>
            </a:ln>
          </p:spPr>
        </p:cxnSp>
        <p:cxnSp>
          <p:nvCxnSpPr>
            <p:cNvPr id="81" name="직선 화살표 연결선 13"/>
            <p:cNvCxnSpPr>
              <a:cxnSpLocks noChangeShapeType="1"/>
            </p:cNvCxnSpPr>
            <p:nvPr/>
          </p:nvCxnSpPr>
          <p:spPr bwMode="auto">
            <a:xfrm flipV="1">
              <a:off x="4410722" y="1905000"/>
              <a:ext cx="0" cy="380482"/>
            </a:xfrm>
            <a:prstGeom prst="straightConnector1">
              <a:avLst/>
            </a:prstGeom>
            <a:noFill/>
            <a:ln w="12700" algn="ctr">
              <a:solidFill>
                <a:srgbClr val="FF0000"/>
              </a:solidFill>
              <a:round/>
              <a:headEnd type="none" w="sm" len="sm"/>
              <a:tailEnd type="arrow" w="med" len="med"/>
            </a:ln>
          </p:spPr>
        </p:cxnSp>
        <p:cxnSp>
          <p:nvCxnSpPr>
            <p:cNvPr id="82" name="직선 화살표 연결선 14"/>
            <p:cNvCxnSpPr>
              <a:cxnSpLocks noChangeShapeType="1"/>
            </p:cNvCxnSpPr>
            <p:nvPr/>
          </p:nvCxnSpPr>
          <p:spPr bwMode="auto">
            <a:xfrm flipV="1">
              <a:off x="4791722" y="1905000"/>
              <a:ext cx="0" cy="380482"/>
            </a:xfrm>
            <a:prstGeom prst="straightConnector1">
              <a:avLst/>
            </a:prstGeom>
            <a:noFill/>
            <a:ln w="12700" algn="ctr">
              <a:solidFill>
                <a:srgbClr val="FF0000"/>
              </a:solidFill>
              <a:round/>
              <a:headEnd type="none" w="sm" len="sm"/>
              <a:tailEnd type="arrow" w="med" len="med"/>
            </a:ln>
          </p:spPr>
        </p:cxnSp>
        <p:cxnSp>
          <p:nvCxnSpPr>
            <p:cNvPr id="84" name="직선 화살표 연결선 15"/>
            <p:cNvCxnSpPr>
              <a:cxnSpLocks noChangeShapeType="1"/>
            </p:cNvCxnSpPr>
            <p:nvPr/>
          </p:nvCxnSpPr>
          <p:spPr bwMode="auto">
            <a:xfrm flipV="1">
              <a:off x="5368504" y="1905000"/>
              <a:ext cx="0" cy="380482"/>
            </a:xfrm>
            <a:prstGeom prst="straightConnector1">
              <a:avLst/>
            </a:prstGeom>
            <a:noFill/>
            <a:ln w="12700" algn="ctr">
              <a:solidFill>
                <a:srgbClr val="FF0000"/>
              </a:solidFill>
              <a:round/>
              <a:headEnd type="none" w="sm" len="sm"/>
              <a:tailEnd type="arrow" w="med" len="med"/>
            </a:ln>
          </p:spPr>
        </p:cxnSp>
        <p:cxnSp>
          <p:nvCxnSpPr>
            <p:cNvPr id="85" name="직선 화살표 연결선 16"/>
            <p:cNvCxnSpPr>
              <a:cxnSpLocks noChangeShapeType="1"/>
            </p:cNvCxnSpPr>
            <p:nvPr/>
          </p:nvCxnSpPr>
          <p:spPr bwMode="auto">
            <a:xfrm flipV="1">
              <a:off x="5553722" y="1905000"/>
              <a:ext cx="0" cy="380482"/>
            </a:xfrm>
            <a:prstGeom prst="straightConnector1">
              <a:avLst/>
            </a:prstGeom>
            <a:noFill/>
            <a:ln w="12700" algn="ctr">
              <a:solidFill>
                <a:srgbClr val="FF0000"/>
              </a:solidFill>
              <a:round/>
              <a:headEnd type="none" w="sm" len="sm"/>
              <a:tailEnd type="arrow" w="med" len="med"/>
            </a:ln>
          </p:spPr>
        </p:cxnSp>
        <p:cxnSp>
          <p:nvCxnSpPr>
            <p:cNvPr id="88" name="직선 화살표 연결선 14"/>
            <p:cNvCxnSpPr>
              <a:cxnSpLocks noChangeShapeType="1"/>
            </p:cNvCxnSpPr>
            <p:nvPr/>
          </p:nvCxnSpPr>
          <p:spPr bwMode="auto">
            <a:xfrm flipV="1">
              <a:off x="4978878" y="2286000"/>
              <a:ext cx="0" cy="380482"/>
            </a:xfrm>
            <a:prstGeom prst="straightConnector1">
              <a:avLst/>
            </a:prstGeom>
            <a:noFill/>
            <a:ln w="12700" algn="ctr">
              <a:solidFill>
                <a:srgbClr val="FF0000"/>
              </a:solidFill>
              <a:round/>
              <a:headEnd type="arrow" w="sm" len="sm"/>
              <a:tailEnd type="none" w="med" len="med"/>
            </a:ln>
          </p:spPr>
        </p:cxnSp>
        <p:cxnSp>
          <p:nvCxnSpPr>
            <p:cNvPr id="90" name="직선 화살표 연결선 14"/>
            <p:cNvCxnSpPr>
              <a:cxnSpLocks noChangeShapeType="1"/>
            </p:cNvCxnSpPr>
            <p:nvPr/>
          </p:nvCxnSpPr>
          <p:spPr bwMode="auto">
            <a:xfrm flipV="1">
              <a:off x="5164348" y="2286000"/>
              <a:ext cx="0" cy="380482"/>
            </a:xfrm>
            <a:prstGeom prst="straightConnector1">
              <a:avLst/>
            </a:prstGeom>
            <a:noFill/>
            <a:ln w="12700" algn="ctr">
              <a:solidFill>
                <a:srgbClr val="FF0000"/>
              </a:solidFill>
              <a:round/>
              <a:headEnd type="arrow" w="sm" len="sm"/>
              <a:tailEnd type="none" w="med" len="med"/>
            </a:ln>
          </p:spPr>
        </p:cxnSp>
        <p:cxnSp>
          <p:nvCxnSpPr>
            <p:cNvPr id="92" name="직선 화살표 연결선 14"/>
            <p:cNvCxnSpPr>
              <a:cxnSpLocks noChangeShapeType="1"/>
            </p:cNvCxnSpPr>
            <p:nvPr/>
          </p:nvCxnSpPr>
          <p:spPr bwMode="auto">
            <a:xfrm flipV="1">
              <a:off x="5749504" y="2286000"/>
              <a:ext cx="0" cy="380482"/>
            </a:xfrm>
            <a:prstGeom prst="straightConnector1">
              <a:avLst/>
            </a:prstGeom>
            <a:noFill/>
            <a:ln w="12700" algn="ctr">
              <a:solidFill>
                <a:srgbClr val="FF0000"/>
              </a:solidFill>
              <a:round/>
              <a:headEnd type="arrow" w="sm" len="sm"/>
              <a:tailEnd type="none" w="med" len="med"/>
            </a:ln>
          </p:spPr>
        </p:cxnSp>
        <p:cxnSp>
          <p:nvCxnSpPr>
            <p:cNvPr id="93" name="직선 화살표 연결선 14"/>
            <p:cNvCxnSpPr>
              <a:cxnSpLocks noChangeShapeType="1"/>
            </p:cNvCxnSpPr>
            <p:nvPr/>
          </p:nvCxnSpPr>
          <p:spPr bwMode="auto">
            <a:xfrm flipV="1">
              <a:off x="3200400" y="2286000"/>
              <a:ext cx="0" cy="380482"/>
            </a:xfrm>
            <a:prstGeom prst="straightConnector1">
              <a:avLst/>
            </a:prstGeom>
            <a:noFill/>
            <a:ln w="12700" algn="ctr">
              <a:solidFill>
                <a:srgbClr val="FF0000"/>
              </a:solidFill>
              <a:round/>
              <a:headEnd type="arrow" w="sm" len="sm"/>
              <a:tailEnd type="none" w="med" len="med"/>
            </a:ln>
          </p:spPr>
        </p:cxnSp>
        <p:cxnSp>
          <p:nvCxnSpPr>
            <p:cNvPr id="94" name="직선 화살표 연결선 14"/>
            <p:cNvCxnSpPr>
              <a:cxnSpLocks noChangeShapeType="1"/>
            </p:cNvCxnSpPr>
            <p:nvPr/>
          </p:nvCxnSpPr>
          <p:spPr bwMode="auto">
            <a:xfrm flipV="1">
              <a:off x="3605844" y="2286000"/>
              <a:ext cx="0" cy="380482"/>
            </a:xfrm>
            <a:prstGeom prst="straightConnector1">
              <a:avLst/>
            </a:prstGeom>
            <a:noFill/>
            <a:ln w="12700" algn="ctr">
              <a:solidFill>
                <a:srgbClr val="FF0000"/>
              </a:solidFill>
              <a:round/>
              <a:headEnd type="arrow" w="sm" len="sm"/>
              <a:tailEnd type="none" w="med" len="med"/>
            </a:ln>
          </p:spPr>
        </p:cxnSp>
        <p:cxnSp>
          <p:nvCxnSpPr>
            <p:cNvPr id="95" name="직선 화살표 연결선 13"/>
            <p:cNvCxnSpPr>
              <a:cxnSpLocks noChangeShapeType="1"/>
            </p:cNvCxnSpPr>
            <p:nvPr/>
          </p:nvCxnSpPr>
          <p:spPr bwMode="auto">
            <a:xfrm flipV="1">
              <a:off x="4208252" y="1905000"/>
              <a:ext cx="0" cy="380482"/>
            </a:xfrm>
            <a:prstGeom prst="straightConnector1">
              <a:avLst/>
            </a:prstGeom>
            <a:noFill/>
            <a:ln w="12700" algn="ctr">
              <a:solidFill>
                <a:srgbClr val="FF0000"/>
              </a:solidFill>
              <a:round/>
              <a:headEnd type="none" w="sm" len="sm"/>
              <a:tailEnd type="arrow" w="med" len="med"/>
            </a:ln>
          </p:spPr>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685800"/>
          </a:xfrm>
        </p:spPr>
        <p:txBody>
          <a:bodyPr/>
          <a:lstStyle/>
          <a:p>
            <a:r>
              <a:rPr lang="en-US" sz="2800" dirty="0" smtClean="0"/>
              <a:t>Receiver Procedure and RF impairment model</a:t>
            </a:r>
            <a:endParaRPr lang="en-US" sz="2800" dirty="0"/>
          </a:p>
        </p:txBody>
      </p:sp>
      <p:sp>
        <p:nvSpPr>
          <p:cNvPr id="3" name="Content Placeholder 2"/>
          <p:cNvSpPr>
            <a:spLocks noGrp="1"/>
          </p:cNvSpPr>
          <p:nvPr>
            <p:ph idx="1"/>
          </p:nvPr>
        </p:nvSpPr>
        <p:spPr>
          <a:xfrm>
            <a:off x="152401" y="1371600"/>
            <a:ext cx="4114800" cy="1752600"/>
          </a:xfrm>
        </p:spPr>
        <p:txBody>
          <a:bodyPr/>
          <a:lstStyle/>
          <a:p>
            <a:pPr>
              <a:buFont typeface="Arial" pitchFamily="34" charset="0"/>
              <a:buChar char="•"/>
            </a:pPr>
            <a:r>
              <a:rPr lang="en-US" dirty="0" smtClean="0"/>
              <a:t>Receiver Procedure</a:t>
            </a:r>
          </a:p>
          <a:p>
            <a:pPr lvl="1">
              <a:buFont typeface="Arial" pitchFamily="34" charset="0"/>
              <a:buChar char="•"/>
            </a:pPr>
            <a:r>
              <a:rPr lang="en-US" dirty="0" smtClean="0"/>
              <a:t>RX filtering of the baseband received signal</a:t>
            </a:r>
          </a:p>
          <a:p>
            <a:pPr lvl="1">
              <a:buFont typeface="Arial" pitchFamily="34" charset="0"/>
              <a:buChar char="•"/>
            </a:pPr>
            <a:r>
              <a:rPr lang="en-US" dirty="0" smtClean="0"/>
              <a:t>GI Removal in case GI is pre-pended to WFC symbol</a:t>
            </a:r>
          </a:p>
          <a:p>
            <a:pPr lvl="1">
              <a:buFont typeface="Arial" pitchFamily="34" charset="0"/>
              <a:buChar char="•"/>
            </a:pPr>
            <a:r>
              <a:rPr lang="en-US" dirty="0" smtClean="0"/>
              <a:t>For N received samples per symbol after GI removal,  </a:t>
            </a:r>
          </a:p>
          <a:p>
            <a:pPr lvl="1">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graphicFrame>
        <p:nvGraphicFramePr>
          <p:cNvPr id="72707" name="Object 3"/>
          <p:cNvGraphicFramePr>
            <a:graphicFrameLocks noChangeAspect="1"/>
          </p:cNvGraphicFramePr>
          <p:nvPr/>
        </p:nvGraphicFramePr>
        <p:xfrm>
          <a:off x="1066800" y="3810000"/>
          <a:ext cx="2286000" cy="381001"/>
        </p:xfrm>
        <a:graphic>
          <a:graphicData uri="http://schemas.openxmlformats.org/presentationml/2006/ole">
            <mc:AlternateContent xmlns:mc="http://schemas.openxmlformats.org/markup-compatibility/2006">
              <mc:Choice xmlns:v="urn:schemas-microsoft-com:vml" Requires="v">
                <p:oleObj spid="_x0000_s72895" name="Equation" r:id="rId3" imgW="888840" imgH="228600" progId="Equation.3">
                  <p:embed/>
                </p:oleObj>
              </mc:Choice>
              <mc:Fallback>
                <p:oleObj name="Equation" r:id="rId3" imgW="888840" imgH="228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810000"/>
                        <a:ext cx="2286000" cy="381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708" name="Object 4"/>
          <p:cNvGraphicFramePr>
            <a:graphicFrameLocks noChangeAspect="1"/>
          </p:cNvGraphicFramePr>
          <p:nvPr/>
        </p:nvGraphicFramePr>
        <p:xfrm>
          <a:off x="685800" y="4495800"/>
          <a:ext cx="3007658" cy="1676400"/>
        </p:xfrm>
        <a:graphic>
          <a:graphicData uri="http://schemas.openxmlformats.org/presentationml/2006/ole">
            <mc:AlternateContent xmlns:mc="http://schemas.openxmlformats.org/markup-compatibility/2006">
              <mc:Choice xmlns:v="urn:schemas-microsoft-com:vml" Requires="v">
                <p:oleObj spid="_x0000_s72896" name="Equation" r:id="rId5" imgW="1549080" imgH="863280" progId="Equation.3">
                  <p:embed/>
                </p:oleObj>
              </mc:Choice>
              <mc:Fallback>
                <p:oleObj name="Equation" r:id="rId5" imgW="1549080" imgH="8632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4495800"/>
                        <a:ext cx="3007658"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Content Placeholder 2"/>
          <p:cNvSpPr txBox="1">
            <a:spLocks/>
          </p:cNvSpPr>
          <p:nvPr/>
        </p:nvSpPr>
        <p:spPr bwMode="auto">
          <a:xfrm>
            <a:off x="4953000" y="3657600"/>
            <a:ext cx="3429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CFO is 200 </a:t>
            </a:r>
            <a:r>
              <a:rPr kumimoji="0" lang="en-US" sz="1600" b="1" i="0" u="none" strike="noStrike" kern="0" cap="none" spc="0" normalizeH="0" baseline="0" noProof="0" dirty="0" err="1" smtClean="0">
                <a:ln>
                  <a:noFill/>
                </a:ln>
                <a:solidFill>
                  <a:srgbClr val="000000"/>
                </a:solidFill>
                <a:effectLst/>
                <a:uLnTx/>
                <a:uFillTx/>
                <a:latin typeface="Times New Roman"/>
                <a:ea typeface="+mn-ea"/>
                <a:cs typeface="+mn-cs"/>
              </a:rPr>
              <a:t>ppm</a:t>
            </a: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of 2.4 GHz, i.e., -240 KHz ~ 240 KHz</a:t>
            </a: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solidFill>
                  <a:srgbClr val="000000"/>
                </a:solidFill>
                <a:effectLst/>
                <a:uLnTx/>
                <a:uFillTx/>
                <a:latin typeface="Times New Roman"/>
              </a:rPr>
              <a:t> </a:t>
            </a:r>
            <a:r>
              <a:rPr kumimoji="0" lang="en-US" sz="1400" b="0" i="0" u="none" strike="noStrike" kern="0" cap="none" spc="0" normalizeH="0" baseline="0" noProof="0" dirty="0" smtClean="0">
                <a:ln>
                  <a:noFill/>
                </a:ln>
                <a:solidFill>
                  <a:srgbClr val="000000"/>
                </a:solidFill>
                <a:effectLst/>
                <a:uLnTx/>
                <a:uFillTx/>
                <a:latin typeface="Times New Roman"/>
              </a:rPr>
              <a:t>Linearly shifts every 4 </a:t>
            </a:r>
            <a:r>
              <a:rPr kumimoji="0" lang="en-US" sz="1400" b="0" i="0" u="none" strike="noStrike" kern="0" cap="none" spc="0" normalizeH="0" baseline="0" noProof="0" dirty="0" err="1" smtClean="0">
                <a:ln>
                  <a:noFill/>
                </a:ln>
                <a:solidFill>
                  <a:srgbClr val="000000"/>
                </a:solidFill>
                <a:effectLst/>
                <a:uLnTx/>
                <a:uFillTx/>
                <a:latin typeface="Times New Roman"/>
              </a:rPr>
              <a:t>usec</a:t>
            </a:r>
            <a:r>
              <a:rPr kumimoji="0" lang="en-US" sz="1400" b="0" i="0" u="none" strike="noStrike" kern="0" cap="none" spc="0" normalizeH="0" baseline="0" noProof="0" dirty="0" smtClean="0">
                <a:ln>
                  <a:noFill/>
                </a:ln>
                <a:solidFill>
                  <a:srgbClr val="000000"/>
                </a:solidFill>
                <a:effectLst/>
                <a:uLnTx/>
                <a:uFillTx/>
                <a:latin typeface="Times New Roman"/>
              </a:rPr>
              <a:t> (based on 802.11 residual CFO model)</a:t>
            </a:r>
          </a:p>
          <a:p>
            <a:pPr marL="1085850" marR="0" lvl="2" indent="-2286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200" b="0" i="0" u="none" strike="noStrike" kern="0" cap="none" spc="0" normalizeH="0" baseline="0" noProof="0" dirty="0" smtClean="0">
                <a:ln>
                  <a:noFill/>
                </a:ln>
                <a:solidFill>
                  <a:srgbClr val="000000"/>
                </a:solidFill>
                <a:effectLst/>
                <a:uLnTx/>
                <a:uFillTx/>
                <a:latin typeface="Times New Roman"/>
              </a:rPr>
              <a:t> “n” varies linearly every 4 </a:t>
            </a:r>
            <a:r>
              <a:rPr kumimoji="0" lang="en-US" sz="1200" b="0" i="0" u="none" strike="noStrike" kern="0" cap="none" spc="0" normalizeH="0" baseline="0" noProof="0" dirty="0" err="1" smtClean="0">
                <a:ln>
                  <a:noFill/>
                </a:ln>
                <a:solidFill>
                  <a:srgbClr val="000000"/>
                </a:solidFill>
                <a:effectLst/>
                <a:uLnTx/>
                <a:uFillTx/>
                <a:latin typeface="Times New Roman"/>
              </a:rPr>
              <a:t>usec</a:t>
            </a:r>
            <a:r>
              <a:rPr kumimoji="0" lang="en-US" sz="1200" b="0" i="0" u="none" strike="noStrike" kern="0" cap="none" spc="0" normalizeH="0" baseline="0" noProof="0" dirty="0" smtClean="0">
                <a:ln>
                  <a:noFill/>
                </a:ln>
                <a:solidFill>
                  <a:srgbClr val="000000"/>
                </a:solidFill>
                <a:effectLst/>
                <a:uLnTx/>
                <a:uFillTx/>
                <a:latin typeface="Times New Roman"/>
              </a:rPr>
              <a:t> in </a:t>
            </a:r>
          </a:p>
          <a:p>
            <a:pPr marL="1085850" marR="0" lvl="2" indent="-2286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200" b="0" i="0" u="none" strike="noStrike" kern="0" cap="none" spc="0" normalizeH="0" baseline="0" noProof="0" dirty="0" smtClean="0">
                <a:ln>
                  <a:noFill/>
                </a:ln>
                <a:solidFill>
                  <a:srgbClr val="000000"/>
                </a:solidFill>
                <a:effectLst/>
                <a:uLnTx/>
                <a:uFillTx/>
                <a:latin typeface="Times New Roman"/>
              </a:rPr>
              <a:t> 4 </a:t>
            </a:r>
            <a:r>
              <a:rPr kumimoji="0" lang="en-US" sz="1200" b="0" i="0" u="none" strike="noStrike" kern="0" cap="none" spc="0" normalizeH="0" baseline="0" noProof="0" dirty="0" err="1" smtClean="0">
                <a:ln>
                  <a:noFill/>
                </a:ln>
                <a:solidFill>
                  <a:srgbClr val="000000"/>
                </a:solidFill>
                <a:effectLst/>
                <a:uLnTx/>
                <a:uFillTx/>
                <a:latin typeface="Times New Roman"/>
              </a:rPr>
              <a:t>usec</a:t>
            </a:r>
            <a:r>
              <a:rPr kumimoji="0" lang="en-US" sz="1200" b="0" i="0" u="none" strike="noStrike" kern="0" cap="none" spc="0" normalizeH="0" baseline="0" noProof="0" dirty="0" smtClean="0">
                <a:ln>
                  <a:noFill/>
                </a:ln>
                <a:solidFill>
                  <a:srgbClr val="000000"/>
                </a:solidFill>
                <a:effectLst/>
                <a:uLnTx/>
                <a:uFillTx/>
                <a:latin typeface="Times New Roman"/>
              </a:rPr>
              <a:t> is the data rate, 250 KHz</a:t>
            </a: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Phase noise based on 802.11 phase noise model</a:t>
            </a:r>
          </a:p>
        </p:txBody>
      </p:sp>
      <p:graphicFrame>
        <p:nvGraphicFramePr>
          <p:cNvPr id="72710" name="Object 6"/>
          <p:cNvGraphicFramePr>
            <a:graphicFrameLocks noChangeAspect="1"/>
          </p:cNvGraphicFramePr>
          <p:nvPr/>
        </p:nvGraphicFramePr>
        <p:xfrm>
          <a:off x="8305800" y="4953000"/>
          <a:ext cx="533400" cy="315936"/>
        </p:xfrm>
        <a:graphic>
          <a:graphicData uri="http://schemas.openxmlformats.org/presentationml/2006/ole">
            <mc:AlternateContent xmlns:mc="http://schemas.openxmlformats.org/markup-compatibility/2006">
              <mc:Choice xmlns:v="urn:schemas-microsoft-com:vml" Requires="v">
                <p:oleObj spid="_x0000_s72897" name="Equation" r:id="rId7" imgW="342720" imgH="203040" progId="Equation.3">
                  <p:embed/>
                </p:oleObj>
              </mc:Choice>
              <mc:Fallback>
                <p:oleObj name="Equation" r:id="rId7" imgW="342720" imgH="20304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4953000"/>
                        <a:ext cx="533400" cy="3159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Connector 15"/>
          <p:cNvCxnSpPr/>
          <p:nvPr/>
        </p:nvCxnSpPr>
        <p:spPr bwMode="auto">
          <a:xfrm>
            <a:off x="4343400" y="1447800"/>
            <a:ext cx="0" cy="4724400"/>
          </a:xfrm>
          <a:prstGeom prst="line">
            <a:avLst/>
          </a:prstGeom>
          <a:solidFill>
            <a:srgbClr val="00B8FF"/>
          </a:solidFill>
          <a:ln w="15875" cap="flat" cmpd="sng" algn="ctr">
            <a:solidFill>
              <a:srgbClr val="0000FF"/>
            </a:solidFill>
            <a:prstDash val="solid"/>
            <a:round/>
            <a:headEnd type="none" w="med" len="med"/>
            <a:tailEnd type="none" w="med" len="med"/>
          </a:ln>
          <a:effectLst/>
        </p:spPr>
      </p:cxnSp>
      <p:grpSp>
        <p:nvGrpSpPr>
          <p:cNvPr id="92" name="Group 91"/>
          <p:cNvGrpSpPr/>
          <p:nvPr/>
        </p:nvGrpSpPr>
        <p:grpSpPr>
          <a:xfrm>
            <a:off x="4751712" y="1404670"/>
            <a:ext cx="3827252" cy="2081844"/>
            <a:chOff x="3276600" y="3252156"/>
            <a:chExt cx="3827252" cy="2081844"/>
          </a:xfrm>
        </p:grpSpPr>
        <p:sp>
          <p:nvSpPr>
            <p:cNvPr id="93" name="Rectangle 92"/>
            <p:cNvSpPr/>
            <p:nvPr/>
          </p:nvSpPr>
          <p:spPr>
            <a:xfrm>
              <a:off x="4114800" y="3581400"/>
              <a:ext cx="2819400" cy="1752600"/>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94" name="Oval 93"/>
            <p:cNvSpPr/>
            <p:nvPr/>
          </p:nvSpPr>
          <p:spPr>
            <a:xfrm>
              <a:off x="44196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95" name="Oval 94"/>
            <p:cNvSpPr/>
            <p:nvPr/>
          </p:nvSpPr>
          <p:spPr>
            <a:xfrm>
              <a:off x="53340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96" name="Oval 95"/>
            <p:cNvSpPr/>
            <p:nvPr/>
          </p:nvSpPr>
          <p:spPr>
            <a:xfrm>
              <a:off x="62484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cxnSp>
          <p:nvCxnSpPr>
            <p:cNvPr id="97" name="Straight Arrow Connector 96"/>
            <p:cNvCxnSpPr>
              <a:stCxn id="94" idx="6"/>
              <a:endCxn id="95" idx="2"/>
            </p:cNvCxnSpPr>
            <p:nvPr/>
          </p:nvCxnSpPr>
          <p:spPr>
            <a:xfrm>
              <a:off x="4800600" y="4305300"/>
              <a:ext cx="533400" cy="0"/>
            </a:xfrm>
            <a:prstGeom prst="straightConnector1">
              <a:avLst/>
            </a:prstGeom>
            <a:noFill/>
            <a:ln w="9525" cap="flat" cmpd="sng" algn="ctr">
              <a:solidFill>
                <a:srgbClr val="4F81BD">
                  <a:shade val="95000"/>
                  <a:satMod val="105000"/>
                </a:srgbClr>
              </a:solidFill>
              <a:prstDash val="solid"/>
              <a:tailEnd type="arrow"/>
            </a:ln>
            <a:effectLst/>
          </p:spPr>
        </p:cxnSp>
        <p:cxnSp>
          <p:nvCxnSpPr>
            <p:cNvPr id="98" name="Straight Arrow Connector 97"/>
            <p:cNvCxnSpPr>
              <a:stCxn id="95" idx="6"/>
              <a:endCxn id="96" idx="2"/>
            </p:cNvCxnSpPr>
            <p:nvPr/>
          </p:nvCxnSpPr>
          <p:spPr>
            <a:xfrm>
              <a:off x="5715000" y="4305300"/>
              <a:ext cx="533400" cy="0"/>
            </a:xfrm>
            <a:prstGeom prst="straightConnector1">
              <a:avLst/>
            </a:prstGeom>
            <a:noFill/>
            <a:ln w="9525" cap="flat" cmpd="sng" algn="ctr">
              <a:solidFill>
                <a:srgbClr val="4F81BD">
                  <a:shade val="95000"/>
                  <a:satMod val="105000"/>
                </a:srgbClr>
              </a:solidFill>
              <a:prstDash val="solid"/>
              <a:tailEnd type="arrow"/>
            </a:ln>
            <a:effectLst/>
          </p:spPr>
        </p:cxnSp>
        <p:sp>
          <p:nvSpPr>
            <p:cNvPr id="99" name="TextBox 98"/>
            <p:cNvSpPr txBox="1"/>
            <p:nvPr/>
          </p:nvSpPr>
          <p:spPr>
            <a:xfrm>
              <a:off x="6019800" y="3733800"/>
              <a:ext cx="60016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AWGN</a:t>
              </a:r>
            </a:p>
          </p:txBody>
        </p:sp>
        <p:sp>
          <p:nvSpPr>
            <p:cNvPr id="100" name="Rectangle 99"/>
            <p:cNvSpPr/>
            <p:nvPr/>
          </p:nvSpPr>
          <p:spPr>
            <a:xfrm>
              <a:off x="5231922" y="4724400"/>
              <a:ext cx="609600" cy="381000"/>
            </a:xfrm>
            <a:prstGeom prst="rect">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01" name="Rectangle 100"/>
            <p:cNvSpPr/>
            <p:nvPr/>
          </p:nvSpPr>
          <p:spPr>
            <a:xfrm>
              <a:off x="6137696" y="4724400"/>
              <a:ext cx="609600" cy="381000"/>
            </a:xfrm>
            <a:prstGeom prst="rect">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cxnSp>
          <p:nvCxnSpPr>
            <p:cNvPr id="102" name="Straight Arrow Connector 101"/>
            <p:cNvCxnSpPr>
              <a:stCxn id="100" idx="0"/>
              <a:endCxn id="95" idx="4"/>
            </p:cNvCxnSpPr>
            <p:nvPr/>
          </p:nvCxnSpPr>
          <p:spPr>
            <a:xfrm flipH="1" flipV="1">
              <a:off x="5524500" y="4495800"/>
              <a:ext cx="12222" cy="228600"/>
            </a:xfrm>
            <a:prstGeom prst="straightConnector1">
              <a:avLst/>
            </a:prstGeom>
            <a:noFill/>
            <a:ln w="9525" cap="flat" cmpd="sng" algn="ctr">
              <a:solidFill>
                <a:srgbClr val="4F81BD">
                  <a:shade val="95000"/>
                  <a:satMod val="105000"/>
                </a:srgbClr>
              </a:solidFill>
              <a:prstDash val="solid"/>
              <a:tailEnd type="arrow"/>
            </a:ln>
            <a:effectLst/>
          </p:spPr>
        </p:cxnSp>
        <p:cxnSp>
          <p:nvCxnSpPr>
            <p:cNvPr id="103" name="Straight Arrow Connector 102"/>
            <p:cNvCxnSpPr>
              <a:stCxn id="101" idx="0"/>
              <a:endCxn id="96" idx="4"/>
            </p:cNvCxnSpPr>
            <p:nvPr/>
          </p:nvCxnSpPr>
          <p:spPr>
            <a:xfrm flipH="1" flipV="1">
              <a:off x="6438900" y="4495800"/>
              <a:ext cx="3596" cy="228600"/>
            </a:xfrm>
            <a:prstGeom prst="straightConnector1">
              <a:avLst/>
            </a:prstGeom>
            <a:noFill/>
            <a:ln w="9525" cap="flat" cmpd="sng" algn="ctr">
              <a:solidFill>
                <a:srgbClr val="4F81BD">
                  <a:shade val="95000"/>
                  <a:satMod val="105000"/>
                </a:srgbClr>
              </a:solidFill>
              <a:prstDash val="solid"/>
              <a:tailEnd type="arrow"/>
            </a:ln>
            <a:effectLst/>
          </p:spPr>
        </p:cxnSp>
        <p:sp>
          <p:nvSpPr>
            <p:cNvPr id="104" name="TextBox 103"/>
            <p:cNvSpPr txBox="1"/>
            <p:nvPr/>
          </p:nvSpPr>
          <p:spPr>
            <a:xfrm>
              <a:off x="5181600" y="3581400"/>
              <a:ext cx="55656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Phase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Noise</a:t>
              </a:r>
            </a:p>
          </p:txBody>
        </p:sp>
        <p:sp>
          <p:nvSpPr>
            <p:cNvPr id="105" name="TextBox 104"/>
            <p:cNvSpPr txBox="1"/>
            <p:nvPr/>
          </p:nvSpPr>
          <p:spPr>
            <a:xfrm>
              <a:off x="4291644" y="3522452"/>
              <a:ext cx="542136"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Carrier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Freq</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Offset</a:t>
              </a:r>
            </a:p>
          </p:txBody>
        </p:sp>
        <p:sp>
          <p:nvSpPr>
            <p:cNvPr id="106" name="TextBox 105"/>
            <p:cNvSpPr txBox="1"/>
            <p:nvPr/>
          </p:nvSpPr>
          <p:spPr>
            <a:xfrm>
              <a:off x="4452670" y="4106174"/>
              <a:ext cx="31771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X</a:t>
              </a:r>
            </a:p>
          </p:txBody>
        </p:sp>
        <p:sp>
          <p:nvSpPr>
            <p:cNvPr id="107" name="TextBox 106"/>
            <p:cNvSpPr txBox="1"/>
            <p:nvPr/>
          </p:nvSpPr>
          <p:spPr>
            <a:xfrm>
              <a:off x="5380032" y="4098982"/>
              <a:ext cx="31771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X</a:t>
              </a:r>
            </a:p>
          </p:txBody>
        </p:sp>
        <p:sp>
          <p:nvSpPr>
            <p:cNvPr id="108" name="TextBox 107"/>
            <p:cNvSpPr txBox="1"/>
            <p:nvPr/>
          </p:nvSpPr>
          <p:spPr>
            <a:xfrm>
              <a:off x="6272844" y="4064478"/>
              <a:ext cx="33855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Text" lastClr="000000"/>
                  </a:solidFill>
                  <a:effectLst/>
                  <a:uLnTx/>
                  <a:uFillTx/>
                </a:rPr>
                <a:t>+</a:t>
              </a:r>
            </a:p>
          </p:txBody>
        </p:sp>
        <p:sp>
          <p:nvSpPr>
            <p:cNvPr id="109" name="TextBox 108"/>
            <p:cNvSpPr txBox="1"/>
            <p:nvPr/>
          </p:nvSpPr>
          <p:spPr>
            <a:xfrm>
              <a:off x="4885426" y="3252156"/>
              <a:ext cx="1444626"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RF impairments</a:t>
              </a:r>
            </a:p>
          </p:txBody>
        </p:sp>
        <p:sp>
          <p:nvSpPr>
            <p:cNvPr id="110" name="TextBox 109"/>
            <p:cNvSpPr txBox="1"/>
            <p:nvPr/>
          </p:nvSpPr>
          <p:spPr>
            <a:xfrm>
              <a:off x="5273618" y="4682704"/>
              <a:ext cx="55656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Phase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Noise</a:t>
              </a:r>
            </a:p>
          </p:txBody>
        </p:sp>
        <p:sp>
          <p:nvSpPr>
            <p:cNvPr id="111" name="TextBox 110"/>
            <p:cNvSpPr txBox="1"/>
            <p:nvPr/>
          </p:nvSpPr>
          <p:spPr>
            <a:xfrm>
              <a:off x="6147756" y="4766096"/>
              <a:ext cx="60016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AWGN</a:t>
              </a:r>
            </a:p>
          </p:txBody>
        </p:sp>
        <p:cxnSp>
          <p:nvCxnSpPr>
            <p:cNvPr id="112" name="Straight Arrow Connector 111"/>
            <p:cNvCxnSpPr/>
            <p:nvPr/>
          </p:nvCxnSpPr>
          <p:spPr>
            <a:xfrm flipV="1">
              <a:off x="4613696" y="4495800"/>
              <a:ext cx="0" cy="381000"/>
            </a:xfrm>
            <a:prstGeom prst="straightConnector1">
              <a:avLst/>
            </a:prstGeom>
            <a:noFill/>
            <a:ln w="9525" cap="flat" cmpd="sng" algn="ctr">
              <a:solidFill>
                <a:srgbClr val="4F81BD">
                  <a:shade val="95000"/>
                  <a:satMod val="105000"/>
                </a:srgbClr>
              </a:solidFill>
              <a:prstDash val="solid"/>
              <a:tailEnd type="arrow"/>
            </a:ln>
            <a:effectLst/>
          </p:spPr>
        </p:cxnSp>
        <p:graphicFrame>
          <p:nvGraphicFramePr>
            <p:cNvPr id="113" name="Object 112"/>
            <p:cNvGraphicFramePr>
              <a:graphicFrameLocks noChangeAspect="1"/>
            </p:cNvGraphicFramePr>
            <p:nvPr/>
          </p:nvGraphicFramePr>
          <p:xfrm>
            <a:off x="4343400" y="4876800"/>
            <a:ext cx="609600" cy="304800"/>
          </p:xfrm>
          <a:graphic>
            <a:graphicData uri="http://schemas.openxmlformats.org/presentationml/2006/ole">
              <mc:AlternateContent xmlns:mc="http://schemas.openxmlformats.org/markup-compatibility/2006">
                <mc:Choice xmlns:v="urn:schemas-microsoft-com:vml" Requires="v">
                  <p:oleObj spid="_x0000_s72898" name="Equation" r:id="rId9" imgW="342720" imgH="203040" progId="Equation.3">
                    <p:embed/>
                  </p:oleObj>
                </mc:Choice>
                <mc:Fallback>
                  <p:oleObj name="Equation" r:id="rId9" imgW="342720" imgH="203040" progId="Equation.3">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400" y="4876800"/>
                          <a:ext cx="609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4" name="TextBox 113"/>
            <p:cNvSpPr txBox="1"/>
            <p:nvPr/>
          </p:nvSpPr>
          <p:spPr>
            <a:xfrm>
              <a:off x="3276600" y="3886200"/>
              <a:ext cx="9144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Baseband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Signal</a:t>
              </a:r>
            </a:p>
          </p:txBody>
        </p:sp>
        <p:cxnSp>
          <p:nvCxnSpPr>
            <p:cNvPr id="115" name="Straight Connector 114"/>
            <p:cNvCxnSpPr/>
            <p:nvPr/>
          </p:nvCxnSpPr>
          <p:spPr>
            <a:xfrm>
              <a:off x="3344174" y="4310330"/>
              <a:ext cx="1066800" cy="0"/>
            </a:xfrm>
            <a:prstGeom prst="line">
              <a:avLst/>
            </a:prstGeom>
            <a:noFill/>
            <a:ln w="9525" cap="flat" cmpd="sng" algn="ctr">
              <a:solidFill>
                <a:srgbClr val="4F81BD">
                  <a:shade val="95000"/>
                  <a:satMod val="105000"/>
                </a:srgbClr>
              </a:solidFill>
              <a:prstDash val="solid"/>
              <a:tailEnd type="arrow"/>
            </a:ln>
            <a:effectLst/>
          </p:spPr>
        </p:cxnSp>
        <p:cxnSp>
          <p:nvCxnSpPr>
            <p:cNvPr id="116" name="Straight Arrow Connector 115"/>
            <p:cNvCxnSpPr/>
            <p:nvPr/>
          </p:nvCxnSpPr>
          <p:spPr>
            <a:xfrm>
              <a:off x="6646652" y="4301704"/>
              <a:ext cx="457200" cy="0"/>
            </a:xfrm>
            <a:prstGeom prst="straightConnector1">
              <a:avLst/>
            </a:prstGeom>
            <a:noFill/>
            <a:ln w="9525" cap="flat" cmpd="sng" algn="ctr">
              <a:solidFill>
                <a:srgbClr val="4F81BD">
                  <a:shade val="95000"/>
                  <a:satMod val="105000"/>
                </a:srgbClr>
              </a:solidFill>
              <a:prstDash val="solid"/>
              <a:tailEnd type="arrow"/>
            </a:ln>
            <a:effectLst/>
          </p:spPr>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sz="2600" dirty="0" smtClean="0"/>
              <a:t>Performance with different RX filter Taps: Case 1</a:t>
            </a:r>
            <a:br>
              <a:rPr lang="en-US" sz="2600" dirty="0" smtClean="0"/>
            </a:br>
            <a:r>
              <a:rPr lang="en-US" sz="1600" dirty="0" smtClean="0"/>
              <a:t>Waveform generated with middle 13 tones out of 64 sub-carriers occupied with all ones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Junghoon Suh, Huawei Technologies</a:t>
            </a:r>
            <a:endParaRPr lang="en-GB" dirty="0"/>
          </a:p>
        </p:txBody>
      </p:sp>
      <p:sp>
        <p:nvSpPr>
          <p:cNvPr id="6" name="Date Placeholder 5"/>
          <p:cNvSpPr>
            <a:spLocks noGrp="1"/>
          </p:cNvSpPr>
          <p:nvPr>
            <p:ph type="dt" idx="15"/>
          </p:nvPr>
        </p:nvSpPr>
        <p:spPr/>
        <p:txBody>
          <a:bodyPr/>
          <a:lstStyle/>
          <a:p>
            <a:r>
              <a:rPr lang="en-US" smtClean="0"/>
              <a:t>Mar 2017</a:t>
            </a:r>
            <a:endParaRPr lang="en-GB" dirty="0"/>
          </a:p>
        </p:txBody>
      </p:sp>
      <p:sp>
        <p:nvSpPr>
          <p:cNvPr id="9" name="TextBox 8"/>
          <p:cNvSpPr txBox="1"/>
          <p:nvPr/>
        </p:nvSpPr>
        <p:spPr>
          <a:xfrm>
            <a:off x="2895600" y="6096000"/>
            <a:ext cx="426110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0" cap="none" spc="0" normalizeH="0" baseline="0" noProof="0" dirty="0" smtClean="0">
                <a:ln>
                  <a:noFill/>
                </a:ln>
                <a:solidFill>
                  <a:sysClr val="windowText" lastClr="000000"/>
                </a:solidFill>
                <a:effectLst/>
                <a:uLnTx/>
                <a:uFillTx/>
              </a:rPr>
              <a:t> AWGN and RF impairments (CFO and Phase noise) considered </a:t>
            </a:r>
          </a:p>
        </p:txBody>
      </p:sp>
      <p:pic>
        <p:nvPicPr>
          <p:cNvPr id="8" name="Picture 7"/>
          <p:cNvPicPr>
            <a:picLocks noChangeAspect="1"/>
          </p:cNvPicPr>
          <p:nvPr/>
        </p:nvPicPr>
        <p:blipFill>
          <a:blip r:embed="rId2"/>
          <a:stretch>
            <a:fillRect/>
          </a:stretch>
        </p:blipFill>
        <p:spPr>
          <a:xfrm>
            <a:off x="696912" y="1724025"/>
            <a:ext cx="7845425" cy="42195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28222</TotalTime>
  <Words>1145</Words>
  <Application>Microsoft Office PowerPoint</Application>
  <PresentationFormat>On-screen Show (4:3)</PresentationFormat>
  <Paragraphs>245</Paragraphs>
  <Slides>21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Arial Unicode MS</vt:lpstr>
      <vt:lpstr>Gulim</vt:lpstr>
      <vt:lpstr>MS Gothic</vt:lpstr>
      <vt:lpstr>Arial</vt:lpstr>
      <vt:lpstr>Calibri</vt:lpstr>
      <vt:lpstr>Times New Roman</vt:lpstr>
      <vt:lpstr>Wingdings</vt:lpstr>
      <vt:lpstr>Office Theme</vt:lpstr>
      <vt:lpstr>Document</vt:lpstr>
      <vt:lpstr>Equation</vt:lpstr>
      <vt:lpstr>Waveform Generation for Waveform Coding</vt:lpstr>
      <vt:lpstr>PowerPoint Presentation</vt:lpstr>
      <vt:lpstr>Background</vt:lpstr>
      <vt:lpstr>System block diagram when WFC is applied</vt:lpstr>
      <vt:lpstr>Waveform generation case 1: Occupying middle 13 tones out of 64 sub-carriers with all ones</vt:lpstr>
      <vt:lpstr>Waveform generation case 2: Occupying middle 7 alternate tones out of 64 sub-carriers with all ones [1]</vt:lpstr>
      <vt:lpstr>Waveform generation case 3: Occupying middle 13 tones out of 64 sub-carriers with L-LTF Sequence</vt:lpstr>
      <vt:lpstr>Receiver Procedure and RF impairment model</vt:lpstr>
      <vt:lpstr>Performance with different RX filter Taps: Case 1 Waveform generated with middle 13 tones out of 64 sub-carriers occupied with all ones</vt:lpstr>
      <vt:lpstr>Performance with different RX filter Taps: Case 2 Waveform generated with middle 7 alternate tones out of 64 sub-carriers occupied with all ones [1]</vt:lpstr>
      <vt:lpstr>Performance with different RX filter Taps: Case 3 Waveform generated with middle 13 tones out of 64 sub-carriers occupied with L-LTF Seq.</vt:lpstr>
      <vt:lpstr>Inter Symbol Interference</vt:lpstr>
      <vt:lpstr>Simple Analysis of Adjacent Band Interference for Waveform Generation Methods</vt:lpstr>
      <vt:lpstr>13 middle tones out of 64 sub-carriers  occupied with ones: Case 1 for data 1</vt:lpstr>
      <vt:lpstr>13 middle tones out of 64 sub-carriers  occupied with ones: Case 1 for data 0</vt:lpstr>
      <vt:lpstr>7 middle alternate tones out of 64 sub-carriers  occupied with ones: Case 2 for data 1</vt:lpstr>
      <vt:lpstr>7 middle alternate tones out of 64 sub-carriers  occupied with ones: Case 2 for data 0</vt:lpstr>
      <vt:lpstr>13 middle tones out of 64 sub-carriers  occupied with L-LTS : Case 3 for data 1</vt:lpstr>
      <vt:lpstr>13 middle tones out of 64 sub-carriers  occupied with L-LTS : Case 3 for data 0</vt:lpstr>
      <vt:lpstr>Conclusion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Junghoon Suh</cp:lastModifiedBy>
  <cp:revision>528</cp:revision>
  <cp:lastPrinted>1601-01-01T00:00:00Z</cp:lastPrinted>
  <dcterms:created xsi:type="dcterms:W3CDTF">2015-10-31T00:33:08Z</dcterms:created>
  <dcterms:modified xsi:type="dcterms:W3CDTF">2017-03-14T06:58:23Z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1488837816</vt:lpwstr>
  </property>
</Properties>
</file>