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285" r:id="rId3"/>
    <p:sldId id="286" r:id="rId4"/>
    <p:sldId id="287" r:id="rId5"/>
    <p:sldId id="290" r:id="rId6"/>
    <p:sldId id="288" r:id="rId7"/>
    <p:sldId id="289" r:id="rId8"/>
    <p:sldId id="291" r:id="rId9"/>
    <p:sldId id="292" r:id="rId10"/>
    <p:sldId id="294" r:id="rId11"/>
    <p:sldId id="295" r:id="rId12"/>
    <p:sldId id="296" r:id="rId13"/>
    <p:sldId id="298" r:id="rId14"/>
    <p:sldId id="303" r:id="rId15"/>
    <p:sldId id="305" r:id="rId16"/>
    <p:sldId id="299" r:id="rId17"/>
    <p:sldId id="302" r:id="rId18"/>
    <p:sldId id="300" r:id="rId19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8" autoAdjust="0"/>
    <p:restoredTop sz="95034" autoAdjust="0"/>
  </p:normalViewPr>
  <p:slideViewPr>
    <p:cSldViewPr>
      <p:cViewPr varScale="1">
        <p:scale>
          <a:sx n="71" d="100"/>
          <a:sy n="71" d="100"/>
        </p:scale>
        <p:origin x="13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9127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Dec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8786" y="6475413"/>
            <a:ext cx="167513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9127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Dec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8786" y="6475413"/>
            <a:ext cx="167513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68786" y="6475413"/>
            <a:ext cx="16751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800" b="1" dirty="0" smtClean="0"/>
              <a:t>doc.: IEEE </a:t>
            </a:r>
            <a:r>
              <a:rPr lang="en-US" altLang="zh-CN" sz="1800" b="1" dirty="0" smtClean="0"/>
              <a:t>802.</a:t>
            </a:r>
            <a:r>
              <a:rPr lang="en-US" altLang="zh-CN" sz="1800" b="1" dirty="0" smtClean="0">
                <a:effectLst/>
              </a:rPr>
              <a:t>11-17/0373r1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 smtClean="0"/>
              <a:t>Performance Investigations on Single-carrier and Multiple-carrier-based WUR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2017-03-16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68786" y="6475413"/>
            <a:ext cx="167513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777183"/>
              </p:ext>
            </p:extLst>
          </p:nvPr>
        </p:nvGraphicFramePr>
        <p:xfrm>
          <a:off x="762000" y="3278185"/>
          <a:ext cx="7620000" cy="2084391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 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Ross Jian Yu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ross.yujian@huawei.com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Tao Wu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David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Xun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Yang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Xin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Zuo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 Performance Comparison in AWGN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7700" y="1602543"/>
            <a:ext cx="10439400" cy="4964151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762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 Performance Comparison in </a:t>
            </a:r>
            <a:r>
              <a:rPr lang="en-US" altLang="zh-CN" dirty="0" err="1" smtClean="0"/>
              <a:t>ChD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6219" y="1448231"/>
            <a:ext cx="10736438" cy="5105400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371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 Performance Comparison in </a:t>
            </a:r>
            <a:r>
              <a:rPr lang="en-US" altLang="zh-CN" dirty="0" err="1" smtClean="0"/>
              <a:t>UMi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77189" y="1479393"/>
            <a:ext cx="10698378" cy="5087301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5389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295400"/>
                <a:ext cx="7772400" cy="4343400"/>
              </a:xfrm>
            </p:spPr>
            <p:txBody>
              <a:bodyPr/>
              <a:lstStyle/>
              <a:p>
                <a:r>
                  <a:rPr lang="en-US" altLang="ko-KR" sz="2000" dirty="0" smtClean="0">
                    <a:ea typeface="Gulim" panose="020B0600000101010101" pitchFamily="34" charset="-127"/>
                  </a:rPr>
                  <a:t>Multicarrier-based WUR outperforms Single carrier-based WUR in both </a:t>
                </a:r>
                <a:r>
                  <a:rPr lang="en-US" altLang="ko-KR" sz="2000" dirty="0" err="1" smtClean="0">
                    <a:ea typeface="Gulim" panose="020B0600000101010101" pitchFamily="34" charset="-127"/>
                  </a:rPr>
                  <a:t>Ch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 D and  </a:t>
                </a:r>
                <a:r>
                  <a:rPr lang="en-US" altLang="ko-KR" sz="2000" dirty="0" err="1" smtClean="0">
                    <a:ea typeface="Gulim" panose="020B0600000101010101" pitchFamily="34" charset="-127"/>
                  </a:rPr>
                  <a:t>UMi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 channels</a:t>
                </a:r>
              </a:p>
              <a:p>
                <a:r>
                  <a:rPr lang="en-US" altLang="ko-KR" sz="2000" dirty="0" smtClean="0">
                    <a:ea typeface="Gulim" panose="020B0600000101010101" pitchFamily="34" charset="-127"/>
                  </a:rPr>
                  <a:t>In </a:t>
                </a:r>
                <a:r>
                  <a:rPr lang="en-US" altLang="ko-KR" sz="2000" dirty="0" err="1" smtClean="0">
                    <a:ea typeface="Gulim" panose="020B0600000101010101" pitchFamily="34" charset="-127"/>
                  </a:rPr>
                  <a:t>Ch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 D, </a:t>
                </a:r>
                <a:r>
                  <a:rPr lang="en-US" altLang="ko-KR" sz="2000" dirty="0">
                    <a:ea typeface="Gulim" panose="020B0600000101010101" pitchFamily="34" charset="-127"/>
                  </a:rPr>
                  <a:t>the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Multicarrier-based WUR without WFC obtains approximately a 15dB SNR gain compared to the single carrier-based WUR, while the 4us WFC obtains another extra 2dB SNR gain</a:t>
                </a:r>
              </a:p>
              <a:p>
                <a:r>
                  <a:rPr lang="en-US" altLang="ko-KR" sz="2000" dirty="0" smtClean="0">
                    <a:ea typeface="Gulim" panose="020B0600000101010101" pitchFamily="34" charset="-127"/>
                  </a:rPr>
                  <a:t>In </a:t>
                </a:r>
                <a:r>
                  <a:rPr lang="en-US" altLang="ko-KR" sz="2000" dirty="0" err="1" smtClean="0">
                    <a:ea typeface="Gulim" panose="020B0600000101010101" pitchFamily="34" charset="-127"/>
                  </a:rPr>
                  <a:t>UMi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, the </a:t>
                </a:r>
                <a:r>
                  <a:rPr lang="en-US" altLang="ko-KR" sz="2000" dirty="0">
                    <a:ea typeface="Gulim" panose="020B0600000101010101" pitchFamily="34" charset="-127"/>
                  </a:rPr>
                  <a:t>Multicarrier-based WUR without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WFC outperforms the one with 4us WFC, probably due to the shorter energy-filled period in the 4us WFC symbol (</a:t>
                </a:r>
                <a14:m>
                  <m:oMath xmlns:m="http://schemas.openxmlformats.org/officeDocument/2006/math">
                    <m:r>
                      <a:rPr lang="en-US" altLang="ko-K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ko-KR" sz="2000" dirty="0" smtClean="0">
                    <a:ea typeface="Gulim" panose="020B0600000101010101" pitchFamily="34" charset="-127"/>
                  </a:rPr>
                  <a:t>shorter symbol length)</a:t>
                </a:r>
              </a:p>
              <a:p>
                <a:r>
                  <a:rPr lang="en-US" altLang="ko-KR" sz="2000" dirty="0">
                    <a:ea typeface="Gulim" panose="020B0600000101010101" pitchFamily="34" charset="-127"/>
                  </a:rPr>
                  <a:t> In </a:t>
                </a:r>
                <a:r>
                  <a:rPr lang="en-US" altLang="ko-KR" sz="2000" dirty="0" err="1">
                    <a:ea typeface="Gulim" panose="020B0600000101010101" pitchFamily="34" charset="-127"/>
                  </a:rPr>
                  <a:t>UMi</a:t>
                </a:r>
                <a:r>
                  <a:rPr lang="en-US" altLang="ko-KR" sz="2000" dirty="0">
                    <a:ea typeface="Gulim" panose="020B0600000101010101" pitchFamily="34" charset="-127"/>
                  </a:rPr>
                  <a:t>, the single carrier-based WUR cannot converge on the 1% PER, probably due to the 0.5us short chip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length</a:t>
                </a:r>
              </a:p>
              <a:p>
                <a:r>
                  <a:rPr lang="en-US" altLang="ko-KR" sz="2000" dirty="0" smtClean="0">
                    <a:ea typeface="Gulim" panose="020B0600000101010101" pitchFamily="34" charset="-127"/>
                  </a:rPr>
                  <a:t>Channel </a:t>
                </a:r>
                <a:r>
                  <a:rPr lang="en-US" altLang="ko-KR" sz="2000" dirty="0">
                    <a:ea typeface="Gulim" panose="020B0600000101010101" pitchFamily="34" charset="-127"/>
                  </a:rPr>
                  <a:t>equalizer might be required for SC in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the fading environments, however the time domain equalization is 10x complicated than the frequency domain process[1]</a:t>
                </a:r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295400"/>
                <a:ext cx="7772400" cy="4343400"/>
              </a:xfrm>
              <a:blipFill rotWithShape="0">
                <a:blip r:embed="rId2"/>
                <a:stretch>
                  <a:fillRect l="-706" t="-843" r="-1412" b="-85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Justin </a:t>
            </a:r>
            <a:r>
              <a:rPr lang="en-US" altLang="ko-KR" dirty="0" err="1"/>
              <a:t>Jia</a:t>
            </a:r>
            <a:r>
              <a:rPr lang="en-US" altLang="ko-KR" dirty="0"/>
              <a:t> </a:t>
            </a:r>
            <a:r>
              <a:rPr lang="en-US" altLang="ko-KR" dirty="0" err="1"/>
              <a:t>Jia</a:t>
            </a:r>
            <a:r>
              <a:rPr lang="en-US" altLang="ko-KR" dirty="0"/>
              <a:t> et</a:t>
            </a:r>
            <a:r>
              <a:rPr lang="en-US" altLang="ko-KR" dirty="0" smtClean="0"/>
              <a:t>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1241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Do you agree that the waveform of wake-up packet shall use OFDM-based OOK modulation?</a:t>
            </a:r>
          </a:p>
          <a:p>
            <a:pPr lvl="1"/>
            <a:r>
              <a:rPr lang="en-US" altLang="ko-KR" dirty="0">
                <a:ea typeface="Gulim" panose="020B0600000101010101" pitchFamily="34" charset="-127"/>
              </a:rPr>
              <a:t>The WUR preamble part is TBD</a:t>
            </a:r>
          </a:p>
          <a:p>
            <a:pPr lvl="1"/>
            <a:r>
              <a:rPr lang="en-US" altLang="zh-CN" dirty="0">
                <a:ea typeface="Gulim" panose="020B0600000101010101" pitchFamily="34" charset="-127"/>
              </a:rPr>
              <a:t>Y</a:t>
            </a:r>
          </a:p>
          <a:p>
            <a:pPr lvl="1"/>
            <a:r>
              <a:rPr lang="en-US" altLang="zh-CN" dirty="0">
                <a:ea typeface="Gulim" panose="020B0600000101010101" pitchFamily="34" charset="-127"/>
              </a:rPr>
              <a:t>N</a:t>
            </a:r>
          </a:p>
          <a:p>
            <a:pPr lvl="1"/>
            <a:r>
              <a:rPr lang="en-US" altLang="zh-CN" dirty="0">
                <a:ea typeface="Gulim" panose="020B0600000101010101" pitchFamily="34" charset="-127"/>
              </a:rPr>
              <a:t>A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224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Move to add the following to the 802.11ba SFD:</a:t>
            </a:r>
          </a:p>
          <a:p>
            <a:pPr lvl="1"/>
            <a:r>
              <a:rPr lang="en-US" altLang="ko-KR" dirty="0" smtClean="0">
                <a:ea typeface="Gulim" panose="020B0600000101010101" pitchFamily="34" charset="-127"/>
              </a:rPr>
              <a:t>To generate the OOK</a:t>
            </a:r>
            <a:r>
              <a:rPr lang="en-US" altLang="ko-KR" dirty="0" smtClean="0">
                <a:ea typeface="Gulim" panose="020B0600000101010101" pitchFamily="34" charset="-127"/>
              </a:rPr>
              <a:t> waveform </a:t>
            </a:r>
            <a:r>
              <a:rPr lang="en-US" altLang="ko-KR" dirty="0">
                <a:ea typeface="Gulim" panose="020B0600000101010101" pitchFamily="34" charset="-127"/>
              </a:rPr>
              <a:t>of wake-up packet </a:t>
            </a:r>
            <a:r>
              <a:rPr lang="en-US" altLang="ko-KR" dirty="0" smtClean="0">
                <a:ea typeface="Gulim" panose="020B0600000101010101" pitchFamily="34" charset="-127"/>
              </a:rPr>
              <a:t>by populating multiple TBD number of tones</a:t>
            </a:r>
          </a:p>
          <a:p>
            <a:pPr lvl="2"/>
            <a:r>
              <a:rPr lang="en-US" altLang="ko-KR" dirty="0" smtClean="0">
                <a:ea typeface="Gulim" panose="020B0600000101010101" pitchFamily="34" charset="-127"/>
              </a:rPr>
              <a:t>The </a:t>
            </a:r>
            <a:r>
              <a:rPr lang="en-US" altLang="ko-KR" dirty="0">
                <a:ea typeface="Gulim" panose="020B0600000101010101" pitchFamily="34" charset="-127"/>
              </a:rPr>
              <a:t>WUR preamble part is TBD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3296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[</a:t>
            </a:r>
            <a:r>
              <a:rPr lang="en-US" altLang="ko-KR" dirty="0">
                <a:ea typeface="Gulim" panose="020B0600000101010101" pitchFamily="34" charset="-127"/>
              </a:rPr>
              <a:t>1</a:t>
            </a:r>
            <a:r>
              <a:rPr lang="en-US" altLang="ko-KR" dirty="0" smtClean="0">
                <a:ea typeface="Gulim" panose="020B0600000101010101" pitchFamily="34" charset="-127"/>
              </a:rPr>
              <a:t>] </a:t>
            </a:r>
            <a:r>
              <a:rPr lang="en-US" altLang="ko-KR" dirty="0" err="1" smtClean="0">
                <a:ea typeface="Gulim" panose="020B0600000101010101" pitchFamily="34" charset="-127"/>
              </a:rPr>
              <a:t>Eldad</a:t>
            </a:r>
            <a:r>
              <a:rPr lang="en-US" altLang="ko-KR" dirty="0" smtClean="0">
                <a:ea typeface="Gulim" panose="020B0600000101010101" pitchFamily="34" charset="-127"/>
              </a:rPr>
              <a:t> </a:t>
            </a:r>
            <a:r>
              <a:rPr lang="en-US" altLang="ko-KR" dirty="0" err="1" smtClean="0">
                <a:ea typeface="Gulim" panose="020B0600000101010101" pitchFamily="34" charset="-127"/>
              </a:rPr>
              <a:t>Perahia</a:t>
            </a:r>
            <a:r>
              <a:rPr lang="en-US" altLang="ko-KR" dirty="0" smtClean="0">
                <a:ea typeface="Gulim" panose="020B0600000101010101" pitchFamily="34" charset="-127"/>
              </a:rPr>
              <a:t>, et al. - Next Generation Wireless LANs 2</a:t>
            </a:r>
            <a:r>
              <a:rPr lang="en-US" altLang="ko-KR" baseline="30000" dirty="0" smtClean="0">
                <a:ea typeface="Gulim" panose="020B0600000101010101" pitchFamily="34" charset="-127"/>
              </a:rPr>
              <a:t>nd</a:t>
            </a:r>
            <a:r>
              <a:rPr lang="en-US" altLang="ko-KR" dirty="0" smtClean="0">
                <a:ea typeface="Gulim" panose="020B0600000101010101" pitchFamily="34" charset="-127"/>
              </a:rPr>
              <a:t> Ed.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16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890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Appendix: </a:t>
            </a:r>
            <a:r>
              <a:rPr lang="en-US" altLang="zh-CN" dirty="0"/>
              <a:t>Fractionally Spaced Equalizer </a:t>
            </a:r>
            <a:r>
              <a:rPr lang="en-US" altLang="zh-CN" dirty="0" smtClean="0"/>
              <a:t>Design Parameters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zh-CN" sz="2000" kern="0" dirty="0" smtClean="0"/>
              <a:t>Linear equalizer and Decision Feedback Equalizer (DFE).</a:t>
            </a:r>
          </a:p>
          <a:p>
            <a:pPr latinLnBrk="0"/>
            <a:r>
              <a:rPr kumimoji="0" lang="en-US" altLang="zh-CN" sz="2000" kern="0" dirty="0" smtClean="0"/>
              <a:t>Least Mean Squares (LMS) and Recursive Least Squares (RLS) updating algorithms.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295400" y="3505198"/>
          <a:ext cx="3733800" cy="2194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1244600"/>
              </a:tblGrid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#ff taps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#</a:t>
                      </a:r>
                      <a:r>
                        <a:rPr lang="en-US" altLang="zh-CN" dirty="0" err="1" smtClean="0">
                          <a:solidFill>
                            <a:schemeClr val="bg1"/>
                          </a:solidFill>
                        </a:rPr>
                        <a:t>fb</a:t>
                      </a:r>
                      <a:r>
                        <a:rPr lang="en-US" altLang="zh-CN" baseline="0" dirty="0" smtClean="0">
                          <a:solidFill>
                            <a:schemeClr val="bg1"/>
                          </a:solidFill>
                        </a:rPr>
                        <a:t> taps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Linear and DFE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DFE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1x5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10x5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9554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50x5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029200" y="3505198"/>
          <a:ext cx="2209800" cy="21945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04900"/>
                <a:gridCol w="1104900"/>
              </a:tblGrid>
              <a:tr h="424754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step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LMS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RLS</a:t>
                      </a:r>
                      <a:endParaRPr lang="zh-CN" altLang="en-US" dirty="0"/>
                    </a:p>
                  </a:txBody>
                  <a:tcPr/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49554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1e-6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12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Appendix: </a:t>
            </a:r>
            <a:r>
              <a:rPr lang="en-US" altLang="zh-CN" dirty="0" smtClean="0"/>
              <a:t>Performance </a:t>
            </a:r>
            <a:r>
              <a:rPr lang="en-US" altLang="zh-CN" dirty="0"/>
              <a:t>of SC-based WUR with Time-domain </a:t>
            </a:r>
            <a:r>
              <a:rPr lang="en-US" altLang="zh-CN" dirty="0" smtClean="0"/>
              <a:t>Equalizers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18</a:t>
            </a:fld>
            <a:endParaRPr lang="en-US" altLang="ko-KR"/>
          </a:p>
        </p:txBody>
      </p:sp>
      <p:pic>
        <p:nvPicPr>
          <p:cNvPr id="8" name="内容占位符 9" descr="umi_per_equalizer_-9db_ICG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372305" y="2514600"/>
            <a:ext cx="4486275" cy="3491865"/>
          </a:xfrm>
        </p:spPr>
      </p:pic>
      <p:pic>
        <p:nvPicPr>
          <p:cNvPr id="9" name="内容占位符 10" descr="WUR_SC_bper_equalizer_IC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099" y="2514600"/>
            <a:ext cx="4486275" cy="3491865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8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Gulim" panose="020B0600000101010101" pitchFamily="34" charset="-127"/>
              </a:rPr>
              <a:t>Introduction</a:t>
            </a:r>
            <a:endParaRPr lang="ko-KR" altLang="en-US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Gulim" panose="020B0600000101010101" pitchFamily="34" charset="-127"/>
              </a:rPr>
              <a:t>In this contribution, WUR simulation results based on narrow band assumption using different transmission scheme are compared: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13-tone OFDM </a:t>
            </a:r>
            <a:r>
              <a:rPr lang="en-US" altLang="ko-KR" sz="1800" dirty="0">
                <a:ea typeface="Gulim" panose="020B0600000101010101" pitchFamily="34" charset="-127"/>
              </a:rPr>
              <a:t>multicarrier (MC</a:t>
            </a:r>
            <a:r>
              <a:rPr lang="en-US" altLang="ko-KR" sz="1800" dirty="0" smtClean="0">
                <a:ea typeface="Gulim" panose="020B0600000101010101" pitchFamily="34" charset="-127"/>
              </a:rPr>
              <a:t>)-</a:t>
            </a:r>
            <a:r>
              <a:rPr lang="en-US" altLang="ko-KR" sz="1800" dirty="0">
                <a:ea typeface="Gulim" panose="020B0600000101010101" pitchFamily="34" charset="-127"/>
              </a:rPr>
              <a:t>based OOK </a:t>
            </a:r>
            <a:r>
              <a:rPr lang="en-US" altLang="ko-KR" sz="1800" dirty="0" smtClean="0">
                <a:ea typeface="Gulim" panose="020B0600000101010101" pitchFamily="34" charset="-127"/>
              </a:rPr>
              <a:t>modulation scheme without waveform coding 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13-tone OFDM multicarrier-based OOK modulation scheme with waveform coding (WFC)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Single carrier (SC) and spectrum spreading-based </a:t>
            </a:r>
            <a:r>
              <a:rPr lang="en-US" altLang="ko-KR" sz="1800" dirty="0" smtClean="0">
                <a:ea typeface="Gulim" panose="020B0600000101010101" pitchFamily="34" charset="-127"/>
              </a:rPr>
              <a:t>OOK </a:t>
            </a:r>
            <a:r>
              <a:rPr lang="en-US" altLang="ko-KR" sz="1800" dirty="0">
                <a:ea typeface="Gulim" panose="020B0600000101010101" pitchFamily="34" charset="-127"/>
              </a:rPr>
              <a:t>modulation </a:t>
            </a:r>
            <a:r>
              <a:rPr lang="en-US" altLang="ko-KR" sz="1800" dirty="0" smtClean="0">
                <a:ea typeface="Gulim" panose="020B0600000101010101" pitchFamily="34" charset="-127"/>
              </a:rPr>
              <a:t>scheme</a:t>
            </a:r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endParaRPr lang="en-US" altLang="ko-KR" dirty="0" smtClean="0">
              <a:ea typeface="Gulim" panose="020B0600000101010101" pitchFamily="34" charset="-127"/>
            </a:endParaRPr>
          </a:p>
          <a:p>
            <a:pPr lvl="1"/>
            <a:endParaRPr lang="ko-KR" altLang="en-US" sz="1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68786" y="6475413"/>
            <a:ext cx="167513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4804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MC OOK Symbol Generation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OOK symbol for 13-tone multicarrier OFDM-based scheme without waveform coding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Subcarrier width = 312.5kHz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4us OFDM symbol period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OOK information bit “1”: 13 </a:t>
            </a:r>
            <a:r>
              <a:rPr lang="en-US" altLang="ko-KR" sz="1800" dirty="0">
                <a:ea typeface="Gulim" panose="020B0600000101010101" pitchFamily="34" charset="-127"/>
              </a:rPr>
              <a:t>subcarriers out of 64 subcarriers, where the 13 tones are </a:t>
            </a:r>
            <a:r>
              <a:rPr lang="en-US" altLang="ko-KR" sz="1800" dirty="0" smtClean="0">
                <a:ea typeface="Gulim" panose="020B0600000101010101" pitchFamily="34" charset="-127"/>
              </a:rPr>
              <a:t>at the indices [-</a:t>
            </a:r>
            <a:r>
              <a:rPr lang="en-US" altLang="ko-KR" sz="1800" dirty="0">
                <a:ea typeface="Gulim" panose="020B0600000101010101" pitchFamily="34" charset="-127"/>
              </a:rPr>
              <a:t>6,6] of the L-LTF sequence</a:t>
            </a:r>
          </a:p>
          <a:p>
            <a:pPr lvl="1"/>
            <a:r>
              <a:rPr lang="en-US" altLang="zh-CN" sz="1800" dirty="0" smtClean="0"/>
              <a:t>OOK information bit “0”: all subcarriers are set to null value</a:t>
            </a:r>
          </a:p>
          <a:p>
            <a:pPr lvl="1"/>
            <a:r>
              <a:rPr lang="en-US" altLang="zh-CN" sz="1800" dirty="0" smtClean="0"/>
              <a:t>CP is utilized for OFDM symbol</a:t>
            </a:r>
            <a:endParaRPr lang="zh-CN" altLang="en-US" sz="1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09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WFC OOK </a:t>
            </a:r>
            <a:r>
              <a:rPr lang="en-US" altLang="zh-CN" dirty="0"/>
              <a:t>Symbol </a:t>
            </a:r>
            <a:r>
              <a:rPr lang="en-US" altLang="zh-CN" dirty="0" smtClean="0"/>
              <a:t>Generation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/>
          <a:lstStyle/>
          <a:p>
            <a:r>
              <a:rPr lang="en-US" altLang="zh-CN" sz="2000" dirty="0"/>
              <a:t>OOK symbol for 13-tone multicarrier OFDM-based scheme </a:t>
            </a:r>
            <a:r>
              <a:rPr lang="en-US" altLang="zh-CN" sz="2000" dirty="0" smtClean="0"/>
              <a:t>with 4us waveform coding</a:t>
            </a:r>
            <a:endParaRPr lang="en-US" altLang="zh-CN" sz="2000" dirty="0"/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Subcarrier width = 312.5kHz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OFDM </a:t>
            </a:r>
            <a:r>
              <a:rPr lang="en-US" altLang="ko-KR" sz="1800" dirty="0">
                <a:ea typeface="Gulim" panose="020B0600000101010101" pitchFamily="34" charset="-127"/>
              </a:rPr>
              <a:t>symbol </a:t>
            </a:r>
            <a:r>
              <a:rPr lang="en-US" altLang="ko-KR" sz="1800" dirty="0" smtClean="0">
                <a:ea typeface="Gulim" panose="020B0600000101010101" pitchFamily="34" charset="-127"/>
              </a:rPr>
              <a:t>period: 4us</a:t>
            </a:r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Basic narrowband OFDM symbol: 13 subcarriers out of 64 subcarriers, where the 13 tones are [-6,6] of the L-LTF</a:t>
            </a:r>
            <a:r>
              <a:rPr lang="en-US" altLang="ko-KR" sz="1800" dirty="0" smtClean="0">
                <a:ea typeface="Gulim" panose="020B0600000101010101" pitchFamily="34" charset="-127"/>
              </a:rPr>
              <a:t> sequence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Masking </a:t>
            </a:r>
            <a:r>
              <a:rPr lang="en-US" altLang="ko-KR" sz="1800" dirty="0">
                <a:ea typeface="Gulim" panose="020B0600000101010101" pitchFamily="34" charset="-127"/>
              </a:rPr>
              <a:t>is applied on the basic symbol to represent OOK bit “0” and “1</a:t>
            </a:r>
            <a:r>
              <a:rPr lang="en-US" altLang="ko-KR" sz="1800" dirty="0" smtClean="0">
                <a:ea typeface="Gulim" panose="020B0600000101010101" pitchFamily="34" charset="-127"/>
              </a:rPr>
              <a:t>” </a:t>
            </a:r>
          </a:p>
          <a:p>
            <a:pPr lvl="1"/>
            <a:r>
              <a:rPr lang="en-US" altLang="zh-CN" sz="1800" dirty="0" smtClean="0"/>
              <a:t>CP </a:t>
            </a:r>
            <a:r>
              <a:rPr lang="en-US" altLang="zh-CN" sz="1800" dirty="0"/>
              <a:t>is utilized </a:t>
            </a:r>
            <a:r>
              <a:rPr lang="en-US" altLang="zh-CN" sz="1800" dirty="0" smtClean="0"/>
              <a:t>at the 4us OFDM symbol level</a:t>
            </a:r>
            <a:endParaRPr lang="zh-CN" altLang="en-US" sz="1800" dirty="0"/>
          </a:p>
          <a:p>
            <a:pPr lvl="1"/>
            <a:endParaRPr lang="en-US" altLang="ko-KR" dirty="0">
              <a:ea typeface="Gulim" panose="020B0600000101010101" pitchFamily="34" charset="-127"/>
            </a:endParaRPr>
          </a:p>
          <a:p>
            <a:pPr lvl="1"/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4724400"/>
            <a:ext cx="2794800" cy="164668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5200" y="4724400"/>
            <a:ext cx="2794800" cy="164668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3342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WFC OOK </a:t>
            </a:r>
            <a:r>
              <a:rPr lang="en-US" altLang="zh-CN" dirty="0"/>
              <a:t>Symbol </a:t>
            </a:r>
            <a:r>
              <a:rPr lang="en-US" altLang="zh-CN" dirty="0" smtClean="0"/>
              <a:t>Generation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zh-CN" sz="2000" dirty="0"/>
              <a:t>OOK symbol for 13-tone multicarrier OFDM-based scheme with </a:t>
            </a:r>
            <a:r>
              <a:rPr lang="en-US" altLang="zh-CN" sz="2000" dirty="0" smtClean="0"/>
              <a:t>8us </a:t>
            </a:r>
            <a:r>
              <a:rPr lang="en-US" altLang="zh-CN" sz="2000" dirty="0"/>
              <a:t>waveform </a:t>
            </a:r>
            <a:r>
              <a:rPr lang="en-US" altLang="zh-CN" sz="2000" dirty="0" smtClean="0"/>
              <a:t>coding</a:t>
            </a:r>
            <a:endParaRPr lang="en-US" altLang="zh-CN" sz="2000" dirty="0"/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Subcarrier width = 312.5kHz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OFDM </a:t>
            </a:r>
            <a:r>
              <a:rPr lang="en-US" altLang="ko-KR" sz="1800" dirty="0">
                <a:ea typeface="Gulim" panose="020B0600000101010101" pitchFamily="34" charset="-127"/>
              </a:rPr>
              <a:t>symbol </a:t>
            </a:r>
            <a:r>
              <a:rPr lang="en-US" altLang="ko-KR" sz="1800" dirty="0" smtClean="0">
                <a:ea typeface="Gulim" panose="020B0600000101010101" pitchFamily="34" charset="-127"/>
              </a:rPr>
              <a:t>period: 4us</a:t>
            </a:r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Basic narrowband OFDM symbol: 13 subcarriers out of 64 subcarriers, where the 13 tones are [-6,6] of the L-LTF sequence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4us blank energy period with the basic </a:t>
            </a:r>
            <a:r>
              <a:rPr lang="en-US" altLang="ko-KR" sz="1800" dirty="0">
                <a:ea typeface="Gulim" panose="020B0600000101010101" pitchFamily="34" charset="-127"/>
              </a:rPr>
              <a:t>narrow band OFDM symbol represents </a:t>
            </a:r>
            <a:r>
              <a:rPr lang="en-US" altLang="ko-KR" sz="1800" dirty="0" smtClean="0">
                <a:ea typeface="Gulim" panose="020B0600000101010101" pitchFamily="34" charset="-127"/>
              </a:rPr>
              <a:t>the OOK </a:t>
            </a:r>
            <a:r>
              <a:rPr lang="en-US" altLang="ko-KR" sz="1800" dirty="0">
                <a:ea typeface="Gulim" panose="020B0600000101010101" pitchFamily="34" charset="-127"/>
              </a:rPr>
              <a:t>bit “0”, the reverse of order represents </a:t>
            </a:r>
            <a:r>
              <a:rPr lang="en-US" altLang="ko-KR" sz="1800" dirty="0" smtClean="0">
                <a:ea typeface="Gulim" panose="020B0600000101010101" pitchFamily="34" charset="-127"/>
              </a:rPr>
              <a:t>the OOK </a:t>
            </a:r>
            <a:r>
              <a:rPr lang="en-US" altLang="ko-KR" sz="1800" dirty="0">
                <a:ea typeface="Gulim" panose="020B0600000101010101" pitchFamily="34" charset="-127"/>
              </a:rPr>
              <a:t>bit </a:t>
            </a:r>
            <a:r>
              <a:rPr lang="en-US" altLang="ko-KR" sz="1800" dirty="0" smtClean="0">
                <a:ea typeface="Gulim" panose="020B0600000101010101" pitchFamily="34" charset="-127"/>
              </a:rPr>
              <a:t>“1” </a:t>
            </a:r>
          </a:p>
          <a:p>
            <a:pPr lvl="1"/>
            <a:r>
              <a:rPr lang="en-US" altLang="zh-CN" sz="1800" dirty="0" smtClean="0"/>
              <a:t>CP </a:t>
            </a:r>
            <a:r>
              <a:rPr lang="en-US" altLang="zh-CN" sz="1800" dirty="0"/>
              <a:t>is utilized at </a:t>
            </a:r>
            <a:r>
              <a:rPr lang="en-US" altLang="zh-CN" sz="1800" dirty="0" smtClean="0"/>
              <a:t>the 4us </a:t>
            </a:r>
            <a:r>
              <a:rPr lang="en-US" altLang="zh-CN" sz="1800" dirty="0"/>
              <a:t>OFDM symbol level</a:t>
            </a:r>
            <a:endParaRPr lang="zh-CN" altLang="en-US" sz="1800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800600"/>
            <a:ext cx="2871000" cy="169158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8401" y="4800601"/>
            <a:ext cx="2819398" cy="1661178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502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 OOK </a:t>
            </a:r>
            <a:r>
              <a:rPr lang="en-US" altLang="zh-CN" dirty="0"/>
              <a:t>Symbol </a:t>
            </a:r>
            <a:r>
              <a:rPr lang="en-US" altLang="zh-CN" dirty="0" smtClean="0"/>
              <a:t>Generation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OOK symbol for </a:t>
            </a:r>
            <a:r>
              <a:rPr lang="en-US" altLang="ko-KR" sz="2000" dirty="0">
                <a:ea typeface="Gulim" panose="020B0600000101010101" pitchFamily="34" charset="-127"/>
              </a:rPr>
              <a:t>Single carrier and spectrum spreading-based OOK modulation </a:t>
            </a:r>
            <a:r>
              <a:rPr lang="en-US" altLang="ko-KR" sz="2000" dirty="0" smtClean="0">
                <a:ea typeface="Gulim" panose="020B0600000101010101" pitchFamily="34" charset="-127"/>
              </a:rPr>
              <a:t>scheme</a:t>
            </a:r>
            <a:endParaRPr lang="en-US" altLang="zh-CN" sz="2000" dirty="0" smtClean="0"/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250 </a:t>
            </a:r>
            <a:r>
              <a:rPr lang="en-US" altLang="ko-KR" sz="1800" dirty="0">
                <a:ea typeface="Gulim" panose="020B0600000101010101" pitchFamily="34" charset="-127"/>
              </a:rPr>
              <a:t>kbps bit rate of information </a:t>
            </a:r>
            <a:r>
              <a:rPr lang="en-US" altLang="ko-KR" sz="1800" dirty="0" smtClean="0">
                <a:ea typeface="Gulim" panose="020B0600000101010101" pitchFamily="34" charset="-127"/>
              </a:rPr>
              <a:t>bits</a:t>
            </a:r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Spectrum spreading </a:t>
            </a:r>
            <a:r>
              <a:rPr lang="en-US" altLang="ko-KR" sz="1800" dirty="0" smtClean="0">
                <a:ea typeface="Gulim" panose="020B0600000101010101" pitchFamily="34" charset="-127"/>
              </a:rPr>
              <a:t>factor-8, resulting in 2M chip/s 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[ 1, 0, 0, 1, 0, 1, 1, 0] </a:t>
            </a:r>
            <a:r>
              <a:rPr lang="en-US" altLang="ko-KR" sz="1800" dirty="0" smtClean="0">
                <a:ea typeface="Gulim" panose="020B0600000101010101" pitchFamily="34" charset="-127"/>
              </a:rPr>
              <a:t>indicates the </a:t>
            </a:r>
            <a:r>
              <a:rPr lang="en-US" altLang="ko-KR" sz="1800" dirty="0">
                <a:ea typeface="Gulim" panose="020B0600000101010101" pitchFamily="34" charset="-127"/>
              </a:rPr>
              <a:t>information source bit “0”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[ 0, 1, 1, 0, 1, 0, 0, 1] indicates </a:t>
            </a:r>
            <a:r>
              <a:rPr lang="en-US" altLang="ko-KR" sz="1800" dirty="0" smtClean="0">
                <a:ea typeface="Gulim" panose="020B0600000101010101" pitchFamily="34" charset="-127"/>
              </a:rPr>
              <a:t>the information </a:t>
            </a:r>
            <a:r>
              <a:rPr lang="en-US" altLang="ko-KR" sz="1800" dirty="0">
                <a:ea typeface="Gulim" panose="020B0600000101010101" pitchFamily="34" charset="-127"/>
              </a:rPr>
              <a:t>source bit “1</a:t>
            </a:r>
            <a:r>
              <a:rPr lang="en-US" altLang="ko-KR" sz="1800" dirty="0" smtClean="0">
                <a:ea typeface="Gulim" panose="020B0600000101010101" pitchFamily="34" charset="-127"/>
              </a:rPr>
              <a:t>”</a:t>
            </a:r>
          </a:p>
          <a:p>
            <a:r>
              <a:rPr lang="en-US" altLang="ko-KR" sz="2200" dirty="0" smtClean="0">
                <a:ea typeface="Gulim" panose="020B0600000101010101" pitchFamily="34" charset="-127"/>
              </a:rPr>
              <a:t>Other arrangements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Pulse shaping &amp; matched filter: </a:t>
            </a:r>
          </a:p>
          <a:p>
            <a:pPr lvl="2"/>
            <a:r>
              <a:rPr lang="en-US" altLang="ko-KR" sz="1600" dirty="0" smtClean="0">
                <a:ea typeface="Gulim" panose="020B0600000101010101" pitchFamily="34" charset="-127"/>
              </a:rPr>
              <a:t>Type: Squared-root raised cosine</a:t>
            </a:r>
          </a:p>
          <a:p>
            <a:pPr lvl="2"/>
            <a:r>
              <a:rPr lang="en-US" altLang="ko-KR" sz="1600" dirty="0" err="1" smtClean="0">
                <a:ea typeface="Gulim" panose="020B0600000101010101" pitchFamily="34" charset="-127"/>
              </a:rPr>
              <a:t>Upsampling</a:t>
            </a:r>
            <a:r>
              <a:rPr lang="en-US" altLang="ko-KR" sz="1600" dirty="0" smtClean="0">
                <a:ea typeface="Gulim" panose="020B0600000101010101" pitchFamily="34" charset="-127"/>
              </a:rPr>
              <a:t> rate: 50x in AWGN and </a:t>
            </a:r>
            <a:r>
              <a:rPr lang="en-US" altLang="ko-KR" sz="1600" dirty="0" err="1" smtClean="0">
                <a:ea typeface="Gulim" panose="020B0600000101010101" pitchFamily="34" charset="-127"/>
              </a:rPr>
              <a:t>ChD</a:t>
            </a:r>
            <a:r>
              <a:rPr lang="en-US" altLang="ko-KR" sz="1600" dirty="0" smtClean="0">
                <a:ea typeface="Gulim" panose="020B0600000101010101" pitchFamily="34" charset="-127"/>
              </a:rPr>
              <a:t>/40x in </a:t>
            </a:r>
            <a:r>
              <a:rPr lang="en-US" altLang="ko-KR" sz="1600" dirty="0" err="1" smtClean="0">
                <a:ea typeface="Gulim" panose="020B0600000101010101" pitchFamily="34" charset="-127"/>
              </a:rPr>
              <a:t>UMi</a:t>
            </a:r>
            <a:endParaRPr lang="en-US" altLang="ko-KR" sz="1600" dirty="0" smtClean="0">
              <a:ea typeface="Gulim" panose="020B0600000101010101" pitchFamily="34" charset="-127"/>
            </a:endParaRPr>
          </a:p>
          <a:p>
            <a:pPr lvl="2"/>
            <a:r>
              <a:rPr lang="en-US" altLang="ko-KR" sz="1600" dirty="0" err="1" smtClean="0">
                <a:ea typeface="Gulim" panose="020B0600000101010101" pitchFamily="34" charset="-127"/>
              </a:rPr>
              <a:t>Rolloff</a:t>
            </a:r>
            <a:r>
              <a:rPr lang="en-US" altLang="ko-KR" sz="1600" dirty="0" smtClean="0">
                <a:ea typeface="Gulim" panose="020B0600000101010101" pitchFamily="34" charset="-127"/>
              </a:rPr>
              <a:t> factor: 0.4</a:t>
            </a:r>
          </a:p>
          <a:p>
            <a:pPr lvl="2"/>
            <a:r>
              <a:rPr lang="en-US" altLang="ko-KR" sz="1600" dirty="0" smtClean="0">
                <a:ea typeface="Gulim" panose="020B0600000101010101" pitchFamily="34" charset="-127"/>
              </a:rPr>
              <a:t>Span symbols: 4</a:t>
            </a:r>
            <a:endParaRPr lang="en-US" altLang="ko-KR" sz="1600" dirty="0">
              <a:ea typeface="Gulim" panose="020B0600000101010101" pitchFamily="34" charset="-127"/>
            </a:endParaRPr>
          </a:p>
          <a:p>
            <a:pPr lvl="1"/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endParaRPr lang="en-US" altLang="ko-KR" sz="1800" dirty="0">
              <a:ea typeface="Gulim" panose="020B0600000101010101" pitchFamily="34" charset="-127"/>
            </a:endParaRP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6621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Simulation Configurations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altLang="zh-CN" sz="2000" dirty="0" smtClean="0"/>
              <a:t>13-tone </a:t>
            </a:r>
            <a:r>
              <a:rPr lang="en-US" altLang="zh-CN" sz="2000" dirty="0"/>
              <a:t>multicarrier OFDM-based scheme without waveform coding</a:t>
            </a:r>
          </a:p>
          <a:p>
            <a:pPr lvl="1"/>
            <a:r>
              <a:rPr lang="en-US" altLang="ko-KR" sz="1600" dirty="0">
                <a:ea typeface="Gulim" panose="020B0600000101010101" pitchFamily="34" charset="-127"/>
              </a:rPr>
              <a:t>Wake-up packet structure</a:t>
            </a: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Wake-up </a:t>
            </a:r>
            <a:r>
              <a:rPr lang="en-US" altLang="ko-KR" sz="1200" dirty="0" smtClean="0">
                <a:ea typeface="Gulim" panose="020B0600000101010101" pitchFamily="34" charset="-127"/>
              </a:rPr>
              <a:t>packet preamble </a:t>
            </a:r>
            <a:r>
              <a:rPr lang="en-US" altLang="ko-KR" sz="1200" dirty="0">
                <a:ea typeface="Gulim" panose="020B0600000101010101" pitchFamily="34" charset="-127"/>
              </a:rPr>
              <a:t>(10 bits) + data bits(100 bits)</a:t>
            </a: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Wake-up </a:t>
            </a:r>
            <a:r>
              <a:rPr lang="en-US" altLang="ko-KR" sz="1200" dirty="0" smtClean="0">
                <a:ea typeface="Gulim" panose="020B0600000101010101" pitchFamily="34" charset="-127"/>
              </a:rPr>
              <a:t>packet preamble </a:t>
            </a:r>
            <a:r>
              <a:rPr lang="en-US" altLang="ko-KR" sz="1200" dirty="0">
                <a:ea typeface="Gulim" panose="020B0600000101010101" pitchFamily="34" charset="-127"/>
              </a:rPr>
              <a:t>sequence is set to </a:t>
            </a:r>
            <a:r>
              <a:rPr lang="en-US" altLang="ko-KR" sz="1200" dirty="0" smtClean="0">
                <a:ea typeface="Gulim" panose="020B0600000101010101" pitchFamily="34" charset="-127"/>
              </a:rPr>
              <a:t>[1 </a:t>
            </a:r>
            <a:r>
              <a:rPr lang="en-US" altLang="ko-KR" sz="1200" dirty="0">
                <a:ea typeface="Gulim" panose="020B0600000101010101" pitchFamily="34" charset="-127"/>
              </a:rPr>
              <a:t>0 1 0 1 0 1 0 1 </a:t>
            </a:r>
            <a:r>
              <a:rPr lang="en-US" altLang="ko-KR" sz="1200" dirty="0" smtClean="0">
                <a:ea typeface="Gulim" panose="020B0600000101010101" pitchFamily="34" charset="-127"/>
              </a:rPr>
              <a:t>0] </a:t>
            </a:r>
            <a:r>
              <a:rPr lang="en-US" altLang="ko-KR" sz="1200" dirty="0">
                <a:ea typeface="Gulim" panose="020B0600000101010101" pitchFamily="34" charset="-127"/>
              </a:rPr>
              <a:t>in the simulation</a:t>
            </a:r>
          </a:p>
          <a:p>
            <a:pPr lvl="3"/>
            <a:r>
              <a:rPr lang="en-US" altLang="ko-KR" sz="1000" dirty="0">
                <a:ea typeface="Gulim" panose="020B0600000101010101" pitchFamily="34" charset="-127"/>
              </a:rPr>
              <a:t>The preamble </a:t>
            </a:r>
            <a:r>
              <a:rPr lang="en-US" altLang="ko-KR" sz="1000" dirty="0" smtClean="0">
                <a:ea typeface="Gulim" panose="020B0600000101010101" pitchFamily="34" charset="-127"/>
              </a:rPr>
              <a:t>is considered as </a:t>
            </a:r>
            <a:r>
              <a:rPr lang="en-US" altLang="ko-KR" sz="1000" dirty="0">
                <a:ea typeface="Gulim" panose="020B0600000101010101" pitchFamily="34" charset="-127"/>
              </a:rPr>
              <a:t>a training sequence for the threshold detection. Synchronization is assumed </a:t>
            </a:r>
            <a:r>
              <a:rPr lang="en-US" altLang="ko-KR" sz="1000" dirty="0" smtClean="0">
                <a:ea typeface="Gulim" panose="020B0600000101010101" pitchFamily="34" charset="-127"/>
              </a:rPr>
              <a:t>to be perfect </a:t>
            </a:r>
            <a:r>
              <a:rPr lang="en-US" altLang="ko-KR" sz="1000" dirty="0">
                <a:ea typeface="Gulim" panose="020B0600000101010101" pitchFamily="34" charset="-127"/>
              </a:rPr>
              <a:t>and </a:t>
            </a:r>
            <a:r>
              <a:rPr lang="en-US" altLang="ko-KR" sz="1000" dirty="0" smtClean="0">
                <a:ea typeface="Gulim" panose="020B0600000101010101" pitchFamily="34" charset="-127"/>
              </a:rPr>
              <a:t>hence not simulated</a:t>
            </a:r>
            <a:endParaRPr lang="en-US" altLang="ko-KR" sz="1000" dirty="0">
              <a:ea typeface="Gulim" panose="020B0600000101010101" pitchFamily="34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pitchFamily="34" charset="-127"/>
              </a:rPr>
              <a:t>Symbols without waveform coding are </a:t>
            </a:r>
            <a:r>
              <a:rPr lang="en-US" altLang="ko-KR" sz="1600" dirty="0">
                <a:ea typeface="Gulim" panose="020B0600000101010101" pitchFamily="34" charset="-127"/>
              </a:rPr>
              <a:t>used as introduced in previous page</a:t>
            </a:r>
          </a:p>
          <a:p>
            <a:pPr lvl="2"/>
            <a:r>
              <a:rPr lang="en-US" altLang="ko-KR" sz="1200" dirty="0" smtClean="0">
                <a:ea typeface="Gulim" panose="020B0600000101010101" pitchFamily="34" charset="-127"/>
              </a:rPr>
              <a:t>OFDM symbol’s </a:t>
            </a:r>
            <a:r>
              <a:rPr lang="en-US" altLang="ko-KR" sz="1200" dirty="0">
                <a:ea typeface="Gulim" panose="020B0600000101010101" pitchFamily="34" charset="-127"/>
              </a:rPr>
              <a:t>power is normalized </a:t>
            </a:r>
          </a:p>
          <a:p>
            <a:pPr lvl="1"/>
            <a:r>
              <a:rPr lang="en-US" altLang="ko-KR" sz="1600" dirty="0" smtClean="0">
                <a:ea typeface="Gulim" panose="020B0600000101010101" pitchFamily="34" charset="-127"/>
              </a:rPr>
              <a:t>Channel </a:t>
            </a:r>
            <a:r>
              <a:rPr lang="en-US" altLang="ko-KR" sz="1600" dirty="0">
                <a:ea typeface="Gulim" panose="020B0600000101010101" pitchFamily="34" charset="-127"/>
              </a:rPr>
              <a:t>models for the simulation</a:t>
            </a:r>
          </a:p>
          <a:p>
            <a:pPr lvl="2"/>
            <a:r>
              <a:rPr lang="en-US" altLang="ko-KR" sz="1400" dirty="0">
                <a:ea typeface="Gulim" panose="020B0600000101010101" pitchFamily="34" charset="-127"/>
              </a:rPr>
              <a:t>AWGN, </a:t>
            </a:r>
            <a:r>
              <a:rPr lang="en-US" altLang="ko-KR" sz="1400" dirty="0" err="1">
                <a:ea typeface="Gulim" panose="020B0600000101010101" pitchFamily="34" charset="-127"/>
              </a:rPr>
              <a:t>TGn</a:t>
            </a:r>
            <a:r>
              <a:rPr lang="en-US" altLang="ko-KR" sz="1400" dirty="0">
                <a:ea typeface="Gulim" panose="020B0600000101010101" pitchFamily="34" charset="-127"/>
              </a:rPr>
              <a:t> </a:t>
            </a:r>
            <a:r>
              <a:rPr lang="en-US" altLang="ko-KR" sz="1400" dirty="0" err="1">
                <a:ea typeface="Gulim" panose="020B0600000101010101" pitchFamily="34" charset="-127"/>
              </a:rPr>
              <a:t>ChD</a:t>
            </a:r>
            <a:r>
              <a:rPr lang="en-US" altLang="ko-KR" sz="1400" dirty="0">
                <a:ea typeface="Gulim" panose="020B0600000101010101" pitchFamily="34" charset="-127"/>
              </a:rPr>
              <a:t>, </a:t>
            </a:r>
            <a:r>
              <a:rPr lang="en-US" altLang="ko-KR" sz="1400" dirty="0" err="1">
                <a:ea typeface="Gulim" panose="020B0600000101010101" pitchFamily="34" charset="-127"/>
              </a:rPr>
              <a:t>UMi</a:t>
            </a:r>
            <a:r>
              <a:rPr lang="en-US" altLang="ko-KR" sz="1400" dirty="0">
                <a:ea typeface="Gulim" panose="020B0600000101010101" pitchFamily="34" charset="-127"/>
              </a:rPr>
              <a:t> NLOS</a:t>
            </a:r>
          </a:p>
          <a:p>
            <a:pPr lvl="1"/>
            <a:r>
              <a:rPr lang="en-US" altLang="ko-KR" sz="1600" dirty="0">
                <a:ea typeface="Gulim" panose="020B0600000101010101" pitchFamily="34" charset="-127"/>
              </a:rPr>
              <a:t>No CFO, STO, Phase Noise</a:t>
            </a:r>
          </a:p>
          <a:p>
            <a:pPr lvl="1"/>
            <a:r>
              <a:rPr lang="en-US" altLang="ko-KR" sz="1600" dirty="0">
                <a:ea typeface="Gulim" panose="020B0600000101010101" pitchFamily="34" charset="-127"/>
              </a:rPr>
              <a:t>No </a:t>
            </a:r>
            <a:r>
              <a:rPr lang="en-US" altLang="ko-KR" sz="1600" dirty="0" smtClean="0">
                <a:ea typeface="Gulim" panose="020B0600000101010101" pitchFamily="34" charset="-127"/>
              </a:rPr>
              <a:t>channel coding</a:t>
            </a:r>
            <a:r>
              <a:rPr lang="en-US" altLang="ko-KR" sz="1600" dirty="0">
                <a:ea typeface="Gulim" panose="020B0600000101010101" pitchFamily="34" charset="-127"/>
              </a:rPr>
              <a:t>, No channel equalizing</a:t>
            </a:r>
          </a:p>
          <a:p>
            <a:pPr lvl="1"/>
            <a:r>
              <a:rPr lang="en-US" altLang="zh-CN" sz="1600" dirty="0">
                <a:ea typeface="Gulim" panose="020B0600000101010101" pitchFamily="34" charset="-127"/>
              </a:rPr>
              <a:t>Rx </a:t>
            </a:r>
            <a:r>
              <a:rPr lang="en-US" altLang="ko-KR" sz="1600" dirty="0">
                <a:ea typeface="Gulim" panose="020B0600000101010101" pitchFamily="34" charset="-127"/>
              </a:rPr>
              <a:t>procedure</a:t>
            </a: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CP is removed firstly for the </a:t>
            </a:r>
            <a:r>
              <a:rPr lang="en-US" altLang="ko-KR" sz="1200" dirty="0" smtClean="0">
                <a:ea typeface="Gulim" panose="020B0600000101010101" pitchFamily="34" charset="-127"/>
              </a:rPr>
              <a:t>following OOK </a:t>
            </a:r>
            <a:r>
              <a:rPr lang="en-US" altLang="ko-KR" sz="1200" dirty="0">
                <a:ea typeface="Gulim" panose="020B0600000101010101" pitchFamily="34" charset="-127"/>
              </a:rPr>
              <a:t>detection </a:t>
            </a: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Wake-up </a:t>
            </a:r>
            <a:r>
              <a:rPr lang="en-US" altLang="ko-KR" sz="1200" dirty="0" smtClean="0">
                <a:ea typeface="Gulim" panose="020B0600000101010101" pitchFamily="34" charset="-127"/>
              </a:rPr>
              <a:t>packet preamble </a:t>
            </a:r>
            <a:r>
              <a:rPr lang="en-US" altLang="ko-KR" sz="1200" dirty="0">
                <a:ea typeface="Gulim" panose="020B0600000101010101" pitchFamily="34" charset="-127"/>
              </a:rPr>
              <a:t>is used to estimate the signal power and to determine the threshold. Then simply compare the total power per symbol with the </a:t>
            </a:r>
            <a:r>
              <a:rPr lang="en-US" altLang="ko-KR" sz="1200" dirty="0" smtClean="0">
                <a:ea typeface="Gulim" panose="020B0600000101010101" pitchFamily="34" charset="-127"/>
              </a:rPr>
              <a:t>threshold for decision making</a:t>
            </a:r>
            <a:endParaRPr lang="en-US" altLang="ko-KR" sz="1200" dirty="0">
              <a:ea typeface="Gulim" panose="020B0600000101010101" pitchFamily="34" charset="-127"/>
            </a:endParaRP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The threshold is determined by the average power of the preamble </a:t>
            </a:r>
            <a:r>
              <a:rPr lang="en-US" altLang="ko-KR" sz="1200" dirty="0" smtClean="0">
                <a:ea typeface="Gulim" panose="020B0600000101010101" pitchFamily="34" charset="-127"/>
              </a:rPr>
              <a:t>sequence</a:t>
            </a:r>
            <a:endParaRPr lang="en-US" altLang="ko-KR" sz="1200" dirty="0">
              <a:ea typeface="Gulim" panose="020B0600000101010101" pitchFamily="34" charset="-127"/>
            </a:endParaRP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Rx calculates the power at </a:t>
            </a:r>
            <a:r>
              <a:rPr lang="en-US" altLang="ko-KR" sz="1200" dirty="0" smtClean="0">
                <a:ea typeface="Gulim" panose="020B0600000101010101" pitchFamily="34" charset="-127"/>
              </a:rPr>
              <a:t>4 </a:t>
            </a:r>
            <a:r>
              <a:rPr lang="en-US" altLang="ko-KR" sz="1200" dirty="0">
                <a:ea typeface="Gulim" panose="020B0600000101010101" pitchFamily="34" charset="-127"/>
              </a:rPr>
              <a:t>MHz </a:t>
            </a:r>
            <a:r>
              <a:rPr lang="en-US" altLang="ko-KR" sz="1200" dirty="0" err="1">
                <a:ea typeface="Gulim" panose="020B0600000101010101" pitchFamily="34" charset="-127"/>
              </a:rPr>
              <a:t>passband</a:t>
            </a:r>
            <a:r>
              <a:rPr lang="en-US" altLang="ko-KR" sz="1200" dirty="0">
                <a:ea typeface="Gulim" panose="020B0600000101010101" pitchFamily="34" charset="-127"/>
              </a:rPr>
              <a:t> for </a:t>
            </a:r>
            <a:r>
              <a:rPr lang="en-US" altLang="ko-KR" sz="1200" dirty="0" smtClean="0">
                <a:ea typeface="Gulim" panose="020B0600000101010101" pitchFamily="34" charset="-127"/>
              </a:rPr>
              <a:t>the 13 </a:t>
            </a:r>
            <a:r>
              <a:rPr lang="en-US" altLang="ko-KR" sz="1200" dirty="0">
                <a:ea typeface="Gulim" panose="020B0600000101010101" pitchFamily="34" charset="-127"/>
              </a:rPr>
              <a:t>tones (</a:t>
            </a:r>
            <a:r>
              <a:rPr lang="en-US" altLang="ko-KR" sz="1200" dirty="0" smtClean="0">
                <a:ea typeface="Gulim" panose="020B0600000101010101" pitchFamily="34" charset="-127"/>
              </a:rPr>
              <a:t>16-order </a:t>
            </a:r>
            <a:r>
              <a:rPr lang="en-US" altLang="ko-KR" sz="1200" dirty="0">
                <a:ea typeface="Gulim" panose="020B0600000101010101" pitchFamily="34" charset="-127"/>
              </a:rPr>
              <a:t>FIR</a:t>
            </a:r>
            <a:r>
              <a:rPr lang="en-US" altLang="ko-KR" sz="1200" dirty="0" smtClean="0">
                <a:ea typeface="Gulim" panose="020B0600000101010101" pitchFamily="34" charset="-127"/>
              </a:rPr>
              <a:t>)</a:t>
            </a:r>
            <a:endParaRPr lang="en-US" altLang="ko-KR" sz="1200" dirty="0">
              <a:ea typeface="Gulim" panose="020B0600000101010101" pitchFamily="34" charset="-127"/>
            </a:endParaRP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OOK bit detection is only performed in the time domain.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2801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 altLang="zh-CN" dirty="0"/>
              <a:t>Simulation </a:t>
            </a:r>
            <a:r>
              <a:rPr lang="en-US" altLang="zh-CN" dirty="0" smtClean="0"/>
              <a:t>Configurations (2)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295400"/>
                <a:ext cx="7772400" cy="4724400"/>
              </a:xfrm>
            </p:spPr>
            <p:txBody>
              <a:bodyPr/>
              <a:lstStyle/>
              <a:p>
                <a:r>
                  <a:rPr lang="en-US" altLang="zh-CN" sz="2000" dirty="0" smtClean="0"/>
                  <a:t>13-tone </a:t>
                </a:r>
                <a:r>
                  <a:rPr lang="en-US" altLang="zh-CN" sz="2000" dirty="0"/>
                  <a:t>multicarrier OFDM-based scheme </a:t>
                </a:r>
                <a:r>
                  <a:rPr lang="en-US" altLang="zh-CN" sz="2000" dirty="0" smtClean="0"/>
                  <a:t>with </a:t>
                </a:r>
                <a:r>
                  <a:rPr lang="en-US" altLang="zh-CN" sz="2000" dirty="0"/>
                  <a:t>waveform </a:t>
                </a:r>
                <a:r>
                  <a:rPr lang="en-US" altLang="zh-CN" sz="2000" dirty="0" smtClean="0"/>
                  <a:t>coding</a:t>
                </a:r>
                <a:endParaRPr lang="en-US" altLang="zh-CN" sz="2000" dirty="0"/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Wake-up packet structure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Data bits(100 bits)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Preamble is not included, but time synchronization is assumed to be perfect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D</a:t>
                </a:r>
                <a:r>
                  <a:rPr lang="en-US" altLang="ko-KR" sz="1400" dirty="0" smtClean="0">
                    <a:ea typeface="Gulim" panose="020B0600000101010101" pitchFamily="34" charset="-127"/>
                  </a:rPr>
                  <a:t>ifferent 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OOK pulses are used as introduced in previous page</a:t>
                </a:r>
              </a:p>
              <a:p>
                <a:pPr lvl="2"/>
                <a:r>
                  <a:rPr lang="en-US" altLang="ko-KR" sz="1200" dirty="0" smtClean="0">
                    <a:ea typeface="Gulim" panose="020B0600000101010101" pitchFamily="34" charset="-127"/>
                  </a:rPr>
                  <a:t>OFDM symbol’s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power is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normalized</a:t>
                </a:r>
              </a:p>
              <a:p>
                <a:pPr lvl="1"/>
                <a:r>
                  <a:rPr lang="en-US" altLang="ko-KR" sz="1400" dirty="0" smtClean="0">
                    <a:ea typeface="Gulim" panose="020B0600000101010101" pitchFamily="34" charset="-127"/>
                  </a:rPr>
                  <a:t>Channel models for the simulation</a:t>
                </a:r>
              </a:p>
              <a:p>
                <a:pPr lvl="2"/>
                <a:r>
                  <a:rPr lang="en-US" altLang="ko-KR" sz="1400" dirty="0" smtClean="0">
                    <a:ea typeface="Gulim" panose="020B0600000101010101" pitchFamily="34" charset="-127"/>
                  </a:rPr>
                  <a:t>AWGN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,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TGn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ChD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,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UMi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 NLOS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No CFO, STO, Phase Noise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No channel equalizing</a:t>
                </a:r>
              </a:p>
              <a:p>
                <a:pPr lvl="1"/>
                <a:r>
                  <a:rPr lang="en-US" altLang="zh-CN" sz="1400" dirty="0">
                    <a:ea typeface="Gulim" panose="020B0600000101010101" pitchFamily="34" charset="-127"/>
                  </a:rPr>
                  <a:t>Rx 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procedure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CP is removed firstly for the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following OOK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detection 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Each received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OFDM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symbol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0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ko-KR" sz="1200" dirty="0" smtClean="0">
                    <a:ea typeface="Gulim" panose="020B0600000101010101" pitchFamily="34" charset="-127"/>
                  </a:rPr>
                  <a:t> for 4us waveform coding  and every two received OFDM symbols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0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ko-KR" sz="1200" dirty="0">
                    <a:ea typeface="Gulim" panose="020B0600000101010101" pitchFamily="34" charset="-127"/>
                  </a:rPr>
                  <a:t>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and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64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65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127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ko-KR" sz="1200" dirty="0" smtClean="0">
                    <a:ea typeface="Gulim" panose="020B0600000101010101" pitchFamily="34" charset="-127"/>
                  </a:rPr>
                  <a:t> for the 8us waveform coding</a:t>
                </a:r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 smtClean="0">
                    <a:ea typeface="Gulim" panose="020B0600000101010101" pitchFamily="34" charset="-127"/>
                  </a:rPr>
                  <a:t>4us waveform coding: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Detected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Bit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0</m:t>
                              </m:r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 , 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i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f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𝑛</m:t>
                                  </m:r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=32</m:t>
                                  </m:r>
                                </m:sub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63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𝑛</m:t>
                                  </m:r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31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1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else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z="1200" dirty="0" smtClean="0">
                    <a:ea typeface="Gulim" panose="020B0600000101010101" pitchFamily="34" charset="-127"/>
                  </a:rPr>
                  <a:t>        </a:t>
                </a:r>
              </a:p>
              <a:p>
                <a:pPr lvl="2"/>
                <a:r>
                  <a:rPr lang="en-US" altLang="ko-KR" sz="1200" dirty="0" smtClean="0">
                    <a:ea typeface="Gulim" panose="020B0600000101010101" pitchFamily="34" charset="-127"/>
                  </a:rPr>
                  <a:t>8us waveform coding: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Detected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Bit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0</m:t>
                              </m:r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 , 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i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f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𝑛</m:t>
                                  </m:r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=64</m:t>
                                  </m:r>
                                </m:sub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127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𝑛</m:t>
                                  </m:r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63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1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else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z="1200" dirty="0" smtClean="0">
                    <a:ea typeface="Gulim" panose="020B0600000101010101" pitchFamily="34" charset="-127"/>
                  </a:rPr>
                  <a:t>         </a:t>
                </a:r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Rx detection is performed at 4 MHz </a:t>
                </a:r>
                <a:r>
                  <a:rPr lang="en-US" altLang="ko-KR" sz="1200" dirty="0" err="1">
                    <a:ea typeface="Gulim" panose="020B0600000101010101" pitchFamily="34" charset="-127"/>
                  </a:rPr>
                  <a:t>passband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 for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the 13 tones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(16-order FIR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)</a:t>
                </a:r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OOK bit detection is only performed in the time domain.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295400"/>
                <a:ext cx="7772400" cy="4724400"/>
              </a:xfrm>
              <a:blipFill rotWithShape="0">
                <a:blip r:embed="rId2"/>
                <a:stretch>
                  <a:fillRect l="-706" t="-774" b="-218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9970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</a:t>
            </a:r>
            <a:r>
              <a:rPr lang="en-US" altLang="zh-CN" dirty="0" smtClean="0"/>
              <a:t>Configurations (3)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71600"/>
                <a:ext cx="7772400" cy="4724400"/>
              </a:xfrm>
            </p:spPr>
            <p:txBody>
              <a:bodyPr/>
              <a:lstStyle/>
              <a:p>
                <a:r>
                  <a:rPr lang="en-US" altLang="ko-KR" sz="2000" dirty="0">
                    <a:ea typeface="Gulim" panose="020B0600000101010101" pitchFamily="34" charset="-127"/>
                  </a:rPr>
                  <a:t>Single carrier and spectrum spreading-based OOK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scheme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Wake-up packet data payload setting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100 data bits in payload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Channel model for the simulation</a:t>
                </a:r>
              </a:p>
              <a:p>
                <a:pPr lvl="2"/>
                <a:r>
                  <a:rPr lang="en-US" altLang="ko-KR" sz="1400" dirty="0">
                    <a:ea typeface="Gulim" panose="020B0600000101010101" pitchFamily="34" charset="-127"/>
                  </a:rPr>
                  <a:t>AWGN,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TGn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ChD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,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UMi</a:t>
                </a:r>
                <a:endParaRPr lang="en-US" altLang="ko-KR" sz="1400" dirty="0">
                  <a:ea typeface="Gulim" panose="020B0600000101010101" pitchFamily="34" charset="-127"/>
                </a:endParaRP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No CFO, STO, Phase Noise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No channel equalizing</a:t>
                </a:r>
              </a:p>
              <a:p>
                <a:pPr lvl="1"/>
                <a:r>
                  <a:rPr lang="en-US" altLang="zh-CN" sz="1400" dirty="0">
                    <a:ea typeface="Gulim" panose="020B0600000101010101" pitchFamily="34" charset="-127"/>
                  </a:rPr>
                  <a:t>Rx </a:t>
                </a:r>
                <a:r>
                  <a:rPr lang="en-US" altLang="ko-KR" sz="1400" dirty="0" smtClean="0">
                    <a:ea typeface="Gulim" panose="020B0600000101010101" pitchFamily="34" charset="-127"/>
                  </a:rPr>
                  <a:t>procedure</a:t>
                </a:r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Assuming a perfect time synchronization, the data payload part (800 chips) of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every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WUP can be extracted perfectly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Every 8 chips are regrouped to form an OOK symbol sequence to represent one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information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bit: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S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altLang="ko-KR" sz="1200" i="1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4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5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7</m:t>
                            </m:r>
                          </m:sub>
                        </m:sSub>
                      </m:e>
                    </m:d>
                  </m:oMath>
                </a14:m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Performing dot product (</a:t>
                </a:r>
                <a14:m>
                  <m:oMath xmlns:m="http://schemas.openxmlformats.org/officeDocument/2006/math">
                    <m:r>
                      <a:rPr lang="en-US" altLang="ko-KR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altLang="ko-KR" sz="1200" dirty="0">
                    <a:ea typeface="Gulim" panose="020B0600000101010101" pitchFamily="34" charset="-127"/>
                  </a:rPr>
                  <a:t>) on every OOK symbol sequence S with itself, resulting in the square value of each chip: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 dirty="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P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S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S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sSubSup>
                              <m:sSubSupPr>
                                <m:ctrlPr>
                                  <a:rPr lang="en-US" altLang="ko-KR" sz="1200" i="1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3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4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5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7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Performing another dot product on P with the reference sequence R=[-1, 1, 1, -1, 1, -1, -1, 1]:    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 dirty="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F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P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−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sSubSup>
                              <m:sSubSupPr>
                                <m:ctrlPr>
                                  <a:rPr lang="en-US" altLang="ko-KR" sz="1200" i="1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3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4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5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−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7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 Sum each element of F together: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 dirty="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E</m:t>
                    </m:r>
                    <m:r>
                      <a:rPr lang="en-US" altLang="ko-KR" sz="1200" dirty="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altLang="ko-KR" sz="1200" i="1" dirty="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lang="en-US" altLang="ko-KR" sz="1200" dirty="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F</m:t>
                        </m:r>
                      </m:e>
                    </m:nary>
                  </m:oMath>
                </a14:m>
                <a:r>
                  <a:rPr lang="en-US" altLang="ko-KR" sz="1200" dirty="0">
                    <a:ea typeface="Gulim" panose="020B0600000101010101" pitchFamily="34" charset="-127"/>
                  </a:rPr>
                  <a:t>, and the corresponding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information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bit B can be determined by the rule: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B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0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E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&lt;0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1, 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E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z="1200" dirty="0">
                    <a:ea typeface="Gulim" panose="020B0600000101010101" pitchFamily="34" charset="-127"/>
                  </a:rPr>
                  <a:t>.</a:t>
                </a:r>
              </a:p>
              <a:p>
                <a:pPr lvl="1"/>
                <a:endParaRPr lang="zh-CN" altLang="en-US" sz="16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71600"/>
                <a:ext cx="7772400" cy="4724400"/>
              </a:xfrm>
              <a:blipFill rotWithShape="0">
                <a:blip r:embed="rId2"/>
                <a:stretch>
                  <a:fillRect l="-706" t="-645" b="-215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4605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372417</TotalTime>
  <Words>1317</Words>
  <Application>Microsoft Office PowerPoint</Application>
  <PresentationFormat>全屏显示(4:3)</PresentationFormat>
  <Paragraphs>214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5" baseType="lpstr">
      <vt:lpstr>Gulim</vt:lpstr>
      <vt:lpstr>Gulim</vt:lpstr>
      <vt:lpstr>맑은 고딕</vt:lpstr>
      <vt:lpstr>Arial</vt:lpstr>
      <vt:lpstr>Cambria Math</vt:lpstr>
      <vt:lpstr>Times New Roman</vt:lpstr>
      <vt:lpstr>802-11-Submission</vt:lpstr>
      <vt:lpstr>Performance Investigations on Single-carrier and Multiple-carrier-based WUR</vt:lpstr>
      <vt:lpstr>Introduction</vt:lpstr>
      <vt:lpstr>MC OOK Symbol Generation</vt:lpstr>
      <vt:lpstr>WFC OOK Symbol Generation (1)</vt:lpstr>
      <vt:lpstr>WFC OOK Symbol Generation (2)</vt:lpstr>
      <vt:lpstr>SC OOK Symbol Generation</vt:lpstr>
      <vt:lpstr>Simulation Configurations (1)</vt:lpstr>
      <vt:lpstr>Simulation Configurations (2)</vt:lpstr>
      <vt:lpstr>Simulation Configurations (3)</vt:lpstr>
      <vt:lpstr>PER Performance Comparison in AWGN</vt:lpstr>
      <vt:lpstr>PER Performance Comparison in ChD</vt:lpstr>
      <vt:lpstr>PER Performance Comparison in UMi</vt:lpstr>
      <vt:lpstr>Conclusions</vt:lpstr>
      <vt:lpstr>Straw Poll</vt:lpstr>
      <vt:lpstr>Motion</vt:lpstr>
      <vt:lpstr>References</vt:lpstr>
      <vt:lpstr>Appendix: Fractionally Spaced Equalizer Design Parameters</vt:lpstr>
      <vt:lpstr>Appendix: Performance of SC-based WUR with Time-domain Equalizers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Jiajia (Justin)</cp:lastModifiedBy>
  <cp:revision>2637</cp:revision>
  <cp:lastPrinted>2016-12-22T05:59:35Z</cp:lastPrinted>
  <dcterms:created xsi:type="dcterms:W3CDTF">2007-05-21T21:00:37Z</dcterms:created>
  <dcterms:modified xsi:type="dcterms:W3CDTF">2017-03-16T17:46:16Z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(2)IEjuKW6vm3+KmxveCMLGbsTV5RleH9yRzUo/4JJ/HvPkuuQxv/PnSwa0aOD1xW9+efWZiUOQ
2HrhLOnKQrjxgPqgX4f+4wtFeiEq6Nk/fkk2pWys5X6QzTMSYfThFZJZV870oBPluAc54ueL
Sg/eNbDfAzGujCMqFdi+P636Eii6yiTfjNfFYn8TIfGgL6sPcSiJd0n2PUrJzCroWJbVzcQg
vbZfWsdC9zGQZrS7UL</vt:lpwstr>
  </property>
  <property fmtid="{D5CDD505-2E9C-101B-9397-08002B2CF9AE}" pid="3" name="_2015_ms_pID_7253431">
    <vt:lpwstr>BojA2e9jCVXYd9pRSS+vcwN5cPgggkUqQKLlOqHhK4Q7KcqjqXgZwm
v1SLqinZgjhaC0aiamiJ9pytrUVngd2jqnr4wr0dF0pYfABNojMreHsKPD+sy7wVQY5tS5cp
BLFuqAGPIHPVfxFkBHykhv7RlbbhKNxJH5j1ny197BoAKXbSmwD0lPS7DABHYOj8CpqIjB7b
7uG8YTdI49D0O6la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1488437378</vt:lpwstr>
  </property>
</Properties>
</file>