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285" r:id="rId3"/>
    <p:sldId id="286" r:id="rId4"/>
    <p:sldId id="287" r:id="rId5"/>
    <p:sldId id="290" r:id="rId6"/>
    <p:sldId id="288" r:id="rId7"/>
    <p:sldId id="289" r:id="rId8"/>
    <p:sldId id="291" r:id="rId9"/>
    <p:sldId id="292" r:id="rId10"/>
    <p:sldId id="294" r:id="rId11"/>
    <p:sldId id="295" r:id="rId12"/>
    <p:sldId id="296" r:id="rId13"/>
    <p:sldId id="298" r:id="rId14"/>
    <p:sldId id="303" r:id="rId15"/>
    <p:sldId id="299" r:id="rId16"/>
    <p:sldId id="302" r:id="rId17"/>
    <p:sldId id="300" r:id="rId18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9127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Dec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Dec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8786" y="6475413"/>
            <a:ext cx="16751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800" b="1" dirty="0" smtClean="0"/>
              <a:t>doc.: IEEE 802.</a:t>
            </a:r>
            <a:r>
              <a:rPr lang="en-US" altLang="zh-CN" sz="1800" b="1" dirty="0" smtClean="0">
                <a:effectLst/>
              </a:rPr>
              <a:t>11-17/0373r0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/>
              <a:t>Performance Investigations on Single-carrier and Multiple-carrier-based WUR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2017-03-13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777183"/>
              </p:ext>
            </p:extLst>
          </p:nvPr>
        </p:nvGraphicFramePr>
        <p:xfrm>
          <a:off x="762000" y="3278185"/>
          <a:ext cx="7620000" cy="2084391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 Jian 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ross.yujian@huawei.com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Tao Wu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David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Yang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Xin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Zuo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Performance Comparison in AWGN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7700" y="1602543"/>
            <a:ext cx="10439400" cy="496415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762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ChD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6219" y="1448231"/>
            <a:ext cx="10736438" cy="51054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71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 Performance Comparison in </a:t>
            </a:r>
            <a:r>
              <a:rPr lang="en-US" altLang="zh-CN" dirty="0" err="1" smtClean="0"/>
              <a:t>UMi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77189" y="1479393"/>
            <a:ext cx="10698378" cy="5087301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38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</p:spPr>
            <p:txBody>
              <a:bodyPr/>
              <a:lstStyle/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outperforms Single carrier-based WUR in both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 and 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channels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Ch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 D,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the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Multicarrier-based WUR without WFC obtains approximately a 15dB SNR gain compared to the single carrier-based WUR, while the 4us WFC obtains another extra 2dB SNR gain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In </a:t>
                </a:r>
                <a:r>
                  <a:rPr lang="en-US" altLang="ko-KR" sz="2000" dirty="0" err="1" smtClean="0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, the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Multicarrier-based WUR without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WFC outperforms the one with 4us WFC, probably due to the shorter energy-filled period in the 4us WFC symbol (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2000" dirty="0" smtClean="0">
                    <a:ea typeface="Gulim" panose="020B0600000101010101" pitchFamily="34" charset="-127"/>
                  </a:rPr>
                  <a:t>shorter symbol length)</a:t>
                </a:r>
              </a:p>
              <a:p>
                <a:r>
                  <a:rPr lang="en-US" altLang="ko-KR" sz="2000" dirty="0">
                    <a:ea typeface="Gulim" panose="020B0600000101010101" pitchFamily="34" charset="-127"/>
                  </a:rPr>
                  <a:t> In </a:t>
                </a:r>
                <a:r>
                  <a:rPr lang="en-US" altLang="ko-KR" sz="20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, the single carrier-based WUR cannot converge on the 1% PER, probably due to the 0.5us short chip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length</a:t>
                </a:r>
              </a:p>
              <a:p>
                <a:r>
                  <a:rPr lang="en-US" altLang="ko-KR" sz="2000" dirty="0" smtClean="0">
                    <a:ea typeface="Gulim" panose="020B0600000101010101" pitchFamily="34" charset="-127"/>
                  </a:rPr>
                  <a:t>Channel </a:t>
                </a:r>
                <a:r>
                  <a:rPr lang="en-US" altLang="ko-KR" sz="2000" dirty="0">
                    <a:ea typeface="Gulim" panose="020B0600000101010101" pitchFamily="34" charset="-127"/>
                  </a:rPr>
                  <a:t>equalizer might be required for SC in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the fading environments, however the time domain equalization is 10x complicated than the frequency domain process[1]</a:t>
                </a: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343400"/>
              </a:xfrm>
              <a:blipFill rotWithShape="0">
                <a:blip r:embed="rId2"/>
                <a:stretch>
                  <a:fillRect l="-706" t="-843" r="-1412" b="-85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Justin </a:t>
            </a:r>
            <a:r>
              <a:rPr lang="en-US" altLang="ko-KR" dirty="0" err="1"/>
              <a:t>Jia</a:t>
            </a:r>
            <a:r>
              <a:rPr lang="en-US" altLang="ko-KR" dirty="0"/>
              <a:t> </a:t>
            </a:r>
            <a:r>
              <a:rPr lang="en-US" altLang="ko-KR" dirty="0" err="1"/>
              <a:t>Jia</a:t>
            </a:r>
            <a:r>
              <a:rPr lang="en-US" altLang="ko-KR" dirty="0"/>
              <a:t> et</a:t>
            </a:r>
            <a:r>
              <a:rPr lang="en-US" altLang="ko-KR" dirty="0" smtClean="0"/>
              <a:t>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24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Do you agree that the waveform of wake-up packet shall use OFDM-based OOK modulation?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The WUR preamble part is TBD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Y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N</a:t>
            </a:r>
          </a:p>
          <a:p>
            <a:pPr lvl="1"/>
            <a:r>
              <a:rPr lang="en-US" altLang="zh-CN" dirty="0">
                <a:ea typeface="Gulim" panose="020B0600000101010101" pitchFamily="34" charset="-127"/>
              </a:rPr>
              <a:t>A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24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[</a:t>
            </a:r>
            <a:r>
              <a:rPr lang="en-US" altLang="ko-KR" dirty="0">
                <a:ea typeface="Gulim" panose="020B0600000101010101" pitchFamily="34" charset="-127"/>
              </a:rPr>
              <a:t>1</a:t>
            </a:r>
            <a:r>
              <a:rPr lang="en-US" altLang="ko-KR" dirty="0" smtClean="0">
                <a:ea typeface="Gulim" panose="020B0600000101010101" pitchFamily="34" charset="-127"/>
              </a:rPr>
              <a:t>] </a:t>
            </a:r>
            <a:r>
              <a:rPr lang="en-US" altLang="ko-KR" dirty="0" err="1" smtClean="0">
                <a:ea typeface="Gulim" panose="020B0600000101010101" pitchFamily="34" charset="-127"/>
              </a:rPr>
              <a:t>Eldad</a:t>
            </a:r>
            <a:r>
              <a:rPr lang="en-US" altLang="ko-KR" dirty="0" smtClean="0">
                <a:ea typeface="Gulim" panose="020B0600000101010101" pitchFamily="34" charset="-127"/>
              </a:rPr>
              <a:t> </a:t>
            </a:r>
            <a:r>
              <a:rPr lang="en-US" altLang="ko-KR" dirty="0" err="1" smtClean="0">
                <a:ea typeface="Gulim" panose="020B0600000101010101" pitchFamily="34" charset="-127"/>
              </a:rPr>
              <a:t>Perahia</a:t>
            </a:r>
            <a:r>
              <a:rPr lang="en-US" altLang="ko-KR" dirty="0" smtClean="0">
                <a:ea typeface="Gulim" panose="020B0600000101010101" pitchFamily="34" charset="-127"/>
              </a:rPr>
              <a:t>, et al. - Next Generation Wireless LANs 2</a:t>
            </a:r>
            <a:r>
              <a:rPr lang="en-US" altLang="ko-KR" baseline="30000" dirty="0" smtClean="0">
                <a:ea typeface="Gulim" panose="020B0600000101010101" pitchFamily="34" charset="-127"/>
              </a:rPr>
              <a:t>nd</a:t>
            </a:r>
            <a:r>
              <a:rPr lang="en-US" altLang="ko-KR" dirty="0" smtClean="0">
                <a:ea typeface="Gulim" panose="020B0600000101010101" pitchFamily="34" charset="-127"/>
              </a:rPr>
              <a:t> Ed.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89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Appendix: </a:t>
            </a:r>
            <a:r>
              <a:rPr lang="en-US" altLang="zh-CN" dirty="0"/>
              <a:t>Fractionally Spaced Equalizer </a:t>
            </a:r>
            <a:r>
              <a:rPr lang="en-US" altLang="zh-CN" dirty="0" smtClean="0"/>
              <a:t>Design Parameters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zh-CN" sz="2000" kern="0" dirty="0" smtClean="0"/>
              <a:t>Linear equalizer and Decision Feedback Equalizer (DFE).</a:t>
            </a:r>
          </a:p>
          <a:p>
            <a:pPr latinLnBrk="0"/>
            <a:r>
              <a:rPr kumimoji="0" lang="en-US" altLang="zh-CN" sz="2000" kern="0" dirty="0" smtClean="0"/>
              <a:t>Least Mean Squares (LMS) and Recursive Least Squares (RLS) updating algorithms.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95400" y="3505198"/>
          <a:ext cx="3733800" cy="219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1244600"/>
              </a:tblGrid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#ff taps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#</a:t>
                      </a:r>
                      <a:r>
                        <a:rPr lang="en-US" altLang="zh-CN" dirty="0" err="1" smtClean="0">
                          <a:solidFill>
                            <a:schemeClr val="bg1"/>
                          </a:solidFill>
                        </a:rPr>
                        <a:t>fb</a:t>
                      </a:r>
                      <a:r>
                        <a:rPr lang="en-US" altLang="zh-CN" baseline="0" dirty="0" smtClean="0">
                          <a:solidFill>
                            <a:schemeClr val="bg1"/>
                          </a:solidFill>
                        </a:rPr>
                        <a:t> taps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Linear and DFE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DFE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50x5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029200" y="3505198"/>
          <a:ext cx="2209800" cy="21945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4900"/>
                <a:gridCol w="1104900"/>
              </a:tblGrid>
              <a:tr h="424754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bg1"/>
                          </a:solidFill>
                        </a:rPr>
                        <a:t>step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RLS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2475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95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1e-6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Appendix: </a:t>
            </a:r>
            <a:r>
              <a:rPr lang="en-US" altLang="zh-CN" dirty="0" smtClean="0"/>
              <a:t>Performance </a:t>
            </a:r>
            <a:r>
              <a:rPr lang="en-US" altLang="zh-CN" dirty="0"/>
              <a:t>of SC-based WUR with Time-domain </a:t>
            </a:r>
            <a:r>
              <a:rPr lang="en-US" altLang="zh-CN" dirty="0" smtClean="0"/>
              <a:t>Equalizers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pic>
        <p:nvPicPr>
          <p:cNvPr id="8" name="内容占位符 9" descr="umi_per_equalizer_-9db_IC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372305" y="2514600"/>
            <a:ext cx="4486275" cy="3491865"/>
          </a:xfrm>
        </p:spPr>
      </p:pic>
      <p:pic>
        <p:nvPicPr>
          <p:cNvPr id="9" name="内容占位符 10" descr="WUR_SC_bper_equalizer_IC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099" y="2514600"/>
            <a:ext cx="4486275" cy="349186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8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anose="020B0600000101010101" pitchFamily="34" charset="-127"/>
              </a:rPr>
              <a:t>Introduction</a:t>
            </a:r>
            <a:endParaRPr lang="ko-KR" altLang="en-US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Gulim" panose="020B0600000101010101" pitchFamily="34" charset="-127"/>
              </a:rPr>
              <a:t>In this contribution, WUR simulation results based on narrow band assumption using different transmission scheme are compared: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</a:t>
            </a:r>
            <a:r>
              <a:rPr lang="en-US" altLang="ko-KR" sz="1800" dirty="0">
                <a:ea typeface="Gulim" panose="020B0600000101010101" pitchFamily="34" charset="-127"/>
              </a:rPr>
              <a:t>multicarrier (MC</a:t>
            </a:r>
            <a:r>
              <a:rPr lang="en-US" altLang="ko-KR" sz="1800" dirty="0" smtClean="0">
                <a:ea typeface="Gulim" panose="020B0600000101010101" pitchFamily="34" charset="-127"/>
              </a:rPr>
              <a:t>)-</a:t>
            </a:r>
            <a:r>
              <a:rPr lang="en-US" altLang="ko-KR" sz="1800" dirty="0">
                <a:ea typeface="Gulim" panose="020B0600000101010101" pitchFamily="34" charset="-127"/>
              </a:rPr>
              <a:t>based OOK </a:t>
            </a:r>
            <a:r>
              <a:rPr lang="en-US" altLang="ko-KR" sz="1800" dirty="0" smtClean="0">
                <a:ea typeface="Gulim" panose="020B0600000101010101" pitchFamily="34" charset="-127"/>
              </a:rPr>
              <a:t>modulation scheme without waveform coding 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13-tone OFDM multicarrier-based OOK modulation scheme with waveform coding (WFC)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Single carrier (SC) and spectrum spreading-based </a:t>
            </a:r>
            <a:r>
              <a:rPr lang="en-US" altLang="ko-KR" sz="1800" dirty="0" smtClean="0">
                <a:ea typeface="Gulim" panose="020B0600000101010101" pitchFamily="34" charset="-127"/>
              </a:rPr>
              <a:t>OOK </a:t>
            </a:r>
            <a:r>
              <a:rPr lang="en-US" altLang="ko-KR" sz="1800" dirty="0">
                <a:ea typeface="Gulim" panose="020B0600000101010101" pitchFamily="34" charset="-127"/>
              </a:rPr>
              <a:t>modulation </a:t>
            </a:r>
            <a:r>
              <a:rPr lang="en-US" altLang="ko-KR" sz="1800" dirty="0" smtClean="0">
                <a:ea typeface="Gulim" panose="020B0600000101010101" pitchFamily="34" charset="-127"/>
              </a:rPr>
              <a:t>scheme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dirty="0" smtClean="0">
              <a:ea typeface="Gulim" panose="020B0600000101010101" pitchFamily="34" charset="-127"/>
            </a:endParaRPr>
          </a:p>
          <a:p>
            <a:pPr lvl="1"/>
            <a:endParaRPr lang="ko-KR" altLang="en-US" sz="1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68786" y="6475413"/>
            <a:ext cx="167513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et. al, Huawei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8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MC OOK Symbol 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OOK symbol for 13-tone multicarrier OFDM-based scheme without waveform coding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4us OFDM symbol period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OOK information bit “1”: 13 </a:t>
            </a:r>
            <a:r>
              <a:rPr lang="en-US" altLang="ko-KR" sz="1800" dirty="0">
                <a:ea typeface="Gulim" panose="020B0600000101010101" pitchFamily="34" charset="-127"/>
              </a:rPr>
              <a:t>subcarriers out of 64 subcarriers, where the 13 tones are </a:t>
            </a:r>
            <a:r>
              <a:rPr lang="en-US" altLang="ko-KR" sz="1800" dirty="0" smtClean="0">
                <a:ea typeface="Gulim" panose="020B0600000101010101" pitchFamily="34" charset="-127"/>
              </a:rPr>
              <a:t>at the indices [-</a:t>
            </a:r>
            <a:r>
              <a:rPr lang="en-US" altLang="ko-KR" sz="1800" dirty="0">
                <a:ea typeface="Gulim" panose="020B0600000101010101" pitchFamily="34" charset="-127"/>
              </a:rPr>
              <a:t>6,6] of the L-LTF sequence</a:t>
            </a:r>
          </a:p>
          <a:p>
            <a:pPr lvl="1"/>
            <a:r>
              <a:rPr lang="en-US" altLang="zh-CN" sz="1800" dirty="0" smtClean="0"/>
              <a:t>OOK information bit “0”: all subcarriers are set to null value</a:t>
            </a:r>
          </a:p>
          <a:p>
            <a:pPr lvl="1"/>
            <a:r>
              <a:rPr lang="en-US" altLang="zh-CN" sz="1800" dirty="0" smtClean="0"/>
              <a:t>CP is utilized for OFDM symbol</a:t>
            </a:r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</a:t>
            </a:r>
            <a:r>
              <a:rPr lang="en-US" altLang="zh-CN" sz="2000" dirty="0" smtClean="0"/>
              <a:t>with 4us waveform 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</a:t>
            </a:r>
            <a:r>
              <a:rPr lang="en-US" altLang="ko-KR" sz="1800" dirty="0" smtClean="0">
                <a:ea typeface="Gulim" panose="020B0600000101010101" pitchFamily="34" charset="-127"/>
              </a:rPr>
              <a:t>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Masking </a:t>
            </a:r>
            <a:r>
              <a:rPr lang="en-US" altLang="ko-KR" sz="1800" dirty="0">
                <a:ea typeface="Gulim" panose="020B0600000101010101" pitchFamily="34" charset="-127"/>
              </a:rPr>
              <a:t>is applied on the basic symbol to represent OOK bit “0” and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</a:t>
            </a:r>
            <a:r>
              <a:rPr lang="en-US" altLang="zh-CN" sz="1800" dirty="0" smtClean="0"/>
              <a:t>at the 4us OFDM symbol level</a:t>
            </a:r>
            <a:endParaRPr lang="zh-CN" altLang="en-US" sz="1800" dirty="0"/>
          </a:p>
          <a:p>
            <a:pPr lvl="1"/>
            <a:endParaRPr lang="en-US" altLang="ko-KR" dirty="0">
              <a:ea typeface="Gulim" panose="020B0600000101010101" pitchFamily="34" charset="-127"/>
            </a:endParaRPr>
          </a:p>
          <a:p>
            <a:pPr lvl="1"/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724400"/>
            <a:ext cx="2794800" cy="164668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5200" y="4724400"/>
            <a:ext cx="2794800" cy="164668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34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WFC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zh-CN" sz="2000" dirty="0"/>
              <a:t>OOK symbol for 13-tone multicarrier OFDM-based scheme with </a:t>
            </a:r>
            <a:r>
              <a:rPr lang="en-US" altLang="zh-CN" sz="2000" dirty="0" smtClean="0"/>
              <a:t>8us </a:t>
            </a:r>
            <a:r>
              <a:rPr lang="en-US" altLang="zh-CN" sz="2000" dirty="0"/>
              <a:t>waveform </a:t>
            </a:r>
            <a:r>
              <a:rPr lang="en-US" altLang="zh-CN" sz="2000" dirty="0" smtClean="0"/>
              <a:t>coding</a:t>
            </a:r>
            <a:endParaRPr lang="en-US" altLang="zh-CN" sz="2000" dirty="0"/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Subcarrier width = 312.5kHz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OFDM </a:t>
            </a:r>
            <a:r>
              <a:rPr lang="en-US" altLang="ko-KR" sz="1800" dirty="0">
                <a:ea typeface="Gulim" panose="020B0600000101010101" pitchFamily="34" charset="-127"/>
              </a:rPr>
              <a:t>symbol </a:t>
            </a:r>
            <a:r>
              <a:rPr lang="en-US" altLang="ko-KR" sz="1800" dirty="0" smtClean="0">
                <a:ea typeface="Gulim" panose="020B0600000101010101" pitchFamily="34" charset="-127"/>
              </a:rPr>
              <a:t>period: 4us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Basic narrowband OFDM symbol: 13 subcarriers out of 64 subcarriers, where the 13 tones are [-6,6] of the L-LTF sequence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4us blank energy period with the basic </a:t>
            </a:r>
            <a:r>
              <a:rPr lang="en-US" altLang="ko-KR" sz="1800" dirty="0">
                <a:ea typeface="Gulim" panose="020B0600000101010101" pitchFamily="34" charset="-127"/>
              </a:rPr>
              <a:t>narrow band OFDM symbol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“0”, the reverse of order represents </a:t>
            </a:r>
            <a:r>
              <a:rPr lang="en-US" altLang="ko-KR" sz="1800" dirty="0" smtClean="0">
                <a:ea typeface="Gulim" panose="020B0600000101010101" pitchFamily="34" charset="-127"/>
              </a:rPr>
              <a:t>the OOK </a:t>
            </a:r>
            <a:r>
              <a:rPr lang="en-US" altLang="ko-KR" sz="1800" dirty="0">
                <a:ea typeface="Gulim" panose="020B0600000101010101" pitchFamily="34" charset="-127"/>
              </a:rPr>
              <a:t>bit </a:t>
            </a:r>
            <a:r>
              <a:rPr lang="en-US" altLang="ko-KR" sz="1800" dirty="0" smtClean="0">
                <a:ea typeface="Gulim" panose="020B0600000101010101" pitchFamily="34" charset="-127"/>
              </a:rPr>
              <a:t>“1” </a:t>
            </a:r>
          </a:p>
          <a:p>
            <a:pPr lvl="1"/>
            <a:r>
              <a:rPr lang="en-US" altLang="zh-CN" sz="1800" dirty="0" smtClean="0"/>
              <a:t>CP </a:t>
            </a:r>
            <a:r>
              <a:rPr lang="en-US" altLang="zh-CN" sz="1800" dirty="0"/>
              <a:t>is utilized at </a:t>
            </a:r>
            <a:r>
              <a:rPr lang="en-US" altLang="zh-CN" sz="1800" dirty="0" smtClean="0"/>
              <a:t>the 4us </a:t>
            </a:r>
            <a:r>
              <a:rPr lang="en-US" altLang="zh-CN" sz="1800" dirty="0"/>
              <a:t>OFDM symbol level</a:t>
            </a:r>
            <a:endParaRPr lang="zh-CN" altLang="en-US" sz="180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800600"/>
            <a:ext cx="2871000" cy="169158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8401" y="4800601"/>
            <a:ext cx="2819398" cy="166117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2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 OOK </a:t>
            </a:r>
            <a:r>
              <a:rPr lang="en-US" altLang="zh-CN" dirty="0"/>
              <a:t>Symbol </a:t>
            </a:r>
            <a:r>
              <a:rPr lang="en-US" altLang="zh-CN" dirty="0" smtClean="0"/>
              <a:t>Generation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sz="2000" dirty="0" smtClean="0"/>
              <a:t>OOK symbol for </a:t>
            </a:r>
            <a:r>
              <a:rPr lang="en-US" altLang="ko-KR" sz="2000" dirty="0">
                <a:ea typeface="Gulim" panose="020B0600000101010101" pitchFamily="34" charset="-127"/>
              </a:rPr>
              <a:t>Single carrier and spectrum spreading-based OOK modulation </a:t>
            </a:r>
            <a:r>
              <a:rPr lang="en-US" altLang="ko-KR" sz="2000" dirty="0" smtClean="0">
                <a:ea typeface="Gulim" panose="020B0600000101010101" pitchFamily="34" charset="-127"/>
              </a:rPr>
              <a:t>scheme</a:t>
            </a:r>
            <a:endParaRPr lang="en-US" altLang="zh-CN" sz="2000" dirty="0" smtClean="0"/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250 </a:t>
            </a:r>
            <a:r>
              <a:rPr lang="en-US" altLang="ko-KR" sz="1800" dirty="0">
                <a:ea typeface="Gulim" panose="020B0600000101010101" pitchFamily="34" charset="-127"/>
              </a:rPr>
              <a:t>kbps bit rate of information </a:t>
            </a:r>
            <a:r>
              <a:rPr lang="en-US" altLang="ko-KR" sz="1800" dirty="0" smtClean="0">
                <a:ea typeface="Gulim" panose="020B0600000101010101" pitchFamily="34" charset="-127"/>
              </a:rPr>
              <a:t>bits</a:t>
            </a:r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Spectrum spreading </a:t>
            </a:r>
            <a:r>
              <a:rPr lang="en-US" altLang="ko-KR" sz="1800" dirty="0" smtClean="0">
                <a:ea typeface="Gulim" panose="020B0600000101010101" pitchFamily="34" charset="-127"/>
              </a:rPr>
              <a:t>factor-8, resulting in 2M chip/s 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[ 1, 0, 0, 1, 0, 1, 1, 0] </a:t>
            </a:r>
            <a:r>
              <a:rPr lang="en-US" altLang="ko-KR" sz="1800" dirty="0" smtClean="0">
                <a:ea typeface="Gulim" panose="020B0600000101010101" pitchFamily="34" charset="-127"/>
              </a:rPr>
              <a:t>indicates the </a:t>
            </a:r>
            <a:r>
              <a:rPr lang="en-US" altLang="ko-KR" sz="1800" dirty="0">
                <a:ea typeface="Gulim" panose="020B0600000101010101" pitchFamily="34" charset="-127"/>
              </a:rPr>
              <a:t>information source bit “0”</a:t>
            </a:r>
          </a:p>
          <a:p>
            <a:pPr lvl="1"/>
            <a:r>
              <a:rPr lang="en-US" altLang="ko-KR" sz="1800" dirty="0">
                <a:ea typeface="Gulim" panose="020B0600000101010101" pitchFamily="34" charset="-127"/>
              </a:rPr>
              <a:t>[ 0, 1, 1, 0, 1, 0, 0, 1] indicates </a:t>
            </a:r>
            <a:r>
              <a:rPr lang="en-US" altLang="ko-KR" sz="1800" dirty="0" smtClean="0">
                <a:ea typeface="Gulim" panose="020B0600000101010101" pitchFamily="34" charset="-127"/>
              </a:rPr>
              <a:t>the information </a:t>
            </a:r>
            <a:r>
              <a:rPr lang="en-US" altLang="ko-KR" sz="1800" dirty="0">
                <a:ea typeface="Gulim" panose="020B0600000101010101" pitchFamily="34" charset="-127"/>
              </a:rPr>
              <a:t>source bit “1</a:t>
            </a:r>
            <a:r>
              <a:rPr lang="en-US" altLang="ko-KR" sz="1800" dirty="0" smtClean="0">
                <a:ea typeface="Gulim" panose="020B0600000101010101" pitchFamily="34" charset="-127"/>
              </a:rPr>
              <a:t>”</a:t>
            </a:r>
          </a:p>
          <a:p>
            <a:r>
              <a:rPr lang="en-US" altLang="ko-KR" sz="2200" dirty="0" smtClean="0">
                <a:ea typeface="Gulim" panose="020B0600000101010101" pitchFamily="34" charset="-127"/>
              </a:rPr>
              <a:t>Other arrangements</a:t>
            </a:r>
          </a:p>
          <a:p>
            <a:pPr lvl="1"/>
            <a:r>
              <a:rPr lang="en-US" altLang="ko-KR" sz="1800" dirty="0" smtClean="0">
                <a:ea typeface="Gulim" panose="020B0600000101010101" pitchFamily="34" charset="-127"/>
              </a:rPr>
              <a:t>Pulse shaping &amp; matched filter: 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Type: Squared-root raised cosine</a:t>
            </a: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Upsampling</a:t>
            </a:r>
            <a:r>
              <a:rPr lang="en-US" altLang="ko-KR" sz="1600" dirty="0" smtClean="0">
                <a:ea typeface="Gulim" panose="020B0600000101010101" pitchFamily="34" charset="-127"/>
              </a:rPr>
              <a:t> rate: 50x in AWGN and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ChD</a:t>
            </a:r>
            <a:r>
              <a:rPr lang="en-US" altLang="ko-KR" sz="1600" dirty="0" smtClean="0">
                <a:ea typeface="Gulim" panose="020B0600000101010101" pitchFamily="34" charset="-127"/>
              </a:rPr>
              <a:t>/40x in </a:t>
            </a:r>
            <a:r>
              <a:rPr lang="en-US" altLang="ko-KR" sz="1600" dirty="0" err="1" smtClean="0">
                <a:ea typeface="Gulim" panose="020B0600000101010101" pitchFamily="34" charset="-127"/>
              </a:rPr>
              <a:t>UMi</a:t>
            </a:r>
            <a:endParaRPr lang="en-US" altLang="ko-KR" sz="1600" dirty="0" smtClean="0">
              <a:ea typeface="Gulim" panose="020B0600000101010101" pitchFamily="34" charset="-127"/>
            </a:endParaRPr>
          </a:p>
          <a:p>
            <a:pPr lvl="2"/>
            <a:r>
              <a:rPr lang="en-US" altLang="ko-KR" sz="1600" dirty="0" err="1" smtClean="0">
                <a:ea typeface="Gulim" panose="020B0600000101010101" pitchFamily="34" charset="-127"/>
              </a:rPr>
              <a:t>Rolloff</a:t>
            </a:r>
            <a:r>
              <a:rPr lang="en-US" altLang="ko-KR" sz="1600" dirty="0" smtClean="0">
                <a:ea typeface="Gulim" panose="020B0600000101010101" pitchFamily="34" charset="-127"/>
              </a:rPr>
              <a:t> factor: 0.4</a:t>
            </a:r>
          </a:p>
          <a:p>
            <a:pPr lvl="2"/>
            <a:r>
              <a:rPr lang="en-US" altLang="ko-KR" sz="1600" dirty="0" smtClean="0">
                <a:ea typeface="Gulim" panose="020B0600000101010101" pitchFamily="34" charset="-127"/>
              </a:rPr>
              <a:t>Span symbols: 4</a:t>
            </a:r>
            <a:endParaRPr lang="en-US" altLang="ko-KR" sz="16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pPr lvl="1"/>
            <a:endParaRPr lang="en-US" altLang="ko-KR" sz="1800" dirty="0">
              <a:ea typeface="Gulim" panose="020B0600000101010101" pitchFamily="34" charset="-127"/>
            </a:endParaRP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62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Simulation Configurations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altLang="zh-CN" sz="2000" dirty="0" smtClean="0"/>
              <a:t>13-tone </a:t>
            </a:r>
            <a:r>
              <a:rPr lang="en-US" altLang="zh-CN" sz="2000" dirty="0"/>
              <a:t>multicarrier OFDM-based scheme without waveform coding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Wake-up packet structure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(10 bits) + data bits(100 bits)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sequence is set to </a:t>
            </a:r>
            <a:r>
              <a:rPr lang="en-US" altLang="ko-KR" sz="1200" dirty="0" smtClean="0">
                <a:ea typeface="Gulim" panose="020B0600000101010101" pitchFamily="34" charset="-127"/>
              </a:rPr>
              <a:t>[1 </a:t>
            </a:r>
            <a:r>
              <a:rPr lang="en-US" altLang="ko-KR" sz="1200" dirty="0">
                <a:ea typeface="Gulim" panose="020B0600000101010101" pitchFamily="34" charset="-127"/>
              </a:rPr>
              <a:t>0 1 0 1 0 1 0 1 </a:t>
            </a:r>
            <a:r>
              <a:rPr lang="en-US" altLang="ko-KR" sz="1200" dirty="0" smtClean="0">
                <a:ea typeface="Gulim" panose="020B0600000101010101" pitchFamily="34" charset="-127"/>
              </a:rPr>
              <a:t>0] </a:t>
            </a:r>
            <a:r>
              <a:rPr lang="en-US" altLang="ko-KR" sz="1200" dirty="0">
                <a:ea typeface="Gulim" panose="020B0600000101010101" pitchFamily="34" charset="-127"/>
              </a:rPr>
              <a:t>in the simulation</a:t>
            </a:r>
          </a:p>
          <a:p>
            <a:pPr lvl="3"/>
            <a:r>
              <a:rPr lang="en-US" altLang="ko-KR" sz="1000" dirty="0">
                <a:ea typeface="Gulim" panose="020B0600000101010101" pitchFamily="34" charset="-127"/>
              </a:rPr>
              <a:t>The preamble </a:t>
            </a:r>
            <a:r>
              <a:rPr lang="en-US" altLang="ko-KR" sz="1000" dirty="0" smtClean="0">
                <a:ea typeface="Gulim" panose="020B0600000101010101" pitchFamily="34" charset="-127"/>
              </a:rPr>
              <a:t>is considered as </a:t>
            </a:r>
            <a:r>
              <a:rPr lang="en-US" altLang="ko-KR" sz="1000" dirty="0">
                <a:ea typeface="Gulim" panose="020B0600000101010101" pitchFamily="34" charset="-127"/>
              </a:rPr>
              <a:t>a training sequence for the threshold detection. Synchronization is assumed </a:t>
            </a:r>
            <a:r>
              <a:rPr lang="en-US" altLang="ko-KR" sz="1000" dirty="0" smtClean="0">
                <a:ea typeface="Gulim" panose="020B0600000101010101" pitchFamily="34" charset="-127"/>
              </a:rPr>
              <a:t>to be perfect </a:t>
            </a:r>
            <a:r>
              <a:rPr lang="en-US" altLang="ko-KR" sz="1000" dirty="0">
                <a:ea typeface="Gulim" panose="020B0600000101010101" pitchFamily="34" charset="-127"/>
              </a:rPr>
              <a:t>and </a:t>
            </a:r>
            <a:r>
              <a:rPr lang="en-US" altLang="ko-KR" sz="1000" dirty="0" smtClean="0">
                <a:ea typeface="Gulim" panose="020B0600000101010101" pitchFamily="34" charset="-127"/>
              </a:rPr>
              <a:t>hence not simulated</a:t>
            </a:r>
            <a:endParaRPr lang="en-US" altLang="ko-KR" sz="1000" dirty="0">
              <a:ea typeface="Gulim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Symbols without waveform coding are </a:t>
            </a:r>
            <a:r>
              <a:rPr lang="en-US" altLang="ko-KR" sz="1600" dirty="0">
                <a:ea typeface="Gulim" panose="020B0600000101010101" pitchFamily="34" charset="-127"/>
              </a:rPr>
              <a:t>used as introduced in previous page</a:t>
            </a:r>
          </a:p>
          <a:p>
            <a:pPr lvl="2"/>
            <a:r>
              <a:rPr lang="en-US" altLang="ko-KR" sz="1200" dirty="0" smtClean="0">
                <a:ea typeface="Gulim" panose="020B0600000101010101" pitchFamily="34" charset="-127"/>
              </a:rPr>
              <a:t>OFDM symbol’s </a:t>
            </a:r>
            <a:r>
              <a:rPr lang="en-US" altLang="ko-KR" sz="1200" dirty="0">
                <a:ea typeface="Gulim" panose="020B0600000101010101" pitchFamily="34" charset="-127"/>
              </a:rPr>
              <a:t>power is normalized </a:t>
            </a:r>
          </a:p>
          <a:p>
            <a:pPr lvl="1"/>
            <a:r>
              <a:rPr lang="en-US" altLang="ko-KR" sz="1600" dirty="0" smtClean="0">
                <a:ea typeface="Gulim" panose="020B0600000101010101" pitchFamily="34" charset="-127"/>
              </a:rPr>
              <a:t>Channel </a:t>
            </a:r>
            <a:r>
              <a:rPr lang="en-US" altLang="ko-KR" sz="1600" dirty="0">
                <a:ea typeface="Gulim" panose="020B0600000101010101" pitchFamily="34" charset="-127"/>
              </a:rPr>
              <a:t>models for the simulation</a:t>
            </a:r>
          </a:p>
          <a:p>
            <a:pPr lvl="2"/>
            <a:r>
              <a:rPr lang="en-US" altLang="ko-KR" sz="1400" dirty="0">
                <a:ea typeface="Gulim" panose="020B0600000101010101" pitchFamily="34" charset="-127"/>
              </a:rPr>
              <a:t>AWGN, </a:t>
            </a:r>
            <a:r>
              <a:rPr lang="en-US" altLang="ko-KR" sz="1400" dirty="0" err="1">
                <a:ea typeface="Gulim" panose="020B0600000101010101" pitchFamily="34" charset="-127"/>
              </a:rPr>
              <a:t>TGn</a:t>
            </a:r>
            <a:r>
              <a:rPr lang="en-US" altLang="ko-KR" sz="1400" dirty="0">
                <a:ea typeface="Gulim" panose="020B0600000101010101" pitchFamily="34" charset="-127"/>
              </a:rPr>
              <a:t> </a:t>
            </a:r>
            <a:r>
              <a:rPr lang="en-US" altLang="ko-KR" sz="1400" dirty="0" err="1">
                <a:ea typeface="Gulim" panose="020B0600000101010101" pitchFamily="34" charset="-127"/>
              </a:rPr>
              <a:t>ChD</a:t>
            </a:r>
            <a:r>
              <a:rPr lang="en-US" altLang="ko-KR" sz="1400" dirty="0">
                <a:ea typeface="Gulim" panose="020B0600000101010101" pitchFamily="34" charset="-127"/>
              </a:rPr>
              <a:t>, </a:t>
            </a:r>
            <a:r>
              <a:rPr lang="en-US" altLang="ko-KR" sz="1400" dirty="0" err="1">
                <a:ea typeface="Gulim" panose="020B0600000101010101" pitchFamily="34" charset="-127"/>
              </a:rPr>
              <a:t>UMi</a:t>
            </a:r>
            <a:r>
              <a:rPr lang="en-US" altLang="ko-KR" sz="1400" dirty="0">
                <a:ea typeface="Gulim" panose="020B0600000101010101" pitchFamily="34" charset="-127"/>
              </a:rPr>
              <a:t> NLOS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CFO, STO, Phase Noise</a:t>
            </a:r>
          </a:p>
          <a:p>
            <a:pPr lvl="1"/>
            <a:r>
              <a:rPr lang="en-US" altLang="ko-KR" sz="1600" dirty="0">
                <a:ea typeface="Gulim" panose="020B0600000101010101" pitchFamily="34" charset="-127"/>
              </a:rPr>
              <a:t>No </a:t>
            </a:r>
            <a:r>
              <a:rPr lang="en-US" altLang="ko-KR" sz="1600" dirty="0" smtClean="0">
                <a:ea typeface="Gulim" panose="020B0600000101010101" pitchFamily="34" charset="-127"/>
              </a:rPr>
              <a:t>channel coding</a:t>
            </a:r>
            <a:r>
              <a:rPr lang="en-US" altLang="ko-KR" sz="1600" dirty="0">
                <a:ea typeface="Gulim" panose="020B0600000101010101" pitchFamily="34" charset="-127"/>
              </a:rPr>
              <a:t>, No channel equalizing</a:t>
            </a:r>
          </a:p>
          <a:p>
            <a:pPr lvl="1"/>
            <a:r>
              <a:rPr lang="en-US" altLang="zh-CN" sz="1600" dirty="0">
                <a:ea typeface="Gulim" panose="020B0600000101010101" pitchFamily="34" charset="-127"/>
              </a:rPr>
              <a:t>Rx </a:t>
            </a:r>
            <a:r>
              <a:rPr lang="en-US" altLang="ko-KR" sz="1600" dirty="0">
                <a:ea typeface="Gulim" panose="020B0600000101010101" pitchFamily="34" charset="-127"/>
              </a:rPr>
              <a:t>procedure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CP is removed firstly for the </a:t>
            </a:r>
            <a:r>
              <a:rPr lang="en-US" altLang="ko-KR" sz="1200" dirty="0" smtClean="0">
                <a:ea typeface="Gulim" panose="020B0600000101010101" pitchFamily="34" charset="-127"/>
              </a:rPr>
              <a:t>following OOK </a:t>
            </a:r>
            <a:r>
              <a:rPr lang="en-US" altLang="ko-KR" sz="1200" dirty="0">
                <a:ea typeface="Gulim" panose="020B0600000101010101" pitchFamily="34" charset="-127"/>
              </a:rPr>
              <a:t>detection </a:t>
            </a: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Wake-up </a:t>
            </a:r>
            <a:r>
              <a:rPr lang="en-US" altLang="ko-KR" sz="1200" dirty="0" smtClean="0">
                <a:ea typeface="Gulim" panose="020B0600000101010101" pitchFamily="34" charset="-127"/>
              </a:rPr>
              <a:t>packet preamble </a:t>
            </a:r>
            <a:r>
              <a:rPr lang="en-US" altLang="ko-KR" sz="1200" dirty="0">
                <a:ea typeface="Gulim" panose="020B0600000101010101" pitchFamily="34" charset="-127"/>
              </a:rPr>
              <a:t>is used to estimate the signal power and to determine the threshold. Then simply compare the total power per symbol with the </a:t>
            </a:r>
            <a:r>
              <a:rPr lang="en-US" altLang="ko-KR" sz="1200" dirty="0" smtClean="0">
                <a:ea typeface="Gulim" panose="020B0600000101010101" pitchFamily="34" charset="-127"/>
              </a:rPr>
              <a:t>threshold for decision making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The threshold is determined by the average power of the preamble </a:t>
            </a:r>
            <a:r>
              <a:rPr lang="en-US" altLang="ko-KR" sz="1200" dirty="0" smtClean="0">
                <a:ea typeface="Gulim" panose="020B0600000101010101" pitchFamily="34" charset="-127"/>
              </a:rPr>
              <a:t>sequence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Rx calculates the power at </a:t>
            </a:r>
            <a:r>
              <a:rPr lang="en-US" altLang="ko-KR" sz="1200" dirty="0" smtClean="0">
                <a:ea typeface="Gulim" panose="020B0600000101010101" pitchFamily="34" charset="-127"/>
              </a:rPr>
              <a:t>4 </a:t>
            </a:r>
            <a:r>
              <a:rPr lang="en-US" altLang="ko-KR" sz="1200" dirty="0">
                <a:ea typeface="Gulim" panose="020B0600000101010101" pitchFamily="34" charset="-127"/>
              </a:rPr>
              <a:t>MHz </a:t>
            </a:r>
            <a:r>
              <a:rPr lang="en-US" altLang="ko-KR" sz="1200" dirty="0" err="1">
                <a:ea typeface="Gulim" panose="020B0600000101010101" pitchFamily="34" charset="-127"/>
              </a:rPr>
              <a:t>passband</a:t>
            </a:r>
            <a:r>
              <a:rPr lang="en-US" altLang="ko-KR" sz="1200" dirty="0">
                <a:ea typeface="Gulim" panose="020B0600000101010101" pitchFamily="34" charset="-127"/>
              </a:rPr>
              <a:t> for </a:t>
            </a:r>
            <a:r>
              <a:rPr lang="en-US" altLang="ko-KR" sz="1200" dirty="0" smtClean="0">
                <a:ea typeface="Gulim" panose="020B0600000101010101" pitchFamily="34" charset="-127"/>
              </a:rPr>
              <a:t>the 13 </a:t>
            </a:r>
            <a:r>
              <a:rPr lang="en-US" altLang="ko-KR" sz="1200" dirty="0">
                <a:ea typeface="Gulim" panose="020B0600000101010101" pitchFamily="34" charset="-127"/>
              </a:rPr>
              <a:t>tones (</a:t>
            </a:r>
            <a:r>
              <a:rPr lang="en-US" altLang="ko-KR" sz="1200" dirty="0" smtClean="0">
                <a:ea typeface="Gulim" panose="020B0600000101010101" pitchFamily="34" charset="-127"/>
              </a:rPr>
              <a:t>16-order </a:t>
            </a:r>
            <a:r>
              <a:rPr lang="en-US" altLang="ko-KR" sz="1200" dirty="0">
                <a:ea typeface="Gulim" panose="020B0600000101010101" pitchFamily="34" charset="-127"/>
              </a:rPr>
              <a:t>FIR</a:t>
            </a:r>
            <a:r>
              <a:rPr lang="en-US" altLang="ko-KR" sz="1200" dirty="0" smtClean="0">
                <a:ea typeface="Gulim" panose="020B0600000101010101" pitchFamily="34" charset="-127"/>
              </a:rPr>
              <a:t>)</a:t>
            </a:r>
            <a:endParaRPr lang="en-US" altLang="ko-KR" sz="1200" dirty="0">
              <a:ea typeface="Gulim" panose="020B0600000101010101" pitchFamily="34" charset="-127"/>
            </a:endParaRPr>
          </a:p>
          <a:p>
            <a:pPr lvl="2"/>
            <a:r>
              <a:rPr lang="en-US" altLang="ko-KR" sz="1200" dirty="0">
                <a:ea typeface="Gulim" panose="020B0600000101010101" pitchFamily="34" charset="-127"/>
              </a:rPr>
              <a:t>OOK bit detection is only performed in the time domain.</a:t>
            </a:r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280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(2)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13-tone </a:t>
                </a:r>
                <a:r>
                  <a:rPr lang="en-US" altLang="zh-CN" sz="2000" dirty="0"/>
                  <a:t>multicarrier OFDM-based scheme </a:t>
                </a:r>
                <a:r>
                  <a:rPr lang="en-US" altLang="zh-CN" sz="2000" dirty="0" smtClean="0"/>
                  <a:t>with </a:t>
                </a:r>
                <a:r>
                  <a:rPr lang="en-US" altLang="zh-CN" sz="2000" dirty="0"/>
                  <a:t>waveform </a:t>
                </a:r>
                <a:r>
                  <a:rPr lang="en-US" altLang="zh-CN" sz="2000" dirty="0" smtClean="0"/>
                  <a:t>coding</a:t>
                </a:r>
                <a:endParaRPr lang="en-US" altLang="zh-CN" sz="2000" dirty="0"/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structure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Data bits(100 bits)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Preamble is not included, but time synchronization is assumed to be perfect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D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ifferent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OOK pulses are used as introduced in previous page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OFDM symbol’s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power is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normalized</a:t>
                </a:r>
              </a:p>
              <a:p>
                <a:pPr lvl="1"/>
                <a:r>
                  <a:rPr lang="en-US" altLang="ko-KR" sz="1400" dirty="0" smtClean="0">
                    <a:ea typeface="Gulim" panose="020B0600000101010101" pitchFamily="34" charset="-127"/>
                  </a:rPr>
                  <a:t>Channel models for the simulation</a:t>
                </a:r>
              </a:p>
              <a:p>
                <a:pPr lvl="2"/>
                <a:r>
                  <a:rPr lang="en-US" altLang="ko-KR" sz="1400" dirty="0" smtClean="0">
                    <a:ea typeface="Gulim" panose="020B0600000101010101" pitchFamily="34" charset="-127"/>
                  </a:rPr>
                  <a:t>AWGN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NLOS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procedure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CP is removed firstly for the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following OOK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detection 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Each received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OFDM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symbol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4us waveform coding  and every two received OFDM symbols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0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64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65</m:t>
                            </m:r>
                          </m:sub>
                        </m:sSub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⋯,</m:t>
                        </m:r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127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for the 8us waveform coding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4us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=32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31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</a:t>
                </a:r>
              </a:p>
              <a:p>
                <a:pPr lvl="2"/>
                <a:r>
                  <a:rPr lang="en-US" altLang="ko-KR" sz="1200" dirty="0" smtClean="0">
                    <a:ea typeface="Gulim" panose="020B0600000101010101" pitchFamily="34" charset="-127"/>
                  </a:rPr>
                  <a:t>8us waveform coding: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Detected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Bit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 ,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f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=64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127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𝑛</m:t>
                                  </m:r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=0</m:t>
                                  </m:r>
                                </m:sub>
                                <m:sup>
                                  <m:r>
                                    <a:rPr lang="en-US" altLang="ko-KR" sz="1200" i="1">
                                      <a:latin typeface="Cambria Math" panose="02040503050406030204" pitchFamily="18" charset="0"/>
                                      <a:ea typeface="Gulim" panose="020B0600000101010101" pitchFamily="34" charset="-127"/>
                                    </a:rPr>
                                    <m:t>63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altLang="ko-KR" sz="1200" i="1">
                                          <a:latin typeface="Cambria Math" panose="02040503050406030204" pitchFamily="18" charset="0"/>
                                          <a:ea typeface="Gulim" panose="020B0600000101010101" pitchFamily="34" charset="-127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 i="1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else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 smtClean="0">
                    <a:ea typeface="Gulim" panose="020B0600000101010101" pitchFamily="34" charset="-127"/>
                  </a:rPr>
                  <a:t>         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Rx detection is performed at 4 MHz </a:t>
                </a:r>
                <a:r>
                  <a:rPr lang="en-US" altLang="ko-KR" sz="1200" dirty="0" err="1">
                    <a:ea typeface="Gulim" panose="020B0600000101010101" pitchFamily="34" charset="-127"/>
                  </a:rPr>
                  <a:t>passband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 for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the 13 tones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(16-order FIR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)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OOK bit detection is only performed in the time domain.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7772400" cy="4724400"/>
              </a:xfrm>
              <a:blipFill rotWithShape="0">
                <a:blip r:embed="rId2"/>
                <a:stretch>
                  <a:fillRect l="-706" t="-774" b="-21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97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</a:t>
            </a:r>
            <a:r>
              <a:rPr lang="en-US" altLang="zh-CN" dirty="0" smtClean="0"/>
              <a:t>Configurations (3)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</p:spPr>
            <p:txBody>
              <a:bodyPr/>
              <a:lstStyle/>
              <a:p>
                <a:r>
                  <a:rPr lang="en-US" altLang="ko-KR" sz="2000" dirty="0">
                    <a:ea typeface="Gulim" panose="020B0600000101010101" pitchFamily="34" charset="-127"/>
                  </a:rPr>
                  <a:t>Single carrier and spectrum spreading-based OOK </a:t>
                </a:r>
                <a:r>
                  <a:rPr lang="en-US" altLang="ko-KR" sz="2000" dirty="0" smtClean="0">
                    <a:ea typeface="Gulim" panose="020B0600000101010101" pitchFamily="34" charset="-127"/>
                  </a:rPr>
                  <a:t>scheme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Wake-up packet data payload setting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100 data bits in payload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Channel model for the simulation</a:t>
                </a:r>
              </a:p>
              <a:p>
                <a:pPr lvl="2"/>
                <a:r>
                  <a:rPr lang="en-US" altLang="ko-KR" sz="1400" dirty="0">
                    <a:ea typeface="Gulim" panose="020B0600000101010101" pitchFamily="34" charset="-127"/>
                  </a:rPr>
                  <a:t>AWGN,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TGn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ChD</a:t>
                </a:r>
                <a:r>
                  <a:rPr lang="en-US" altLang="ko-KR" sz="1400" dirty="0">
                    <a:ea typeface="Gulim" panose="020B0600000101010101" pitchFamily="34" charset="-127"/>
                  </a:rPr>
                  <a:t>, </a:t>
                </a:r>
                <a:r>
                  <a:rPr lang="en-US" altLang="ko-KR" sz="1400" dirty="0" err="1">
                    <a:ea typeface="Gulim" panose="020B0600000101010101" pitchFamily="34" charset="-127"/>
                  </a:rPr>
                  <a:t>UMi</a:t>
                </a:r>
                <a:endParaRPr lang="en-US" altLang="ko-KR" sz="1400" dirty="0">
                  <a:ea typeface="Gulim" panose="020B0600000101010101" pitchFamily="34" charset="-127"/>
                </a:endParaRP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CFO, STO, Phase Noise</a:t>
                </a:r>
              </a:p>
              <a:p>
                <a:pPr lvl="1"/>
                <a:r>
                  <a:rPr lang="en-US" altLang="ko-KR" sz="1400" dirty="0">
                    <a:ea typeface="Gulim" panose="020B0600000101010101" pitchFamily="34" charset="-127"/>
                  </a:rPr>
                  <a:t>No channel equalizing</a:t>
                </a:r>
              </a:p>
              <a:p>
                <a:pPr lvl="1"/>
                <a:r>
                  <a:rPr lang="en-US" altLang="zh-CN" sz="1400" dirty="0">
                    <a:ea typeface="Gulim" panose="020B0600000101010101" pitchFamily="34" charset="-127"/>
                  </a:rPr>
                  <a:t>Rx </a:t>
                </a:r>
                <a:r>
                  <a:rPr lang="en-US" altLang="ko-KR" sz="1400" dirty="0" smtClean="0">
                    <a:ea typeface="Gulim" panose="020B0600000101010101" pitchFamily="34" charset="-127"/>
                  </a:rPr>
                  <a:t>procedure</a:t>
                </a:r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Assuming a perfect time synchronization, the data payload part (800 chips) of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every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WUP can be extracted perfectly</a:t>
                </a: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Every 8 chips are regrouped to form an OOK symbol sequence to represent one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</m:sSub>
                        <m:sSub>
                          <m:sSub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</m:sSub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dot product (</a:t>
                </a:r>
                <a14:m>
                  <m:oMath xmlns:m="http://schemas.openxmlformats.org/officeDocument/2006/math"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) on every OOK symbol sequence S with itself, resulting in the square value of each chip: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S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Performing another dot product on P with the reference sequence R=[-1, 1, 1, -1, 1, -1, -1, 1]:    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F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P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altLang="ko-KR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sSubSup>
                              <m:sSubSupPr>
                                <m:ctrlPr>
                                  <a:rPr lang="en-US" altLang="ko-KR" sz="1200" i="1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1200">
                                    <a:latin typeface="Cambria Math" panose="02040503050406030204" pitchFamily="18" charset="0"/>
                                    <a:ea typeface="Gulim" panose="020B0600000101010101" pitchFamily="34" charset="-127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</m:t>
                        </m:r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4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20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, </m:t>
                        </m:r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5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−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6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sSubSupPr>
                          <m:e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C</m:t>
                            </m:r>
                          </m:e>
                          <m:sub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7</m:t>
                            </m:r>
                          </m:sub>
                          <m:sup>
                            <m:r>
                              <a:rPr lang="en-US" altLang="ko-KR" sz="1200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altLang="ko-KR" sz="1200" dirty="0">
                  <a:ea typeface="Gulim" panose="020B0600000101010101" pitchFamily="34" charset="-127"/>
                </a:endParaRPr>
              </a:p>
              <a:p>
                <a:pPr lvl="2"/>
                <a:r>
                  <a:rPr lang="en-US" altLang="ko-KR" sz="1200" dirty="0">
                    <a:ea typeface="Gulim" panose="020B0600000101010101" pitchFamily="34" charset="-127"/>
                  </a:rPr>
                  <a:t> Sum each element of F together: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E</m:t>
                    </m:r>
                    <m:r>
                      <a:rPr lang="en-US" altLang="ko-KR" sz="1200" dirty="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ko-KR" sz="1200" i="1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 altLang="ko-KR" sz="1200" dirty="0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  <m:t>F</m:t>
                        </m:r>
                      </m:e>
                    </m:nary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, and the corresponding </a:t>
                </a:r>
                <a:r>
                  <a:rPr lang="en-US" altLang="ko-KR" sz="1200" dirty="0" smtClean="0">
                    <a:ea typeface="Gulim" panose="020B0600000101010101" pitchFamily="34" charset="-127"/>
                  </a:rPr>
                  <a:t>information </a:t>
                </a:r>
                <a:r>
                  <a:rPr lang="en-US" altLang="ko-KR" sz="1200" dirty="0">
                    <a:ea typeface="Gulim" panose="020B0600000101010101" pitchFamily="34" charset="-127"/>
                  </a:rPr>
                  <a:t>bit B can be determined by the rule: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B</m:t>
                    </m:r>
                    <m:r>
                      <a:rPr lang="en-US" altLang="ko-KR" sz="1200">
                        <a:latin typeface="Cambria Math" panose="02040503050406030204" pitchFamily="18" charset="0"/>
                        <a:ea typeface="Gulim" panose="020B0600000101010101" pitchFamily="34" charset="-127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ko-KR" sz="1200" i="1">
                            <a:latin typeface="Cambria Math" panose="02040503050406030204" pitchFamily="18" charset="0"/>
                            <a:ea typeface="Gulim" panose="020B0600000101010101" pitchFamily="34" charset="-127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sz="1200" i="1">
                                <a:latin typeface="Cambria Math" panose="02040503050406030204" pitchFamily="18" charset="0"/>
                                <a:ea typeface="Gulim" panose="020B0600000101010101" pitchFamily="34" charset="-127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0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&lt;0</m:t>
                              </m:r>
                            </m:e>
                          </m:mr>
                          <m:mr>
                            <m:e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1, </m:t>
                              </m:r>
                              <m:r>
                                <m:rPr>
                                  <m:sty m:val="p"/>
                                </m:rPr>
                                <a:rPr lang="en-US" altLang="ko-KR" sz="1200">
                                  <a:latin typeface="Cambria Math" panose="02040503050406030204" pitchFamily="18" charset="0"/>
                                  <a:ea typeface="Gulim" panose="020B0600000101010101" pitchFamily="34" charset="-127"/>
                                </a:rPr>
                                <m:t>E</m:t>
                              </m:r>
                              <m:r>
                                <a:rPr lang="en-US" altLang="ko-KR" sz="1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ko-KR" sz="1200" dirty="0">
                    <a:ea typeface="Gulim" panose="020B0600000101010101" pitchFamily="34" charset="-127"/>
                  </a:rPr>
                  <a:t>.</a:t>
                </a:r>
              </a:p>
              <a:p>
                <a:pPr lvl="1"/>
                <a:endParaRPr lang="zh-CN" altLang="en-US" sz="16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600"/>
                <a:ext cx="7772400" cy="4724400"/>
              </a:xfrm>
              <a:blipFill rotWithShape="0">
                <a:blip r:embed="rId2"/>
                <a:stretch>
                  <a:fillRect l="-706" t="-645" b="-215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 Justin Jia et. al,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460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372407</TotalTime>
  <Words>1273</Words>
  <Application>Microsoft Office PowerPoint</Application>
  <PresentationFormat>全屏显示(4:3)</PresentationFormat>
  <Paragraphs>207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굴림</vt:lpstr>
      <vt:lpstr>굴림</vt:lpstr>
      <vt:lpstr>맑은 고딕</vt:lpstr>
      <vt:lpstr>Arial</vt:lpstr>
      <vt:lpstr>Cambria Math</vt:lpstr>
      <vt:lpstr>Times New Roman</vt:lpstr>
      <vt:lpstr>802-11-Submission</vt:lpstr>
      <vt:lpstr>Performance Investigations on Single-carrier and Multiple-carrier-based WUR</vt:lpstr>
      <vt:lpstr>Introduction</vt:lpstr>
      <vt:lpstr>MC OOK Symbol Generation</vt:lpstr>
      <vt:lpstr>WFC OOK Symbol Generation (1)</vt:lpstr>
      <vt:lpstr>WFC OOK Symbol Generation (2)</vt:lpstr>
      <vt:lpstr>SC OOK Symbol Generation</vt:lpstr>
      <vt:lpstr>Simulation Configurations (1)</vt:lpstr>
      <vt:lpstr>Simulation Configurations (2)</vt:lpstr>
      <vt:lpstr>Simulation Configurations (3)</vt:lpstr>
      <vt:lpstr>PER Performance Comparison in AWGN</vt:lpstr>
      <vt:lpstr>PER Performance Comparison in ChD</vt:lpstr>
      <vt:lpstr>PER Performance Comparison in UMi</vt:lpstr>
      <vt:lpstr>Conclusions</vt:lpstr>
      <vt:lpstr>Straw Poll</vt:lpstr>
      <vt:lpstr>References</vt:lpstr>
      <vt:lpstr>Appendix: Fractionally Spaced Equalizer Design Parameters</vt:lpstr>
      <vt:lpstr>Appendix: Performance of SC-based WUR with Time-domain Equalizers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Jiajia (Justin)</cp:lastModifiedBy>
  <cp:revision>2635</cp:revision>
  <cp:lastPrinted>2016-12-22T05:59:35Z</cp:lastPrinted>
  <dcterms:created xsi:type="dcterms:W3CDTF">2007-05-21T21:00:37Z</dcterms:created>
  <dcterms:modified xsi:type="dcterms:W3CDTF">2017-03-11T04:34:18Z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(2)b3LafEwc2TNYm0BRnEU4MqGYpPmYmlmTU+ZAO1AZYzElF5uHYJfBdp9CtcMXJuAQyP1l27vG
TQC9A4hrkfE+OcebXMd8UxLYL2cFiIoWdtyXXuzyQrtHdmYCBZ4mnVh2szWxGYt96eIZc0vs
VlaBqtk1PJ6tlYKtSvxxrhgQSH3m8OO0v0xHPV3CYmSQ8cLJj9LYVi+qrwNNVV2SuqQc5vZb
QbRHrRU5egVmaowdHe</vt:lpwstr>
  </property>
  <property fmtid="{D5CDD505-2E9C-101B-9397-08002B2CF9AE}" pid="3" name="_2015_ms_pID_7253431">
    <vt:lpwstr>TBmmqQ5vG5YxjKGv4mDup7cFkZvXRG5dmbK6mUr9awkuou8Ic+m/R4
qO77irFAVB6qGIxROt+Hwh6o0WMBC9rHaOpnEAsn87iOW/ev4bplqyXP+fGVs4F8Qz8Jl93v
TlmJM1Y30Qg0ZQ6YCaqYfNg0AWuysqn1NgQRWmutGOxoeLZYxkJNXfiHvJDY8oRn0dsrW1Fw
3hImIaJ92pJNSols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1488437378</vt:lpwstr>
  </property>
</Properties>
</file>