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275" r:id="rId4"/>
    <p:sldId id="276" r:id="rId5"/>
    <p:sldId id="290" r:id="rId6"/>
    <p:sldId id="296" r:id="rId7"/>
    <p:sldId id="305" r:id="rId8"/>
    <p:sldId id="300" r:id="rId9"/>
    <p:sldId id="301" r:id="rId10"/>
    <p:sldId id="302" r:id="rId11"/>
    <p:sldId id="304" r:id="rId12"/>
    <p:sldId id="303" r:id="rId13"/>
    <p:sldId id="267" r:id="rId14"/>
    <p:sldId id="306" r:id="rId15"/>
    <p:sldId id="307" r:id="rId16"/>
    <p:sldId id="312" r:id="rId17"/>
    <p:sldId id="313" r:id="rId1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 initials="e" lastIdx="1" clrIdx="0">
    <p:extLst>
      <p:ext uri="{19B8F6BF-5375-455C-9EA6-DF929625EA0E}">
        <p15:presenceInfo xmlns:p15="http://schemas.microsoft.com/office/powerpoint/2012/main" userId="ed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349" autoAdjust="0"/>
  </p:normalViewPr>
  <p:slideViewPr>
    <p:cSldViewPr>
      <p:cViewPr varScale="1">
        <p:scale>
          <a:sx n="92" d="100"/>
          <a:sy n="92" d="100"/>
        </p:scale>
        <p:origin x="1350"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‹Nº›</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‹Nº›</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60547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06536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347485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40617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‹Nº›</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Eduard Garcia-Villegas (UPC)</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r>
              <a:rPr lang="en-GB" dirty="0" smtClean="0"/>
              <a:t>Eduard Garcia-Villegas (UPC)</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‹Nº›</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‹Nº›</a:t>
            </a:fld>
            <a:endParaRPr lang="en-GB"/>
          </a:p>
        </p:txBody>
      </p:sp>
      <p:sp>
        <p:nvSpPr>
          <p:cNvPr id="7" name="Footer Placeholder 5"/>
          <p:cNvSpPr>
            <a:spLocks noGrp="1"/>
          </p:cNvSpPr>
          <p:nvPr>
            <p:ph type="ftr" idx="11"/>
          </p:nvPr>
        </p:nvSpPr>
        <p:spPr>
          <a:xfrm>
            <a:off x="5334000" y="6623905"/>
            <a:ext cx="3184520" cy="180975"/>
          </a:xfrm>
          <a:prstGeom prst="rect">
            <a:avLst/>
          </a:prstGeom>
        </p:spPr>
        <p:txBody>
          <a:bodyPr/>
          <a:lstStyle>
            <a:lvl1pPr>
              <a:defRPr/>
            </a:lvl1pPr>
          </a:lstStyle>
          <a:p>
            <a:r>
              <a:rPr lang="en-GB" altLang="zh-CN" dirty="0" smtClean="0"/>
              <a:t>Eduard Garcia-Villegas (UPC)</a:t>
            </a:r>
          </a:p>
          <a:p>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‹Nº›</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802.11-17/0372r1</a:t>
            </a:r>
          </a:p>
        </p:txBody>
      </p:sp>
      <p:sp>
        <p:nvSpPr>
          <p:cNvPr id="11" name="Date Placeholder 3"/>
          <p:cNvSpPr txBox="1">
            <a:spLocks/>
          </p:cNvSpPr>
          <p:nvPr userDrawn="1"/>
        </p:nvSpPr>
        <p:spPr bwMode="auto">
          <a:xfrm>
            <a:off x="684212" y="293688"/>
            <a:ext cx="2587649"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March 2017</a:t>
            </a:r>
          </a:p>
        </p:txBody>
      </p:sp>
      <p:sp>
        <p:nvSpPr>
          <p:cNvPr id="2" name="Marcador de pie de página 1"/>
          <p:cNvSpPr>
            <a:spLocks noGrp="1"/>
          </p:cNvSpPr>
          <p:nvPr>
            <p:ph type="ftr" sz="quarter" idx="3"/>
          </p:nvPr>
        </p:nvSpPr>
        <p:spPr>
          <a:xfrm>
            <a:off x="5438882" y="6475413"/>
            <a:ext cx="30861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Eduard Garcia-Villegas (UPC)</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7/11-17-0065-00-00ba-usage-model-for-power-saving-ap.pptx" TargetMode="External"/><Relationship Id="rId2" Type="http://schemas.openxmlformats.org/officeDocument/2006/relationships/hyperlink" Target="https://mentor.ieee.org/802.11/dcn/17/11-17-0029-04-00ba-wur-usage-model-document.pptx" TargetMode="External"/><Relationship Id="rId1" Type="http://schemas.openxmlformats.org/officeDocument/2006/relationships/slideLayout" Target="../slideLayouts/slideLayout1.xml"/><Relationship Id="rId4" Type="http://schemas.openxmlformats.org/officeDocument/2006/relationships/hyperlink" Target="https://mentor.ieee.org/802.11/dcn/17/11-17-0343-00-00ba-wur-beacon.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ntor.ieee.org/802.11/dcn/17/11-17-0029-04-00ba-wur-usage-model-document.ppt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US" dirty="0" smtClean="0"/>
              <a:t>Additional usage models for WUR</a:t>
            </a:r>
            <a:endParaRPr lang="en-GB" dirty="0"/>
          </a:p>
        </p:txBody>
      </p:sp>
      <p:sp>
        <p:nvSpPr>
          <p:cNvPr id="3074" name="Rectangle 2"/>
          <p:cNvSpPr>
            <a:spLocks noGrp="1" noChangeArrowheads="1"/>
          </p:cNvSpPr>
          <p:nvPr>
            <p:ph idx="1"/>
          </p:nvPr>
        </p:nvSpPr>
        <p:spPr/>
        <p:txBody>
          <a:bodyPr/>
          <a:lstStyle/>
          <a:p>
            <a:pPr algn="ctr"/>
            <a:r>
              <a:rPr lang="en-GB" sz="2000" dirty="0" smtClean="0"/>
              <a:t>Date: 2017-03-12</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graphicFrame>
        <p:nvGraphicFramePr>
          <p:cNvPr id="2" name="Tabla 1"/>
          <p:cNvGraphicFramePr>
            <a:graphicFrameLocks noGrp="1"/>
          </p:cNvGraphicFramePr>
          <p:nvPr>
            <p:extLst>
              <p:ext uri="{D42A27DB-BD31-4B8C-83A1-F6EECF244321}">
                <p14:modId xmlns:p14="http://schemas.microsoft.com/office/powerpoint/2010/main" val="4076515142"/>
              </p:ext>
            </p:extLst>
          </p:nvPr>
        </p:nvGraphicFramePr>
        <p:xfrm>
          <a:off x="609599" y="2743200"/>
          <a:ext cx="8001002" cy="2519680"/>
        </p:xfrm>
        <a:graphic>
          <a:graphicData uri="http://schemas.openxmlformats.org/drawingml/2006/table">
            <a:tbl>
              <a:tblPr firstRow="1" bandRow="1">
                <a:tableStyleId>{5940675A-B579-460E-94D1-54222C63F5DA}</a:tableStyleId>
              </a:tblPr>
              <a:tblGrid>
                <a:gridCol w="2069861"/>
                <a:gridCol w="1968740"/>
                <a:gridCol w="914400"/>
                <a:gridCol w="762000"/>
                <a:gridCol w="2286001"/>
              </a:tblGrid>
              <a:tr h="370840">
                <a:tc>
                  <a:txBody>
                    <a:bodyPr/>
                    <a:lstStyle/>
                    <a:p>
                      <a:r>
                        <a:rPr lang="en-US" sz="1600" b="1" dirty="0" smtClean="0"/>
                        <a:t>Authors</a:t>
                      </a:r>
                      <a:endParaRPr lang="en-US" sz="1600" b="1" dirty="0"/>
                    </a:p>
                  </a:txBody>
                  <a:tcPr/>
                </a:tc>
                <a:tc>
                  <a:txBody>
                    <a:bodyPr/>
                    <a:lstStyle/>
                    <a:p>
                      <a:r>
                        <a:rPr lang="en-US" sz="1600" b="1" dirty="0" smtClean="0"/>
                        <a:t>Affiliations</a:t>
                      </a:r>
                      <a:endParaRPr lang="en-US" sz="1600" b="1" dirty="0"/>
                    </a:p>
                  </a:txBody>
                  <a:tcPr/>
                </a:tc>
                <a:tc>
                  <a:txBody>
                    <a:bodyPr/>
                    <a:lstStyle/>
                    <a:p>
                      <a:r>
                        <a:rPr lang="en-US" sz="1600" b="1" dirty="0" smtClean="0"/>
                        <a:t>Address</a:t>
                      </a:r>
                      <a:endParaRPr lang="en-US" sz="1600" b="1" dirty="0"/>
                    </a:p>
                  </a:txBody>
                  <a:tcPr/>
                </a:tc>
                <a:tc>
                  <a:txBody>
                    <a:bodyPr/>
                    <a:lstStyle/>
                    <a:p>
                      <a:r>
                        <a:rPr lang="en-US" sz="1600" b="1" dirty="0" smtClean="0"/>
                        <a:t>Phone</a:t>
                      </a:r>
                      <a:endParaRPr lang="en-US" sz="1600" b="1" dirty="0"/>
                    </a:p>
                  </a:txBody>
                  <a:tcPr/>
                </a:tc>
                <a:tc>
                  <a:txBody>
                    <a:bodyPr/>
                    <a:lstStyle/>
                    <a:p>
                      <a:r>
                        <a:rPr lang="en-US" sz="1600" b="1" dirty="0" smtClean="0"/>
                        <a:t>email</a:t>
                      </a:r>
                      <a:endParaRPr lang="en-US" sz="1600" b="1" dirty="0"/>
                    </a:p>
                  </a:txBody>
                  <a:tcPr/>
                </a:tc>
              </a:tr>
              <a:tr h="370840">
                <a:tc>
                  <a:txBody>
                    <a:bodyPr/>
                    <a:lstStyle/>
                    <a:p>
                      <a:r>
                        <a:rPr lang="en-US" sz="1300" dirty="0" smtClean="0"/>
                        <a:t>Eduard Garcia-Villegas</a:t>
                      </a:r>
                      <a:endParaRPr lang="en-US" sz="1300" dirty="0"/>
                    </a:p>
                  </a:txBody>
                  <a:tcPr anchor="ctr"/>
                </a:tc>
                <a:tc>
                  <a:txBody>
                    <a:bodyPr/>
                    <a:lstStyle/>
                    <a:p>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a:p>
                  </a:txBody>
                  <a:tcPr anchor="ctr"/>
                </a:tc>
                <a:tc>
                  <a:txBody>
                    <a:bodyPr/>
                    <a:lstStyle/>
                    <a:p>
                      <a:endParaRPr lang="en-US" sz="1300" dirty="0"/>
                    </a:p>
                  </a:txBody>
                  <a:tcPr anchor="ctr"/>
                </a:tc>
                <a:tc>
                  <a:txBody>
                    <a:bodyPr/>
                    <a:lstStyle/>
                    <a:p>
                      <a:endParaRPr lang="en-US" sz="1300"/>
                    </a:p>
                  </a:txBody>
                  <a:tcPr anchor="ctr"/>
                </a:tc>
                <a:tc>
                  <a:txBody>
                    <a:bodyPr/>
                    <a:lstStyle/>
                    <a:p>
                      <a:r>
                        <a:rPr lang="en-US" sz="1300" dirty="0" smtClean="0"/>
                        <a:t>eduardg@entel.upc.edu</a:t>
                      </a:r>
                      <a:endParaRPr lang="en-US" sz="1300" dirty="0"/>
                    </a:p>
                  </a:txBody>
                  <a:tcPr anchor="ctr"/>
                </a:tc>
              </a:tr>
              <a:tr h="370840">
                <a:tc>
                  <a:txBody>
                    <a:bodyPr/>
                    <a:lstStyle/>
                    <a:p>
                      <a:r>
                        <a:rPr lang="en-US" sz="1300" dirty="0" smtClean="0"/>
                        <a:t>Elena </a:t>
                      </a:r>
                      <a:r>
                        <a:rPr lang="en-US" sz="1300" dirty="0" err="1" smtClean="0"/>
                        <a:t>López</a:t>
                      </a:r>
                      <a:r>
                        <a:rPr lang="en-US" sz="1300" dirty="0" smtClean="0"/>
                        <a:t>-Aguilera</a:t>
                      </a:r>
                      <a:endParaRPr lang="en-US"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smtClean="0"/>
                    </a:p>
                  </a:txBody>
                  <a:tcPr anchor="ctr"/>
                </a:tc>
                <a:tc>
                  <a:txBody>
                    <a:bodyPr/>
                    <a:lstStyle/>
                    <a:p>
                      <a:endParaRPr lang="en-US" sz="1300" dirty="0"/>
                    </a:p>
                  </a:txBody>
                  <a:tcPr anchor="ctr"/>
                </a:tc>
                <a:tc>
                  <a:txBody>
                    <a:bodyPr/>
                    <a:lstStyle/>
                    <a:p>
                      <a:endParaRPr lang="en-US" sz="1300" dirty="0"/>
                    </a:p>
                  </a:txBody>
                  <a:tcPr anchor="ctr"/>
                </a:tc>
                <a:tc>
                  <a:txBody>
                    <a:bodyPr/>
                    <a:lstStyle/>
                    <a:p>
                      <a:r>
                        <a:rPr lang="en-US" sz="1300" smtClean="0"/>
                        <a:t>elopez@entel.upc.edu</a:t>
                      </a:r>
                      <a:endParaRPr lang="en-US" sz="1300" dirty="0"/>
                    </a:p>
                  </a:txBody>
                  <a:tcPr anchor="ctr"/>
                </a:tc>
              </a:tr>
              <a:tr h="370840">
                <a:tc>
                  <a:txBody>
                    <a:bodyPr/>
                    <a:lstStyle/>
                    <a:p>
                      <a:r>
                        <a:rPr lang="en-US" sz="1300" dirty="0" err="1" smtClean="0"/>
                        <a:t>Ilker</a:t>
                      </a:r>
                      <a:r>
                        <a:rPr lang="en-US" sz="1300" dirty="0" smtClean="0"/>
                        <a:t> </a:t>
                      </a:r>
                      <a:r>
                        <a:rPr lang="en-US" sz="1300" dirty="0" err="1" smtClean="0"/>
                        <a:t>Demirkol</a:t>
                      </a:r>
                      <a:endParaRPr lang="en-US"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smtClean="0"/>
                    </a:p>
                  </a:txBody>
                  <a:tcPr anchor="ctr"/>
                </a:tc>
                <a:tc>
                  <a:txBody>
                    <a:bodyPr/>
                    <a:lstStyle/>
                    <a:p>
                      <a:endParaRPr lang="en-US" sz="1300"/>
                    </a:p>
                  </a:txBody>
                  <a:tcPr anchor="ctr"/>
                </a:tc>
                <a:tc>
                  <a:txBody>
                    <a:bodyPr/>
                    <a:lstStyle/>
                    <a:p>
                      <a:endParaRPr lang="en-US" sz="1300"/>
                    </a:p>
                  </a:txBody>
                  <a:tcPr anchor="ctr"/>
                </a:tc>
                <a:tc>
                  <a:txBody>
                    <a:bodyPr/>
                    <a:lstStyle/>
                    <a:p>
                      <a:r>
                        <a:rPr lang="en-US" sz="1300" dirty="0" smtClean="0"/>
                        <a:t>ilker.demirkol@entel.upc.edu</a:t>
                      </a:r>
                      <a:endParaRPr lang="en-US" sz="1300" dirty="0"/>
                    </a:p>
                  </a:txBody>
                  <a:tcPr anchor="ctr"/>
                </a:tc>
              </a:tr>
              <a:tr h="370840">
                <a:tc>
                  <a:txBody>
                    <a:bodyPr/>
                    <a:lstStyle/>
                    <a:p>
                      <a:r>
                        <a:rPr lang="en-US" sz="1300" dirty="0" err="1" smtClean="0"/>
                        <a:t>Josep</a:t>
                      </a:r>
                      <a:r>
                        <a:rPr lang="en-US" sz="1300" dirty="0" smtClean="0"/>
                        <a:t> </a:t>
                      </a:r>
                      <a:r>
                        <a:rPr lang="en-US" sz="1300" dirty="0" err="1" smtClean="0"/>
                        <a:t>Paradells-Aspas</a:t>
                      </a:r>
                      <a:endParaRPr lang="en-US" sz="1300" dirty="0"/>
                    </a:p>
                  </a:txBody>
                  <a:tcPr anchor="ctr"/>
                </a:tc>
                <a:tc>
                  <a:txBody>
                    <a:bodyPr/>
                    <a:lstStyle/>
                    <a:p>
                      <a:r>
                        <a:rPr lang="en-US" sz="1300" dirty="0" err="1" smtClean="0"/>
                        <a:t>Fundació</a:t>
                      </a:r>
                      <a:r>
                        <a:rPr lang="en-US" sz="1300" dirty="0" smtClean="0"/>
                        <a:t> i2CAT and</a:t>
                      </a:r>
                      <a:r>
                        <a:rPr lang="en-US" sz="1300" baseline="0" dirty="0" smtClean="0"/>
                        <a:t> </a:t>
                      </a:r>
                      <a:r>
                        <a:rPr lang="en-US" sz="1300" baseline="0" dirty="0" err="1" smtClean="0"/>
                        <a:t>Universitat</a:t>
                      </a:r>
                      <a:r>
                        <a:rPr lang="en-US" sz="1300" baseline="0" dirty="0" smtClean="0"/>
                        <a:t> </a:t>
                      </a:r>
                      <a:r>
                        <a:rPr lang="en-US" sz="1300" baseline="0" dirty="0" err="1" smtClean="0"/>
                        <a:t>Politècnica</a:t>
                      </a:r>
                      <a:r>
                        <a:rPr lang="en-US" sz="1300" baseline="0" dirty="0" smtClean="0"/>
                        <a:t> de </a:t>
                      </a:r>
                      <a:r>
                        <a:rPr lang="en-US" sz="1300" baseline="0" dirty="0" err="1" smtClean="0"/>
                        <a:t>Catalunya</a:t>
                      </a:r>
                      <a:r>
                        <a:rPr lang="en-US" sz="1300" baseline="0" dirty="0" smtClean="0"/>
                        <a:t> (UPC)</a:t>
                      </a:r>
                      <a:endParaRPr lang="en-US" sz="1300" dirty="0"/>
                    </a:p>
                  </a:txBody>
                  <a:tcPr anchor="ctr"/>
                </a:tc>
                <a:tc>
                  <a:txBody>
                    <a:bodyPr/>
                    <a:lstStyle/>
                    <a:p>
                      <a:endParaRPr lang="en-US" sz="1300"/>
                    </a:p>
                  </a:txBody>
                  <a:tcPr anchor="ctr"/>
                </a:tc>
                <a:tc>
                  <a:txBody>
                    <a:bodyPr/>
                    <a:lstStyle/>
                    <a:p>
                      <a:endParaRPr lang="en-US" sz="1300"/>
                    </a:p>
                  </a:txBody>
                  <a:tcPr anchor="ctr"/>
                </a:tc>
                <a:tc>
                  <a:txBody>
                    <a:bodyPr/>
                    <a:lstStyle/>
                    <a:p>
                      <a:r>
                        <a:rPr lang="en-US" sz="1300" dirty="0" smtClean="0"/>
                        <a:t>josep.paradells@entel.upc.edu</a:t>
                      </a:r>
                      <a:endParaRPr lang="en-US" sz="1300" dirty="0"/>
                    </a:p>
                  </a:txBody>
                  <a:tcPr anchor="ct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11: out of band signaling</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Enterprise-level WLAN, composed of multiple APs, where neighboring APs use non-overlapping channels. APs may also be anchors of a </a:t>
            </a:r>
            <a:r>
              <a:rPr lang="en-US" altLang="zh-CN" sz="1400" dirty="0" err="1" smtClean="0"/>
              <a:t>multilateration</a:t>
            </a:r>
            <a:r>
              <a:rPr lang="en-US" altLang="zh-CN" sz="1400" dirty="0" smtClean="0"/>
              <a:t> positioning system (e.g. IEEE 802.11az?)</a:t>
            </a:r>
          </a:p>
          <a:p>
            <a:pPr>
              <a:spcBef>
                <a:spcPct val="20000"/>
              </a:spcBef>
            </a:pPr>
            <a:r>
              <a:rPr lang="en-US" altLang="en-US" sz="1600" b="1" u="sng" dirty="0" smtClean="0"/>
              <a:t>Applications</a:t>
            </a:r>
          </a:p>
          <a:p>
            <a:pPr>
              <a:spcBef>
                <a:spcPct val="20000"/>
              </a:spcBef>
            </a:pPr>
            <a:r>
              <a:rPr lang="en-US" altLang="en-US" sz="1400" dirty="0" smtClean="0"/>
              <a:t>Transmit out-of band signaling information among APs/STAs through secondary radio to, e.g.:</a:t>
            </a:r>
          </a:p>
          <a:p>
            <a:pPr marL="171450" indent="-171450">
              <a:spcBef>
                <a:spcPct val="20000"/>
              </a:spcBef>
              <a:buFont typeface="Arial" panose="020B0604020202020204" pitchFamily="34" charset="0"/>
              <a:buChar char="•"/>
            </a:pPr>
            <a:r>
              <a:rPr lang="en-US" dirty="0" smtClean="0"/>
              <a:t>Provide </a:t>
            </a:r>
            <a:r>
              <a:rPr lang="en-US" dirty="0"/>
              <a:t>initial configuration for primary </a:t>
            </a:r>
            <a:r>
              <a:rPr lang="en-US" dirty="0" smtClean="0"/>
              <a:t>radio (channel </a:t>
            </a:r>
            <a:r>
              <a:rPr lang="en-US" dirty="0"/>
              <a:t>number, bandwidth, ESSID, etc</a:t>
            </a:r>
            <a:r>
              <a:rPr lang="en-US" dirty="0" smtClean="0"/>
              <a:t>.)</a:t>
            </a:r>
          </a:p>
          <a:p>
            <a:pPr marL="171450" indent="-171450">
              <a:spcBef>
                <a:spcPct val="20000"/>
              </a:spcBef>
              <a:buFont typeface="Arial" panose="020B0604020202020204" pitchFamily="34" charset="0"/>
              <a:buChar char="•"/>
            </a:pPr>
            <a:r>
              <a:rPr lang="en-US" dirty="0" smtClean="0"/>
              <a:t>Neighbor/Service discovery</a:t>
            </a:r>
          </a:p>
          <a:p>
            <a:pPr marL="171450" indent="-171450">
              <a:spcBef>
                <a:spcPct val="20000"/>
              </a:spcBef>
              <a:buFont typeface="Arial" panose="020B0604020202020204" pitchFamily="34" charset="0"/>
              <a:buChar char="•"/>
            </a:pPr>
            <a:r>
              <a:rPr lang="en-US" dirty="0" smtClean="0"/>
              <a:t>Transmit </a:t>
            </a:r>
            <a:r>
              <a:rPr lang="en-US"/>
              <a:t>synchronization </a:t>
            </a:r>
            <a:r>
              <a:rPr lang="en-US" smtClean="0"/>
              <a:t>beacons [3] </a:t>
            </a:r>
            <a:r>
              <a:rPr lang="en-US" dirty="0"/>
              <a:t>(e.g. for anchors in time measurement-based positioning</a:t>
            </a:r>
            <a:r>
              <a:rPr lang="en-US" dirty="0" smtClean="0"/>
              <a:t>)</a:t>
            </a:r>
            <a:r>
              <a:rPr lang="en-US" altLang="en-US" sz="1400" dirty="0" smtClean="0"/>
              <a:t>.</a:t>
            </a:r>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599" y="1219199"/>
            <a:ext cx="5235575" cy="44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AP1 is serving STAs on channel </a:t>
            </a:r>
            <a:r>
              <a:rPr lang="en-US" altLang="en-US" sz="1400" i="1" dirty="0" smtClean="0"/>
              <a:t>x</a:t>
            </a:r>
            <a:r>
              <a:rPr lang="en-US" altLang="en-US" sz="1400" dirty="0" smtClean="0"/>
              <a:t> and AP2 on channel </a:t>
            </a:r>
            <a:r>
              <a:rPr lang="en-US" altLang="en-US" sz="1400" i="1" dirty="0" smtClean="0"/>
              <a:t>y</a:t>
            </a:r>
            <a:r>
              <a:rPr lang="en-US" altLang="en-US" sz="1400" dirty="0" smtClean="0"/>
              <a:t>. Channel </a:t>
            </a:r>
            <a:r>
              <a:rPr lang="en-US" altLang="en-US" sz="1400" i="1" dirty="0" smtClean="0"/>
              <a:t>x</a:t>
            </a:r>
            <a:r>
              <a:rPr lang="en-US" altLang="en-US" sz="1400" dirty="0" smtClean="0"/>
              <a:t> and </a:t>
            </a:r>
            <a:r>
              <a:rPr lang="en-US" altLang="en-US" sz="1400" i="1" dirty="0" smtClean="0"/>
              <a:t>y</a:t>
            </a:r>
            <a:r>
              <a:rPr lang="en-US" altLang="en-US" sz="1400" dirty="0" smtClean="0"/>
              <a:t> do not overlap.</a:t>
            </a:r>
          </a:p>
          <a:p>
            <a:pPr marL="342900" indent="-342900">
              <a:spcBef>
                <a:spcPct val="20000"/>
              </a:spcBef>
              <a:buFont typeface="+mj-lt"/>
              <a:buAutoNum type="arabicPeriod"/>
            </a:pPr>
            <a:r>
              <a:rPr lang="en-US" altLang="en-US" sz="1400" dirty="0" smtClean="0"/>
              <a:t>Both AP1 and AP2 use their MR to send Beacon messages decodable by </a:t>
            </a:r>
            <a:r>
              <a:rPr lang="en-US" altLang="en-US" sz="1400" dirty="0" err="1" smtClean="0"/>
              <a:t>TGba</a:t>
            </a:r>
            <a:r>
              <a:rPr lang="en-US" altLang="en-US" sz="1400" dirty="0" smtClean="0"/>
              <a:t>-compatible WUR at precise intervals.</a:t>
            </a:r>
          </a:p>
          <a:p>
            <a:pPr marL="1085850" lvl="1" indent="-342900">
              <a:spcBef>
                <a:spcPct val="20000"/>
              </a:spcBef>
              <a:buFont typeface="Arial" panose="020B0604020202020204" pitchFamily="34" charset="0"/>
              <a:buChar char="•"/>
            </a:pPr>
            <a:r>
              <a:rPr lang="en-US" altLang="en-US" dirty="0" smtClean="0"/>
              <a:t>Beacon may include information on the transmitting AP (e.g. channel of MR, bandwidth, power level, etc.).</a:t>
            </a:r>
          </a:p>
          <a:p>
            <a:pPr marL="342900" indent="-342900">
              <a:spcBef>
                <a:spcPct val="20000"/>
              </a:spcBef>
              <a:buFont typeface="+mj-lt"/>
              <a:buAutoNum type="arabicPeriod"/>
            </a:pPr>
            <a:r>
              <a:rPr lang="en-US" altLang="en-US" sz="1400" dirty="0" smtClean="0"/>
              <a:t>AP1 and AP2 become aware of each other without switching their MR’s channels.</a:t>
            </a:r>
          </a:p>
          <a:p>
            <a:pPr marL="1085850" lvl="1" indent="-342900">
              <a:spcBef>
                <a:spcPct val="20000"/>
              </a:spcBef>
              <a:buFont typeface="Arial" panose="020B0604020202020204" pitchFamily="34" charset="0"/>
              <a:buChar char="•"/>
            </a:pPr>
            <a:r>
              <a:rPr lang="en-US" altLang="en-US" dirty="0" smtClean="0"/>
              <a:t>Optionally, APs use those beacons to synchronize their clocks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en-US" sz="1400" dirty="0" smtClean="0"/>
              <a:t>WUP (or beacon) carries control information (e.g. initial </a:t>
            </a:r>
            <a:r>
              <a:rPr lang="en-US" altLang="en-US" sz="1400" dirty="0" err="1" smtClean="0"/>
              <a:t>config</a:t>
            </a:r>
            <a:r>
              <a:rPr lang="en-US" altLang="en-US" sz="1400" dirty="0" smtClean="0"/>
              <a:t>. parameters).</a:t>
            </a:r>
          </a:p>
          <a:p>
            <a:pPr marL="285750" lvl="1">
              <a:spcBef>
                <a:spcPct val="20000"/>
              </a:spcBef>
              <a:buFont typeface="Arial" panose="020B0604020202020204" pitchFamily="34" charset="0"/>
              <a:buChar char="•"/>
            </a:pPr>
            <a:r>
              <a:rPr lang="en-US" altLang="en-US" sz="1400" dirty="0" smtClean="0"/>
              <a:t>WUR is capable of receiving transmissions in any IEEE 802.11 channel (e.g. through envelope detector over whole ISM band)</a:t>
            </a:r>
          </a:p>
          <a:p>
            <a:pPr>
              <a:spcBef>
                <a:spcPct val="20000"/>
              </a:spcBef>
            </a:pPr>
            <a:endParaRPr lang="en-US" sz="1600" b="1" u="sng" dirty="0"/>
          </a:p>
          <a:p>
            <a:pPr>
              <a:spcBef>
                <a:spcPct val="20000"/>
              </a:spcBef>
            </a:pPr>
            <a:endParaRPr lang="en-US" altLang="en-US" sz="1400" dirty="0"/>
          </a:p>
        </p:txBody>
      </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533" t="21718" r="27941" b="18558"/>
          <a:stretch>
            <a:fillRect/>
          </a:stretch>
        </p:blipFill>
        <p:spPr bwMode="auto">
          <a:xfrm rot="262968">
            <a:off x="6332898" y="5901329"/>
            <a:ext cx="532019" cy="4180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14" descr="Resultat d'imatges de access point"/>
          <p:cNvPicPr>
            <a:picLocks noChangeAspect="1" noChangeArrowheads="1"/>
          </p:cNvPicPr>
          <p:nvPr/>
        </p:nvPicPr>
        <p:blipFill>
          <a:blip r:embed="rId4" cstate="print"/>
          <a:srcRect/>
          <a:stretch>
            <a:fillRect/>
          </a:stretch>
        </p:blipFill>
        <p:spPr bwMode="auto">
          <a:xfrm rot="862368">
            <a:off x="6745758" y="5445570"/>
            <a:ext cx="1290942" cy="1290942"/>
          </a:xfrm>
          <a:prstGeom prst="rect">
            <a:avLst/>
          </a:prstGeom>
          <a:noFill/>
        </p:spPr>
      </p:pic>
      <p:grpSp>
        <p:nvGrpSpPr>
          <p:cNvPr id="19" name="10 Grupo"/>
          <p:cNvGrpSpPr/>
          <p:nvPr/>
        </p:nvGrpSpPr>
        <p:grpSpPr>
          <a:xfrm>
            <a:off x="4595143" y="5662264"/>
            <a:ext cx="588421" cy="462331"/>
            <a:chOff x="3374968" y="2816595"/>
            <a:chExt cx="588421" cy="462331"/>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533" t="21718" r="27941" b="18558"/>
            <a:stretch>
              <a:fillRect/>
            </a:stretch>
          </p:blipFill>
          <p:spPr bwMode="auto">
            <a:xfrm flipH="1">
              <a:off x="3374968" y="2816595"/>
              <a:ext cx="588421" cy="462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4391" t="49624" r="36319" b="22470"/>
            <a:stretch>
              <a:fillRect/>
            </a:stretch>
          </p:blipFill>
          <p:spPr bwMode="auto">
            <a:xfrm>
              <a:off x="3501116" y="3043132"/>
              <a:ext cx="360040" cy="216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2" name="Picture 14" descr="Resultat d'imatges de access point"/>
          <p:cNvPicPr>
            <a:picLocks noChangeAspect="1" noChangeArrowheads="1"/>
          </p:cNvPicPr>
          <p:nvPr/>
        </p:nvPicPr>
        <p:blipFill>
          <a:blip r:embed="rId5" cstate="print"/>
          <a:srcRect/>
          <a:stretch>
            <a:fillRect/>
          </a:stretch>
        </p:blipFill>
        <p:spPr bwMode="auto">
          <a:xfrm flipH="1">
            <a:off x="3514523" y="5105127"/>
            <a:ext cx="1296144" cy="1296144"/>
          </a:xfrm>
          <a:prstGeom prst="rect">
            <a:avLst/>
          </a:prstGeom>
          <a:noFill/>
        </p:spPr>
      </p:pic>
      <p:sp>
        <p:nvSpPr>
          <p:cNvPr id="23" name="12 CuadroTexto"/>
          <p:cNvSpPr txBox="1"/>
          <p:nvPr/>
        </p:nvSpPr>
        <p:spPr>
          <a:xfrm>
            <a:off x="3924503" y="5769376"/>
            <a:ext cx="495649" cy="276999"/>
          </a:xfrm>
          <a:prstGeom prst="rect">
            <a:avLst/>
          </a:prstGeom>
          <a:noFill/>
        </p:spPr>
        <p:txBody>
          <a:bodyPr wrap="none" rtlCol="0">
            <a:spAutoFit/>
          </a:bodyPr>
          <a:lstStyle/>
          <a:p>
            <a:r>
              <a:rPr lang="en-US" sz="1200" b="1" dirty="0" smtClean="0">
                <a:solidFill>
                  <a:srgbClr val="FF0000"/>
                </a:solidFill>
              </a:rPr>
              <a:t>Ch.1</a:t>
            </a:r>
            <a:endParaRPr lang="en-US" sz="1200" b="1" dirty="0">
              <a:solidFill>
                <a:srgbClr val="FF0000"/>
              </a:solidFill>
            </a:endParaRPr>
          </a:p>
        </p:txBody>
      </p:sp>
      <p:sp>
        <p:nvSpPr>
          <p:cNvPr id="24" name="13 CuadroTexto"/>
          <p:cNvSpPr txBox="1"/>
          <p:nvPr/>
        </p:nvSpPr>
        <p:spPr>
          <a:xfrm>
            <a:off x="7117925" y="6049214"/>
            <a:ext cx="495649" cy="276999"/>
          </a:xfrm>
          <a:prstGeom prst="rect">
            <a:avLst/>
          </a:prstGeom>
          <a:noFill/>
        </p:spPr>
        <p:txBody>
          <a:bodyPr wrap="none" rtlCol="0">
            <a:spAutoFit/>
          </a:bodyPr>
          <a:lstStyle/>
          <a:p>
            <a:r>
              <a:rPr lang="en-US" sz="1200" b="1" dirty="0" smtClean="0">
                <a:solidFill>
                  <a:schemeClr val="accent1">
                    <a:lumMod val="75000"/>
                  </a:schemeClr>
                </a:solidFill>
              </a:rPr>
              <a:t>Ch.6</a:t>
            </a:r>
            <a:endParaRPr lang="en-US" sz="1200" b="1" dirty="0">
              <a:solidFill>
                <a:schemeClr val="accent1">
                  <a:lumMod val="75000"/>
                </a:schemeClr>
              </a:solidFill>
            </a:endParaRPr>
          </a:p>
        </p:txBody>
      </p:sp>
      <p:sp>
        <p:nvSpPr>
          <p:cNvPr id="25" name="21 CuadroTexto"/>
          <p:cNvSpPr txBox="1"/>
          <p:nvPr/>
        </p:nvSpPr>
        <p:spPr>
          <a:xfrm rot="278725">
            <a:off x="6173688" y="6241653"/>
            <a:ext cx="742511" cy="246221"/>
          </a:xfrm>
          <a:prstGeom prst="rect">
            <a:avLst/>
          </a:prstGeom>
          <a:noFill/>
        </p:spPr>
        <p:txBody>
          <a:bodyPr wrap="none" rtlCol="0">
            <a:spAutoFit/>
          </a:bodyPr>
          <a:lstStyle/>
          <a:p>
            <a:r>
              <a:rPr lang="en-US" sz="1000" b="1" dirty="0" smtClean="0">
                <a:solidFill>
                  <a:schemeClr val="tx1"/>
                </a:solidFill>
              </a:rPr>
              <a:t>@2.4GHz</a:t>
            </a:r>
            <a:endParaRPr lang="en-US" sz="1000" b="1" dirty="0">
              <a:solidFill>
                <a:schemeClr val="tx1"/>
              </a:solidFill>
            </a:endParaRPr>
          </a:p>
        </p:txBody>
      </p:sp>
      <p:sp>
        <p:nvSpPr>
          <p:cNvPr id="26" name="22 CuadroTexto"/>
          <p:cNvSpPr txBox="1"/>
          <p:nvPr/>
        </p:nvSpPr>
        <p:spPr>
          <a:xfrm>
            <a:off x="4592178" y="6045255"/>
            <a:ext cx="742511" cy="246221"/>
          </a:xfrm>
          <a:prstGeom prst="rect">
            <a:avLst/>
          </a:prstGeom>
          <a:noFill/>
        </p:spPr>
        <p:txBody>
          <a:bodyPr wrap="none" rtlCol="0">
            <a:spAutoFit/>
          </a:bodyPr>
          <a:lstStyle/>
          <a:p>
            <a:r>
              <a:rPr lang="en-US" sz="1000" b="1" dirty="0" smtClean="0">
                <a:solidFill>
                  <a:schemeClr val="tx1"/>
                </a:solidFill>
              </a:rPr>
              <a:t>@2.4GHz</a:t>
            </a:r>
            <a:endParaRPr lang="en-US" sz="1000" b="1" dirty="0">
              <a:solidFill>
                <a:schemeClr val="tx1"/>
              </a:solidFill>
            </a:endParaRPr>
          </a:p>
        </p:txBody>
      </p:sp>
      <p:cxnSp>
        <p:nvCxnSpPr>
          <p:cNvPr id="27" name="26 Conector recto de flecha"/>
          <p:cNvCxnSpPr/>
          <p:nvPr/>
        </p:nvCxnSpPr>
        <p:spPr bwMode="auto">
          <a:xfrm flipV="1">
            <a:off x="7787802" y="5635599"/>
            <a:ext cx="667259" cy="133503"/>
          </a:xfrm>
          <a:prstGeom prst="straightConnector1">
            <a:avLst/>
          </a:prstGeom>
          <a:noFill/>
          <a:ln w="19050" cap="flat" cmpd="sng" algn="ctr">
            <a:solidFill>
              <a:schemeClr val="accent1">
                <a:lumMod val="75000"/>
              </a:schemeClr>
            </a:solidFill>
            <a:prstDash val="solid"/>
            <a:round/>
            <a:headEnd type="none" w="med" len="med"/>
            <a:tailEnd type="stealth" w="lg" len="lg"/>
          </a:ln>
          <a:effectLst/>
        </p:spPr>
      </p:cxnSp>
      <p:cxnSp>
        <p:nvCxnSpPr>
          <p:cNvPr id="28" name="27 Conector recto de flecha"/>
          <p:cNvCxnSpPr/>
          <p:nvPr/>
        </p:nvCxnSpPr>
        <p:spPr bwMode="auto">
          <a:xfrm flipH="1" flipV="1">
            <a:off x="5198781" y="5768933"/>
            <a:ext cx="2498383" cy="7282"/>
          </a:xfrm>
          <a:prstGeom prst="straightConnector1">
            <a:avLst/>
          </a:prstGeom>
          <a:noFill/>
          <a:ln w="19050" cap="flat" cmpd="sng" algn="ctr">
            <a:solidFill>
              <a:schemeClr val="accent1">
                <a:lumMod val="75000"/>
              </a:schemeClr>
            </a:solidFill>
            <a:prstDash val="solid"/>
            <a:round/>
            <a:headEnd type="none" w="med" len="med"/>
            <a:tailEnd type="stealth" w="lg" len="lg"/>
          </a:ln>
          <a:effectLst/>
        </p:spPr>
      </p:cxnSp>
      <p:cxnSp>
        <p:nvCxnSpPr>
          <p:cNvPr id="29" name="39 Conector recto de flecha"/>
          <p:cNvCxnSpPr/>
          <p:nvPr/>
        </p:nvCxnSpPr>
        <p:spPr bwMode="auto">
          <a:xfrm flipH="1">
            <a:off x="3190588" y="5355711"/>
            <a:ext cx="1031658" cy="641102"/>
          </a:xfrm>
          <a:prstGeom prst="straightConnector1">
            <a:avLst/>
          </a:prstGeom>
          <a:noFill/>
          <a:ln w="19050" cap="flat" cmpd="sng" algn="ctr">
            <a:solidFill>
              <a:srgbClr val="FF0000"/>
            </a:solidFill>
            <a:prstDash val="solid"/>
            <a:round/>
            <a:headEnd type="none" w="med" len="med"/>
            <a:tailEnd type="stealth" w="lg" len="lg"/>
          </a:ln>
          <a:effectLst/>
        </p:spPr>
      </p:cxnSp>
      <p:cxnSp>
        <p:nvCxnSpPr>
          <p:cNvPr id="30" name="40 Conector recto de flecha"/>
          <p:cNvCxnSpPr/>
          <p:nvPr/>
        </p:nvCxnSpPr>
        <p:spPr bwMode="auto">
          <a:xfrm>
            <a:off x="4335112" y="5340639"/>
            <a:ext cx="1962479" cy="576633"/>
          </a:xfrm>
          <a:prstGeom prst="straightConnector1">
            <a:avLst/>
          </a:prstGeom>
          <a:noFill/>
          <a:ln w="19050" cap="flat" cmpd="sng" algn="ctr">
            <a:solidFill>
              <a:srgbClr val="FF0000"/>
            </a:solidFill>
            <a:prstDash val="solid"/>
            <a:round/>
            <a:headEnd type="none" w="med" len="med"/>
            <a:tailEnd type="stealth" w="lg" len="lg"/>
          </a:ln>
          <a:effectLst/>
        </p:spPr>
      </p:cxnSp>
      <p:pic>
        <p:nvPicPr>
          <p:cNvPr id="32" name="Picture 2"/>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t="5429" r="84237" b="34847"/>
          <a:stretch>
            <a:fillRect/>
          </a:stretch>
        </p:blipFill>
        <p:spPr bwMode="auto">
          <a:xfrm>
            <a:off x="2781586" y="5797865"/>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2"/>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5429" r="84237" b="34847"/>
          <a:stretch>
            <a:fillRect/>
          </a:stretch>
        </p:blipFill>
        <p:spPr bwMode="auto">
          <a:xfrm>
            <a:off x="8587332" y="5460024"/>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10</a:t>
            </a:fld>
            <a:endParaRPr lang="en-GB"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12: beyond IEEE 802.11</a:t>
            </a:r>
            <a:endParaRPr lang="zh-CN" altLang="en-US" sz="2800" dirty="0"/>
          </a:p>
        </p:txBody>
      </p:sp>
      <p:sp>
        <p:nvSpPr>
          <p:cNvPr id="7" name="Rectangle 3"/>
          <p:cNvSpPr txBox="1">
            <a:spLocks noChangeArrowheads="1"/>
          </p:cNvSpPr>
          <p:nvPr/>
        </p:nvSpPr>
        <p:spPr bwMode="auto">
          <a:xfrm>
            <a:off x="250825" y="1219200"/>
            <a:ext cx="3406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a:t>Smart home/office (cf. usage model 1), warehouse (cf. usage model 2 and 7) or outdoor sensor deployment (cf. usage model 3) where </a:t>
            </a:r>
            <a:r>
              <a:rPr lang="en-US" altLang="zh-CN" sz="1400" dirty="0" smtClean="0"/>
              <a:t>a collection of sensors/actuators and other “things” are not necessarily Wi-Fi compatible but are equipped with low-power WUR.</a:t>
            </a:r>
          </a:p>
          <a:p>
            <a:pPr>
              <a:spcBef>
                <a:spcPct val="20000"/>
              </a:spcBef>
            </a:pPr>
            <a:r>
              <a:rPr lang="en-US" altLang="en-US" sz="1600" b="1" u="sng" dirty="0" smtClean="0"/>
              <a:t>Applications</a:t>
            </a:r>
          </a:p>
          <a:p>
            <a:pPr marL="285750" indent="-285750">
              <a:spcBef>
                <a:spcPct val="20000"/>
              </a:spcBef>
              <a:buFont typeface="Arial" panose="020B0604020202020204" pitchFamily="34" charset="0"/>
              <a:buChar char="•"/>
            </a:pPr>
            <a:r>
              <a:rPr lang="en-US" altLang="en-US" sz="1400" dirty="0" smtClean="0"/>
              <a:t>Use Wi-Fi compatible device (e.g. tablet, smartphone, smartwatch, etc.) to remotely control (e.g. switch on/off) sensors/actuators that are not necessarily Wi-Fi compatible.</a:t>
            </a:r>
          </a:p>
          <a:p>
            <a:pPr marL="285750" indent="-285750">
              <a:spcBef>
                <a:spcPct val="20000"/>
              </a:spcBef>
              <a:buFont typeface="Arial" panose="020B0604020202020204" pitchFamily="34" charset="0"/>
              <a:buChar char="•"/>
            </a:pPr>
            <a:r>
              <a:rPr lang="en-US" altLang="en-US" sz="1400" dirty="0" smtClean="0"/>
              <a:t>Transmit simple messages (</a:t>
            </a:r>
            <a:r>
              <a:rPr lang="en-US" sz="1400" dirty="0" smtClean="0"/>
              <a:t>WUP, </a:t>
            </a:r>
            <a:r>
              <a:rPr lang="en-US" sz="1400" dirty="0"/>
              <a:t>initial configuration, discovery, etc</a:t>
            </a:r>
            <a:r>
              <a:rPr lang="en-US" sz="1400" dirty="0" smtClean="0"/>
              <a:t>.) </a:t>
            </a:r>
            <a:r>
              <a:rPr lang="en-US" altLang="en-US" sz="1400" dirty="0" smtClean="0"/>
              <a:t>to wireless devices with non-compatible primary radios (but with compatible </a:t>
            </a:r>
            <a:r>
              <a:rPr lang="en-US" altLang="en-US" sz="1400" dirty="0" err="1" smtClean="0"/>
              <a:t>TGba</a:t>
            </a:r>
            <a:r>
              <a:rPr lang="en-US" altLang="en-US" sz="1400" dirty="0" smtClean="0"/>
              <a:t> WUR).</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599" y="1219199"/>
            <a:ext cx="5235575" cy="44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800" b="1" u="sng" dirty="0"/>
              <a:t>Traffic Conditions</a:t>
            </a:r>
          </a:p>
          <a:p>
            <a:pPr>
              <a:spcBef>
                <a:spcPct val="20000"/>
              </a:spcBef>
            </a:pPr>
            <a:r>
              <a:rPr lang="en-US" altLang="en-US" sz="1600" dirty="0"/>
              <a:t>Interference with wake up packet transmission. Interference with neighboring legacy 802.11 transmissions in dense environments.</a:t>
            </a:r>
          </a:p>
          <a:p>
            <a:pPr>
              <a:spcBef>
                <a:spcPct val="20000"/>
              </a:spcBef>
            </a:pPr>
            <a:endParaRPr lang="en-US" altLang="en-US" sz="1600" b="1" u="sng" dirty="0" smtClean="0"/>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p>
          <a:p>
            <a:pPr marL="285750" lvl="1">
              <a:spcBef>
                <a:spcPct val="20000"/>
              </a:spcBef>
              <a:buFont typeface="Arial" panose="020B0604020202020204" pitchFamily="34" charset="0"/>
              <a:buChar char="•"/>
            </a:pPr>
            <a:r>
              <a:rPr lang="en-US" altLang="zh-CN" sz="1400" dirty="0"/>
              <a:t>WUR-enabled </a:t>
            </a:r>
            <a:r>
              <a:rPr lang="en-US" altLang="zh-CN" sz="1400" dirty="0" smtClean="0"/>
              <a:t>devices </a:t>
            </a:r>
            <a:r>
              <a:rPr lang="en-US" altLang="zh-CN" sz="1400" dirty="0"/>
              <a:t>have unique </a:t>
            </a:r>
            <a:r>
              <a:rPr lang="en-US" altLang="zh-CN" sz="1400" dirty="0" smtClean="0"/>
              <a:t>identifiers.</a:t>
            </a:r>
            <a:endParaRPr lang="en-US" altLang="zh-CN" sz="1400" dirty="0"/>
          </a:p>
          <a:p>
            <a:pPr marL="285750" lvl="1">
              <a:spcBef>
                <a:spcPct val="20000"/>
              </a:spcBef>
              <a:buFont typeface="Arial" panose="020B0604020202020204" pitchFamily="34" charset="0"/>
              <a:buChar char="•"/>
            </a:pPr>
            <a:r>
              <a:rPr lang="en-US" altLang="en-US" sz="1400" dirty="0" smtClean="0"/>
              <a:t>Low-power recipients of WUP are equipped with </a:t>
            </a:r>
            <a:r>
              <a:rPr lang="en-US" altLang="en-US" sz="1400" dirty="0" err="1" smtClean="0"/>
              <a:t>TGba</a:t>
            </a:r>
            <a:r>
              <a:rPr lang="en-US" altLang="en-US" sz="1400" dirty="0" smtClean="0"/>
              <a:t> compatible WUR, but do not necessarily have an IEEE 802.11 primary radio (nor any other primary radio whatsoever).</a:t>
            </a:r>
          </a:p>
          <a:p>
            <a:pPr>
              <a:spcBef>
                <a:spcPct val="20000"/>
              </a:spcBef>
            </a:pPr>
            <a:endParaRPr lang="en-US" sz="1600" b="1" u="sng" dirty="0"/>
          </a:p>
          <a:p>
            <a:pPr>
              <a:spcBef>
                <a:spcPct val="20000"/>
              </a:spcBef>
            </a:pPr>
            <a:endParaRPr lang="en-US" altLang="en-US" sz="1400" dirty="0"/>
          </a:p>
        </p:txBody>
      </p:sp>
      <p:sp>
        <p:nvSpPr>
          <p:cNvPr id="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6"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11</a:t>
            </a:fld>
            <a:endParaRPr lang="en-GB" dirty="0"/>
          </a:p>
        </p:txBody>
      </p:sp>
    </p:spTree>
    <p:extLst>
      <p:ext uri="{BB962C8B-B14F-4D97-AF65-F5344CB8AC3E}">
        <p14:creationId xmlns:p14="http://schemas.microsoft.com/office/powerpoint/2010/main" val="197440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12: beyond 802.11</a:t>
            </a:r>
            <a:endParaRPr lang="zh-CN" altLang="en-US" sz="2800" dirty="0"/>
          </a:p>
        </p:txBody>
      </p:sp>
      <p:sp>
        <p:nvSpPr>
          <p:cNvPr id="7" name="Rectangle 3"/>
          <p:cNvSpPr txBox="1">
            <a:spLocks noChangeArrowheads="1"/>
          </p:cNvSpPr>
          <p:nvPr/>
        </p:nvSpPr>
        <p:spPr bwMode="auto">
          <a:xfrm>
            <a:off x="250825" y="1219200"/>
            <a:ext cx="3917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a:t>Use case 1 (“things”)</a:t>
            </a:r>
          </a:p>
          <a:p>
            <a:pPr marL="342900" indent="-342900">
              <a:spcBef>
                <a:spcPct val="20000"/>
              </a:spcBef>
              <a:buFont typeface="+mj-lt"/>
              <a:buAutoNum type="arabicPeriod"/>
            </a:pPr>
            <a:r>
              <a:rPr lang="en-US" altLang="en-US" sz="1400" dirty="0"/>
              <a:t>STA sends WUP/SP to actuator (e.g. garage door opener, window blinds, thermostat, etc.)</a:t>
            </a:r>
          </a:p>
          <a:p>
            <a:pPr marL="1085850" lvl="1" indent="-342900">
              <a:spcBef>
                <a:spcPct val="20000"/>
              </a:spcBef>
              <a:buFont typeface="Arial" panose="020B0604020202020204" pitchFamily="34" charset="0"/>
              <a:buChar char="•"/>
            </a:pPr>
            <a:r>
              <a:rPr lang="en-US" altLang="en-US" sz="1400" dirty="0"/>
              <a:t>Optionally, the WUP carries control information (e.g. new temperature for thermostat, open/close command to door opener, etc.).</a:t>
            </a:r>
          </a:p>
          <a:p>
            <a:pPr marL="342900" indent="-342900">
              <a:spcBef>
                <a:spcPct val="20000"/>
              </a:spcBef>
              <a:buFont typeface="+mj-lt"/>
              <a:buAutoNum type="arabicPeriod"/>
            </a:pPr>
            <a:r>
              <a:rPr lang="en-US" altLang="en-US" sz="1400" dirty="0"/>
              <a:t>Recipient of the WUP reacts accordingly, not being required to provide any feedback message to the originator of the WUP</a:t>
            </a:r>
            <a:r>
              <a:rPr lang="en-US" altLang="en-US" dirty="0"/>
              <a:t>.</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4168775" y="1219199"/>
            <a:ext cx="4724399" cy="227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2 (different primary radios)</a:t>
            </a:r>
            <a:endParaRPr lang="en-US" altLang="en-US" sz="1600" b="1" u="sng" dirty="0"/>
          </a:p>
          <a:p>
            <a:pPr marL="342900" indent="-342900">
              <a:spcBef>
                <a:spcPct val="20000"/>
              </a:spcBef>
              <a:buFont typeface="+mj-lt"/>
              <a:buAutoNum type="arabicPeriod"/>
            </a:pPr>
            <a:r>
              <a:rPr lang="en-US" altLang="en-US" sz="1400" dirty="0" smtClean="0"/>
              <a:t>STA with IEEE 802.11 or IEEE 802.15.4 (or other) primary radio sends WUP/SP to wireless device with non-compatible primary radio </a:t>
            </a:r>
          </a:p>
          <a:p>
            <a:pPr marL="1085850" lvl="1" indent="-342900">
              <a:spcBef>
                <a:spcPct val="20000"/>
              </a:spcBef>
              <a:buFont typeface="Arial" panose="020B0604020202020204" pitchFamily="34" charset="0"/>
              <a:buChar char="•"/>
            </a:pPr>
            <a:endParaRPr lang="en-US" altLang="en-US" sz="1400" dirty="0" smtClean="0"/>
          </a:p>
          <a:p>
            <a:pPr marL="342900" indent="-342900">
              <a:spcBef>
                <a:spcPct val="20000"/>
              </a:spcBef>
              <a:buFont typeface="+mj-lt"/>
              <a:buAutoNum type="arabicPeriod"/>
            </a:pPr>
            <a:r>
              <a:rPr lang="en-US" altLang="en-US" sz="1400" dirty="0" smtClean="0"/>
              <a:t>Recipient of the WUP, equipped with </a:t>
            </a:r>
            <a:r>
              <a:rPr lang="en-US" altLang="en-US" sz="1400" dirty="0" err="1" smtClean="0"/>
              <a:t>TGba</a:t>
            </a:r>
            <a:r>
              <a:rPr lang="en-US" altLang="en-US" sz="1400" dirty="0" smtClean="0"/>
              <a:t> WUR reacts accordingly, not being required to provide any feedback message to the originator of the WUP</a:t>
            </a:r>
            <a:r>
              <a:rPr lang="en-US" altLang="en-US" dirty="0" smtClean="0"/>
              <a:t>.</a:t>
            </a:r>
          </a:p>
          <a:p>
            <a:pPr>
              <a:spcBef>
                <a:spcPct val="20000"/>
              </a:spcBef>
            </a:pPr>
            <a:endParaRPr lang="en-US" altLang="en-US" sz="1400" dirty="0"/>
          </a:p>
        </p:txBody>
      </p:sp>
      <p:pic>
        <p:nvPicPr>
          <p:cNvPr id="37" name="Picture 4" descr="Resultat d'imatges de garage door"/>
          <p:cNvPicPr>
            <a:picLocks noChangeAspect="1" noChangeArrowheads="1" noCrop="1"/>
          </p:cNvPicPr>
          <p:nvPr/>
        </p:nvPicPr>
        <p:blipFill>
          <a:blip r:embed="rId3" cstate="print"/>
          <a:srcRect/>
          <a:stretch>
            <a:fillRect/>
          </a:stretch>
        </p:blipFill>
        <p:spPr bwMode="auto">
          <a:xfrm>
            <a:off x="373596" y="3989173"/>
            <a:ext cx="3672408" cy="2043163"/>
          </a:xfrm>
          <a:prstGeom prst="rect">
            <a:avLst/>
          </a:prstGeom>
          <a:noFill/>
        </p:spPr>
      </p:pic>
      <p:pic>
        <p:nvPicPr>
          <p:cNvPr id="38" name="Picture 14" descr="Resultat d'imatges de access point"/>
          <p:cNvPicPr>
            <a:picLocks noChangeAspect="1" noChangeArrowheads="1"/>
          </p:cNvPicPr>
          <p:nvPr/>
        </p:nvPicPr>
        <p:blipFill>
          <a:blip r:embed="rId4" cstate="print"/>
          <a:srcRect/>
          <a:stretch>
            <a:fillRect/>
          </a:stretch>
        </p:blipFill>
        <p:spPr bwMode="auto">
          <a:xfrm rot="862368">
            <a:off x="4555605" y="3645223"/>
            <a:ext cx="1290942" cy="1290942"/>
          </a:xfrm>
          <a:prstGeom prst="rect">
            <a:avLst/>
          </a:prstGeom>
          <a:noFill/>
        </p:spPr>
      </p:pic>
      <p:grpSp>
        <p:nvGrpSpPr>
          <p:cNvPr id="39" name="10 Grupo"/>
          <p:cNvGrpSpPr/>
          <p:nvPr/>
        </p:nvGrpSpPr>
        <p:grpSpPr>
          <a:xfrm>
            <a:off x="5351686" y="4369297"/>
            <a:ext cx="588421" cy="462331"/>
            <a:chOff x="3374968" y="2816595"/>
            <a:chExt cx="588421" cy="462331"/>
          </a:xfrm>
        </p:grpSpPr>
        <p:pic>
          <p:nvPicPr>
            <p:cNvPr id="4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533" t="21718" r="27941" b="18558"/>
            <a:stretch>
              <a:fillRect/>
            </a:stretch>
          </p:blipFill>
          <p:spPr bwMode="auto">
            <a:xfrm flipH="1">
              <a:off x="3374968" y="2816595"/>
              <a:ext cx="588421" cy="462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4391" t="49624" r="36319" b="22470"/>
            <a:stretch>
              <a:fillRect/>
            </a:stretch>
          </p:blipFill>
          <p:spPr bwMode="auto">
            <a:xfrm>
              <a:off x="3501116" y="3043132"/>
              <a:ext cx="360040" cy="216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7151887" y="4288623"/>
            <a:ext cx="648072" cy="50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2" descr="Resultat d'imatges de telosb"/>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27950" y="3937247"/>
            <a:ext cx="864096" cy="990254"/>
          </a:xfrm>
          <a:prstGeom prst="rect">
            <a:avLst/>
          </a:prstGeom>
          <a:noFill/>
        </p:spPr>
      </p:pic>
      <p:cxnSp>
        <p:nvCxnSpPr>
          <p:cNvPr id="44" name="27 Conector recto de flecha"/>
          <p:cNvCxnSpPr/>
          <p:nvPr/>
        </p:nvCxnSpPr>
        <p:spPr bwMode="auto">
          <a:xfrm flipH="1">
            <a:off x="5927750" y="4009255"/>
            <a:ext cx="2448272" cy="432048"/>
          </a:xfrm>
          <a:prstGeom prst="straightConnector1">
            <a:avLst/>
          </a:prstGeom>
          <a:noFill/>
          <a:ln w="19050" cap="flat" cmpd="sng" algn="ctr">
            <a:solidFill>
              <a:srgbClr val="FFC000"/>
            </a:solidFill>
            <a:prstDash val="solid"/>
            <a:round/>
            <a:headEnd type="none" w="med" len="med"/>
            <a:tailEnd type="stealth" w="lg" len="lg"/>
          </a:ln>
          <a:effectLst/>
        </p:spPr>
      </p:cxnSp>
      <p:cxnSp>
        <p:nvCxnSpPr>
          <p:cNvPr id="45" name="40 Conector recto de flecha"/>
          <p:cNvCxnSpPr/>
          <p:nvPr/>
        </p:nvCxnSpPr>
        <p:spPr bwMode="auto">
          <a:xfrm>
            <a:off x="5567710" y="3937247"/>
            <a:ext cx="1584176" cy="432048"/>
          </a:xfrm>
          <a:prstGeom prst="straightConnector1">
            <a:avLst/>
          </a:prstGeom>
          <a:noFill/>
          <a:ln w="19050" cap="flat" cmpd="sng" algn="ctr">
            <a:solidFill>
              <a:srgbClr val="FF0000"/>
            </a:solidFill>
            <a:prstDash val="solid"/>
            <a:round/>
            <a:headEnd type="none" w="med" len="med"/>
            <a:tailEnd type="stealth" w="lg" len="lg"/>
          </a:ln>
          <a:effectLst/>
        </p:spPr>
      </p:cxnSp>
      <p:sp>
        <p:nvSpPr>
          <p:cNvPr id="3" name="CuadroTexto 2"/>
          <p:cNvSpPr txBox="1"/>
          <p:nvPr/>
        </p:nvSpPr>
        <p:spPr>
          <a:xfrm>
            <a:off x="4499092" y="4831628"/>
            <a:ext cx="1102931" cy="307777"/>
          </a:xfrm>
          <a:prstGeom prst="rect">
            <a:avLst/>
          </a:prstGeom>
          <a:noFill/>
        </p:spPr>
        <p:txBody>
          <a:bodyPr wrap="none" rtlCol="0">
            <a:spAutoFit/>
          </a:bodyPr>
          <a:lstStyle/>
          <a:p>
            <a:r>
              <a:rPr lang="en-US" sz="1400" dirty="0" smtClean="0">
                <a:solidFill>
                  <a:schemeClr val="tx1"/>
                </a:solidFill>
              </a:rPr>
              <a:t>IEEE 802.11</a:t>
            </a:r>
            <a:endParaRPr lang="en-US" sz="1400" dirty="0">
              <a:solidFill>
                <a:schemeClr val="tx1"/>
              </a:solidFill>
            </a:endParaRPr>
          </a:p>
        </p:txBody>
      </p:sp>
      <p:sp>
        <p:nvSpPr>
          <p:cNvPr id="46" name="CuadroTexto 45"/>
          <p:cNvSpPr txBox="1"/>
          <p:nvPr/>
        </p:nvSpPr>
        <p:spPr>
          <a:xfrm>
            <a:off x="7489115" y="4927501"/>
            <a:ext cx="1244251" cy="307777"/>
          </a:xfrm>
          <a:prstGeom prst="rect">
            <a:avLst/>
          </a:prstGeom>
          <a:noFill/>
        </p:spPr>
        <p:txBody>
          <a:bodyPr wrap="none" rtlCol="0">
            <a:spAutoFit/>
          </a:bodyPr>
          <a:lstStyle/>
          <a:p>
            <a:r>
              <a:rPr lang="en-US" sz="1400" dirty="0" smtClean="0">
                <a:solidFill>
                  <a:schemeClr val="tx1"/>
                </a:solidFill>
              </a:rPr>
              <a:t>IEEE 802.15.4</a:t>
            </a:r>
            <a:endParaRPr lang="en-US" sz="1400" dirty="0">
              <a:solidFill>
                <a:schemeClr val="tx1"/>
              </a:solidFill>
            </a:endParaRPr>
          </a:p>
        </p:txBody>
      </p:sp>
      <p:sp>
        <p:nvSpPr>
          <p:cNvPr id="47" name="CuadroTexto 46"/>
          <p:cNvSpPr txBox="1"/>
          <p:nvPr/>
        </p:nvSpPr>
        <p:spPr>
          <a:xfrm>
            <a:off x="6052473" y="5045676"/>
            <a:ext cx="1176925" cy="261610"/>
          </a:xfrm>
          <a:prstGeom prst="rect">
            <a:avLst/>
          </a:prstGeom>
          <a:noFill/>
        </p:spPr>
        <p:txBody>
          <a:bodyPr wrap="none" rtlCol="0">
            <a:spAutoFit/>
          </a:bodyPr>
          <a:lstStyle/>
          <a:p>
            <a:r>
              <a:rPr lang="en-US" sz="1100" dirty="0" err="1" smtClean="0">
                <a:solidFill>
                  <a:schemeClr val="accent2"/>
                </a:solidFill>
              </a:rPr>
              <a:t>TGba</a:t>
            </a:r>
            <a:r>
              <a:rPr lang="en-US" sz="1100" dirty="0" smtClean="0">
                <a:solidFill>
                  <a:schemeClr val="accent2"/>
                </a:solidFill>
              </a:rPr>
              <a:t>-compatible</a:t>
            </a:r>
            <a:endParaRPr lang="en-US" sz="1100" dirty="0">
              <a:solidFill>
                <a:schemeClr val="accent2"/>
              </a:solidFill>
            </a:endParaRPr>
          </a:p>
        </p:txBody>
      </p:sp>
      <p:sp>
        <p:nvSpPr>
          <p:cNvPr id="4" name="Forma libre 3"/>
          <p:cNvSpPr/>
          <p:nvPr/>
        </p:nvSpPr>
        <p:spPr bwMode="auto">
          <a:xfrm>
            <a:off x="5782962" y="4840088"/>
            <a:ext cx="849008" cy="275609"/>
          </a:xfrm>
          <a:custGeom>
            <a:avLst/>
            <a:gdLst>
              <a:gd name="connsiteX0" fmla="*/ 799070 w 849008"/>
              <a:gd name="connsiteY0" fmla="*/ 275609 h 275609"/>
              <a:gd name="connsiteX1" fmla="*/ 799070 w 849008"/>
              <a:gd name="connsiteY1" fmla="*/ 3761 h 275609"/>
              <a:gd name="connsiteX2" fmla="*/ 280087 w 849008"/>
              <a:gd name="connsiteY2" fmla="*/ 110853 h 275609"/>
              <a:gd name="connsiteX3" fmla="*/ 0 w 849008"/>
              <a:gd name="connsiteY3" fmla="*/ 20236 h 275609"/>
            </a:gdLst>
            <a:ahLst/>
            <a:cxnLst>
              <a:cxn ang="0">
                <a:pos x="connsiteX0" y="connsiteY0"/>
              </a:cxn>
              <a:cxn ang="0">
                <a:pos x="connsiteX1" y="connsiteY1"/>
              </a:cxn>
              <a:cxn ang="0">
                <a:pos x="connsiteX2" y="connsiteY2"/>
              </a:cxn>
              <a:cxn ang="0">
                <a:pos x="connsiteX3" y="connsiteY3"/>
              </a:cxn>
            </a:cxnLst>
            <a:rect l="l" t="t" r="r" b="b"/>
            <a:pathLst>
              <a:path w="849008" h="275609">
                <a:moveTo>
                  <a:pt x="799070" y="275609"/>
                </a:moveTo>
                <a:cubicBezTo>
                  <a:pt x="842318" y="153414"/>
                  <a:pt x="885567" y="31220"/>
                  <a:pt x="799070" y="3761"/>
                </a:cubicBezTo>
                <a:cubicBezTo>
                  <a:pt x="712573" y="-23698"/>
                  <a:pt x="413265" y="108107"/>
                  <a:pt x="280087" y="110853"/>
                </a:cubicBezTo>
                <a:cubicBezTo>
                  <a:pt x="146909" y="113599"/>
                  <a:pt x="73454" y="66917"/>
                  <a:pt x="0" y="20236"/>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8" name="Forma libre 47"/>
          <p:cNvSpPr/>
          <p:nvPr/>
        </p:nvSpPr>
        <p:spPr bwMode="auto">
          <a:xfrm flipH="1">
            <a:off x="6658046" y="4838913"/>
            <a:ext cx="849008" cy="275609"/>
          </a:xfrm>
          <a:custGeom>
            <a:avLst/>
            <a:gdLst>
              <a:gd name="connsiteX0" fmla="*/ 799070 w 849008"/>
              <a:gd name="connsiteY0" fmla="*/ 275609 h 275609"/>
              <a:gd name="connsiteX1" fmla="*/ 799070 w 849008"/>
              <a:gd name="connsiteY1" fmla="*/ 3761 h 275609"/>
              <a:gd name="connsiteX2" fmla="*/ 280087 w 849008"/>
              <a:gd name="connsiteY2" fmla="*/ 110853 h 275609"/>
              <a:gd name="connsiteX3" fmla="*/ 0 w 849008"/>
              <a:gd name="connsiteY3" fmla="*/ 20236 h 275609"/>
            </a:gdLst>
            <a:ahLst/>
            <a:cxnLst>
              <a:cxn ang="0">
                <a:pos x="connsiteX0" y="connsiteY0"/>
              </a:cxn>
              <a:cxn ang="0">
                <a:pos x="connsiteX1" y="connsiteY1"/>
              </a:cxn>
              <a:cxn ang="0">
                <a:pos x="connsiteX2" y="connsiteY2"/>
              </a:cxn>
              <a:cxn ang="0">
                <a:pos x="connsiteX3" y="connsiteY3"/>
              </a:cxn>
            </a:cxnLst>
            <a:rect l="l" t="t" r="r" b="b"/>
            <a:pathLst>
              <a:path w="849008" h="275609">
                <a:moveTo>
                  <a:pt x="799070" y="275609"/>
                </a:moveTo>
                <a:cubicBezTo>
                  <a:pt x="842318" y="153414"/>
                  <a:pt x="885567" y="31220"/>
                  <a:pt x="799070" y="3761"/>
                </a:cubicBezTo>
                <a:cubicBezTo>
                  <a:pt x="712573" y="-23698"/>
                  <a:pt x="413265" y="108107"/>
                  <a:pt x="280087" y="110853"/>
                </a:cubicBezTo>
                <a:cubicBezTo>
                  <a:pt x="146909" y="113599"/>
                  <a:pt x="73454" y="66917"/>
                  <a:pt x="0" y="20236"/>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9" name="CuadroTexto 48"/>
          <p:cNvSpPr txBox="1"/>
          <p:nvPr/>
        </p:nvSpPr>
        <p:spPr>
          <a:xfrm>
            <a:off x="6734890" y="3493439"/>
            <a:ext cx="1620957" cy="261610"/>
          </a:xfrm>
          <a:prstGeom prst="rect">
            <a:avLst/>
          </a:prstGeom>
          <a:noFill/>
        </p:spPr>
        <p:txBody>
          <a:bodyPr wrap="none" rtlCol="0">
            <a:spAutoFit/>
          </a:bodyPr>
          <a:lstStyle/>
          <a:p>
            <a:r>
              <a:rPr lang="en-US" sz="1100" dirty="0" smtClean="0">
                <a:solidFill>
                  <a:schemeClr val="accent2"/>
                </a:solidFill>
              </a:rPr>
              <a:t>Out of the scope of </a:t>
            </a:r>
            <a:r>
              <a:rPr lang="en-US" sz="1100" dirty="0" err="1" smtClean="0">
                <a:solidFill>
                  <a:schemeClr val="accent2"/>
                </a:solidFill>
              </a:rPr>
              <a:t>TGba</a:t>
            </a:r>
            <a:endParaRPr lang="en-US" sz="1100" dirty="0">
              <a:solidFill>
                <a:schemeClr val="accent2"/>
              </a:solidFill>
            </a:endParaRPr>
          </a:p>
        </p:txBody>
      </p:sp>
      <p:sp>
        <p:nvSpPr>
          <p:cNvPr id="5" name="Forma libre 4"/>
          <p:cNvSpPr/>
          <p:nvPr/>
        </p:nvSpPr>
        <p:spPr bwMode="auto">
          <a:xfrm>
            <a:off x="7023646" y="3805881"/>
            <a:ext cx="788131" cy="255373"/>
          </a:xfrm>
          <a:custGeom>
            <a:avLst/>
            <a:gdLst>
              <a:gd name="connsiteX0" fmla="*/ 110322 w 788131"/>
              <a:gd name="connsiteY0" fmla="*/ 0 h 255373"/>
              <a:gd name="connsiteX1" fmla="*/ 44419 w 788131"/>
              <a:gd name="connsiteY1" fmla="*/ 131805 h 255373"/>
              <a:gd name="connsiteX2" fmla="*/ 695208 w 788131"/>
              <a:gd name="connsiteY2" fmla="*/ 32951 h 255373"/>
              <a:gd name="connsiteX3" fmla="*/ 769349 w 788131"/>
              <a:gd name="connsiteY3" fmla="*/ 255373 h 255373"/>
            </a:gdLst>
            <a:ahLst/>
            <a:cxnLst>
              <a:cxn ang="0">
                <a:pos x="connsiteX0" y="connsiteY0"/>
              </a:cxn>
              <a:cxn ang="0">
                <a:pos x="connsiteX1" y="connsiteY1"/>
              </a:cxn>
              <a:cxn ang="0">
                <a:pos x="connsiteX2" y="connsiteY2"/>
              </a:cxn>
              <a:cxn ang="0">
                <a:pos x="connsiteX3" y="connsiteY3"/>
              </a:cxn>
            </a:cxnLst>
            <a:rect l="l" t="t" r="r" b="b"/>
            <a:pathLst>
              <a:path w="788131" h="255373">
                <a:moveTo>
                  <a:pt x="110322" y="0"/>
                </a:moveTo>
                <a:cubicBezTo>
                  <a:pt x="28630" y="63156"/>
                  <a:pt x="-53062" y="126313"/>
                  <a:pt x="44419" y="131805"/>
                </a:cubicBezTo>
                <a:cubicBezTo>
                  <a:pt x="141900" y="137297"/>
                  <a:pt x="574386" y="12356"/>
                  <a:pt x="695208" y="32951"/>
                </a:cubicBezTo>
                <a:cubicBezTo>
                  <a:pt x="816030" y="53546"/>
                  <a:pt x="792689" y="154459"/>
                  <a:pt x="769349" y="255373"/>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50"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22"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12</a:t>
            </a:fld>
            <a:endParaRPr lang="en-GB" dirty="0"/>
          </a:p>
        </p:txBody>
      </p:sp>
    </p:spTree>
    <p:extLst>
      <p:ext uri="{BB962C8B-B14F-4D97-AF65-F5344CB8AC3E}">
        <p14:creationId xmlns:p14="http://schemas.microsoft.com/office/powerpoint/2010/main" val="37081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provide several new usage models following the format of 11-17/0029r4.</a:t>
            </a:r>
          </a:p>
          <a:p>
            <a:pPr>
              <a:buFont typeface="Arial" panose="020B0604020202020204" pitchFamily="34" charset="0"/>
              <a:buChar char="•"/>
            </a:pPr>
            <a:endParaRPr lang="en-US" dirty="0"/>
          </a:p>
          <a:p>
            <a:pPr>
              <a:buFont typeface="Arial" panose="020B0604020202020204" pitchFamily="34" charset="0"/>
              <a:buChar char="•"/>
            </a:pPr>
            <a:r>
              <a:rPr lang="en-US" dirty="0" smtClean="0"/>
              <a:t>The goal of the usage models presented is to make the most of a (low-power) secondary radio capable of receiving messages from IEEE 802.11-compatible devices.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Intention is to include those new usage models to the WUR Usage Model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6888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References</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hlinkClick r:id="rId2"/>
              </a:rPr>
              <a:t>11-17/0029r4,</a:t>
            </a:r>
            <a:r>
              <a:rPr lang="en-US" sz="2000" dirty="0" smtClean="0"/>
              <a:t> “WUR </a:t>
            </a:r>
            <a:r>
              <a:rPr lang="en-US" altLang="zh-CN" sz="2000" dirty="0" smtClean="0"/>
              <a:t>Usage Model Document”</a:t>
            </a:r>
          </a:p>
          <a:p>
            <a:pPr marL="457200" indent="-457200">
              <a:buAutoNum type="arabicPeriod"/>
            </a:pPr>
            <a:r>
              <a:rPr lang="en-US" sz="2000" dirty="0" smtClean="0">
                <a:hlinkClick r:id="rId3"/>
              </a:rPr>
              <a:t>11-17/0065r0</a:t>
            </a:r>
            <a:r>
              <a:rPr lang="en-US" sz="2000" dirty="0" smtClean="0"/>
              <a:t>, “</a:t>
            </a:r>
            <a:r>
              <a:rPr lang="ca-ES" sz="2000" dirty="0" err="1"/>
              <a:t>Usage</a:t>
            </a:r>
            <a:r>
              <a:rPr lang="ca-ES" sz="2000" dirty="0"/>
              <a:t> Model for </a:t>
            </a:r>
            <a:r>
              <a:rPr lang="ca-ES" sz="2000" dirty="0" err="1"/>
              <a:t>Power</a:t>
            </a:r>
            <a:r>
              <a:rPr lang="ca-ES" sz="2000" dirty="0"/>
              <a:t> </a:t>
            </a:r>
            <a:r>
              <a:rPr lang="ca-ES" sz="2000" dirty="0" err="1"/>
              <a:t>Saving</a:t>
            </a:r>
            <a:r>
              <a:rPr lang="ca-ES" sz="2000" dirty="0"/>
              <a:t> AP</a:t>
            </a:r>
            <a:r>
              <a:rPr lang="en-US" sz="2000" dirty="0" smtClean="0"/>
              <a:t>”</a:t>
            </a:r>
          </a:p>
          <a:p>
            <a:pPr marL="457200" indent="-457200">
              <a:buAutoNum type="arabicPeriod"/>
            </a:pPr>
            <a:r>
              <a:rPr lang="en-US" sz="2000" dirty="0" smtClean="0">
                <a:hlinkClick r:id="rId4"/>
              </a:rPr>
              <a:t>11-17/0343r0</a:t>
            </a:r>
            <a:r>
              <a:rPr lang="en-US" sz="2000" dirty="0" smtClean="0"/>
              <a:t>, “WUR Beacon”</a:t>
            </a:r>
            <a:endParaRPr 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71875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1</a:t>
            </a:r>
            <a:endParaRPr lang="en-US" dirty="0"/>
          </a:p>
        </p:txBody>
      </p:sp>
      <p:sp>
        <p:nvSpPr>
          <p:cNvPr id="3" name="Content Placeholder 2"/>
          <p:cNvSpPr>
            <a:spLocks noGrp="1"/>
          </p:cNvSpPr>
          <p:nvPr>
            <p:ph idx="1"/>
          </p:nvPr>
        </p:nvSpPr>
        <p:spPr/>
        <p:txBody>
          <a:bodyPr/>
          <a:lstStyle/>
          <a:p>
            <a:pPr marL="0" indent="0"/>
            <a:r>
              <a:rPr lang="en-US" dirty="0" smtClean="0"/>
              <a:t>Would you add </a:t>
            </a:r>
            <a:r>
              <a:rPr lang="en-US" dirty="0" smtClean="0"/>
              <a:t>usage </a:t>
            </a:r>
            <a:r>
              <a:rPr lang="en-US" dirty="0" smtClean="0"/>
              <a:t>model 8 of this document to </a:t>
            </a:r>
            <a:r>
              <a:rPr lang="en-US" dirty="0" err="1" smtClean="0"/>
              <a:t>TGba’s</a:t>
            </a:r>
            <a:r>
              <a:rPr lang="en-US" dirty="0" smtClean="0"/>
              <a:t> </a:t>
            </a:r>
            <a:r>
              <a:rPr lang="en-US" dirty="0" smtClean="0"/>
              <a:t>Usage Model Document in </a:t>
            </a:r>
            <a:r>
              <a:rPr lang="en-US" dirty="0" smtClean="0"/>
              <a:t>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450572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a:t>
            </a:r>
            <a:r>
              <a:rPr lang="en-US" dirty="0" smtClean="0"/>
              <a:t>2</a:t>
            </a:r>
            <a:endParaRPr lang="en-US" dirty="0"/>
          </a:p>
        </p:txBody>
      </p:sp>
      <p:sp>
        <p:nvSpPr>
          <p:cNvPr id="3" name="Content Placeholder 2"/>
          <p:cNvSpPr>
            <a:spLocks noGrp="1"/>
          </p:cNvSpPr>
          <p:nvPr>
            <p:ph idx="1"/>
          </p:nvPr>
        </p:nvSpPr>
        <p:spPr/>
        <p:txBody>
          <a:bodyPr/>
          <a:lstStyle/>
          <a:p>
            <a:pPr marL="0" indent="0"/>
            <a:r>
              <a:rPr lang="en-US" dirty="0" smtClean="0"/>
              <a:t>Would you add </a:t>
            </a:r>
            <a:r>
              <a:rPr lang="en-US" dirty="0" smtClean="0"/>
              <a:t>usage </a:t>
            </a:r>
            <a:r>
              <a:rPr lang="en-US" dirty="0" smtClean="0"/>
              <a:t>model 9 of this document to </a:t>
            </a:r>
            <a:r>
              <a:rPr lang="en-US" dirty="0" err="1" smtClean="0"/>
              <a:t>TGba’s</a:t>
            </a:r>
            <a:r>
              <a:rPr lang="en-US" dirty="0" smtClean="0"/>
              <a:t> </a:t>
            </a:r>
            <a:r>
              <a:rPr lang="en-US" dirty="0" smtClean="0"/>
              <a:t>Usage Model Document in </a:t>
            </a:r>
            <a:r>
              <a:rPr lang="en-US" dirty="0" smtClean="0"/>
              <a:t>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242026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a:t>
            </a:r>
            <a:r>
              <a:rPr lang="en-US" dirty="0" smtClean="0"/>
              <a:t>3</a:t>
            </a:r>
            <a:endParaRPr lang="en-US" dirty="0"/>
          </a:p>
        </p:txBody>
      </p:sp>
      <p:sp>
        <p:nvSpPr>
          <p:cNvPr id="3" name="Content Placeholder 2"/>
          <p:cNvSpPr>
            <a:spLocks noGrp="1"/>
          </p:cNvSpPr>
          <p:nvPr>
            <p:ph idx="1"/>
          </p:nvPr>
        </p:nvSpPr>
        <p:spPr/>
        <p:txBody>
          <a:bodyPr/>
          <a:lstStyle/>
          <a:p>
            <a:pPr marL="0" indent="0"/>
            <a:r>
              <a:rPr lang="en-US" dirty="0" smtClean="0"/>
              <a:t>Would you add </a:t>
            </a:r>
            <a:r>
              <a:rPr lang="en-US" dirty="0" smtClean="0"/>
              <a:t>usage </a:t>
            </a:r>
            <a:r>
              <a:rPr lang="en-US" dirty="0" smtClean="0"/>
              <a:t>model 10 of this document to </a:t>
            </a:r>
            <a:r>
              <a:rPr lang="en-US" dirty="0" err="1" smtClean="0"/>
              <a:t>TGba’s</a:t>
            </a:r>
            <a:r>
              <a:rPr lang="en-US" dirty="0" smtClean="0"/>
              <a:t> </a:t>
            </a:r>
            <a:r>
              <a:rPr lang="en-US" dirty="0" smtClean="0"/>
              <a:t>Usage Model Document in </a:t>
            </a:r>
            <a:r>
              <a:rPr lang="en-US" dirty="0" smtClean="0"/>
              <a:t>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143577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p:txBody>
          <a:bodyPr/>
          <a:lstStyle/>
          <a:p>
            <a:pPr marL="685800">
              <a:buFont typeface="Arial" panose="020B0604020202020204" pitchFamily="34" charset="0"/>
              <a:buChar char="•"/>
            </a:pPr>
            <a:r>
              <a:rPr lang="en-US" sz="2000" dirty="0" smtClean="0"/>
              <a:t>Document </a:t>
            </a:r>
            <a:r>
              <a:rPr lang="en-US" sz="2000" dirty="0">
                <a:hlinkClick r:id="rId3"/>
              </a:rPr>
              <a:t>11-17/0029r4 </a:t>
            </a:r>
            <a:r>
              <a:rPr lang="en-US" sz="2000" dirty="0" smtClean="0"/>
              <a:t>(approved </a:t>
            </a:r>
            <a:r>
              <a:rPr lang="en-US" altLang="zh-CN" sz="2000" dirty="0"/>
              <a:t>draft </a:t>
            </a:r>
            <a:r>
              <a:rPr lang="en-US" altLang="zh-CN" sz="2000" dirty="0" err="1"/>
              <a:t>TGba</a:t>
            </a:r>
            <a:r>
              <a:rPr lang="en-US" altLang="zh-CN" sz="2000" dirty="0"/>
              <a:t> Usage Models document</a:t>
            </a:r>
            <a:r>
              <a:rPr lang="en-US" sz="2000" dirty="0" smtClean="0"/>
              <a:t>) lists </a:t>
            </a:r>
            <a:r>
              <a:rPr lang="en-US" sz="2000" dirty="0"/>
              <a:t>several usage </a:t>
            </a:r>
            <a:r>
              <a:rPr lang="en-US" sz="2000" dirty="0" smtClean="0"/>
              <a:t>models</a:t>
            </a:r>
            <a:r>
              <a:rPr lang="en-US" sz="2000" dirty="0"/>
              <a:t>:</a:t>
            </a:r>
            <a:r>
              <a:rPr lang="en-US" sz="2000" dirty="0" smtClean="0"/>
              <a:t> </a:t>
            </a:r>
          </a:p>
          <a:p>
            <a:pPr marL="1143000" lvl="1" indent="-342900">
              <a:buFont typeface="+mj-lt"/>
              <a:buAutoNum type="arabicPeriod"/>
            </a:pPr>
            <a:r>
              <a:rPr lang="en-US" sz="1600" dirty="0" smtClean="0"/>
              <a:t>Smart Home</a:t>
            </a:r>
          </a:p>
          <a:p>
            <a:pPr marL="1143000" lvl="1" indent="-342900">
              <a:buFont typeface="+mj-lt"/>
              <a:buAutoNum type="arabicPeriod"/>
            </a:pPr>
            <a:r>
              <a:rPr lang="en-US" sz="1600" dirty="0" smtClean="0"/>
              <a:t>Warehouse</a:t>
            </a:r>
          </a:p>
          <a:p>
            <a:pPr marL="1143000" lvl="1" indent="-342900">
              <a:buFont typeface="+mj-lt"/>
              <a:buAutoNum type="arabicPeriod"/>
            </a:pPr>
            <a:r>
              <a:rPr lang="en-US" sz="1600" dirty="0" smtClean="0"/>
              <a:t>Outdoor Cattle Farms</a:t>
            </a:r>
          </a:p>
          <a:p>
            <a:pPr marL="1143000" lvl="1" indent="-342900">
              <a:buFont typeface="+mj-lt"/>
              <a:buAutoNum type="arabicPeriod"/>
            </a:pPr>
            <a:r>
              <a:rPr lang="en-US" altLang="zh-CN" sz="1600" kern="1200" dirty="0">
                <a:solidFill>
                  <a:schemeClr val="dk1"/>
                </a:solidFill>
                <a:latin typeface="Times New Roman" panose="02020603050405020304" pitchFamily="18" charset="0"/>
                <a:ea typeface="Times New Roman" panose="02020603050405020304" pitchFamily="18" charset="0"/>
              </a:rPr>
              <a:t>Sensor Network Synchronized Wake Up</a:t>
            </a:r>
            <a:endParaRPr lang="en-US" sz="1600" kern="1200" dirty="0">
              <a:solidFill>
                <a:schemeClr val="dk1"/>
              </a:solidFill>
              <a:latin typeface="Times New Roman" panose="02020603050405020304" pitchFamily="18" charset="0"/>
              <a:ea typeface="Times New Roman" panose="02020603050405020304" pitchFamily="18" charset="0"/>
            </a:endParaRPr>
          </a:p>
          <a:p>
            <a:pPr marL="1143000" lvl="1" indent="-342900">
              <a:buFont typeface="+mj-lt"/>
              <a:buAutoNum type="arabicPeriod"/>
            </a:pPr>
            <a:r>
              <a:rPr lang="en-US" sz="1600" kern="1200" dirty="0">
                <a:solidFill>
                  <a:schemeClr val="dk1"/>
                </a:solidFill>
                <a:latin typeface="Times New Roman" panose="02020603050405020304" pitchFamily="18" charset="0"/>
                <a:ea typeface="Times New Roman" panose="02020603050405020304" pitchFamily="18" charset="0"/>
              </a:rPr>
              <a:t>Wearable Devices Unsynchronized Wake Up</a:t>
            </a:r>
          </a:p>
          <a:p>
            <a:pPr marL="1143000" lvl="1" indent="-342900">
              <a:buFont typeface="+mj-lt"/>
              <a:buAutoNum type="arabicPeriod"/>
            </a:pPr>
            <a:r>
              <a:rPr lang="en-GB" sz="1600" kern="1200" dirty="0">
                <a:solidFill>
                  <a:schemeClr val="dk1"/>
                </a:solidFill>
                <a:latin typeface="Times New Roman" panose="02020603050405020304" pitchFamily="18" charset="0"/>
                <a:ea typeface="Times New Roman" panose="02020603050405020304" pitchFamily="18" charset="0"/>
              </a:rPr>
              <a:t>Wearable Devices Reconnection</a:t>
            </a:r>
            <a:endParaRPr lang="en-US" sz="1600" kern="1200" dirty="0">
              <a:solidFill>
                <a:schemeClr val="dk1"/>
              </a:solidFill>
              <a:latin typeface="Times New Roman" panose="02020603050405020304" pitchFamily="18" charset="0"/>
              <a:ea typeface="Times New Roman" panose="02020603050405020304" pitchFamily="18" charset="0"/>
            </a:endParaRPr>
          </a:p>
          <a:p>
            <a:pPr marL="1143000" lvl="1" indent="-342900">
              <a:buFont typeface="+mj-lt"/>
              <a:buAutoNum type="arabicPeriod"/>
            </a:pPr>
            <a:r>
              <a:rPr lang="en-US" sz="1600" dirty="0"/>
              <a:t>Moving Goods Tracking Wake Up</a:t>
            </a:r>
          </a:p>
          <a:p>
            <a:pPr marL="1085850" lvl="1">
              <a:buFont typeface="Arial" panose="020B0604020202020204" pitchFamily="34" charset="0"/>
              <a:buChar char="•"/>
            </a:pPr>
            <a:endParaRPr lang="en-US" sz="1600" dirty="0" smtClean="0"/>
          </a:p>
          <a:p>
            <a:pPr marL="685800">
              <a:buFont typeface="Arial" panose="020B0604020202020204" pitchFamily="34" charset="0"/>
              <a:buChar char="•"/>
            </a:pPr>
            <a:r>
              <a:rPr lang="en-US" sz="2000" dirty="0" smtClean="0"/>
              <a:t>The present document is intended to extend that list with new ideas for new use cases.</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2</a:t>
            </a:fld>
            <a:endParaRPr lang="en-GB"/>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 from 11-17/0029r4:</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928841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a:t>
            </a:r>
            <a:r>
              <a:rPr lang="en-US" i="1" dirty="0" smtClean="0"/>
              <a:t>new</a:t>
            </a:r>
            <a:r>
              <a:rPr lang="en-US" dirty="0" smtClean="0"/>
              <a:t> Usage Models proposed</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109780864"/>
              </p:ext>
            </p:extLst>
          </p:nvPr>
        </p:nvGraphicFramePr>
        <p:xfrm>
          <a:off x="1980933" y="1751013"/>
          <a:ext cx="5562866" cy="22250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8</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Put to Sleep packet</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9</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Wake-up AP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10</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WUP Forwarding</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11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Out-of-band Signaling</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12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Beyond IEEE 802.11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9"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72274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8: Put to sleep packet</a:t>
            </a:r>
            <a:endParaRPr lang="zh-CN" altLang="en-US" sz="2800" dirty="0"/>
          </a:p>
        </p:txBody>
      </p:sp>
      <p:sp>
        <p:nvSpPr>
          <p:cNvPr id="7" name="Rectangle 3"/>
          <p:cNvSpPr txBox="1">
            <a:spLocks noChangeArrowheads="1"/>
          </p:cNvSpPr>
          <p:nvPr/>
        </p:nvSpPr>
        <p:spPr bwMode="auto">
          <a:xfrm>
            <a:off x="250825" y="1219200"/>
            <a:ext cx="3482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Smart home/office (cf. usage model 1), warehouse (cf. usage model 2 and 7) or outdoor sensor deployment (cf. usage model 3) where (one or several) WUR-enabled devices do not go to sleep automatically or are executing (irrelevant) tasks preventing them to move to sleep.</a:t>
            </a:r>
          </a:p>
          <a:p>
            <a:pPr>
              <a:spcBef>
                <a:spcPct val="20000"/>
              </a:spcBef>
            </a:pPr>
            <a:r>
              <a:rPr lang="en-US" altLang="en-US" sz="1600" b="1" u="sng" dirty="0" smtClean="0"/>
              <a:t>Applications</a:t>
            </a:r>
          </a:p>
          <a:p>
            <a:pPr marL="285750" lvl="1">
              <a:spcBef>
                <a:spcPct val="20000"/>
              </a:spcBef>
              <a:buFont typeface="Arial" panose="020B0604020202020204" pitchFamily="34" charset="0"/>
              <a:buChar char="•"/>
            </a:pPr>
            <a:r>
              <a:rPr lang="en-US" altLang="en-US" sz="1400" dirty="0" smtClean="0"/>
              <a:t>Force energy-saving state on battery-driven “things” equipped with a  compatible WUR.</a:t>
            </a:r>
          </a:p>
          <a:p>
            <a:pPr marL="285750" lvl="1">
              <a:spcBef>
                <a:spcPct val="20000"/>
              </a:spcBef>
              <a:buFont typeface="Arial" panose="020B0604020202020204" pitchFamily="34" charset="0"/>
              <a:buChar char="•"/>
            </a:pPr>
            <a:r>
              <a:rPr lang="en-US" altLang="en-US" sz="1400" dirty="0" smtClean="0"/>
              <a:t>Remotely turn off the AP (or any other WUR-equipped STA)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Upon user’s request (or pre-configured automatic process) , a </a:t>
            </a:r>
            <a:r>
              <a:rPr lang="en-US" altLang="en-US" sz="1400" dirty="0" err="1" smtClean="0"/>
              <a:t>TGba</a:t>
            </a:r>
            <a:r>
              <a:rPr lang="en-US" altLang="en-US" sz="1400" dirty="0" smtClean="0"/>
              <a:t> STA sends </a:t>
            </a:r>
            <a:r>
              <a:rPr lang="en-US" altLang="en-US" sz="1400" b="1" i="1" dirty="0" smtClean="0">
                <a:solidFill>
                  <a:schemeClr val="accent2"/>
                </a:solidFill>
              </a:rPr>
              <a:t>Sleep Packet </a:t>
            </a:r>
            <a:r>
              <a:rPr lang="en-US" altLang="en-US" sz="1400" dirty="0" smtClean="0"/>
              <a:t>to one or multiple WUR-enabled devices.</a:t>
            </a:r>
          </a:p>
          <a:p>
            <a:pPr marL="342900" indent="-342900">
              <a:spcBef>
                <a:spcPct val="20000"/>
              </a:spcBef>
              <a:buFont typeface="+mj-lt"/>
              <a:buAutoNum type="arabicPeriod"/>
            </a:pPr>
            <a:r>
              <a:rPr lang="en-US" altLang="en-US" sz="1400" dirty="0" smtClean="0"/>
              <a:t>Recipient/s of the </a:t>
            </a:r>
            <a:r>
              <a:rPr lang="en-US" altLang="en-US" sz="1400" b="1" i="1" dirty="0" smtClean="0">
                <a:solidFill>
                  <a:schemeClr val="accent2"/>
                </a:solidFill>
              </a:rPr>
              <a:t>Sleep Packet </a:t>
            </a:r>
            <a:r>
              <a:rPr lang="en-US" altLang="en-US" sz="1400" dirty="0" smtClean="0"/>
              <a:t>react by entering sleep mode to save energy/reduce interference/improve security/privacy.</a:t>
            </a:r>
          </a:p>
          <a:p>
            <a:pPr marL="1085850" lvl="1" indent="-342900">
              <a:spcBef>
                <a:spcPct val="20000"/>
              </a:spcBef>
              <a:buFont typeface="Arial" pitchFamily="34" charset="0"/>
              <a:buChar char="•"/>
            </a:pPr>
            <a:r>
              <a:rPr lang="en-US" altLang="en-US" sz="1400" b="1" i="1" dirty="0" smtClean="0">
                <a:solidFill>
                  <a:schemeClr val="accent2"/>
                </a:solidFill>
              </a:rPr>
              <a:t>Sleep Packet</a:t>
            </a:r>
            <a:r>
              <a:rPr lang="en-US" altLang="en-US" sz="1400" dirty="0" smtClean="0"/>
              <a:t> may include configuration parameters (e.g. next wake-up time).</a:t>
            </a:r>
          </a:p>
          <a:p>
            <a:pPr marL="1085850" lvl="1" indent="-342900">
              <a:spcBef>
                <a:spcPct val="20000"/>
              </a:spcBef>
              <a:buFont typeface="Arial" pitchFamily="34" charset="0"/>
              <a:buChar char="•"/>
            </a:pPr>
            <a:r>
              <a:rPr lang="en-US" altLang="en-US" sz="1400" b="1" i="1" dirty="0" smtClean="0">
                <a:solidFill>
                  <a:schemeClr val="accent2"/>
                </a:solidFill>
              </a:rPr>
              <a:t>Sleep Packets</a:t>
            </a:r>
            <a:r>
              <a:rPr lang="en-US" altLang="en-US" sz="1400" dirty="0" smtClean="0"/>
              <a:t> are just like WUPs (only differ in given flag(s)/header fields(s))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a:t>
            </a:r>
            <a:r>
              <a:rPr lang="en-US" sz="1400" b="1" i="1" dirty="0" smtClean="0">
                <a:solidFill>
                  <a:schemeClr val="accent2"/>
                </a:solidFill>
              </a:rPr>
              <a:t>SP</a:t>
            </a:r>
            <a:r>
              <a:rPr lang="en-US" sz="1400" dirty="0" smtClean="0"/>
              <a:t> transmission should enable coexistence with legacy IEEE 802.11 devices operating in the same band.</a:t>
            </a:r>
          </a:p>
          <a:p>
            <a:pPr marL="285750" lvl="1">
              <a:spcBef>
                <a:spcPct val="20000"/>
              </a:spcBef>
              <a:buFont typeface="Arial" panose="020B0604020202020204" pitchFamily="34" charset="0"/>
              <a:buChar char="•"/>
            </a:pPr>
            <a:r>
              <a:rPr lang="en-US" altLang="zh-CN" sz="1400" b="1" i="1" dirty="0" smtClean="0">
                <a:solidFill>
                  <a:schemeClr val="accent2"/>
                </a:solidFill>
              </a:rPr>
              <a:t>SP</a:t>
            </a:r>
            <a:r>
              <a:rPr lang="en-US" altLang="zh-CN" sz="1400" dirty="0" smtClean="0"/>
              <a:t> transmission should be secured to prevent </a:t>
            </a:r>
            <a:r>
              <a:rPr lang="en-US" altLang="zh-CN" sz="1400" dirty="0" err="1" smtClean="0"/>
              <a:t>DoS</a:t>
            </a:r>
            <a:r>
              <a:rPr lang="en-US" altLang="zh-CN" sz="1400" dirty="0" smtClean="0"/>
              <a:t>.</a:t>
            </a:r>
          </a:p>
          <a:p>
            <a:pPr marL="285750" lvl="1">
              <a:spcBef>
                <a:spcPct val="20000"/>
              </a:spcBef>
              <a:buFont typeface="Arial" panose="020B0604020202020204" pitchFamily="34" charset="0"/>
              <a:buChar char="•"/>
            </a:pPr>
            <a:r>
              <a:rPr lang="en-US" altLang="zh-CN" sz="1400" dirty="0" smtClean="0"/>
              <a:t>Targeted WUR-enabled devices have unique identifiers</a:t>
            </a:r>
          </a:p>
          <a:p>
            <a:pPr marL="285750" lvl="1">
              <a:spcBef>
                <a:spcPct val="20000"/>
              </a:spcBef>
              <a:buFont typeface="Arial" panose="020B0604020202020204" pitchFamily="34" charset="0"/>
              <a:buChar char="•"/>
            </a:pPr>
            <a:r>
              <a:rPr lang="en-US" altLang="en-US" sz="1400" dirty="0" smtClean="0"/>
              <a:t>Support of different types of messages (e.g. WUP and </a:t>
            </a:r>
            <a:r>
              <a:rPr lang="en-US" altLang="en-US" sz="1400" b="1" i="1" dirty="0" smtClean="0">
                <a:solidFill>
                  <a:schemeClr val="accent2"/>
                </a:solidFill>
              </a:rPr>
              <a:t>SP</a:t>
            </a:r>
            <a:r>
              <a:rPr lang="en-US" altLang="en-US" sz="1400" dirty="0" smtClean="0"/>
              <a:t>).</a:t>
            </a:r>
          </a:p>
          <a:p>
            <a:pPr>
              <a:spcBef>
                <a:spcPct val="20000"/>
              </a:spcBef>
            </a:pPr>
            <a:endParaRPr lang="en-US" sz="1600" b="1" u="sng" dirty="0"/>
          </a:p>
          <a:p>
            <a:pPr>
              <a:spcBef>
                <a:spcPct val="20000"/>
              </a:spcBef>
            </a:pPr>
            <a:endParaRPr lang="en-US" altLang="en-US" sz="1400" dirty="0"/>
          </a:p>
        </p:txBody>
      </p:sp>
      <p:sp>
        <p:nvSpPr>
          <p:cNvPr id="22"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pic>
        <p:nvPicPr>
          <p:cNvPr id="30" name="Picture 14" descr="Resultat d'imatges de access point"/>
          <p:cNvPicPr>
            <a:picLocks noChangeAspect="1" noChangeArrowheads="1"/>
          </p:cNvPicPr>
          <p:nvPr/>
        </p:nvPicPr>
        <p:blipFill>
          <a:blip r:embed="rId3" cstate="print"/>
          <a:srcRect/>
          <a:stretch>
            <a:fillRect/>
          </a:stretch>
        </p:blipFill>
        <p:spPr bwMode="auto">
          <a:xfrm>
            <a:off x="6934200" y="4953000"/>
            <a:ext cx="1800200" cy="1800200"/>
          </a:xfrm>
          <a:prstGeom prst="rect">
            <a:avLst/>
          </a:prstGeom>
          <a:noFill/>
        </p:spPr>
      </p:pic>
      <p:cxnSp>
        <p:nvCxnSpPr>
          <p:cNvPr id="32" name="31 Conector recto de flecha"/>
          <p:cNvCxnSpPr>
            <a:endCxn id="40" idx="1"/>
          </p:cNvCxnSpPr>
          <p:nvPr/>
        </p:nvCxnSpPr>
        <p:spPr bwMode="auto">
          <a:xfrm>
            <a:off x="4191000" y="5486400"/>
            <a:ext cx="2383160" cy="654732"/>
          </a:xfrm>
          <a:prstGeom prst="straightConnector1">
            <a:avLst/>
          </a:prstGeom>
          <a:noFill/>
          <a:ln w="25400" cap="flat" cmpd="sng" algn="ctr">
            <a:solidFill>
              <a:srgbClr val="FF0000"/>
            </a:solidFill>
            <a:prstDash val="solid"/>
            <a:round/>
            <a:headEnd type="none" w="med" len="med"/>
            <a:tailEnd type="triangle" w="lg" len="lg"/>
          </a:ln>
          <a:effectLst/>
        </p:spPr>
      </p:cxnSp>
      <p:sp>
        <p:nvSpPr>
          <p:cNvPr id="33" name="32 Explosión 1"/>
          <p:cNvSpPr/>
          <p:nvPr/>
        </p:nvSpPr>
        <p:spPr bwMode="auto">
          <a:xfrm rot="802619">
            <a:off x="4568369" y="5253635"/>
            <a:ext cx="1689945"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Sleep now!!</a:t>
            </a:r>
          </a:p>
        </p:txBody>
      </p:sp>
      <p:grpSp>
        <p:nvGrpSpPr>
          <p:cNvPr id="37" name="36 Grupo"/>
          <p:cNvGrpSpPr/>
          <p:nvPr/>
        </p:nvGrpSpPr>
        <p:grpSpPr>
          <a:xfrm>
            <a:off x="7582272" y="5673080"/>
            <a:ext cx="405842" cy="521141"/>
            <a:chOff x="6123848" y="3843961"/>
            <a:chExt cx="405842" cy="521141"/>
          </a:xfrm>
        </p:grpSpPr>
        <p:pic>
          <p:nvPicPr>
            <p:cNvPr id="38" name="Picture 19"/>
            <p:cNvPicPr>
              <a:picLocks noChangeAspect="1" noChangeArrowheads="1"/>
            </p:cNvPicPr>
            <p:nvPr/>
          </p:nvPicPr>
          <p:blipFill>
            <a:blip r:embed="rId4" cstate="print"/>
            <a:srcRect/>
            <a:stretch>
              <a:fillRect/>
            </a:stretch>
          </p:blipFill>
          <p:spPr bwMode="auto">
            <a:xfrm rot="1081598">
              <a:off x="6123848" y="3843961"/>
              <a:ext cx="405842" cy="320824"/>
            </a:xfrm>
            <a:prstGeom prst="rect">
              <a:avLst/>
            </a:prstGeom>
            <a:noFill/>
            <a:ln w="9525">
              <a:noFill/>
              <a:miter lim="800000"/>
              <a:headEnd/>
              <a:tailEnd/>
            </a:ln>
          </p:spPr>
        </p:pic>
        <p:sp>
          <p:nvSpPr>
            <p:cNvPr id="39" name="38 Elipse"/>
            <p:cNvSpPr/>
            <p:nvPr/>
          </p:nvSpPr>
          <p:spPr bwMode="auto">
            <a:xfrm>
              <a:off x="6156176" y="4149078"/>
              <a:ext cx="144016" cy="216024"/>
            </a:xfrm>
            <a:prstGeom prst="ellipse">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6574160" y="5889104"/>
            <a:ext cx="64152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5429" r="84237" b="34847"/>
          <a:stretch>
            <a:fillRect/>
          </a:stretch>
        </p:blipFill>
        <p:spPr bwMode="auto">
          <a:xfrm>
            <a:off x="3733800" y="5257800"/>
            <a:ext cx="602249" cy="9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5"/>
          <p:cNvSpPr>
            <a:spLocks noGrp="1"/>
          </p:cNvSpPr>
          <p:nvPr>
            <p:ph type="sldNum" idx="12"/>
          </p:nvPr>
        </p:nvSpPr>
        <p:spPr>
          <a:xfrm>
            <a:off x="4344988" y="6475413"/>
            <a:ext cx="528637" cy="363537"/>
          </a:xfrm>
        </p:spPr>
        <p:txBody>
          <a:bodyPr/>
          <a:lstStyle/>
          <a:p>
            <a:r>
              <a:rPr lang="en-GB" dirty="0" smtClean="0"/>
              <a:t>Slide 5</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9: Wake-Up AP</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Domestic and small-office/home-office (SOHO) IEEE 802.11 deployments where network is in use only during office hours (or morning/evening hours in the case of domestic users).</a:t>
            </a:r>
          </a:p>
          <a:p>
            <a:pPr>
              <a:spcBef>
                <a:spcPct val="20000"/>
              </a:spcBef>
            </a:pPr>
            <a:r>
              <a:rPr lang="en-US" altLang="en-US" sz="1600" b="1" u="sng" dirty="0" smtClean="0"/>
              <a:t>Applications</a:t>
            </a:r>
          </a:p>
          <a:p>
            <a:pPr>
              <a:spcBef>
                <a:spcPct val="20000"/>
              </a:spcBef>
            </a:pPr>
            <a:r>
              <a:rPr lang="en-US" altLang="en-US" sz="1400" dirty="0" smtClean="0"/>
              <a:t>Wake-up of IEEE 802.11 APs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WUP/SP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 AP1 is put to sleep in order to save energy, to reduce interference with neighboring WLANs (no beacons, no probe responses, etc.)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When user of STA1 requires network services, STA1 sends WUP to AP1.</a:t>
            </a:r>
          </a:p>
          <a:p>
            <a:pPr marL="1085850" lvl="1" indent="-342900">
              <a:spcBef>
                <a:spcPct val="20000"/>
              </a:spcBef>
              <a:buFont typeface="+mj-lt"/>
              <a:buAutoNum type="arabicPeriod"/>
            </a:pPr>
            <a:r>
              <a:rPr lang="en-US" altLang="en-US" sz="1400" dirty="0" smtClean="0"/>
              <a:t>WUP may include initial configuration parameters (e.g. channel, bandwidth, power level, etc.) for the AP.</a:t>
            </a:r>
          </a:p>
          <a:p>
            <a:pPr marL="342900" indent="-342900">
              <a:spcBef>
                <a:spcPct val="20000"/>
              </a:spcBef>
              <a:buFont typeface="+mj-lt"/>
              <a:buAutoNum type="arabicPeriod"/>
            </a:pPr>
            <a:r>
              <a:rPr lang="en-US" altLang="en-US" sz="1400" dirty="0" smtClean="0"/>
              <a:t>Once AP1 is up, regular IEEE 802.11 is established between AP1 and STA1 (and other STAs).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dirty="0" smtClean="0"/>
              <a:t>WUR-enabled AP has unique identifier</a:t>
            </a:r>
          </a:p>
          <a:p>
            <a:pPr marL="285750" lvl="1">
              <a:spcBef>
                <a:spcPct val="20000"/>
              </a:spcBef>
              <a:buFont typeface="Arial" panose="020B0604020202020204" pitchFamily="34" charset="0"/>
              <a:buChar char="•"/>
            </a:pPr>
            <a:r>
              <a:rPr lang="en-US" altLang="en-US" sz="1400" dirty="0" smtClean="0"/>
              <a:t>Optionally, WUP carries control information (e.g. initial </a:t>
            </a:r>
            <a:r>
              <a:rPr lang="en-US" altLang="en-US" sz="1400" dirty="0" err="1" smtClean="0"/>
              <a:t>config</a:t>
            </a:r>
            <a:r>
              <a:rPr lang="en-US" altLang="en-US" sz="1400" dirty="0" smtClean="0"/>
              <a:t>. parameters).</a:t>
            </a:r>
          </a:p>
          <a:p>
            <a:pPr>
              <a:spcBef>
                <a:spcPct val="20000"/>
              </a:spcBef>
            </a:pPr>
            <a:endParaRPr lang="en-US" sz="1600" b="1" u="sng" dirty="0"/>
          </a:p>
          <a:p>
            <a:pPr>
              <a:spcBef>
                <a:spcPct val="20000"/>
              </a:spcBef>
            </a:pPr>
            <a:endParaRPr lang="en-US" altLang="en-US" sz="1400" dirty="0"/>
          </a:p>
        </p:txBody>
      </p:sp>
      <p:pic>
        <p:nvPicPr>
          <p:cNvPr id="63" name="Picture 14" descr="Resultat d'imatges de access point"/>
          <p:cNvPicPr>
            <a:picLocks noChangeAspect="1" noChangeArrowheads="1"/>
          </p:cNvPicPr>
          <p:nvPr/>
        </p:nvPicPr>
        <p:blipFill>
          <a:blip r:embed="rId3" cstate="print"/>
          <a:srcRect/>
          <a:stretch>
            <a:fillRect/>
          </a:stretch>
        </p:blipFill>
        <p:spPr bwMode="auto">
          <a:xfrm>
            <a:off x="609600" y="4800600"/>
            <a:ext cx="1800200" cy="1800200"/>
          </a:xfrm>
          <a:prstGeom prst="rect">
            <a:avLst/>
          </a:prstGeom>
          <a:noFill/>
        </p:spPr>
      </p:pic>
      <p:sp>
        <p:nvSpPr>
          <p:cNvPr id="64" name="63 Llamada de nube"/>
          <p:cNvSpPr/>
          <p:nvPr/>
        </p:nvSpPr>
        <p:spPr bwMode="auto">
          <a:xfrm>
            <a:off x="304800" y="5029200"/>
            <a:ext cx="914400" cy="612648"/>
          </a:xfrm>
          <a:prstGeom prst="cloudCallout">
            <a:avLst>
              <a:gd name="adj1" fmla="val 30971"/>
              <a:gd name="adj2" fmla="val 73226"/>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66" name="65 Conector recto de flecha"/>
          <p:cNvCxnSpPr/>
          <p:nvPr/>
        </p:nvCxnSpPr>
        <p:spPr bwMode="auto">
          <a:xfrm flipH="1" flipV="1">
            <a:off x="2057400" y="5638801"/>
            <a:ext cx="2667000" cy="457199"/>
          </a:xfrm>
          <a:prstGeom prst="straightConnector1">
            <a:avLst/>
          </a:prstGeom>
          <a:noFill/>
          <a:ln w="25400" cap="flat" cmpd="sng" algn="ctr">
            <a:solidFill>
              <a:srgbClr val="FF0000"/>
            </a:solidFill>
            <a:prstDash val="solid"/>
            <a:round/>
            <a:headEnd type="none" w="med" len="med"/>
            <a:tailEnd type="triangle" w="lg" len="lg"/>
          </a:ln>
          <a:effectLst/>
        </p:spPr>
      </p:cxnSp>
      <p:sp>
        <p:nvSpPr>
          <p:cNvPr id="67" name="66 Explosión 1"/>
          <p:cNvSpPr/>
          <p:nvPr/>
        </p:nvSpPr>
        <p:spPr bwMode="auto">
          <a:xfrm rot="597587">
            <a:off x="2513393" y="5368682"/>
            <a:ext cx="1368152"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Wake up!!</a:t>
            </a:r>
          </a:p>
        </p:txBody>
      </p:sp>
      <p:grpSp>
        <p:nvGrpSpPr>
          <p:cNvPr id="68" name="67 Grupo"/>
          <p:cNvGrpSpPr/>
          <p:nvPr/>
        </p:nvGrpSpPr>
        <p:grpSpPr>
          <a:xfrm>
            <a:off x="1185664" y="5736704"/>
            <a:ext cx="649545" cy="280154"/>
            <a:chOff x="4499992" y="3868927"/>
            <a:chExt cx="649545" cy="280154"/>
          </a:xfrm>
        </p:grpSpPr>
        <p:pic>
          <p:nvPicPr>
            <p:cNvPr id="69" name="Picture 16" descr="Resultat d'imatges de eyes sleeping"/>
            <p:cNvPicPr>
              <a:picLocks noChangeAspect="1" noChangeArrowheads="1"/>
            </p:cNvPicPr>
            <p:nvPr/>
          </p:nvPicPr>
          <p:blipFill>
            <a:blip r:embed="rId4" cstate="print"/>
            <a:srcRect l="4430" t="35437" r="5501" b="37985"/>
            <a:stretch>
              <a:fillRect/>
            </a:stretch>
          </p:blipFill>
          <p:spPr bwMode="auto">
            <a:xfrm rot="909376">
              <a:off x="4513466" y="3868927"/>
              <a:ext cx="636071" cy="187693"/>
            </a:xfrm>
            <a:prstGeom prst="rect">
              <a:avLst/>
            </a:prstGeom>
            <a:noFill/>
          </p:spPr>
        </p:pic>
        <p:sp>
          <p:nvSpPr>
            <p:cNvPr id="70" name="69 Arco"/>
            <p:cNvSpPr/>
            <p:nvPr/>
          </p:nvSpPr>
          <p:spPr bwMode="auto">
            <a:xfrm rot="11619740">
              <a:off x="4499992" y="3933057"/>
              <a:ext cx="360040" cy="216024"/>
            </a:xfrm>
            <a:prstGeom prst="arc">
              <a:avLst>
                <a:gd name="adj1" fmla="val 11534345"/>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249560" y="5736704"/>
            <a:ext cx="64152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5429" r="84237" b="34847"/>
          <a:stretch>
            <a:fillRect/>
          </a:stretch>
        </p:blipFill>
        <p:spPr bwMode="auto">
          <a:xfrm>
            <a:off x="4953000" y="5638800"/>
            <a:ext cx="602249" cy="9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15" name="Slide Number Placeholder 5"/>
          <p:cNvSpPr>
            <a:spLocks noGrp="1"/>
          </p:cNvSpPr>
          <p:nvPr>
            <p:ph type="sldNum" idx="12"/>
          </p:nvPr>
        </p:nvSpPr>
        <p:spPr>
          <a:xfrm>
            <a:off x="4344988" y="6475413"/>
            <a:ext cx="528637" cy="363537"/>
          </a:xfrm>
        </p:spPr>
        <p:txBody>
          <a:bodyPr/>
          <a:lstStyle/>
          <a:p>
            <a:r>
              <a:rPr lang="en-GB" dirty="0" smtClean="0"/>
              <a:t>Slide 6</a:t>
            </a:r>
            <a:endParaRPr lang="en-GB"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7" name="Rectangle 3"/>
          <p:cNvSpPr txBox="1">
            <a:spLocks noChangeArrowheads="1"/>
          </p:cNvSpPr>
          <p:nvPr/>
        </p:nvSpPr>
        <p:spPr bwMode="auto">
          <a:xfrm>
            <a:off x="250825" y="1371600"/>
            <a:ext cx="34067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IEEE 802.11-based wireless mesh network where multi-hop communication is required (e.g. infrastructure-less sensor network,  distributed wireless backbone).</a:t>
            </a:r>
          </a:p>
          <a:p>
            <a:pPr>
              <a:spcBef>
                <a:spcPct val="20000"/>
              </a:spcBef>
            </a:pPr>
            <a:r>
              <a:rPr lang="en-US" altLang="zh-CN" sz="1400" dirty="0" smtClean="0"/>
              <a:t>AP-run BSS in SOHO environments where direct communication of WUP/SP may not be possible (only AP reaches all STAs).</a:t>
            </a:r>
          </a:p>
          <a:p>
            <a:pPr>
              <a:spcBef>
                <a:spcPct val="20000"/>
              </a:spcBef>
            </a:pPr>
            <a:r>
              <a:rPr lang="en-US" altLang="en-US" sz="1600" b="1" u="sng" dirty="0" smtClean="0"/>
              <a:t>Applications</a:t>
            </a:r>
          </a:p>
          <a:p>
            <a:pPr>
              <a:spcBef>
                <a:spcPct val="20000"/>
              </a:spcBef>
            </a:pPr>
            <a:r>
              <a:rPr lang="en-US" altLang="en-US" sz="1400" dirty="0" smtClean="0"/>
              <a:t>Energy savings in multi-hop wireless mesh networks with on-demand routing/forwarding (data paths are created upon request) where inactive routers  remain in sleep mode when not needed.</a:t>
            </a:r>
          </a:p>
          <a:p>
            <a:pPr>
              <a:spcBef>
                <a:spcPct val="20000"/>
              </a:spcBef>
            </a:pPr>
            <a:r>
              <a:rPr lang="en-US" altLang="en-US" sz="1400" dirty="0" smtClean="0"/>
              <a:t>Two-hop WUP/SP transmission in AP-based BSS.</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WUP/SP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752600"/>
            <a:ext cx="502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1 (</a:t>
            </a:r>
            <a:r>
              <a:rPr lang="en-US" altLang="en-US" sz="1600" b="1" u="sng" dirty="0" err="1" smtClean="0"/>
              <a:t>multihop</a:t>
            </a:r>
            <a:r>
              <a:rPr lang="en-US" altLang="en-US" sz="1600" b="1" u="sng" dirty="0" smtClean="0"/>
              <a:t> mesh)</a:t>
            </a:r>
            <a:endParaRPr lang="en-US" altLang="en-US" sz="1600" b="1" u="sng" dirty="0"/>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mesh routers are put to sleep in order to save energy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Upon activation of a new data flow, the multi-hop path is created on-demand according to source routing or reactive routing approach (e.g. AODV, IEEE 802.11s’s HWMP).</a:t>
            </a:r>
          </a:p>
          <a:p>
            <a:pPr marL="1085850" lvl="1" indent="-342900">
              <a:spcBef>
                <a:spcPct val="20000"/>
              </a:spcBef>
              <a:buFont typeface="+mj-lt"/>
              <a:buAutoNum type="arabicPeriod"/>
            </a:pPr>
            <a:r>
              <a:rPr lang="en-US" altLang="en-US" sz="1400" dirty="0" smtClean="0"/>
              <a:t>Sleeping nodes along such path must be woken-up by forwarding WUP</a:t>
            </a:r>
          </a:p>
          <a:p>
            <a:pPr marL="342900" indent="-342900">
              <a:spcBef>
                <a:spcPct val="20000"/>
              </a:spcBef>
              <a:buFont typeface="+mj-lt"/>
              <a:buAutoNum type="arabicPeriod"/>
            </a:pPr>
            <a:r>
              <a:rPr lang="en-US" altLang="en-US" sz="1400" dirty="0" smtClean="0"/>
              <a:t>Once all mesh nodes in the new path are awake, regular IEEE 802.11 is used to transport the data flow.</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dirty="0" smtClean="0"/>
              <a:t>WUR-enabled STAs have unique identifiers</a:t>
            </a:r>
          </a:p>
          <a:p>
            <a:pPr marL="285750" lvl="1">
              <a:spcBef>
                <a:spcPct val="20000"/>
              </a:spcBef>
              <a:buFont typeface="Arial" panose="020B0604020202020204" pitchFamily="34" charset="0"/>
              <a:buChar char="•"/>
            </a:pPr>
            <a:r>
              <a:rPr lang="en-US" altLang="en-US" sz="1400" dirty="0" smtClean="0"/>
              <a:t>Optionally, WUP carries control information (e.g. freq. channel, destination node’s IP/MAC, etc.).</a:t>
            </a:r>
          </a:p>
          <a:p>
            <a:pPr marL="285750" lvl="1">
              <a:spcBef>
                <a:spcPct val="20000"/>
              </a:spcBef>
              <a:buFont typeface="Arial" panose="020B0604020202020204" pitchFamily="34" charset="0"/>
              <a:buChar char="•"/>
            </a:pPr>
            <a:r>
              <a:rPr lang="en-US" altLang="en-US" sz="1400" dirty="0" smtClean="0"/>
              <a:t>STAs capable of transmitting and receiving WUPs.</a:t>
            </a:r>
          </a:p>
          <a:p>
            <a:pPr>
              <a:spcBef>
                <a:spcPct val="20000"/>
              </a:spcBef>
            </a:pPr>
            <a:endParaRPr lang="en-US" sz="1600" b="1" u="sng" dirty="0"/>
          </a:p>
          <a:p>
            <a:pPr>
              <a:spcBef>
                <a:spcPct val="20000"/>
              </a:spcBef>
            </a:pPr>
            <a:endParaRPr lang="en-US" altLang="en-US" sz="1400" dirty="0"/>
          </a:p>
        </p:txBody>
      </p:sp>
      <p:sp>
        <p:nvSpPr>
          <p:cNvPr id="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6" name="Slide Number Placeholder 5"/>
          <p:cNvSpPr>
            <a:spLocks noGrp="1"/>
          </p:cNvSpPr>
          <p:nvPr>
            <p:ph type="sldNum" idx="12"/>
          </p:nvPr>
        </p:nvSpPr>
        <p:spPr>
          <a:xfrm>
            <a:off x="4344988" y="6475413"/>
            <a:ext cx="528637" cy="363537"/>
          </a:xfrm>
        </p:spPr>
        <p:txBody>
          <a:bodyPr/>
          <a:lstStyle/>
          <a:p>
            <a:r>
              <a:rPr lang="en-GB" dirty="0" smtClean="0"/>
              <a:t>Slide 7</a:t>
            </a:r>
            <a:endParaRPr lang="en-GB" dirty="0"/>
          </a:p>
        </p:txBody>
      </p:sp>
    </p:spTree>
    <p:extLst>
      <p:ext uri="{BB962C8B-B14F-4D97-AF65-F5344CB8AC3E}">
        <p14:creationId xmlns:p14="http://schemas.microsoft.com/office/powerpoint/2010/main" val="220323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23 Conector recto"/>
          <p:cNvCxnSpPr/>
          <p:nvPr/>
        </p:nvCxnSpPr>
        <p:spPr bwMode="auto">
          <a:xfrm flipH="1">
            <a:off x="609600" y="1752600"/>
            <a:ext cx="1524000" cy="13716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25" name="24 Conector recto"/>
          <p:cNvCxnSpPr/>
          <p:nvPr/>
        </p:nvCxnSpPr>
        <p:spPr bwMode="auto">
          <a:xfrm>
            <a:off x="2133600" y="1752600"/>
            <a:ext cx="381000" cy="14478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28" name="27 Conector recto"/>
          <p:cNvCxnSpPr/>
          <p:nvPr/>
        </p:nvCxnSpPr>
        <p:spPr bwMode="auto">
          <a:xfrm flipH="1" flipV="1">
            <a:off x="609600" y="3124200"/>
            <a:ext cx="533400" cy="1219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31" name="30 Conector recto"/>
          <p:cNvCxnSpPr/>
          <p:nvPr/>
        </p:nvCxnSpPr>
        <p:spPr bwMode="auto">
          <a:xfrm flipH="1" flipV="1">
            <a:off x="609600" y="3124200"/>
            <a:ext cx="1905000" cy="76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34" name="33 Conector recto"/>
          <p:cNvCxnSpPr/>
          <p:nvPr/>
        </p:nvCxnSpPr>
        <p:spPr bwMode="auto">
          <a:xfrm>
            <a:off x="2514600" y="3200400"/>
            <a:ext cx="1143000" cy="6096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40" name="39 Conector recto"/>
          <p:cNvCxnSpPr/>
          <p:nvPr/>
        </p:nvCxnSpPr>
        <p:spPr bwMode="auto">
          <a:xfrm flipH="1">
            <a:off x="2514600" y="3810000"/>
            <a:ext cx="1143000" cy="1219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43" name="42 Conector recto"/>
          <p:cNvCxnSpPr/>
          <p:nvPr/>
        </p:nvCxnSpPr>
        <p:spPr bwMode="auto">
          <a:xfrm flipH="1" flipV="1">
            <a:off x="1143000" y="4343400"/>
            <a:ext cx="1371600" cy="6858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13" name="Rectangle 3"/>
          <p:cNvSpPr txBox="1">
            <a:spLocks noChangeArrowheads="1"/>
          </p:cNvSpPr>
          <p:nvPr/>
        </p:nvSpPr>
        <p:spPr bwMode="auto">
          <a:xfrm>
            <a:off x="3657600" y="17526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1 (</a:t>
            </a:r>
            <a:r>
              <a:rPr lang="en-US" altLang="en-US" sz="1600" b="1" u="sng" dirty="0" err="1" smtClean="0"/>
              <a:t>multihop</a:t>
            </a:r>
            <a:r>
              <a:rPr lang="en-US" altLang="en-US" sz="1600" b="1" u="sng" dirty="0" smtClean="0"/>
              <a:t> mesh)</a:t>
            </a:r>
            <a:endParaRPr lang="en-US" altLang="en-US" sz="1600" b="1" u="sng" dirty="0"/>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mesh routers are put to sleep in order to save energy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Upon activation of a new data flow, the multi-hop path is created on-demand according to source routing or reactive routing approach (e.g. AODV, IEEE 802.11s’s HWMP).</a:t>
            </a:r>
          </a:p>
          <a:p>
            <a:pPr marL="1085850" lvl="1" indent="-342900">
              <a:spcBef>
                <a:spcPct val="20000"/>
              </a:spcBef>
              <a:buFont typeface="Arial" pitchFamily="34" charset="0"/>
              <a:buChar char="•"/>
            </a:pPr>
            <a:r>
              <a:rPr lang="en-US" altLang="en-US" sz="1400" dirty="0" smtClean="0"/>
              <a:t>Sleeping nodes along such path must be woken-up by forwarding WUP</a:t>
            </a:r>
          </a:p>
          <a:p>
            <a:pPr marL="342900" indent="-342900">
              <a:spcBef>
                <a:spcPct val="20000"/>
              </a:spcBef>
              <a:buFont typeface="+mj-lt"/>
              <a:buAutoNum type="arabicPeriod"/>
            </a:pPr>
            <a:r>
              <a:rPr lang="en-US" altLang="en-US" sz="1400" dirty="0" smtClean="0"/>
              <a:t>Once all mesh nodes in the new path are awake, regular IEEE 802.11 is used to transport the data flow.</a:t>
            </a:r>
          </a:p>
          <a:p>
            <a:pPr>
              <a:spcBef>
                <a:spcPct val="20000"/>
              </a:spcBef>
            </a:pPr>
            <a:endParaRPr lang="en-US" sz="1600" b="1" u="sng" dirty="0" smtClean="0"/>
          </a:p>
          <a:p>
            <a:pPr>
              <a:spcBef>
                <a:spcPct val="20000"/>
              </a:spcBef>
            </a:pPr>
            <a:endParaRPr lang="en-US" altLang="en-US" sz="1400" dirty="0"/>
          </a:p>
        </p:txBody>
      </p:sp>
      <p:cxnSp>
        <p:nvCxnSpPr>
          <p:cNvPr id="5" name="4 Conector recto de flecha"/>
          <p:cNvCxnSpPr/>
          <p:nvPr/>
        </p:nvCxnSpPr>
        <p:spPr bwMode="auto">
          <a:xfrm>
            <a:off x="719019" y="1419853"/>
            <a:ext cx="1143000" cy="9716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29" r="84237" b="34847"/>
          <a:stretch>
            <a:fillRect/>
          </a:stretch>
        </p:blipFill>
        <p:spPr bwMode="auto">
          <a:xfrm>
            <a:off x="304800" y="1143000"/>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4" descr="Resultat d'imatges de access point"/>
          <p:cNvPicPr>
            <a:picLocks noChangeAspect="1" noChangeArrowheads="1"/>
          </p:cNvPicPr>
          <p:nvPr/>
        </p:nvPicPr>
        <p:blipFill>
          <a:blip r:embed="rId4" cstate="print"/>
          <a:srcRect/>
          <a:stretch>
            <a:fillRect/>
          </a:stretch>
        </p:blipFill>
        <p:spPr bwMode="auto">
          <a:xfrm rot="862368">
            <a:off x="1705360" y="1171960"/>
            <a:ext cx="969518" cy="969518"/>
          </a:xfrm>
          <a:prstGeom prst="rect">
            <a:avLst/>
          </a:prstGeom>
          <a:noFill/>
        </p:spPr>
      </p:pic>
      <p:pic>
        <p:nvPicPr>
          <p:cNvPr id="12"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862368">
            <a:off x="3785862" y="4655290"/>
            <a:ext cx="517076" cy="517076"/>
          </a:xfrm>
          <a:prstGeom prst="rect">
            <a:avLst/>
          </a:prstGeom>
          <a:noFill/>
        </p:spPr>
      </p:pic>
      <p:sp>
        <p:nvSpPr>
          <p:cNvPr id="15" name="Right Arrow 3"/>
          <p:cNvSpPr/>
          <p:nvPr/>
        </p:nvSpPr>
        <p:spPr bwMode="auto">
          <a:xfrm rot="289268">
            <a:off x="702889" y="1579797"/>
            <a:ext cx="993948" cy="181760"/>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ight Arrow 30"/>
          <p:cNvSpPr/>
          <p:nvPr/>
        </p:nvSpPr>
        <p:spPr bwMode="auto">
          <a:xfrm rot="8216700">
            <a:off x="479725" y="2239691"/>
            <a:ext cx="1512168" cy="216024"/>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ight Arrow 31"/>
          <p:cNvSpPr/>
          <p:nvPr/>
        </p:nvSpPr>
        <p:spPr bwMode="auto">
          <a:xfrm rot="3872262">
            <a:off x="257928" y="3704950"/>
            <a:ext cx="730292" cy="188493"/>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18" name="Picture 14" descr="Resultat d'imatges de access point"/>
          <p:cNvPicPr>
            <a:picLocks noChangeAspect="1" noChangeArrowheads="1"/>
          </p:cNvPicPr>
          <p:nvPr/>
        </p:nvPicPr>
        <p:blipFill>
          <a:blip r:embed="rId4" cstate="print"/>
          <a:srcRect/>
          <a:stretch>
            <a:fillRect/>
          </a:stretch>
        </p:blipFill>
        <p:spPr bwMode="auto">
          <a:xfrm rot="20737632" flipH="1">
            <a:off x="105160" y="2543559"/>
            <a:ext cx="969518" cy="969518"/>
          </a:xfrm>
          <a:prstGeom prst="rect">
            <a:avLst/>
          </a:prstGeom>
          <a:noFill/>
        </p:spPr>
      </p:pic>
      <p:pic>
        <p:nvPicPr>
          <p:cNvPr id="20" name="Picture 14" descr="Resultat d'imatges de access point"/>
          <p:cNvPicPr>
            <a:picLocks noChangeAspect="1" noChangeArrowheads="1"/>
          </p:cNvPicPr>
          <p:nvPr/>
        </p:nvPicPr>
        <p:blipFill>
          <a:blip r:embed="rId4" cstate="print"/>
          <a:srcRect/>
          <a:stretch>
            <a:fillRect/>
          </a:stretch>
        </p:blipFill>
        <p:spPr bwMode="auto">
          <a:xfrm rot="20737632" flipH="1">
            <a:off x="2010159" y="2619759"/>
            <a:ext cx="969518" cy="969518"/>
          </a:xfrm>
          <a:prstGeom prst="rect">
            <a:avLst/>
          </a:prstGeom>
          <a:noFill/>
        </p:spPr>
      </p:pic>
      <p:pic>
        <p:nvPicPr>
          <p:cNvPr id="21" name="Picture 14" descr="Resultat d'imatges de access point"/>
          <p:cNvPicPr>
            <a:picLocks noChangeAspect="1" noChangeArrowheads="1"/>
          </p:cNvPicPr>
          <p:nvPr/>
        </p:nvPicPr>
        <p:blipFill>
          <a:blip r:embed="rId4" cstate="print"/>
          <a:srcRect/>
          <a:stretch>
            <a:fillRect/>
          </a:stretch>
        </p:blipFill>
        <p:spPr bwMode="auto">
          <a:xfrm rot="20737632" flipH="1">
            <a:off x="638559" y="3762759"/>
            <a:ext cx="969518" cy="969518"/>
          </a:xfrm>
          <a:prstGeom prst="rect">
            <a:avLst/>
          </a:prstGeom>
          <a:noFill/>
        </p:spPr>
      </p:pic>
      <p:pic>
        <p:nvPicPr>
          <p:cNvPr id="22" name="Picture 14" descr="Resultat d'imatges de access point"/>
          <p:cNvPicPr>
            <a:picLocks noChangeAspect="1" noChangeArrowheads="1"/>
          </p:cNvPicPr>
          <p:nvPr/>
        </p:nvPicPr>
        <p:blipFill>
          <a:blip r:embed="rId4" cstate="print"/>
          <a:srcRect/>
          <a:stretch>
            <a:fillRect/>
          </a:stretch>
        </p:blipFill>
        <p:spPr bwMode="auto">
          <a:xfrm rot="862368">
            <a:off x="2086359" y="4448559"/>
            <a:ext cx="969518" cy="969518"/>
          </a:xfrm>
          <a:prstGeom prst="rect">
            <a:avLst/>
          </a:prstGeom>
          <a:noFill/>
        </p:spPr>
      </p:pic>
      <p:pic>
        <p:nvPicPr>
          <p:cNvPr id="37" name="Picture 14" descr="Resultat d'imatges de access point"/>
          <p:cNvPicPr>
            <a:picLocks noChangeAspect="1" noChangeArrowheads="1"/>
          </p:cNvPicPr>
          <p:nvPr/>
        </p:nvPicPr>
        <p:blipFill>
          <a:blip r:embed="rId4" cstate="print"/>
          <a:srcRect/>
          <a:stretch>
            <a:fillRect/>
          </a:stretch>
        </p:blipFill>
        <p:spPr bwMode="auto">
          <a:xfrm rot="20737632" flipH="1">
            <a:off x="3153159" y="3229359"/>
            <a:ext cx="969518" cy="969518"/>
          </a:xfrm>
          <a:prstGeom prst="rect">
            <a:avLst/>
          </a:prstGeom>
          <a:noFill/>
        </p:spPr>
      </p:pic>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29" r="84237" b="34847"/>
          <a:stretch>
            <a:fillRect/>
          </a:stretch>
        </p:blipFill>
        <p:spPr bwMode="auto">
          <a:xfrm>
            <a:off x="381000" y="5410200"/>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8"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862368">
            <a:off x="1705360" y="1171959"/>
            <a:ext cx="969518" cy="969518"/>
          </a:xfrm>
          <a:prstGeom prst="rect">
            <a:avLst/>
          </a:prstGeom>
          <a:noFill/>
        </p:spPr>
      </p:pic>
      <p:cxnSp>
        <p:nvCxnSpPr>
          <p:cNvPr id="59" name="58 Conector recto de flecha"/>
          <p:cNvCxnSpPr/>
          <p:nvPr/>
        </p:nvCxnSpPr>
        <p:spPr bwMode="auto">
          <a:xfrm flipH="1">
            <a:off x="1011244" y="1981879"/>
            <a:ext cx="990600" cy="91440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62"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20737632" flipH="1">
            <a:off x="105159" y="2543559"/>
            <a:ext cx="969518" cy="969518"/>
          </a:xfrm>
          <a:prstGeom prst="rect">
            <a:avLst/>
          </a:prstGeom>
          <a:noFill/>
        </p:spPr>
      </p:pic>
      <p:cxnSp>
        <p:nvCxnSpPr>
          <p:cNvPr id="63" name="62 Conector recto de flecha"/>
          <p:cNvCxnSpPr/>
          <p:nvPr/>
        </p:nvCxnSpPr>
        <p:spPr bwMode="auto">
          <a:xfrm>
            <a:off x="916746" y="3299848"/>
            <a:ext cx="266700" cy="53340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19"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20737632" flipH="1">
            <a:off x="638560" y="3762759"/>
            <a:ext cx="969518" cy="969518"/>
          </a:xfrm>
          <a:prstGeom prst="rect">
            <a:avLst/>
          </a:prstGeom>
          <a:noFill/>
        </p:spPr>
      </p:pic>
      <p:sp>
        <p:nvSpPr>
          <p:cNvPr id="65" name="Right Arrow 3"/>
          <p:cNvSpPr/>
          <p:nvPr/>
        </p:nvSpPr>
        <p:spPr bwMode="auto">
          <a:xfrm rot="6801414">
            <a:off x="400251" y="4937439"/>
            <a:ext cx="773892" cy="218700"/>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6" name="65 CuadroTexto"/>
          <p:cNvSpPr txBox="1"/>
          <p:nvPr/>
        </p:nvSpPr>
        <p:spPr>
          <a:xfrm>
            <a:off x="4191000" y="4953000"/>
            <a:ext cx="869149" cy="261610"/>
          </a:xfrm>
          <a:prstGeom prst="rect">
            <a:avLst/>
          </a:prstGeom>
          <a:noFill/>
        </p:spPr>
        <p:txBody>
          <a:bodyPr wrap="none" rtlCol="0">
            <a:spAutoFit/>
          </a:bodyPr>
          <a:lstStyle/>
          <a:p>
            <a:r>
              <a:rPr lang="en-US" sz="1100" dirty="0" smtClean="0">
                <a:solidFill>
                  <a:schemeClr val="bg1">
                    <a:lumMod val="50000"/>
                  </a:schemeClr>
                </a:solidFill>
              </a:rPr>
              <a:t>Active node</a:t>
            </a:r>
            <a:endParaRPr lang="en-US" sz="1100" dirty="0">
              <a:solidFill>
                <a:schemeClr val="bg1">
                  <a:lumMod val="50000"/>
                </a:schemeClr>
              </a:solidFill>
            </a:endParaRPr>
          </a:p>
        </p:txBody>
      </p:sp>
      <p:sp>
        <p:nvSpPr>
          <p:cNvPr id="67" name="66 CuadroTexto"/>
          <p:cNvSpPr txBox="1"/>
          <p:nvPr/>
        </p:nvSpPr>
        <p:spPr>
          <a:xfrm>
            <a:off x="3886200" y="5346700"/>
            <a:ext cx="986167" cy="261610"/>
          </a:xfrm>
          <a:prstGeom prst="rect">
            <a:avLst/>
          </a:prstGeom>
          <a:noFill/>
        </p:spPr>
        <p:txBody>
          <a:bodyPr wrap="none" rtlCol="0">
            <a:spAutoFit/>
          </a:bodyPr>
          <a:lstStyle/>
          <a:p>
            <a:r>
              <a:rPr lang="en-US" sz="1100" dirty="0" smtClean="0">
                <a:solidFill>
                  <a:schemeClr val="bg1">
                    <a:lumMod val="50000"/>
                  </a:schemeClr>
                </a:solidFill>
              </a:rPr>
              <a:t>Sleeping node</a:t>
            </a:r>
            <a:endParaRPr lang="en-US" sz="1100" dirty="0">
              <a:solidFill>
                <a:schemeClr val="bg1">
                  <a:lumMod val="50000"/>
                </a:schemeClr>
              </a:solidFill>
            </a:endParaRPr>
          </a:p>
        </p:txBody>
      </p:sp>
      <p:pic>
        <p:nvPicPr>
          <p:cNvPr id="68" name="Picture 14" descr="Resultat d'imatges de access point"/>
          <p:cNvPicPr>
            <a:picLocks noChangeAspect="1" noChangeArrowheads="1"/>
          </p:cNvPicPr>
          <p:nvPr/>
        </p:nvPicPr>
        <p:blipFill>
          <a:blip r:embed="rId4" cstate="print"/>
          <a:srcRect/>
          <a:stretch>
            <a:fillRect/>
          </a:stretch>
        </p:blipFill>
        <p:spPr bwMode="auto">
          <a:xfrm rot="862368">
            <a:off x="3389239" y="5065639"/>
            <a:ext cx="517076" cy="517076"/>
          </a:xfrm>
          <a:prstGeom prst="rect">
            <a:avLst/>
          </a:prstGeom>
          <a:noFill/>
        </p:spPr>
      </p:pic>
      <p:cxnSp>
        <p:nvCxnSpPr>
          <p:cNvPr id="69" name="68 Conector recto de flecha"/>
          <p:cNvCxnSpPr/>
          <p:nvPr/>
        </p:nvCxnSpPr>
        <p:spPr bwMode="auto">
          <a:xfrm>
            <a:off x="2819400" y="5867400"/>
            <a:ext cx="381000" cy="0"/>
          </a:xfrm>
          <a:prstGeom prst="straightConnector1">
            <a:avLst/>
          </a:prstGeom>
          <a:noFill/>
          <a:ln w="19050" cap="flat" cmpd="sng" algn="ctr">
            <a:solidFill>
              <a:srgbClr val="FF0000"/>
            </a:solidFill>
            <a:prstDash val="solid"/>
            <a:round/>
            <a:headEnd type="none" w="med" len="med"/>
            <a:tailEnd type="stealth" w="lg" len="lg"/>
          </a:ln>
          <a:effectLst/>
        </p:spPr>
      </p:cxnSp>
      <p:sp>
        <p:nvSpPr>
          <p:cNvPr id="71" name="70 CuadroTexto"/>
          <p:cNvSpPr txBox="1"/>
          <p:nvPr/>
        </p:nvSpPr>
        <p:spPr>
          <a:xfrm>
            <a:off x="3276600" y="5740400"/>
            <a:ext cx="1242648" cy="261610"/>
          </a:xfrm>
          <a:prstGeom prst="rect">
            <a:avLst/>
          </a:prstGeom>
          <a:noFill/>
        </p:spPr>
        <p:txBody>
          <a:bodyPr wrap="none" rtlCol="0">
            <a:spAutoFit/>
          </a:bodyPr>
          <a:lstStyle/>
          <a:p>
            <a:r>
              <a:rPr lang="en-US" sz="1100" dirty="0" smtClean="0">
                <a:solidFill>
                  <a:schemeClr val="bg1">
                    <a:lumMod val="50000"/>
                  </a:schemeClr>
                </a:solidFill>
              </a:rPr>
              <a:t>WUP transmission</a:t>
            </a:r>
            <a:endParaRPr lang="en-US" sz="1100" dirty="0">
              <a:solidFill>
                <a:schemeClr val="bg1">
                  <a:lumMod val="50000"/>
                </a:schemeClr>
              </a:solidFill>
            </a:endParaRPr>
          </a:p>
        </p:txBody>
      </p:sp>
      <p:sp>
        <p:nvSpPr>
          <p:cNvPr id="72" name="Right Arrow 3"/>
          <p:cNvSpPr/>
          <p:nvPr/>
        </p:nvSpPr>
        <p:spPr bwMode="auto">
          <a:xfrm>
            <a:off x="2362200" y="6172200"/>
            <a:ext cx="437950" cy="203139"/>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3" name="72 CuadroTexto"/>
          <p:cNvSpPr txBox="1"/>
          <p:nvPr/>
        </p:nvSpPr>
        <p:spPr>
          <a:xfrm>
            <a:off x="2819400" y="6134100"/>
            <a:ext cx="1364476" cy="261610"/>
          </a:xfrm>
          <a:prstGeom prst="rect">
            <a:avLst/>
          </a:prstGeom>
          <a:noFill/>
        </p:spPr>
        <p:txBody>
          <a:bodyPr wrap="none" rtlCol="0">
            <a:spAutoFit/>
          </a:bodyPr>
          <a:lstStyle/>
          <a:p>
            <a:r>
              <a:rPr lang="en-US" sz="1100" dirty="0" smtClean="0">
                <a:solidFill>
                  <a:schemeClr val="bg1">
                    <a:lumMod val="50000"/>
                  </a:schemeClr>
                </a:solidFill>
              </a:rPr>
              <a:t>Legacy IEEE 802.11</a:t>
            </a:r>
            <a:endParaRPr lang="en-US" sz="1100" dirty="0">
              <a:solidFill>
                <a:schemeClr val="bg1">
                  <a:lumMod val="50000"/>
                </a:schemeClr>
              </a:solidFill>
            </a:endParaRPr>
          </a:p>
        </p:txBody>
      </p:sp>
      <p:sp>
        <p:nvSpPr>
          <p:cNvPr id="74" name="73 CuadroTexto"/>
          <p:cNvSpPr txBox="1"/>
          <p:nvPr/>
        </p:nvSpPr>
        <p:spPr>
          <a:xfrm>
            <a:off x="5638800" y="5867400"/>
            <a:ext cx="2819400" cy="523220"/>
          </a:xfrm>
          <a:prstGeom prst="rect">
            <a:avLst/>
          </a:prstGeom>
          <a:noFill/>
        </p:spPr>
        <p:txBody>
          <a:bodyPr wrap="square" rtlCol="0">
            <a:spAutoFit/>
          </a:bodyPr>
          <a:lstStyle/>
          <a:p>
            <a:r>
              <a:rPr lang="en-US" sz="1400" i="1" dirty="0" smtClean="0">
                <a:solidFill>
                  <a:schemeClr val="bg1">
                    <a:lumMod val="50000"/>
                  </a:schemeClr>
                </a:solidFill>
              </a:rPr>
              <a:t>Simplified example: paths are pre-configured (i.e. no discovery phase)</a:t>
            </a:r>
            <a:endParaRPr lang="en-US" sz="1400" i="1" dirty="0">
              <a:solidFill>
                <a:schemeClr val="bg1">
                  <a:lumMod val="50000"/>
                </a:schemeClr>
              </a:solidFill>
            </a:endParaRPr>
          </a:p>
        </p:txBody>
      </p:sp>
      <p:sp>
        <p:nvSpPr>
          <p:cNvPr id="42"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39" name="Slide Number Placeholder 5"/>
          <p:cNvSpPr>
            <a:spLocks noGrp="1"/>
          </p:cNvSpPr>
          <p:nvPr>
            <p:ph type="sldNum" idx="12"/>
          </p:nvPr>
        </p:nvSpPr>
        <p:spPr>
          <a:xfrm>
            <a:off x="4344988" y="6475413"/>
            <a:ext cx="528637" cy="363537"/>
          </a:xfrm>
        </p:spPr>
        <p:txBody>
          <a:bodyPr/>
          <a:lstStyle/>
          <a:p>
            <a:r>
              <a:rPr lang="en-GB" dirty="0" smtClean="0"/>
              <a:t>Slide 8</a:t>
            </a:r>
            <a:endParaRPr lang="en-GB"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6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24 Conector recto"/>
          <p:cNvCxnSpPr/>
          <p:nvPr/>
        </p:nvCxnSpPr>
        <p:spPr bwMode="auto">
          <a:xfrm flipH="1">
            <a:off x="1371600" y="2330540"/>
            <a:ext cx="1380350" cy="1323541"/>
          </a:xfrm>
          <a:prstGeom prst="line">
            <a:avLst/>
          </a:prstGeom>
          <a:solidFill>
            <a:srgbClr val="00B8FF"/>
          </a:solidFill>
          <a:ln w="12700" cap="flat" cmpd="sng" algn="ctr">
            <a:solidFill>
              <a:schemeClr val="bg1">
                <a:lumMod val="75000"/>
              </a:schemeClr>
            </a:solidFill>
            <a:prstDash val="sysDot"/>
            <a:round/>
            <a:headEnd type="none" w="med" len="med"/>
            <a:tailEnd type="none" w="med" len="med"/>
          </a:ln>
          <a:effectLst/>
        </p:spPr>
      </p:cxnSp>
      <p:cxnSp>
        <p:nvCxnSpPr>
          <p:cNvPr id="34" name="33 Conector recto"/>
          <p:cNvCxnSpPr/>
          <p:nvPr/>
        </p:nvCxnSpPr>
        <p:spPr bwMode="auto">
          <a:xfrm flipH="1">
            <a:off x="619744" y="3730281"/>
            <a:ext cx="751856" cy="2289519"/>
          </a:xfrm>
          <a:prstGeom prst="line">
            <a:avLst/>
          </a:prstGeom>
          <a:solidFill>
            <a:srgbClr val="00B8FF"/>
          </a:solidFill>
          <a:ln w="12700" cap="flat" cmpd="sng" algn="ctr">
            <a:solidFill>
              <a:schemeClr val="bg1">
                <a:lumMod val="75000"/>
              </a:schemeClr>
            </a:solidFill>
            <a:prstDash val="sysDot"/>
            <a:round/>
            <a:headEnd type="none" w="med" len="med"/>
            <a:tailEnd type="none" w="med" len="med"/>
          </a:ln>
          <a:effectLst/>
        </p:spPr>
      </p:cxnSp>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13" name="Rectangle 3"/>
          <p:cNvSpPr txBox="1">
            <a:spLocks noChangeArrowheads="1"/>
          </p:cNvSpPr>
          <p:nvPr/>
        </p:nvSpPr>
        <p:spPr bwMode="auto">
          <a:xfrm>
            <a:off x="3657600" y="17526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2 (two-hop WUP/SP)</a:t>
            </a:r>
            <a:endParaRPr lang="en-US" altLang="en-US" sz="1600" b="1" u="sng" dirty="0"/>
          </a:p>
          <a:p>
            <a:pPr marL="342900" indent="-342900">
              <a:spcBef>
                <a:spcPct val="20000"/>
              </a:spcBef>
              <a:buFont typeface="+mj-lt"/>
              <a:buAutoNum type="arabicPeriod"/>
            </a:pPr>
            <a:r>
              <a:rPr lang="en-US" altLang="en-US" sz="1400" dirty="0" smtClean="0"/>
              <a:t>STA1 associated to AP1 wants to wake-up (or put to sleep) a WUR-compatible device, which is not necessarily within direct reach.</a:t>
            </a:r>
          </a:p>
          <a:p>
            <a:pPr marL="342900" indent="-342900">
              <a:spcBef>
                <a:spcPct val="20000"/>
              </a:spcBef>
              <a:buFont typeface="+mj-lt"/>
              <a:buAutoNum type="arabicPeriod"/>
            </a:pPr>
            <a:r>
              <a:rPr lang="en-US" altLang="en-US" sz="1400" dirty="0" smtClean="0"/>
              <a:t>STA1 sends WUP/SP to a given (multicast/unicast) address. </a:t>
            </a:r>
          </a:p>
          <a:p>
            <a:pPr marL="342900" indent="-342900">
              <a:spcBef>
                <a:spcPct val="20000"/>
              </a:spcBef>
              <a:buFont typeface="+mj-lt"/>
              <a:buAutoNum type="arabicPeriod"/>
            </a:pPr>
            <a:r>
              <a:rPr lang="en-US" altLang="en-US" sz="1400" dirty="0" smtClean="0"/>
              <a:t>The AP, upon detecting WUP/SP from associated STA and with destination different from the AP’s address, retransmits the WUP/SP, thus extending the reach of the original packet.</a:t>
            </a:r>
          </a:p>
          <a:p>
            <a:pPr>
              <a:spcBef>
                <a:spcPct val="20000"/>
              </a:spcBef>
            </a:pPr>
            <a:endParaRPr lang="en-US" sz="1600" b="1" u="sng" dirty="0" smtClean="0"/>
          </a:p>
          <a:p>
            <a:pPr>
              <a:spcBef>
                <a:spcPct val="20000"/>
              </a:spcBef>
            </a:pPr>
            <a:endParaRPr lang="en-US" altLang="en-US" sz="1400" dirty="0"/>
          </a:p>
        </p:txBody>
      </p:sp>
      <p:pic>
        <p:nvPicPr>
          <p:cNvPr id="22" name="Picture 14" descr="Resultat d'imatges de access point"/>
          <p:cNvPicPr>
            <a:picLocks noChangeAspect="1" noChangeArrowheads="1"/>
          </p:cNvPicPr>
          <p:nvPr/>
        </p:nvPicPr>
        <p:blipFill>
          <a:blip r:embed="rId3" cstate="print"/>
          <a:srcRect/>
          <a:stretch>
            <a:fillRect/>
          </a:stretch>
        </p:blipFill>
        <p:spPr bwMode="auto">
          <a:xfrm rot="862368">
            <a:off x="826013" y="2803693"/>
            <a:ext cx="1292691" cy="1292691"/>
          </a:xfrm>
          <a:prstGeom prst="rect">
            <a:avLst/>
          </a:prstGeom>
          <a:noFill/>
        </p:spPr>
      </p:pic>
      <p:pic>
        <p:nvPicPr>
          <p:cNvPr id="5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429" r="84237" b="34847"/>
          <a:stretch>
            <a:fillRect/>
          </a:stretch>
        </p:blipFill>
        <p:spPr bwMode="auto">
          <a:xfrm>
            <a:off x="2590800" y="1676400"/>
            <a:ext cx="533400" cy="814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9" name="48 Conector recto de flecha"/>
          <p:cNvCxnSpPr>
            <a:endCxn id="22" idx="0"/>
          </p:cNvCxnSpPr>
          <p:nvPr/>
        </p:nvCxnSpPr>
        <p:spPr bwMode="auto">
          <a:xfrm flipH="1">
            <a:off x="1632801" y="2133600"/>
            <a:ext cx="881800" cy="690323"/>
          </a:xfrm>
          <a:prstGeom prst="straightConnector1">
            <a:avLst/>
          </a:prstGeom>
          <a:noFill/>
          <a:ln w="19050" cap="flat" cmpd="sng" algn="ctr">
            <a:solidFill>
              <a:srgbClr val="FF0000"/>
            </a:solidFill>
            <a:prstDash val="solid"/>
            <a:round/>
            <a:headEnd type="none" w="med" len="med"/>
            <a:tailEnd type="stealth" w="lg" len="lg"/>
          </a:ln>
          <a:effectLst/>
        </p:spPr>
      </p:cxnSp>
      <p:pic>
        <p:nvPicPr>
          <p:cNvPr id="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304800" y="5562600"/>
            <a:ext cx="454109" cy="35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7" name="Picture 2" descr="Resultat d'imatges de telos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5562600"/>
            <a:ext cx="609600" cy="698602"/>
          </a:xfrm>
          <a:prstGeom prst="rect">
            <a:avLst/>
          </a:prstGeom>
          <a:noFill/>
        </p:spPr>
      </p:pic>
      <p:cxnSp>
        <p:nvCxnSpPr>
          <p:cNvPr id="5" name="4 Conector recto de flecha"/>
          <p:cNvCxnSpPr>
            <a:endCxn id="53" idx="0"/>
          </p:cNvCxnSpPr>
          <p:nvPr/>
        </p:nvCxnSpPr>
        <p:spPr bwMode="auto">
          <a:xfrm flipH="1">
            <a:off x="531855" y="3886200"/>
            <a:ext cx="611145" cy="1676400"/>
          </a:xfrm>
          <a:prstGeom prst="straightConnector1">
            <a:avLst/>
          </a:prstGeom>
          <a:noFill/>
          <a:ln w="19050" cap="flat" cmpd="sng" algn="ctr">
            <a:solidFill>
              <a:srgbClr val="FF0000"/>
            </a:solidFill>
            <a:prstDash val="solid"/>
            <a:round/>
            <a:headEnd type="none" w="med" len="med"/>
            <a:tailEnd type="stealth" w="lg" len="lg"/>
          </a:ln>
          <a:effectLst/>
        </p:spPr>
      </p:cxnSp>
      <p:sp>
        <p:nvSpPr>
          <p:cNvPr id="64" name="63 Llamada de nube"/>
          <p:cNvSpPr/>
          <p:nvPr/>
        </p:nvSpPr>
        <p:spPr bwMode="auto">
          <a:xfrm>
            <a:off x="1295400" y="4876800"/>
            <a:ext cx="914400" cy="612648"/>
          </a:xfrm>
          <a:prstGeom prst="cloudCallout">
            <a:avLst>
              <a:gd name="adj1" fmla="val -51321"/>
              <a:gd name="adj2" fmla="val 76336"/>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16" name="48 Conector recto de flecha"/>
          <p:cNvCxnSpPr/>
          <p:nvPr/>
        </p:nvCxnSpPr>
        <p:spPr bwMode="auto">
          <a:xfrm flipH="1">
            <a:off x="2751950" y="2590799"/>
            <a:ext cx="77594" cy="381001"/>
          </a:xfrm>
          <a:prstGeom prst="straightConnector1">
            <a:avLst/>
          </a:prstGeom>
          <a:noFill/>
          <a:ln w="19050" cap="flat" cmpd="sng" algn="ctr">
            <a:solidFill>
              <a:srgbClr val="FF0000"/>
            </a:solidFill>
            <a:prstDash val="solid"/>
            <a:round/>
            <a:headEnd type="none" w="med" len="med"/>
            <a:tailEnd type="stealth" w="lg" len="lg"/>
          </a:ln>
          <a:effectLst/>
        </p:spPr>
      </p:cxn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2541683" y="3077581"/>
            <a:ext cx="454109" cy="35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 descr="Resultat d'imatges de telos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0283" y="3077581"/>
            <a:ext cx="609600" cy="698602"/>
          </a:xfrm>
          <a:prstGeom prst="rect">
            <a:avLst/>
          </a:prstGeom>
          <a:noFill/>
        </p:spPr>
      </p:pic>
      <p:sp>
        <p:nvSpPr>
          <p:cNvPr id="17" name="Slide Number Placeholder 5"/>
          <p:cNvSpPr>
            <a:spLocks noGrp="1"/>
          </p:cNvSpPr>
          <p:nvPr>
            <p:ph type="sldNum" idx="12"/>
          </p:nvPr>
        </p:nvSpPr>
        <p:spPr>
          <a:xfrm>
            <a:off x="4344988" y="6475413"/>
            <a:ext cx="528637" cy="363537"/>
          </a:xfrm>
        </p:spPr>
        <p:txBody>
          <a:bodyPr/>
          <a:lstStyle/>
          <a:p>
            <a:r>
              <a:rPr lang="en-GB" dirty="0" smtClean="0"/>
              <a:t>Slide 9</a:t>
            </a:r>
            <a:endParaRPr lang="en-GB"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15946</TotalTime>
  <Words>2275</Words>
  <Application>Microsoft Office PowerPoint</Application>
  <PresentationFormat>Presentación en pantalla (4:3)</PresentationFormat>
  <Paragraphs>290</Paragraphs>
  <Slides>17</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 Unicode MS</vt:lpstr>
      <vt:lpstr>MS Gothic</vt:lpstr>
      <vt:lpstr>ＭＳ Ｐゴシック</vt:lpstr>
      <vt:lpstr>ＭＳ Ｐゴシック</vt:lpstr>
      <vt:lpstr>宋体</vt:lpstr>
      <vt:lpstr>Arial</vt:lpstr>
      <vt:lpstr>Times New Roman</vt:lpstr>
      <vt:lpstr>Office Theme</vt:lpstr>
      <vt:lpstr>Additional usage models for WUR</vt:lpstr>
      <vt:lpstr>Background</vt:lpstr>
      <vt:lpstr>Terminology from 11-17/0029r4:</vt:lpstr>
      <vt:lpstr>List of new Usage Models proposed</vt:lpstr>
      <vt:lpstr>Usage Model  8: Put to sleep packet</vt:lpstr>
      <vt:lpstr>Usage Model  9: Wake-Up AP</vt:lpstr>
      <vt:lpstr>Usage Model  10:Wake-Up (or Sleep) Packet Forwarding</vt:lpstr>
      <vt:lpstr>Usage Model  10:Wake-Up (or Sleep) Packet Forwarding</vt:lpstr>
      <vt:lpstr>Usage Model  10:Wake-Up (or Sleep) Packet Forwarding</vt:lpstr>
      <vt:lpstr>Usage Model  11: out of band signaling</vt:lpstr>
      <vt:lpstr>Usage Model  12: beyond IEEE 802.11</vt:lpstr>
      <vt:lpstr>Usage Model  12: beyond 802.11</vt:lpstr>
      <vt:lpstr>Summary</vt:lpstr>
      <vt:lpstr>References</vt:lpstr>
      <vt:lpstr>Straw Poll 1</vt:lpstr>
      <vt:lpstr>Straw Poll 2</vt:lpstr>
      <vt:lpstr>Straw Poll 3</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edu</cp:lastModifiedBy>
  <cp:revision>683</cp:revision>
  <cp:lastPrinted>1601-01-01T00:00:00Z</cp:lastPrinted>
  <dcterms:created xsi:type="dcterms:W3CDTF">2015-10-31T00:33:08Z</dcterms:created>
  <dcterms:modified xsi:type="dcterms:W3CDTF">2017-03-16T13:02:05Z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(2)9rWssphgFQtApJeOZ28SUYu3CkN4cPATH9jdc9fcdteR7qqMv8hbHg/jazZCQ+7wPmkTfBF+
Ydab5e/UGQQ1BC5cbepsmGghHvb75fkxiN8vsoUmzVT/UbZ/vMFgU9vvWPYlnDBC7PXVsHJg
MVfmVmIRSwdJOnakWpBh+dmDpKCCYIufV9CLekhF3WmtJ8LwGvFKX2Bve2l4DnY1tnEUofz9
/SSQ6ETjVt4VyP1vJg</vt:lpwstr>
  </property>
  <property fmtid="{D5CDD505-2E9C-101B-9397-08002B2CF9AE}" pid="3" name="_2015_ms_pID_7253431">
    <vt:lpwstr>qTVhiTYignD16AU2yaeBn/kuk1GGhpQhfIgtLADn/YeILlwhuLs8aU
sPGdhq9fCFFC1uxFuzwO/fnB7O2j9D37PUbXc8pWmb+mjQx5koYDV6fTdh1ECy8Y6h5HBujY
52fgG67rG5IPGmsnOTcbxtnXbSQ3/l6iZsh9GGsq7gVg3Sybv/8q+3s6CEjwKrAlQ29SL5r1
oYhsSPW0g9hG7Q9t</vt:lpwstr>
  </property>
  <property fmtid="{D5CDD505-2E9C-101B-9397-08002B2CF9AE}" pid="4" name="sflag">
    <vt:lpwstr>1484704580</vt:lpwstr>
  </property>
</Properties>
</file>