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6" r:id="rId2"/>
    <p:sldId id="257" r:id="rId3"/>
    <p:sldId id="275" r:id="rId4"/>
    <p:sldId id="276" r:id="rId5"/>
    <p:sldId id="290" r:id="rId6"/>
    <p:sldId id="296" r:id="rId7"/>
    <p:sldId id="299" r:id="rId8"/>
    <p:sldId id="300" r:id="rId9"/>
    <p:sldId id="301" r:id="rId10"/>
    <p:sldId id="302" r:id="rId11"/>
    <p:sldId id="304" r:id="rId12"/>
    <p:sldId id="303" r:id="rId13"/>
    <p:sldId id="267" r:id="rId14"/>
    <p:sldId id="258" r:id="rId15"/>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u" initials="e" lastIdx="1" clrIdx="0">
    <p:extLst>
      <p:ext uri="{19B8F6BF-5375-455C-9EA6-DF929625EA0E}">
        <p15:presenceInfo xmlns:p15="http://schemas.microsoft.com/office/powerpoint/2012/main" userId="ed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6349" autoAdjust="0"/>
  </p:normalViewPr>
  <p:slideViewPr>
    <p:cSldViewPr>
      <p:cViewPr varScale="1">
        <p:scale>
          <a:sx n="116" d="100"/>
          <a:sy n="116" d="100"/>
        </p:scale>
        <p:origin x="1470"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9" d="100"/>
          <a:sy n="69" d="100"/>
        </p:scale>
        <p:origin x="324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3/11/2017</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‹Nº›</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‹Nº›</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12</a:t>
            </a:fld>
            <a:endParaRPr lang="en-US"/>
          </a:p>
        </p:txBody>
      </p:sp>
    </p:spTree>
    <p:extLst>
      <p:ext uri="{BB962C8B-B14F-4D97-AF65-F5344CB8AC3E}">
        <p14:creationId xmlns:p14="http://schemas.microsoft.com/office/powerpoint/2010/main" val="360547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4065364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522380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7</a:t>
            </a:fld>
            <a:endParaRPr lang="en-US"/>
          </a:p>
        </p:txBody>
      </p:sp>
    </p:spTree>
    <p:extLst>
      <p:ext uri="{BB962C8B-B14F-4D97-AF65-F5344CB8AC3E}">
        <p14:creationId xmlns:p14="http://schemas.microsoft.com/office/powerpoint/2010/main" val="522380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8</a:t>
            </a:fld>
            <a:endParaRPr lang="en-US"/>
          </a:p>
        </p:txBody>
      </p:sp>
    </p:spTree>
    <p:extLst>
      <p:ext uri="{BB962C8B-B14F-4D97-AF65-F5344CB8AC3E}">
        <p14:creationId xmlns:p14="http://schemas.microsoft.com/office/powerpoint/2010/main" val="522380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9</a:t>
            </a:fld>
            <a:endParaRPr lang="en-US"/>
          </a:p>
        </p:txBody>
      </p:sp>
    </p:spTree>
    <p:extLst>
      <p:ext uri="{BB962C8B-B14F-4D97-AF65-F5344CB8AC3E}">
        <p14:creationId xmlns:p14="http://schemas.microsoft.com/office/powerpoint/2010/main" val="522380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10</a:t>
            </a:fld>
            <a:endParaRPr lang="en-US"/>
          </a:p>
        </p:txBody>
      </p:sp>
    </p:spTree>
    <p:extLst>
      <p:ext uri="{BB962C8B-B14F-4D97-AF65-F5344CB8AC3E}">
        <p14:creationId xmlns:p14="http://schemas.microsoft.com/office/powerpoint/2010/main" val="522380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11</a:t>
            </a:fld>
            <a:endParaRPr lang="en-US"/>
          </a:p>
        </p:txBody>
      </p:sp>
    </p:spTree>
    <p:extLst>
      <p:ext uri="{BB962C8B-B14F-4D97-AF65-F5344CB8AC3E}">
        <p14:creationId xmlns:p14="http://schemas.microsoft.com/office/powerpoint/2010/main" val="2406175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‹Nº›</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Eduard Garcia-Villegas (UPC)</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idx="11"/>
          </p:nvPr>
        </p:nvSpPr>
        <p:spPr>
          <a:xfrm>
            <a:off x="5357818" y="6475413"/>
            <a:ext cx="3184520" cy="180975"/>
          </a:xfrm>
          <a:prstGeom prst="rect">
            <a:avLst/>
          </a:prstGeom>
        </p:spPr>
        <p:txBody>
          <a:bodyPr/>
          <a:lstStyle>
            <a:lvl1pPr>
              <a:defRPr/>
            </a:lvl1pPr>
          </a:lstStyle>
          <a:p>
            <a:r>
              <a:rPr lang="en-GB" dirty="0" smtClean="0"/>
              <a:t>Eduard Garcia-Villegas (UPC)</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‹Nº›</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‹Nº›</a:t>
            </a:fld>
            <a:endParaRPr lang="en-GB"/>
          </a:p>
        </p:txBody>
      </p:sp>
      <p:sp>
        <p:nvSpPr>
          <p:cNvPr id="7" name="Footer Placeholder 5"/>
          <p:cNvSpPr>
            <a:spLocks noGrp="1"/>
          </p:cNvSpPr>
          <p:nvPr>
            <p:ph type="ftr" idx="11"/>
          </p:nvPr>
        </p:nvSpPr>
        <p:spPr>
          <a:xfrm>
            <a:off x="5334000" y="6623905"/>
            <a:ext cx="3184520" cy="180975"/>
          </a:xfrm>
          <a:prstGeom prst="rect">
            <a:avLst/>
          </a:prstGeom>
        </p:spPr>
        <p:txBody>
          <a:bodyPr/>
          <a:lstStyle>
            <a:lvl1pPr>
              <a:defRPr/>
            </a:lvl1pPr>
          </a:lstStyle>
          <a:p>
            <a:r>
              <a:rPr lang="en-GB" altLang="zh-CN" dirty="0" smtClean="0"/>
              <a:t>Eduard Garcia-Villegas (UPC)</a:t>
            </a:r>
          </a:p>
          <a:p>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‹Nº›</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802.11-17/0372</a:t>
            </a:r>
          </a:p>
        </p:txBody>
      </p:sp>
      <p:sp>
        <p:nvSpPr>
          <p:cNvPr id="11" name="Date Placeholder 3"/>
          <p:cNvSpPr txBox="1">
            <a:spLocks/>
          </p:cNvSpPr>
          <p:nvPr userDrawn="1"/>
        </p:nvSpPr>
        <p:spPr bwMode="auto">
          <a:xfrm>
            <a:off x="684212" y="293688"/>
            <a:ext cx="2587649"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March 2017</a:t>
            </a:r>
          </a:p>
        </p:txBody>
      </p:sp>
      <p:sp>
        <p:nvSpPr>
          <p:cNvPr id="2" name="Marcador de pie de página 1"/>
          <p:cNvSpPr>
            <a:spLocks noGrp="1"/>
          </p:cNvSpPr>
          <p:nvPr>
            <p:ph type="ftr" sz="quarter" idx="3"/>
          </p:nvPr>
        </p:nvSpPr>
        <p:spPr>
          <a:xfrm>
            <a:off x="5438882" y="6475413"/>
            <a:ext cx="30861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Eduard Garcia-Villegas (UPC)</a:t>
            </a: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17/11-17-0065-00-00ba-usage-model-for-power-saving-ap.pptx" TargetMode="External"/><Relationship Id="rId2" Type="http://schemas.openxmlformats.org/officeDocument/2006/relationships/hyperlink" Target="https://mentor.ieee.org/802.11/dcn/17/11-17-0029-04-00ba-wur-usage-model-document.pptx"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mentor.ieee.org/802.11/dcn/17/11-17-0029-04-00ba-wur-usage-model-document.ppt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p:txBody>
          <a:bodyPr/>
          <a:lstStyle/>
          <a:p>
            <a:r>
              <a:rPr lang="en-US" dirty="0" smtClean="0"/>
              <a:t>Additional usage models for WUR</a:t>
            </a:r>
            <a:endParaRPr lang="en-GB" dirty="0"/>
          </a:p>
        </p:txBody>
      </p:sp>
      <p:sp>
        <p:nvSpPr>
          <p:cNvPr id="3074" name="Rectangle 2"/>
          <p:cNvSpPr>
            <a:spLocks noGrp="1" noChangeArrowheads="1"/>
          </p:cNvSpPr>
          <p:nvPr>
            <p:ph idx="1"/>
          </p:nvPr>
        </p:nvSpPr>
        <p:spPr/>
        <p:txBody>
          <a:bodyPr/>
          <a:lstStyle/>
          <a:p>
            <a:pPr algn="ctr"/>
            <a:r>
              <a:rPr lang="en-GB" sz="2000" dirty="0" smtClean="0"/>
              <a:t>Date: 2017-03-12</a:t>
            </a:r>
            <a:endParaRPr lang="en-GB" sz="2000" dirty="0"/>
          </a:p>
        </p:txBody>
      </p:sp>
      <p:sp>
        <p:nvSpPr>
          <p:cNvPr id="8" name="Slide Number Placeholder 5"/>
          <p:cNvSpPr>
            <a:spLocks noGrp="1"/>
          </p:cNvSpPr>
          <p:nvPr>
            <p:ph type="sldNum" idx="12"/>
          </p:nvPr>
        </p:nvSpPr>
        <p:spPr/>
        <p:txBody>
          <a:bodyPr/>
          <a:lstStyle/>
          <a:p>
            <a:r>
              <a:rPr lang="en-GB" smtClean="0"/>
              <a:t>Slide </a:t>
            </a:r>
            <a:fld id="{93823DB3-BAA4-4F4A-B4B3-ED9ABE70E976}" type="slidenum">
              <a:rPr lang="en-GB" smtClean="0"/>
              <a:pPr/>
              <a:t>1</a:t>
            </a:fld>
            <a:endParaRPr lang="en-GB" dirty="0"/>
          </a:p>
        </p:txBody>
      </p:sp>
      <p:sp>
        <p:nvSpPr>
          <p:cNvPr id="1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graphicFrame>
        <p:nvGraphicFramePr>
          <p:cNvPr id="2" name="Tabla 1"/>
          <p:cNvGraphicFramePr>
            <a:graphicFrameLocks noGrp="1"/>
          </p:cNvGraphicFramePr>
          <p:nvPr>
            <p:extLst>
              <p:ext uri="{D42A27DB-BD31-4B8C-83A1-F6EECF244321}">
                <p14:modId xmlns:p14="http://schemas.microsoft.com/office/powerpoint/2010/main" val="3661998863"/>
              </p:ext>
            </p:extLst>
          </p:nvPr>
        </p:nvGraphicFramePr>
        <p:xfrm>
          <a:off x="609599" y="2743200"/>
          <a:ext cx="8001002" cy="2204720"/>
        </p:xfrm>
        <a:graphic>
          <a:graphicData uri="http://schemas.openxmlformats.org/drawingml/2006/table">
            <a:tbl>
              <a:tblPr firstRow="1" bandRow="1">
                <a:tableStyleId>{5940675A-B579-460E-94D1-54222C63F5DA}</a:tableStyleId>
              </a:tblPr>
              <a:tblGrid>
                <a:gridCol w="2069861"/>
                <a:gridCol w="1968740"/>
                <a:gridCol w="914400"/>
                <a:gridCol w="762000"/>
                <a:gridCol w="2286001"/>
              </a:tblGrid>
              <a:tr h="370840">
                <a:tc>
                  <a:txBody>
                    <a:bodyPr/>
                    <a:lstStyle/>
                    <a:p>
                      <a:r>
                        <a:rPr lang="en-US" sz="1600" b="1" dirty="0" smtClean="0"/>
                        <a:t>Authors</a:t>
                      </a:r>
                      <a:endParaRPr lang="en-US" sz="1600" b="1" dirty="0"/>
                    </a:p>
                  </a:txBody>
                  <a:tcPr/>
                </a:tc>
                <a:tc>
                  <a:txBody>
                    <a:bodyPr/>
                    <a:lstStyle/>
                    <a:p>
                      <a:r>
                        <a:rPr lang="en-US" sz="1600" b="1" dirty="0" smtClean="0"/>
                        <a:t>Affiliations</a:t>
                      </a:r>
                      <a:endParaRPr lang="en-US" sz="1600" b="1" dirty="0"/>
                    </a:p>
                  </a:txBody>
                  <a:tcPr/>
                </a:tc>
                <a:tc>
                  <a:txBody>
                    <a:bodyPr/>
                    <a:lstStyle/>
                    <a:p>
                      <a:r>
                        <a:rPr lang="en-US" sz="1600" b="1" dirty="0" smtClean="0"/>
                        <a:t>Address</a:t>
                      </a:r>
                      <a:endParaRPr lang="en-US" sz="1600" b="1" dirty="0"/>
                    </a:p>
                  </a:txBody>
                  <a:tcPr/>
                </a:tc>
                <a:tc>
                  <a:txBody>
                    <a:bodyPr/>
                    <a:lstStyle/>
                    <a:p>
                      <a:r>
                        <a:rPr lang="en-US" sz="1600" b="1" dirty="0" smtClean="0"/>
                        <a:t>Phone</a:t>
                      </a:r>
                      <a:endParaRPr lang="en-US" sz="1600" b="1" dirty="0"/>
                    </a:p>
                  </a:txBody>
                  <a:tcPr/>
                </a:tc>
                <a:tc>
                  <a:txBody>
                    <a:bodyPr/>
                    <a:lstStyle/>
                    <a:p>
                      <a:r>
                        <a:rPr lang="en-US" sz="1600" b="1" dirty="0" smtClean="0"/>
                        <a:t>email</a:t>
                      </a:r>
                      <a:endParaRPr lang="en-US" sz="1600" b="1" dirty="0"/>
                    </a:p>
                  </a:txBody>
                  <a:tcPr/>
                </a:tc>
              </a:tr>
              <a:tr h="370840">
                <a:tc>
                  <a:txBody>
                    <a:bodyPr/>
                    <a:lstStyle/>
                    <a:p>
                      <a:r>
                        <a:rPr lang="en-US" sz="1300" dirty="0" smtClean="0"/>
                        <a:t>Eduard Garcia-Villegas</a:t>
                      </a:r>
                      <a:endParaRPr lang="en-US" sz="1300" dirty="0"/>
                    </a:p>
                  </a:txBody>
                  <a:tcPr anchor="ctr"/>
                </a:tc>
                <a:tc>
                  <a:txBody>
                    <a:bodyPr/>
                    <a:lstStyle/>
                    <a:p>
                      <a:r>
                        <a:rPr lang="en-US" sz="1300" dirty="0" err="1" smtClean="0"/>
                        <a:t>Universitat</a:t>
                      </a:r>
                      <a:r>
                        <a:rPr lang="en-US" sz="1300" dirty="0" smtClean="0"/>
                        <a:t> </a:t>
                      </a:r>
                      <a:r>
                        <a:rPr lang="en-US" sz="1300" dirty="0" err="1" smtClean="0"/>
                        <a:t>Politècnica</a:t>
                      </a:r>
                      <a:r>
                        <a:rPr lang="en-US" sz="1300" baseline="0" dirty="0" smtClean="0"/>
                        <a:t> de </a:t>
                      </a:r>
                      <a:r>
                        <a:rPr lang="en-US" sz="1300" baseline="0" dirty="0" err="1" smtClean="0"/>
                        <a:t>Catalunya</a:t>
                      </a:r>
                      <a:r>
                        <a:rPr lang="en-US" sz="1300" baseline="0" dirty="0" smtClean="0"/>
                        <a:t> (UPC)</a:t>
                      </a:r>
                      <a:endParaRPr lang="en-US" sz="1300" dirty="0"/>
                    </a:p>
                  </a:txBody>
                  <a:tcPr anchor="ctr"/>
                </a:tc>
                <a:tc>
                  <a:txBody>
                    <a:bodyPr/>
                    <a:lstStyle/>
                    <a:p>
                      <a:endParaRPr lang="en-US" sz="1300" dirty="0"/>
                    </a:p>
                  </a:txBody>
                  <a:tcPr anchor="ctr"/>
                </a:tc>
                <a:tc>
                  <a:txBody>
                    <a:bodyPr/>
                    <a:lstStyle/>
                    <a:p>
                      <a:endParaRPr lang="en-US" sz="1300"/>
                    </a:p>
                  </a:txBody>
                  <a:tcPr anchor="ctr"/>
                </a:tc>
                <a:tc>
                  <a:txBody>
                    <a:bodyPr/>
                    <a:lstStyle/>
                    <a:p>
                      <a:r>
                        <a:rPr lang="en-US" sz="1300" dirty="0" smtClean="0"/>
                        <a:t>eduardg@entel.upc.edu</a:t>
                      </a:r>
                      <a:endParaRPr lang="en-US" sz="1300" dirty="0"/>
                    </a:p>
                  </a:txBody>
                  <a:tcPr anchor="ctr"/>
                </a:tc>
              </a:tr>
              <a:tr h="370840">
                <a:tc>
                  <a:txBody>
                    <a:bodyPr/>
                    <a:lstStyle/>
                    <a:p>
                      <a:r>
                        <a:rPr lang="en-US" sz="1300" dirty="0" smtClean="0"/>
                        <a:t>Elena </a:t>
                      </a:r>
                      <a:r>
                        <a:rPr lang="en-US" sz="1300" dirty="0" err="1" smtClean="0"/>
                        <a:t>López</a:t>
                      </a:r>
                      <a:r>
                        <a:rPr lang="en-US" sz="1300" dirty="0" smtClean="0"/>
                        <a:t>-Aguilera</a:t>
                      </a:r>
                      <a:endParaRPr lang="en-US" sz="13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err="1" smtClean="0"/>
                        <a:t>Universitat</a:t>
                      </a:r>
                      <a:r>
                        <a:rPr lang="en-US" sz="1300" dirty="0" smtClean="0"/>
                        <a:t> </a:t>
                      </a:r>
                      <a:r>
                        <a:rPr lang="en-US" sz="1300" dirty="0" err="1" smtClean="0"/>
                        <a:t>Politècnica</a:t>
                      </a:r>
                      <a:r>
                        <a:rPr lang="en-US" sz="1300" baseline="0" dirty="0" smtClean="0"/>
                        <a:t> de </a:t>
                      </a:r>
                      <a:r>
                        <a:rPr lang="en-US" sz="1300" baseline="0" dirty="0" err="1" smtClean="0"/>
                        <a:t>Catalunya</a:t>
                      </a:r>
                      <a:r>
                        <a:rPr lang="en-US" sz="1300" baseline="0" dirty="0" smtClean="0"/>
                        <a:t> (UPC)</a:t>
                      </a:r>
                      <a:endParaRPr lang="en-US" sz="1300" dirty="0" smtClean="0"/>
                    </a:p>
                  </a:txBody>
                  <a:tcPr anchor="ctr"/>
                </a:tc>
                <a:tc>
                  <a:txBody>
                    <a:bodyPr/>
                    <a:lstStyle/>
                    <a:p>
                      <a:endParaRPr lang="en-US" sz="1300" dirty="0"/>
                    </a:p>
                  </a:txBody>
                  <a:tcPr anchor="ctr"/>
                </a:tc>
                <a:tc>
                  <a:txBody>
                    <a:bodyPr/>
                    <a:lstStyle/>
                    <a:p>
                      <a:endParaRPr lang="en-US" sz="1300" dirty="0"/>
                    </a:p>
                  </a:txBody>
                  <a:tcPr anchor="ctr"/>
                </a:tc>
                <a:tc>
                  <a:txBody>
                    <a:bodyPr/>
                    <a:lstStyle/>
                    <a:p>
                      <a:r>
                        <a:rPr lang="en-US" sz="1300" smtClean="0"/>
                        <a:t>elopez@entel.upc.edu</a:t>
                      </a:r>
                      <a:endParaRPr lang="en-US" sz="1300" dirty="0"/>
                    </a:p>
                  </a:txBody>
                  <a:tcPr anchor="ctr"/>
                </a:tc>
              </a:tr>
              <a:tr h="370840">
                <a:tc>
                  <a:txBody>
                    <a:bodyPr/>
                    <a:lstStyle/>
                    <a:p>
                      <a:r>
                        <a:rPr lang="en-US" sz="1300" dirty="0" err="1" smtClean="0"/>
                        <a:t>Ilker</a:t>
                      </a:r>
                      <a:r>
                        <a:rPr lang="en-US" sz="1300" dirty="0" smtClean="0"/>
                        <a:t> </a:t>
                      </a:r>
                      <a:r>
                        <a:rPr lang="en-US" sz="1300" dirty="0" err="1" smtClean="0"/>
                        <a:t>Demirkol</a:t>
                      </a:r>
                      <a:endParaRPr lang="en-US" sz="13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err="1" smtClean="0"/>
                        <a:t>Universitat</a:t>
                      </a:r>
                      <a:r>
                        <a:rPr lang="en-US" sz="1300" dirty="0" smtClean="0"/>
                        <a:t> </a:t>
                      </a:r>
                      <a:r>
                        <a:rPr lang="en-US" sz="1300" dirty="0" err="1" smtClean="0"/>
                        <a:t>Politècnica</a:t>
                      </a:r>
                      <a:r>
                        <a:rPr lang="en-US" sz="1300" baseline="0" dirty="0" smtClean="0"/>
                        <a:t> de </a:t>
                      </a:r>
                      <a:r>
                        <a:rPr lang="en-US" sz="1300" baseline="0" dirty="0" err="1" smtClean="0"/>
                        <a:t>Catalunya</a:t>
                      </a:r>
                      <a:r>
                        <a:rPr lang="en-US" sz="1300" baseline="0" dirty="0" smtClean="0"/>
                        <a:t> (UPC)</a:t>
                      </a:r>
                      <a:endParaRPr lang="en-US" sz="1300" dirty="0" smtClean="0"/>
                    </a:p>
                  </a:txBody>
                  <a:tcPr anchor="ctr"/>
                </a:tc>
                <a:tc>
                  <a:txBody>
                    <a:bodyPr/>
                    <a:lstStyle/>
                    <a:p>
                      <a:endParaRPr lang="en-US" sz="1300"/>
                    </a:p>
                  </a:txBody>
                  <a:tcPr anchor="ctr"/>
                </a:tc>
                <a:tc>
                  <a:txBody>
                    <a:bodyPr/>
                    <a:lstStyle/>
                    <a:p>
                      <a:endParaRPr lang="en-US" sz="1300"/>
                    </a:p>
                  </a:txBody>
                  <a:tcPr anchor="ctr"/>
                </a:tc>
                <a:tc>
                  <a:txBody>
                    <a:bodyPr/>
                    <a:lstStyle/>
                    <a:p>
                      <a:r>
                        <a:rPr lang="en-US" sz="1300" dirty="0" smtClean="0"/>
                        <a:t>ilker.demirkol@entel.upc.edu</a:t>
                      </a:r>
                      <a:endParaRPr lang="en-US" sz="1300" dirty="0"/>
                    </a:p>
                  </a:txBody>
                  <a:tcPr anchor="ctr"/>
                </a:tc>
              </a:tr>
              <a:tr h="370840">
                <a:tc>
                  <a:txBody>
                    <a:bodyPr/>
                    <a:lstStyle/>
                    <a:p>
                      <a:r>
                        <a:rPr lang="en-US" sz="1300" dirty="0" err="1" smtClean="0"/>
                        <a:t>Josep</a:t>
                      </a:r>
                      <a:r>
                        <a:rPr lang="en-US" sz="1300" dirty="0" smtClean="0"/>
                        <a:t> </a:t>
                      </a:r>
                      <a:r>
                        <a:rPr lang="en-US" sz="1300" dirty="0" err="1" smtClean="0"/>
                        <a:t>Paradells-Aspas</a:t>
                      </a:r>
                      <a:endParaRPr lang="en-US" sz="1300" dirty="0"/>
                    </a:p>
                  </a:txBody>
                  <a:tcPr anchor="ctr"/>
                </a:tc>
                <a:tc>
                  <a:txBody>
                    <a:bodyPr/>
                    <a:lstStyle/>
                    <a:p>
                      <a:r>
                        <a:rPr lang="en-US" sz="1300" dirty="0" err="1" smtClean="0"/>
                        <a:t>Fundació</a:t>
                      </a:r>
                      <a:r>
                        <a:rPr lang="en-US" sz="1300" dirty="0" smtClean="0"/>
                        <a:t> i2CAT</a:t>
                      </a:r>
                      <a:endParaRPr lang="en-US" sz="1300" dirty="0"/>
                    </a:p>
                  </a:txBody>
                  <a:tcPr anchor="ctr"/>
                </a:tc>
                <a:tc>
                  <a:txBody>
                    <a:bodyPr/>
                    <a:lstStyle/>
                    <a:p>
                      <a:endParaRPr lang="en-US" sz="1300"/>
                    </a:p>
                  </a:txBody>
                  <a:tcPr anchor="ctr"/>
                </a:tc>
                <a:tc>
                  <a:txBody>
                    <a:bodyPr/>
                    <a:lstStyle/>
                    <a:p>
                      <a:endParaRPr lang="en-US" sz="1300"/>
                    </a:p>
                  </a:txBody>
                  <a:tcPr anchor="ctr"/>
                </a:tc>
                <a:tc>
                  <a:txBody>
                    <a:bodyPr/>
                    <a:lstStyle/>
                    <a:p>
                      <a:r>
                        <a:rPr lang="en-US" sz="1300" dirty="0" smtClean="0"/>
                        <a:t>josep.paradells@entel.upc.edu</a:t>
                      </a:r>
                      <a:endParaRPr lang="en-US" sz="1300" dirty="0"/>
                    </a:p>
                  </a:txBody>
                  <a:tcPr anchor="ct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09600"/>
            <a:ext cx="7924800" cy="609600"/>
          </a:xfrm>
        </p:spPr>
        <p:txBody>
          <a:bodyPr/>
          <a:lstStyle/>
          <a:p>
            <a:r>
              <a:rPr lang="en-US" altLang="zh-CN" sz="2800" dirty="0" smtClean="0"/>
              <a:t>Usage Model  11: out of band signaling</a:t>
            </a:r>
            <a:endParaRPr lang="zh-CN" altLang="en-US" sz="2800" dirty="0"/>
          </a:p>
        </p:txBody>
      </p:sp>
      <p:sp>
        <p:nvSpPr>
          <p:cNvPr id="7" name="Rectangle 3"/>
          <p:cNvSpPr txBox="1">
            <a:spLocks noChangeArrowheads="1"/>
          </p:cNvSpPr>
          <p:nvPr/>
        </p:nvSpPr>
        <p:spPr bwMode="auto">
          <a:xfrm>
            <a:off x="250825" y="1219200"/>
            <a:ext cx="34067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Enterprise-level WLAN, composed of multiple APs, where neighboring APs use non-overlapping channels. APs may also be anchors of a </a:t>
            </a:r>
            <a:r>
              <a:rPr lang="en-US" altLang="zh-CN" sz="1400" dirty="0" err="1" smtClean="0"/>
              <a:t>multilateration</a:t>
            </a:r>
            <a:r>
              <a:rPr lang="en-US" altLang="zh-CN" sz="1400" dirty="0" smtClean="0"/>
              <a:t> positioning system (e.g. IEEE 802.11az?)</a:t>
            </a:r>
          </a:p>
          <a:p>
            <a:pPr>
              <a:spcBef>
                <a:spcPct val="20000"/>
              </a:spcBef>
            </a:pPr>
            <a:r>
              <a:rPr lang="en-US" altLang="en-US" sz="1600" b="1" u="sng" dirty="0" smtClean="0"/>
              <a:t>Applications</a:t>
            </a:r>
          </a:p>
          <a:p>
            <a:pPr>
              <a:spcBef>
                <a:spcPct val="20000"/>
              </a:spcBef>
            </a:pPr>
            <a:r>
              <a:rPr lang="en-US" altLang="en-US" sz="1400" dirty="0" smtClean="0"/>
              <a:t>Transmit out-of band signaling information among APs/STAs through secondary radio to, e.g.:</a:t>
            </a:r>
          </a:p>
          <a:p>
            <a:pPr marL="171450" indent="-171450">
              <a:spcBef>
                <a:spcPct val="20000"/>
              </a:spcBef>
              <a:buFont typeface="Arial" panose="020B0604020202020204" pitchFamily="34" charset="0"/>
              <a:buChar char="•"/>
            </a:pPr>
            <a:r>
              <a:rPr lang="en-US" dirty="0" smtClean="0"/>
              <a:t>Provide </a:t>
            </a:r>
            <a:r>
              <a:rPr lang="en-US" dirty="0"/>
              <a:t>initial configuration for primary </a:t>
            </a:r>
            <a:r>
              <a:rPr lang="en-US" dirty="0" smtClean="0"/>
              <a:t>radio (channel </a:t>
            </a:r>
            <a:r>
              <a:rPr lang="en-US" dirty="0"/>
              <a:t>number, bandwidth, ESSID, etc</a:t>
            </a:r>
            <a:r>
              <a:rPr lang="en-US" dirty="0" smtClean="0"/>
              <a:t>.)</a:t>
            </a:r>
          </a:p>
          <a:p>
            <a:pPr marL="171450" indent="-171450">
              <a:spcBef>
                <a:spcPct val="20000"/>
              </a:spcBef>
              <a:buFont typeface="Arial" panose="020B0604020202020204" pitchFamily="34" charset="0"/>
              <a:buChar char="•"/>
            </a:pPr>
            <a:r>
              <a:rPr lang="en-US" dirty="0" smtClean="0"/>
              <a:t>Neighbor/Service discovery</a:t>
            </a:r>
          </a:p>
          <a:p>
            <a:pPr marL="171450" indent="-171450">
              <a:spcBef>
                <a:spcPct val="20000"/>
              </a:spcBef>
              <a:buFont typeface="Arial" panose="020B0604020202020204" pitchFamily="34" charset="0"/>
              <a:buChar char="•"/>
            </a:pPr>
            <a:r>
              <a:rPr lang="en-US" dirty="0" smtClean="0"/>
              <a:t>Transmit </a:t>
            </a:r>
            <a:r>
              <a:rPr lang="en-US" dirty="0"/>
              <a:t>synchronization beacons (e.g. for anchors in time measurement-based positioning</a:t>
            </a:r>
            <a:r>
              <a:rPr lang="en-US" dirty="0" smtClean="0"/>
              <a:t>)</a:t>
            </a:r>
            <a:r>
              <a:rPr lang="en-US" altLang="en-US" sz="1400" dirty="0" smtClean="0"/>
              <a:t>.</a:t>
            </a:r>
          </a:p>
          <a:p>
            <a:pPr>
              <a:spcBef>
                <a:spcPct val="20000"/>
              </a:spcBef>
            </a:pPr>
            <a:r>
              <a:rPr lang="en-US" altLang="en-US" sz="1600" b="1" u="sng" dirty="0" smtClean="0"/>
              <a:t>Traffic Conditions</a:t>
            </a:r>
          </a:p>
          <a:p>
            <a:pPr>
              <a:spcBef>
                <a:spcPct val="20000"/>
              </a:spcBef>
            </a:pPr>
            <a:r>
              <a:rPr lang="en-US" altLang="en-US" sz="1400" dirty="0" smtClean="0"/>
              <a:t>Interference with wake up packet transmission. Interference with neighboring legacy 802.11 transmissions in dense environments.</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599" y="1219199"/>
            <a:ext cx="5235575" cy="44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marL="342900" indent="-342900">
              <a:spcBef>
                <a:spcPct val="20000"/>
              </a:spcBef>
              <a:buFont typeface="+mj-lt"/>
              <a:buAutoNum type="arabicPeriod"/>
            </a:pPr>
            <a:r>
              <a:rPr lang="en-US" altLang="en-US" sz="1400" dirty="0" smtClean="0"/>
              <a:t>AP1 is serving STAs on channel </a:t>
            </a:r>
            <a:r>
              <a:rPr lang="en-US" altLang="en-US" sz="1400" i="1" dirty="0" smtClean="0"/>
              <a:t>x</a:t>
            </a:r>
            <a:r>
              <a:rPr lang="en-US" altLang="en-US" sz="1400" dirty="0" smtClean="0"/>
              <a:t> and AP2 on channel </a:t>
            </a:r>
            <a:r>
              <a:rPr lang="en-US" altLang="en-US" sz="1400" i="1" dirty="0" smtClean="0"/>
              <a:t>y</a:t>
            </a:r>
            <a:r>
              <a:rPr lang="en-US" altLang="en-US" sz="1400" dirty="0" smtClean="0"/>
              <a:t>. Channel </a:t>
            </a:r>
            <a:r>
              <a:rPr lang="en-US" altLang="en-US" sz="1400" i="1" dirty="0" smtClean="0"/>
              <a:t>x</a:t>
            </a:r>
            <a:r>
              <a:rPr lang="en-US" altLang="en-US" sz="1400" dirty="0" smtClean="0"/>
              <a:t> and </a:t>
            </a:r>
            <a:r>
              <a:rPr lang="en-US" altLang="en-US" sz="1400" i="1" dirty="0" smtClean="0"/>
              <a:t>y</a:t>
            </a:r>
            <a:r>
              <a:rPr lang="en-US" altLang="en-US" sz="1400" dirty="0" smtClean="0"/>
              <a:t> do not overlap.</a:t>
            </a:r>
          </a:p>
          <a:p>
            <a:pPr marL="342900" indent="-342900">
              <a:spcBef>
                <a:spcPct val="20000"/>
              </a:spcBef>
              <a:buFont typeface="+mj-lt"/>
              <a:buAutoNum type="arabicPeriod"/>
            </a:pPr>
            <a:r>
              <a:rPr lang="en-US" altLang="en-US" sz="1400" dirty="0" smtClean="0"/>
              <a:t>Both AP1 and AP2 use their MR to send Beacon messages decodable by </a:t>
            </a:r>
            <a:r>
              <a:rPr lang="en-US" altLang="en-US" sz="1400" dirty="0" err="1" smtClean="0"/>
              <a:t>TGba</a:t>
            </a:r>
            <a:r>
              <a:rPr lang="en-US" altLang="en-US" sz="1400" dirty="0" smtClean="0"/>
              <a:t>-compatible WUR at precise intervals.</a:t>
            </a:r>
          </a:p>
          <a:p>
            <a:pPr marL="1085850" lvl="1" indent="-342900">
              <a:spcBef>
                <a:spcPct val="20000"/>
              </a:spcBef>
              <a:buFont typeface="Arial" panose="020B0604020202020204" pitchFamily="34" charset="0"/>
              <a:buChar char="•"/>
            </a:pPr>
            <a:r>
              <a:rPr lang="en-US" altLang="en-US" dirty="0" smtClean="0"/>
              <a:t>Beacon may include information on the transmitting AP (e.g. channel of MR, bandwidth, power level, etc.).</a:t>
            </a:r>
          </a:p>
          <a:p>
            <a:pPr marL="342900" indent="-342900">
              <a:spcBef>
                <a:spcPct val="20000"/>
              </a:spcBef>
              <a:buFont typeface="+mj-lt"/>
              <a:buAutoNum type="arabicPeriod"/>
            </a:pPr>
            <a:r>
              <a:rPr lang="en-US" altLang="en-US" sz="1400" dirty="0" smtClean="0"/>
              <a:t>AP1 and AP2 become aware of each other without switching their MR’s channels.</a:t>
            </a:r>
          </a:p>
          <a:p>
            <a:pPr marL="1085850" lvl="1" indent="-342900">
              <a:spcBef>
                <a:spcPct val="20000"/>
              </a:spcBef>
              <a:buFont typeface="Arial" panose="020B0604020202020204" pitchFamily="34" charset="0"/>
              <a:buChar char="•"/>
            </a:pPr>
            <a:r>
              <a:rPr lang="en-US" altLang="en-US" dirty="0" smtClean="0"/>
              <a:t>Optionally, APs use those beacons to synchronize their clocks</a:t>
            </a:r>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WUP transmission should enable coexistence with legacy IEEE 802.11 devices operating in the same band.</a:t>
            </a:r>
            <a:endParaRPr lang="en-US" altLang="zh-CN" sz="1400" dirty="0" smtClean="0"/>
          </a:p>
          <a:p>
            <a:pPr marL="285750" lvl="1">
              <a:spcBef>
                <a:spcPct val="20000"/>
              </a:spcBef>
              <a:buFont typeface="Arial" panose="020B0604020202020204" pitchFamily="34" charset="0"/>
              <a:buChar char="•"/>
            </a:pPr>
            <a:r>
              <a:rPr lang="en-US" altLang="en-US" sz="1400" dirty="0" smtClean="0"/>
              <a:t>WUP (or beacon) carries control information (e.g. initial </a:t>
            </a:r>
            <a:r>
              <a:rPr lang="en-US" altLang="en-US" sz="1400" dirty="0" err="1" smtClean="0"/>
              <a:t>config</a:t>
            </a:r>
            <a:r>
              <a:rPr lang="en-US" altLang="en-US" sz="1400" dirty="0" smtClean="0"/>
              <a:t>. parameters).</a:t>
            </a:r>
          </a:p>
          <a:p>
            <a:pPr marL="285750" lvl="1">
              <a:spcBef>
                <a:spcPct val="20000"/>
              </a:spcBef>
              <a:buFont typeface="Arial" panose="020B0604020202020204" pitchFamily="34" charset="0"/>
              <a:buChar char="•"/>
            </a:pPr>
            <a:r>
              <a:rPr lang="en-US" altLang="en-US" sz="1400" dirty="0" smtClean="0"/>
              <a:t>WUR is capable of receiving transmissions in any IEEE 802.11 channel (e.g. through envelope detector over whole ISM band)</a:t>
            </a:r>
          </a:p>
          <a:p>
            <a:pPr>
              <a:spcBef>
                <a:spcPct val="20000"/>
              </a:spcBef>
            </a:pPr>
            <a:endParaRPr lang="en-US" sz="1600" b="1" u="sng" dirty="0"/>
          </a:p>
          <a:p>
            <a:pPr>
              <a:spcBef>
                <a:spcPct val="20000"/>
              </a:spcBef>
            </a:pPr>
            <a:endParaRPr lang="en-US" altLang="en-US" sz="1400" dirty="0"/>
          </a:p>
        </p:txBody>
      </p:sp>
      <p:sp>
        <p:nvSpPr>
          <p:cNvPr id="16"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0533" t="21718" r="27941" b="18558"/>
          <a:stretch>
            <a:fillRect/>
          </a:stretch>
        </p:blipFill>
        <p:spPr bwMode="auto">
          <a:xfrm rot="262968">
            <a:off x="6332898" y="5901329"/>
            <a:ext cx="532019" cy="41801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8" name="Picture 14" descr="Resultat d'imatges de access point"/>
          <p:cNvPicPr>
            <a:picLocks noChangeAspect="1" noChangeArrowheads="1"/>
          </p:cNvPicPr>
          <p:nvPr/>
        </p:nvPicPr>
        <p:blipFill>
          <a:blip r:embed="rId4" cstate="print"/>
          <a:srcRect/>
          <a:stretch>
            <a:fillRect/>
          </a:stretch>
        </p:blipFill>
        <p:spPr bwMode="auto">
          <a:xfrm rot="862368">
            <a:off x="6745758" y="5445570"/>
            <a:ext cx="1290942" cy="1290942"/>
          </a:xfrm>
          <a:prstGeom prst="rect">
            <a:avLst/>
          </a:prstGeom>
          <a:noFill/>
        </p:spPr>
      </p:pic>
      <p:grpSp>
        <p:nvGrpSpPr>
          <p:cNvPr id="19" name="10 Grupo"/>
          <p:cNvGrpSpPr/>
          <p:nvPr/>
        </p:nvGrpSpPr>
        <p:grpSpPr>
          <a:xfrm>
            <a:off x="4595143" y="5662264"/>
            <a:ext cx="588421" cy="462331"/>
            <a:chOff x="3374968" y="2816595"/>
            <a:chExt cx="588421" cy="462331"/>
          </a:xfrm>
        </p:grpSpPr>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0533" t="21718" r="27941" b="18558"/>
            <a:stretch>
              <a:fillRect/>
            </a:stretch>
          </p:blipFill>
          <p:spPr bwMode="auto">
            <a:xfrm flipH="1">
              <a:off x="3374968" y="2816595"/>
              <a:ext cx="588421" cy="4623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4391" t="49624" r="36319" b="22470"/>
            <a:stretch>
              <a:fillRect/>
            </a:stretch>
          </p:blipFill>
          <p:spPr bwMode="auto">
            <a:xfrm>
              <a:off x="3501116" y="3043132"/>
              <a:ext cx="360040" cy="2160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pic>
        <p:nvPicPr>
          <p:cNvPr id="22" name="Picture 14" descr="Resultat d'imatges de access point"/>
          <p:cNvPicPr>
            <a:picLocks noChangeAspect="1" noChangeArrowheads="1"/>
          </p:cNvPicPr>
          <p:nvPr/>
        </p:nvPicPr>
        <p:blipFill>
          <a:blip r:embed="rId5" cstate="print"/>
          <a:srcRect/>
          <a:stretch>
            <a:fillRect/>
          </a:stretch>
        </p:blipFill>
        <p:spPr bwMode="auto">
          <a:xfrm flipH="1">
            <a:off x="3514523" y="5105127"/>
            <a:ext cx="1296144" cy="1296144"/>
          </a:xfrm>
          <a:prstGeom prst="rect">
            <a:avLst/>
          </a:prstGeom>
          <a:noFill/>
        </p:spPr>
      </p:pic>
      <p:sp>
        <p:nvSpPr>
          <p:cNvPr id="23" name="12 CuadroTexto"/>
          <p:cNvSpPr txBox="1"/>
          <p:nvPr/>
        </p:nvSpPr>
        <p:spPr>
          <a:xfrm>
            <a:off x="3924503" y="5769376"/>
            <a:ext cx="495649" cy="276999"/>
          </a:xfrm>
          <a:prstGeom prst="rect">
            <a:avLst/>
          </a:prstGeom>
          <a:noFill/>
        </p:spPr>
        <p:txBody>
          <a:bodyPr wrap="none" rtlCol="0">
            <a:spAutoFit/>
          </a:bodyPr>
          <a:lstStyle/>
          <a:p>
            <a:r>
              <a:rPr lang="en-US" sz="1200" b="1" dirty="0" smtClean="0">
                <a:solidFill>
                  <a:srgbClr val="FF0000"/>
                </a:solidFill>
              </a:rPr>
              <a:t>Ch.1</a:t>
            </a:r>
            <a:endParaRPr lang="en-US" sz="1200" b="1" dirty="0">
              <a:solidFill>
                <a:srgbClr val="FF0000"/>
              </a:solidFill>
            </a:endParaRPr>
          </a:p>
        </p:txBody>
      </p:sp>
      <p:sp>
        <p:nvSpPr>
          <p:cNvPr id="24" name="13 CuadroTexto"/>
          <p:cNvSpPr txBox="1"/>
          <p:nvPr/>
        </p:nvSpPr>
        <p:spPr>
          <a:xfrm>
            <a:off x="7117925" y="6049214"/>
            <a:ext cx="495649" cy="276999"/>
          </a:xfrm>
          <a:prstGeom prst="rect">
            <a:avLst/>
          </a:prstGeom>
          <a:noFill/>
        </p:spPr>
        <p:txBody>
          <a:bodyPr wrap="none" rtlCol="0">
            <a:spAutoFit/>
          </a:bodyPr>
          <a:lstStyle/>
          <a:p>
            <a:r>
              <a:rPr lang="en-US" sz="1200" b="1" dirty="0" smtClean="0">
                <a:solidFill>
                  <a:schemeClr val="accent1">
                    <a:lumMod val="75000"/>
                  </a:schemeClr>
                </a:solidFill>
              </a:rPr>
              <a:t>Ch.6</a:t>
            </a:r>
            <a:endParaRPr lang="en-US" sz="1200" b="1" dirty="0">
              <a:solidFill>
                <a:schemeClr val="accent1">
                  <a:lumMod val="75000"/>
                </a:schemeClr>
              </a:solidFill>
            </a:endParaRPr>
          </a:p>
        </p:txBody>
      </p:sp>
      <p:sp>
        <p:nvSpPr>
          <p:cNvPr id="25" name="21 CuadroTexto"/>
          <p:cNvSpPr txBox="1"/>
          <p:nvPr/>
        </p:nvSpPr>
        <p:spPr>
          <a:xfrm rot="278725">
            <a:off x="6173688" y="6241653"/>
            <a:ext cx="742511" cy="246221"/>
          </a:xfrm>
          <a:prstGeom prst="rect">
            <a:avLst/>
          </a:prstGeom>
          <a:noFill/>
        </p:spPr>
        <p:txBody>
          <a:bodyPr wrap="none" rtlCol="0">
            <a:spAutoFit/>
          </a:bodyPr>
          <a:lstStyle/>
          <a:p>
            <a:r>
              <a:rPr lang="en-US" sz="1000" b="1" dirty="0" smtClean="0">
                <a:solidFill>
                  <a:schemeClr val="tx1"/>
                </a:solidFill>
              </a:rPr>
              <a:t>@2.4GHz</a:t>
            </a:r>
            <a:endParaRPr lang="en-US" sz="1000" b="1" dirty="0">
              <a:solidFill>
                <a:schemeClr val="tx1"/>
              </a:solidFill>
            </a:endParaRPr>
          </a:p>
        </p:txBody>
      </p:sp>
      <p:sp>
        <p:nvSpPr>
          <p:cNvPr id="26" name="22 CuadroTexto"/>
          <p:cNvSpPr txBox="1"/>
          <p:nvPr/>
        </p:nvSpPr>
        <p:spPr>
          <a:xfrm>
            <a:off x="4592178" y="6045255"/>
            <a:ext cx="742511" cy="246221"/>
          </a:xfrm>
          <a:prstGeom prst="rect">
            <a:avLst/>
          </a:prstGeom>
          <a:noFill/>
        </p:spPr>
        <p:txBody>
          <a:bodyPr wrap="none" rtlCol="0">
            <a:spAutoFit/>
          </a:bodyPr>
          <a:lstStyle/>
          <a:p>
            <a:r>
              <a:rPr lang="en-US" sz="1000" b="1" dirty="0" smtClean="0">
                <a:solidFill>
                  <a:schemeClr val="tx1"/>
                </a:solidFill>
              </a:rPr>
              <a:t>@2.4GHz</a:t>
            </a:r>
            <a:endParaRPr lang="en-US" sz="1000" b="1" dirty="0">
              <a:solidFill>
                <a:schemeClr val="tx1"/>
              </a:solidFill>
            </a:endParaRPr>
          </a:p>
        </p:txBody>
      </p:sp>
      <p:cxnSp>
        <p:nvCxnSpPr>
          <p:cNvPr id="27" name="26 Conector recto de flecha"/>
          <p:cNvCxnSpPr/>
          <p:nvPr/>
        </p:nvCxnSpPr>
        <p:spPr bwMode="auto">
          <a:xfrm flipV="1">
            <a:off x="7787802" y="5635599"/>
            <a:ext cx="667259" cy="133503"/>
          </a:xfrm>
          <a:prstGeom prst="straightConnector1">
            <a:avLst/>
          </a:prstGeom>
          <a:noFill/>
          <a:ln w="19050" cap="flat" cmpd="sng" algn="ctr">
            <a:solidFill>
              <a:schemeClr val="accent1">
                <a:lumMod val="75000"/>
              </a:schemeClr>
            </a:solidFill>
            <a:prstDash val="solid"/>
            <a:round/>
            <a:headEnd type="none" w="med" len="med"/>
            <a:tailEnd type="stealth" w="lg" len="lg"/>
          </a:ln>
          <a:effectLst/>
        </p:spPr>
      </p:cxnSp>
      <p:cxnSp>
        <p:nvCxnSpPr>
          <p:cNvPr id="28" name="27 Conector recto de flecha"/>
          <p:cNvCxnSpPr/>
          <p:nvPr/>
        </p:nvCxnSpPr>
        <p:spPr bwMode="auto">
          <a:xfrm flipH="1" flipV="1">
            <a:off x="5198781" y="5768933"/>
            <a:ext cx="2498383" cy="7282"/>
          </a:xfrm>
          <a:prstGeom prst="straightConnector1">
            <a:avLst/>
          </a:prstGeom>
          <a:noFill/>
          <a:ln w="19050" cap="flat" cmpd="sng" algn="ctr">
            <a:solidFill>
              <a:schemeClr val="accent1">
                <a:lumMod val="75000"/>
              </a:schemeClr>
            </a:solidFill>
            <a:prstDash val="solid"/>
            <a:round/>
            <a:headEnd type="none" w="med" len="med"/>
            <a:tailEnd type="stealth" w="lg" len="lg"/>
          </a:ln>
          <a:effectLst/>
        </p:spPr>
      </p:cxnSp>
      <p:cxnSp>
        <p:nvCxnSpPr>
          <p:cNvPr id="29" name="39 Conector recto de flecha"/>
          <p:cNvCxnSpPr/>
          <p:nvPr/>
        </p:nvCxnSpPr>
        <p:spPr bwMode="auto">
          <a:xfrm flipH="1">
            <a:off x="3190588" y="5355711"/>
            <a:ext cx="1031658" cy="641102"/>
          </a:xfrm>
          <a:prstGeom prst="straightConnector1">
            <a:avLst/>
          </a:prstGeom>
          <a:noFill/>
          <a:ln w="19050" cap="flat" cmpd="sng" algn="ctr">
            <a:solidFill>
              <a:srgbClr val="FF0000"/>
            </a:solidFill>
            <a:prstDash val="solid"/>
            <a:round/>
            <a:headEnd type="none" w="med" len="med"/>
            <a:tailEnd type="stealth" w="lg" len="lg"/>
          </a:ln>
          <a:effectLst/>
        </p:spPr>
      </p:cxnSp>
      <p:cxnSp>
        <p:nvCxnSpPr>
          <p:cNvPr id="30" name="40 Conector recto de flecha"/>
          <p:cNvCxnSpPr/>
          <p:nvPr/>
        </p:nvCxnSpPr>
        <p:spPr bwMode="auto">
          <a:xfrm>
            <a:off x="4335112" y="5340639"/>
            <a:ext cx="1962479" cy="576633"/>
          </a:xfrm>
          <a:prstGeom prst="straightConnector1">
            <a:avLst/>
          </a:prstGeom>
          <a:noFill/>
          <a:ln w="19050" cap="flat" cmpd="sng" algn="ctr">
            <a:solidFill>
              <a:srgbClr val="FF0000"/>
            </a:solidFill>
            <a:prstDash val="solid"/>
            <a:round/>
            <a:headEnd type="none" w="med" len="med"/>
            <a:tailEnd type="stealth" w="lg" len="lg"/>
          </a:ln>
          <a:effectLst/>
        </p:spPr>
      </p:cxnSp>
      <p:grpSp>
        <p:nvGrpSpPr>
          <p:cNvPr id="31" name="49 Grupo"/>
          <p:cNvGrpSpPr/>
          <p:nvPr/>
        </p:nvGrpSpPr>
        <p:grpSpPr>
          <a:xfrm>
            <a:off x="2781586" y="5797865"/>
            <a:ext cx="360040" cy="586351"/>
            <a:chOff x="1259632" y="4293096"/>
            <a:chExt cx="602249" cy="946391"/>
          </a:xfrm>
        </p:grpSpPr>
        <p:pic>
          <p:nvPicPr>
            <p:cNvPr id="32" name="Picture 2"/>
            <p:cNvPicPr>
              <a:picLocks noChangeAspect="1" noChangeArrowheads="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rcRect t="5429" r="84237" b="34847"/>
            <a:stretch>
              <a:fillRect/>
            </a:stretch>
          </p:blipFill>
          <p:spPr bwMode="auto">
            <a:xfrm>
              <a:off x="1259632" y="4293096"/>
              <a:ext cx="602249" cy="9463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3" name="Picture 22"/>
            <p:cNvPicPr>
              <a:picLocks noChangeAspect="1" noChangeArrowheads="1"/>
            </p:cNvPicPr>
            <p:nvPr/>
          </p:nvPicPr>
          <p:blipFill>
            <a:blip r:embed="rId6" cstate="print">
              <a:clrChange>
                <a:clrFrom>
                  <a:srgbClr val="FFFFFF"/>
                </a:clrFrom>
                <a:clrTo>
                  <a:srgbClr val="FFFFFF">
                    <a:alpha val="0"/>
                  </a:srgbClr>
                </a:clrTo>
              </a:clrChange>
              <a:duotone>
                <a:prstClr val="black"/>
                <a:srgbClr val="FF0000">
                  <a:tint val="45000"/>
                  <a:satMod val="400000"/>
                </a:srgbClr>
              </a:duotone>
            </a:blip>
            <a:srcRect l="6300" t="18900" r="5501" b="18101"/>
            <a:stretch>
              <a:fillRect/>
            </a:stretch>
          </p:blipFill>
          <p:spPr bwMode="auto">
            <a:xfrm>
              <a:off x="1385176" y="4533896"/>
              <a:ext cx="288032" cy="205737"/>
            </a:xfrm>
            <a:prstGeom prst="rect">
              <a:avLst/>
            </a:prstGeom>
            <a:noFill/>
            <a:ln w="9525">
              <a:noFill/>
              <a:miter lim="800000"/>
              <a:headEnd/>
              <a:tailEnd/>
            </a:ln>
          </p:spPr>
        </p:pic>
      </p:grpSp>
      <p:grpSp>
        <p:nvGrpSpPr>
          <p:cNvPr id="34" name="58 Grupo"/>
          <p:cNvGrpSpPr/>
          <p:nvPr/>
        </p:nvGrpSpPr>
        <p:grpSpPr>
          <a:xfrm>
            <a:off x="8587332" y="5460024"/>
            <a:ext cx="360040" cy="586351"/>
            <a:chOff x="1259632" y="4293096"/>
            <a:chExt cx="602249" cy="946391"/>
          </a:xfrm>
        </p:grpSpPr>
        <p:pic>
          <p:nvPicPr>
            <p:cNvPr id="35" name="Picture 2"/>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t="5429" r="84237" b="34847"/>
            <a:stretch>
              <a:fillRect/>
            </a:stretch>
          </p:blipFill>
          <p:spPr bwMode="auto">
            <a:xfrm>
              <a:off x="1259632" y="4293096"/>
              <a:ext cx="602249" cy="9463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6" name="Picture 22"/>
            <p:cNvPicPr>
              <a:picLocks noChangeAspect="1" noChangeArrowheads="1"/>
            </p:cNvPicPr>
            <p:nvPr/>
          </p:nvPicPr>
          <p:blipFill>
            <a:blip r:embed="rId6" cstate="print">
              <a:clrChange>
                <a:clrFrom>
                  <a:srgbClr val="FFFFFF"/>
                </a:clrFrom>
                <a:clrTo>
                  <a:srgbClr val="FFFFFF">
                    <a:alpha val="0"/>
                  </a:srgbClr>
                </a:clrTo>
              </a:clrChange>
              <a:duotone>
                <a:prstClr val="black"/>
                <a:schemeClr val="accent1">
                  <a:tint val="45000"/>
                  <a:satMod val="400000"/>
                </a:schemeClr>
              </a:duotone>
            </a:blip>
            <a:srcRect l="6300" t="18900" r="5501" b="18101"/>
            <a:stretch>
              <a:fillRect/>
            </a:stretch>
          </p:blipFill>
          <p:spPr bwMode="auto">
            <a:xfrm>
              <a:off x="1385176" y="4533896"/>
              <a:ext cx="288032" cy="205737"/>
            </a:xfrm>
            <a:prstGeom prst="rect">
              <a:avLst/>
            </a:prstGeom>
            <a:noFill/>
            <a:ln w="9525">
              <a:noFill/>
              <a:miter lim="800000"/>
              <a:headEnd/>
              <a:tailEnd/>
            </a:ln>
          </p:spPr>
        </p:pic>
      </p:grpSp>
    </p:spTree>
    <p:extLst>
      <p:ext uri="{BB962C8B-B14F-4D97-AF65-F5344CB8AC3E}">
        <p14:creationId xmlns:p14="http://schemas.microsoft.com/office/powerpoint/2010/main" val="921550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09600"/>
            <a:ext cx="7924800" cy="609600"/>
          </a:xfrm>
        </p:spPr>
        <p:txBody>
          <a:bodyPr/>
          <a:lstStyle/>
          <a:p>
            <a:r>
              <a:rPr lang="en-US" altLang="zh-CN" sz="2800" dirty="0" smtClean="0"/>
              <a:t>Usage Model  12: beyond IEEE 802.11</a:t>
            </a:r>
            <a:endParaRPr lang="zh-CN" altLang="en-US" sz="2800" dirty="0"/>
          </a:p>
        </p:txBody>
      </p:sp>
      <p:sp>
        <p:nvSpPr>
          <p:cNvPr id="7" name="Rectangle 3"/>
          <p:cNvSpPr txBox="1">
            <a:spLocks noChangeArrowheads="1"/>
          </p:cNvSpPr>
          <p:nvPr/>
        </p:nvSpPr>
        <p:spPr bwMode="auto">
          <a:xfrm>
            <a:off x="250825" y="1219200"/>
            <a:ext cx="34067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a:t>Smart home/office (cf. usage model 1), warehouse (cf. usage model 2 and 7) or outdoor sensor deployment (cf. usage model 3) where </a:t>
            </a:r>
            <a:r>
              <a:rPr lang="en-US" altLang="zh-CN" sz="1400" dirty="0" smtClean="0"/>
              <a:t>a collection of sensors/actuators and other “things” are not necessarily Wi-Fi compatible but are equipped with low-power WUR.</a:t>
            </a:r>
          </a:p>
          <a:p>
            <a:pPr>
              <a:spcBef>
                <a:spcPct val="20000"/>
              </a:spcBef>
            </a:pPr>
            <a:r>
              <a:rPr lang="en-US" altLang="en-US" sz="1600" b="1" u="sng" dirty="0" smtClean="0"/>
              <a:t>Applications</a:t>
            </a:r>
          </a:p>
          <a:p>
            <a:pPr marL="285750" indent="-285750">
              <a:spcBef>
                <a:spcPct val="20000"/>
              </a:spcBef>
              <a:buFont typeface="Arial" panose="020B0604020202020204" pitchFamily="34" charset="0"/>
              <a:buChar char="•"/>
            </a:pPr>
            <a:r>
              <a:rPr lang="en-US" altLang="en-US" sz="1400" dirty="0" smtClean="0"/>
              <a:t>Use Wi-Fi compatible device (e.g. tablet, smartphone, smartwatch, etc.) to remotely control (e.g. switch on/off) sensors/actuators that are not necessarily Wi-Fi compatible.</a:t>
            </a:r>
          </a:p>
          <a:p>
            <a:pPr marL="285750" indent="-285750">
              <a:spcBef>
                <a:spcPct val="20000"/>
              </a:spcBef>
              <a:buFont typeface="Arial" panose="020B0604020202020204" pitchFamily="34" charset="0"/>
              <a:buChar char="•"/>
            </a:pPr>
            <a:r>
              <a:rPr lang="en-US" altLang="en-US" sz="1400" dirty="0" smtClean="0"/>
              <a:t>Transmit simple messages (</a:t>
            </a:r>
            <a:r>
              <a:rPr lang="en-US" sz="1400" dirty="0" smtClean="0"/>
              <a:t>WUP, </a:t>
            </a:r>
            <a:r>
              <a:rPr lang="en-US" sz="1400" dirty="0"/>
              <a:t>initial configuration, discovery, etc</a:t>
            </a:r>
            <a:r>
              <a:rPr lang="en-US" sz="1400" dirty="0" smtClean="0"/>
              <a:t>.) </a:t>
            </a:r>
            <a:r>
              <a:rPr lang="en-US" altLang="en-US" sz="1400" dirty="0" smtClean="0"/>
              <a:t>to wireless devices with non-compatible primary radios (but with compatible </a:t>
            </a:r>
            <a:r>
              <a:rPr lang="en-US" altLang="en-US" sz="1400" dirty="0" err="1" smtClean="0"/>
              <a:t>TGba</a:t>
            </a:r>
            <a:r>
              <a:rPr lang="en-US" altLang="en-US" sz="1400" dirty="0" smtClean="0"/>
              <a:t> WUR).</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599" y="1219199"/>
            <a:ext cx="5235575" cy="44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800" b="1" u="sng" dirty="0"/>
              <a:t>Traffic Conditions</a:t>
            </a:r>
          </a:p>
          <a:p>
            <a:pPr>
              <a:spcBef>
                <a:spcPct val="20000"/>
              </a:spcBef>
            </a:pPr>
            <a:r>
              <a:rPr lang="en-US" altLang="en-US" sz="1600" dirty="0"/>
              <a:t>Interference with wake up packet transmission. Interference with neighboring legacy 802.11 transmissions in dense environments.</a:t>
            </a:r>
          </a:p>
          <a:p>
            <a:pPr>
              <a:spcBef>
                <a:spcPct val="20000"/>
              </a:spcBef>
            </a:pPr>
            <a:endParaRPr lang="en-US" altLang="en-US" sz="1600" b="1" u="sng" dirty="0" smtClean="0"/>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WUP transmission should enable coexistence with legacy IEEE 802.11 devices operating in the same band.</a:t>
            </a:r>
          </a:p>
          <a:p>
            <a:pPr marL="285750" lvl="1">
              <a:spcBef>
                <a:spcPct val="20000"/>
              </a:spcBef>
              <a:buFont typeface="Arial" panose="020B0604020202020204" pitchFamily="34" charset="0"/>
              <a:buChar char="•"/>
            </a:pPr>
            <a:r>
              <a:rPr lang="en-US" altLang="zh-CN" sz="1400" dirty="0"/>
              <a:t>WUR-enabled </a:t>
            </a:r>
            <a:r>
              <a:rPr lang="en-US" altLang="zh-CN" sz="1400" dirty="0" smtClean="0"/>
              <a:t>devices </a:t>
            </a:r>
            <a:r>
              <a:rPr lang="en-US" altLang="zh-CN" sz="1400" dirty="0"/>
              <a:t>have unique </a:t>
            </a:r>
            <a:r>
              <a:rPr lang="en-US" altLang="zh-CN" sz="1400" dirty="0" smtClean="0"/>
              <a:t>identifiers.</a:t>
            </a:r>
            <a:endParaRPr lang="en-US" altLang="zh-CN" sz="1400" dirty="0"/>
          </a:p>
          <a:p>
            <a:pPr marL="285750" lvl="1">
              <a:spcBef>
                <a:spcPct val="20000"/>
              </a:spcBef>
              <a:buFont typeface="Arial" panose="020B0604020202020204" pitchFamily="34" charset="0"/>
              <a:buChar char="•"/>
            </a:pPr>
            <a:r>
              <a:rPr lang="en-US" altLang="en-US" sz="1400" dirty="0" smtClean="0"/>
              <a:t>Low-power recipients of WUP are equipped with </a:t>
            </a:r>
            <a:r>
              <a:rPr lang="en-US" altLang="en-US" sz="1400" dirty="0" err="1" smtClean="0"/>
              <a:t>TGba</a:t>
            </a:r>
            <a:r>
              <a:rPr lang="en-US" altLang="en-US" sz="1400" dirty="0" smtClean="0"/>
              <a:t> compatible WUR, but do not necessarily have an IEEE 802.11 primary radio (nor any other primary radio whatsoever).</a:t>
            </a:r>
          </a:p>
          <a:p>
            <a:pPr>
              <a:spcBef>
                <a:spcPct val="20000"/>
              </a:spcBef>
            </a:pPr>
            <a:endParaRPr lang="en-US" sz="1600" b="1" u="sng" dirty="0"/>
          </a:p>
          <a:p>
            <a:pPr>
              <a:spcBef>
                <a:spcPct val="20000"/>
              </a:spcBef>
            </a:pPr>
            <a:endParaRPr lang="en-US" altLang="en-US" sz="1400" dirty="0"/>
          </a:p>
        </p:txBody>
      </p:sp>
      <p:sp>
        <p:nvSpPr>
          <p:cNvPr id="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1974409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09600"/>
            <a:ext cx="7924800" cy="609600"/>
          </a:xfrm>
        </p:spPr>
        <p:txBody>
          <a:bodyPr/>
          <a:lstStyle/>
          <a:p>
            <a:r>
              <a:rPr lang="en-US" altLang="zh-CN" sz="2800" dirty="0" smtClean="0"/>
              <a:t>Usage Model  12: beyond 802.11</a:t>
            </a:r>
            <a:endParaRPr lang="zh-CN" altLang="en-US" sz="2800" dirty="0"/>
          </a:p>
        </p:txBody>
      </p:sp>
      <p:sp>
        <p:nvSpPr>
          <p:cNvPr id="7" name="Rectangle 3"/>
          <p:cNvSpPr txBox="1">
            <a:spLocks noChangeArrowheads="1"/>
          </p:cNvSpPr>
          <p:nvPr/>
        </p:nvSpPr>
        <p:spPr bwMode="auto">
          <a:xfrm>
            <a:off x="250825" y="1219200"/>
            <a:ext cx="39179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a:t>Use case 1 (“things”)</a:t>
            </a:r>
          </a:p>
          <a:p>
            <a:pPr marL="342900" indent="-342900">
              <a:spcBef>
                <a:spcPct val="20000"/>
              </a:spcBef>
              <a:buFont typeface="+mj-lt"/>
              <a:buAutoNum type="arabicPeriod"/>
            </a:pPr>
            <a:r>
              <a:rPr lang="en-US" altLang="en-US" sz="1400" dirty="0"/>
              <a:t>STA sends WUP/SP to actuator (e.g. garage door opener, window blinds, thermostat, etc.)</a:t>
            </a:r>
          </a:p>
          <a:p>
            <a:pPr marL="1085850" lvl="1" indent="-342900">
              <a:spcBef>
                <a:spcPct val="20000"/>
              </a:spcBef>
              <a:buFont typeface="Arial" panose="020B0604020202020204" pitchFamily="34" charset="0"/>
              <a:buChar char="•"/>
            </a:pPr>
            <a:r>
              <a:rPr lang="en-US" altLang="en-US" sz="1400" dirty="0"/>
              <a:t>Optionally, the WUP carries control information (e.g. new temperature for thermostat, open/close command to door opener, etc.).</a:t>
            </a:r>
          </a:p>
          <a:p>
            <a:pPr marL="342900" indent="-342900">
              <a:spcBef>
                <a:spcPct val="20000"/>
              </a:spcBef>
              <a:buFont typeface="+mj-lt"/>
              <a:buAutoNum type="arabicPeriod"/>
            </a:pPr>
            <a:r>
              <a:rPr lang="en-US" altLang="en-US" sz="1400" dirty="0"/>
              <a:t>Recipient of the WUP reacts accordingly, not being required to provide any feedback message to the originator of the WUP</a:t>
            </a:r>
            <a:r>
              <a:rPr lang="en-US" altLang="en-US" dirty="0"/>
              <a:t>.</a:t>
            </a:r>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4168775" y="1219199"/>
            <a:ext cx="4724399" cy="227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case 2 (different primary radios)</a:t>
            </a:r>
            <a:endParaRPr lang="en-US" altLang="en-US" sz="1600" b="1" u="sng" dirty="0"/>
          </a:p>
          <a:p>
            <a:pPr marL="342900" indent="-342900">
              <a:spcBef>
                <a:spcPct val="20000"/>
              </a:spcBef>
              <a:buFont typeface="+mj-lt"/>
              <a:buAutoNum type="arabicPeriod"/>
            </a:pPr>
            <a:r>
              <a:rPr lang="en-US" altLang="en-US" sz="1400" dirty="0" smtClean="0"/>
              <a:t>STA with IEEE 802.11 or IEEE 802.15.4 (or other) primary radio sends WUP/SP to wireless device with non-compatible primary radio </a:t>
            </a:r>
          </a:p>
          <a:p>
            <a:pPr marL="1085850" lvl="1" indent="-342900">
              <a:spcBef>
                <a:spcPct val="20000"/>
              </a:spcBef>
              <a:buFont typeface="Arial" panose="020B0604020202020204" pitchFamily="34" charset="0"/>
              <a:buChar char="•"/>
            </a:pPr>
            <a:endParaRPr lang="en-US" altLang="en-US" sz="1400" dirty="0" smtClean="0"/>
          </a:p>
          <a:p>
            <a:pPr marL="342900" indent="-342900">
              <a:spcBef>
                <a:spcPct val="20000"/>
              </a:spcBef>
              <a:buFont typeface="+mj-lt"/>
              <a:buAutoNum type="arabicPeriod"/>
            </a:pPr>
            <a:r>
              <a:rPr lang="en-US" altLang="en-US" sz="1400" dirty="0" smtClean="0"/>
              <a:t>Recipient of the WUP, equipped with </a:t>
            </a:r>
            <a:r>
              <a:rPr lang="en-US" altLang="en-US" sz="1400" dirty="0" err="1" smtClean="0"/>
              <a:t>TGba</a:t>
            </a:r>
            <a:r>
              <a:rPr lang="en-US" altLang="en-US" sz="1400" dirty="0" smtClean="0"/>
              <a:t> WUR reacts accordingly, not being required to provide any feedback message to the originator of the WUP</a:t>
            </a:r>
            <a:r>
              <a:rPr lang="en-US" altLang="en-US" dirty="0" smtClean="0"/>
              <a:t>.</a:t>
            </a:r>
          </a:p>
          <a:p>
            <a:pPr>
              <a:spcBef>
                <a:spcPct val="20000"/>
              </a:spcBef>
            </a:pPr>
            <a:endParaRPr lang="en-US" altLang="en-US" sz="1400" dirty="0"/>
          </a:p>
        </p:txBody>
      </p:sp>
      <p:pic>
        <p:nvPicPr>
          <p:cNvPr id="37" name="Picture 4" descr="Resultat d'imatges de garage door"/>
          <p:cNvPicPr>
            <a:picLocks noChangeAspect="1" noChangeArrowheads="1" noCrop="1"/>
          </p:cNvPicPr>
          <p:nvPr/>
        </p:nvPicPr>
        <p:blipFill>
          <a:blip r:embed="rId3" cstate="print"/>
          <a:srcRect/>
          <a:stretch>
            <a:fillRect/>
          </a:stretch>
        </p:blipFill>
        <p:spPr bwMode="auto">
          <a:xfrm>
            <a:off x="373596" y="3989173"/>
            <a:ext cx="3672408" cy="2043163"/>
          </a:xfrm>
          <a:prstGeom prst="rect">
            <a:avLst/>
          </a:prstGeom>
          <a:noFill/>
        </p:spPr>
      </p:pic>
      <p:pic>
        <p:nvPicPr>
          <p:cNvPr id="38" name="Picture 14" descr="Resultat d'imatges de access point"/>
          <p:cNvPicPr>
            <a:picLocks noChangeAspect="1" noChangeArrowheads="1"/>
          </p:cNvPicPr>
          <p:nvPr/>
        </p:nvPicPr>
        <p:blipFill>
          <a:blip r:embed="rId4" cstate="print"/>
          <a:srcRect/>
          <a:stretch>
            <a:fillRect/>
          </a:stretch>
        </p:blipFill>
        <p:spPr bwMode="auto">
          <a:xfrm rot="862368">
            <a:off x="4555605" y="3645223"/>
            <a:ext cx="1290942" cy="1290942"/>
          </a:xfrm>
          <a:prstGeom prst="rect">
            <a:avLst/>
          </a:prstGeom>
          <a:noFill/>
        </p:spPr>
      </p:pic>
      <p:grpSp>
        <p:nvGrpSpPr>
          <p:cNvPr id="39" name="10 Grupo"/>
          <p:cNvGrpSpPr/>
          <p:nvPr/>
        </p:nvGrpSpPr>
        <p:grpSpPr>
          <a:xfrm>
            <a:off x="5351686" y="4369297"/>
            <a:ext cx="588421" cy="462331"/>
            <a:chOff x="3374968" y="2816595"/>
            <a:chExt cx="588421" cy="462331"/>
          </a:xfrm>
        </p:grpSpPr>
        <p:pic>
          <p:nvPicPr>
            <p:cNvPr id="40"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0533" t="21718" r="27941" b="18558"/>
            <a:stretch>
              <a:fillRect/>
            </a:stretch>
          </p:blipFill>
          <p:spPr bwMode="auto">
            <a:xfrm flipH="1">
              <a:off x="3374968" y="2816595"/>
              <a:ext cx="588421" cy="4623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4391" t="49624" r="36319" b="22470"/>
            <a:stretch>
              <a:fillRect/>
            </a:stretch>
          </p:blipFill>
          <p:spPr bwMode="auto">
            <a:xfrm>
              <a:off x="3501116" y="3043132"/>
              <a:ext cx="360040" cy="2160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pic>
        <p:nvPicPr>
          <p:cNvPr id="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40533" t="21718" r="27941" b="18558"/>
          <a:stretch>
            <a:fillRect/>
          </a:stretch>
        </p:blipFill>
        <p:spPr bwMode="auto">
          <a:xfrm>
            <a:off x="7151887" y="4288623"/>
            <a:ext cx="648072" cy="509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3" name="Picture 2" descr="Resultat d'imatges de telosb"/>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727950" y="3937247"/>
            <a:ext cx="864096" cy="990254"/>
          </a:xfrm>
          <a:prstGeom prst="rect">
            <a:avLst/>
          </a:prstGeom>
          <a:noFill/>
        </p:spPr>
      </p:pic>
      <p:cxnSp>
        <p:nvCxnSpPr>
          <p:cNvPr id="44" name="27 Conector recto de flecha"/>
          <p:cNvCxnSpPr/>
          <p:nvPr/>
        </p:nvCxnSpPr>
        <p:spPr bwMode="auto">
          <a:xfrm flipH="1">
            <a:off x="5927750" y="4009255"/>
            <a:ext cx="2448272" cy="432048"/>
          </a:xfrm>
          <a:prstGeom prst="straightConnector1">
            <a:avLst/>
          </a:prstGeom>
          <a:noFill/>
          <a:ln w="19050" cap="flat" cmpd="sng" algn="ctr">
            <a:solidFill>
              <a:srgbClr val="FFC000"/>
            </a:solidFill>
            <a:prstDash val="solid"/>
            <a:round/>
            <a:headEnd type="none" w="med" len="med"/>
            <a:tailEnd type="stealth" w="lg" len="lg"/>
          </a:ln>
          <a:effectLst/>
        </p:spPr>
      </p:cxnSp>
      <p:cxnSp>
        <p:nvCxnSpPr>
          <p:cNvPr id="45" name="40 Conector recto de flecha"/>
          <p:cNvCxnSpPr/>
          <p:nvPr/>
        </p:nvCxnSpPr>
        <p:spPr bwMode="auto">
          <a:xfrm>
            <a:off x="5567710" y="3937247"/>
            <a:ext cx="1584176" cy="432048"/>
          </a:xfrm>
          <a:prstGeom prst="straightConnector1">
            <a:avLst/>
          </a:prstGeom>
          <a:noFill/>
          <a:ln w="19050" cap="flat" cmpd="sng" algn="ctr">
            <a:solidFill>
              <a:srgbClr val="FF0000"/>
            </a:solidFill>
            <a:prstDash val="solid"/>
            <a:round/>
            <a:headEnd type="none" w="med" len="med"/>
            <a:tailEnd type="stealth" w="lg" len="lg"/>
          </a:ln>
          <a:effectLst/>
        </p:spPr>
      </p:cxnSp>
      <p:sp>
        <p:nvSpPr>
          <p:cNvPr id="3" name="CuadroTexto 2"/>
          <p:cNvSpPr txBox="1"/>
          <p:nvPr/>
        </p:nvSpPr>
        <p:spPr>
          <a:xfrm>
            <a:off x="4499092" y="4831628"/>
            <a:ext cx="1102931" cy="307777"/>
          </a:xfrm>
          <a:prstGeom prst="rect">
            <a:avLst/>
          </a:prstGeom>
          <a:noFill/>
        </p:spPr>
        <p:txBody>
          <a:bodyPr wrap="none" rtlCol="0">
            <a:spAutoFit/>
          </a:bodyPr>
          <a:lstStyle/>
          <a:p>
            <a:r>
              <a:rPr lang="en-US" sz="1400" dirty="0" smtClean="0">
                <a:solidFill>
                  <a:schemeClr val="tx1"/>
                </a:solidFill>
              </a:rPr>
              <a:t>IEEE 802.11</a:t>
            </a:r>
            <a:endParaRPr lang="en-US" sz="1400" dirty="0">
              <a:solidFill>
                <a:schemeClr val="tx1"/>
              </a:solidFill>
            </a:endParaRPr>
          </a:p>
        </p:txBody>
      </p:sp>
      <p:sp>
        <p:nvSpPr>
          <p:cNvPr id="46" name="CuadroTexto 45"/>
          <p:cNvSpPr txBox="1"/>
          <p:nvPr/>
        </p:nvSpPr>
        <p:spPr>
          <a:xfrm>
            <a:off x="7489115" y="4927501"/>
            <a:ext cx="1244251" cy="307777"/>
          </a:xfrm>
          <a:prstGeom prst="rect">
            <a:avLst/>
          </a:prstGeom>
          <a:noFill/>
        </p:spPr>
        <p:txBody>
          <a:bodyPr wrap="none" rtlCol="0">
            <a:spAutoFit/>
          </a:bodyPr>
          <a:lstStyle/>
          <a:p>
            <a:r>
              <a:rPr lang="en-US" sz="1400" dirty="0" smtClean="0">
                <a:solidFill>
                  <a:schemeClr val="tx1"/>
                </a:solidFill>
              </a:rPr>
              <a:t>IEEE 802.15.4</a:t>
            </a:r>
            <a:endParaRPr lang="en-US" sz="1400" dirty="0">
              <a:solidFill>
                <a:schemeClr val="tx1"/>
              </a:solidFill>
            </a:endParaRPr>
          </a:p>
        </p:txBody>
      </p:sp>
      <p:sp>
        <p:nvSpPr>
          <p:cNvPr id="47" name="CuadroTexto 46"/>
          <p:cNvSpPr txBox="1"/>
          <p:nvPr/>
        </p:nvSpPr>
        <p:spPr>
          <a:xfrm>
            <a:off x="6052473" y="5045676"/>
            <a:ext cx="1176925" cy="261610"/>
          </a:xfrm>
          <a:prstGeom prst="rect">
            <a:avLst/>
          </a:prstGeom>
          <a:noFill/>
        </p:spPr>
        <p:txBody>
          <a:bodyPr wrap="none" rtlCol="0">
            <a:spAutoFit/>
          </a:bodyPr>
          <a:lstStyle/>
          <a:p>
            <a:r>
              <a:rPr lang="en-US" sz="1100" dirty="0" err="1" smtClean="0">
                <a:solidFill>
                  <a:schemeClr val="accent2"/>
                </a:solidFill>
              </a:rPr>
              <a:t>TGba</a:t>
            </a:r>
            <a:r>
              <a:rPr lang="en-US" sz="1100" dirty="0" smtClean="0">
                <a:solidFill>
                  <a:schemeClr val="accent2"/>
                </a:solidFill>
              </a:rPr>
              <a:t>-compatible</a:t>
            </a:r>
            <a:endParaRPr lang="en-US" sz="1100" dirty="0">
              <a:solidFill>
                <a:schemeClr val="accent2"/>
              </a:solidFill>
            </a:endParaRPr>
          </a:p>
        </p:txBody>
      </p:sp>
      <p:sp>
        <p:nvSpPr>
          <p:cNvPr id="4" name="Forma libre 3"/>
          <p:cNvSpPr/>
          <p:nvPr/>
        </p:nvSpPr>
        <p:spPr bwMode="auto">
          <a:xfrm>
            <a:off x="5782962" y="4840088"/>
            <a:ext cx="849008" cy="275609"/>
          </a:xfrm>
          <a:custGeom>
            <a:avLst/>
            <a:gdLst>
              <a:gd name="connsiteX0" fmla="*/ 799070 w 849008"/>
              <a:gd name="connsiteY0" fmla="*/ 275609 h 275609"/>
              <a:gd name="connsiteX1" fmla="*/ 799070 w 849008"/>
              <a:gd name="connsiteY1" fmla="*/ 3761 h 275609"/>
              <a:gd name="connsiteX2" fmla="*/ 280087 w 849008"/>
              <a:gd name="connsiteY2" fmla="*/ 110853 h 275609"/>
              <a:gd name="connsiteX3" fmla="*/ 0 w 849008"/>
              <a:gd name="connsiteY3" fmla="*/ 20236 h 275609"/>
            </a:gdLst>
            <a:ahLst/>
            <a:cxnLst>
              <a:cxn ang="0">
                <a:pos x="connsiteX0" y="connsiteY0"/>
              </a:cxn>
              <a:cxn ang="0">
                <a:pos x="connsiteX1" y="connsiteY1"/>
              </a:cxn>
              <a:cxn ang="0">
                <a:pos x="connsiteX2" y="connsiteY2"/>
              </a:cxn>
              <a:cxn ang="0">
                <a:pos x="connsiteX3" y="connsiteY3"/>
              </a:cxn>
            </a:cxnLst>
            <a:rect l="l" t="t" r="r" b="b"/>
            <a:pathLst>
              <a:path w="849008" h="275609">
                <a:moveTo>
                  <a:pt x="799070" y="275609"/>
                </a:moveTo>
                <a:cubicBezTo>
                  <a:pt x="842318" y="153414"/>
                  <a:pt x="885567" y="31220"/>
                  <a:pt x="799070" y="3761"/>
                </a:cubicBezTo>
                <a:cubicBezTo>
                  <a:pt x="712573" y="-23698"/>
                  <a:pt x="413265" y="108107"/>
                  <a:pt x="280087" y="110853"/>
                </a:cubicBezTo>
                <a:cubicBezTo>
                  <a:pt x="146909" y="113599"/>
                  <a:pt x="73454" y="66917"/>
                  <a:pt x="0" y="20236"/>
                </a:cubicBezTo>
              </a:path>
            </a:pathLst>
          </a:custGeom>
          <a:noFill/>
          <a:ln w="9525" cap="flat" cmpd="sng" algn="ctr">
            <a:solidFill>
              <a:schemeClr val="accent2"/>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48" name="Forma libre 47"/>
          <p:cNvSpPr/>
          <p:nvPr/>
        </p:nvSpPr>
        <p:spPr bwMode="auto">
          <a:xfrm flipH="1">
            <a:off x="6658046" y="4838913"/>
            <a:ext cx="849008" cy="275609"/>
          </a:xfrm>
          <a:custGeom>
            <a:avLst/>
            <a:gdLst>
              <a:gd name="connsiteX0" fmla="*/ 799070 w 849008"/>
              <a:gd name="connsiteY0" fmla="*/ 275609 h 275609"/>
              <a:gd name="connsiteX1" fmla="*/ 799070 w 849008"/>
              <a:gd name="connsiteY1" fmla="*/ 3761 h 275609"/>
              <a:gd name="connsiteX2" fmla="*/ 280087 w 849008"/>
              <a:gd name="connsiteY2" fmla="*/ 110853 h 275609"/>
              <a:gd name="connsiteX3" fmla="*/ 0 w 849008"/>
              <a:gd name="connsiteY3" fmla="*/ 20236 h 275609"/>
            </a:gdLst>
            <a:ahLst/>
            <a:cxnLst>
              <a:cxn ang="0">
                <a:pos x="connsiteX0" y="connsiteY0"/>
              </a:cxn>
              <a:cxn ang="0">
                <a:pos x="connsiteX1" y="connsiteY1"/>
              </a:cxn>
              <a:cxn ang="0">
                <a:pos x="connsiteX2" y="connsiteY2"/>
              </a:cxn>
              <a:cxn ang="0">
                <a:pos x="connsiteX3" y="connsiteY3"/>
              </a:cxn>
            </a:cxnLst>
            <a:rect l="l" t="t" r="r" b="b"/>
            <a:pathLst>
              <a:path w="849008" h="275609">
                <a:moveTo>
                  <a:pt x="799070" y="275609"/>
                </a:moveTo>
                <a:cubicBezTo>
                  <a:pt x="842318" y="153414"/>
                  <a:pt x="885567" y="31220"/>
                  <a:pt x="799070" y="3761"/>
                </a:cubicBezTo>
                <a:cubicBezTo>
                  <a:pt x="712573" y="-23698"/>
                  <a:pt x="413265" y="108107"/>
                  <a:pt x="280087" y="110853"/>
                </a:cubicBezTo>
                <a:cubicBezTo>
                  <a:pt x="146909" y="113599"/>
                  <a:pt x="73454" y="66917"/>
                  <a:pt x="0" y="20236"/>
                </a:cubicBezTo>
              </a:path>
            </a:pathLst>
          </a:custGeom>
          <a:noFill/>
          <a:ln w="9525" cap="flat" cmpd="sng" algn="ctr">
            <a:solidFill>
              <a:schemeClr val="accent2"/>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49" name="CuadroTexto 48"/>
          <p:cNvSpPr txBox="1"/>
          <p:nvPr/>
        </p:nvSpPr>
        <p:spPr>
          <a:xfrm>
            <a:off x="6734890" y="3493439"/>
            <a:ext cx="1620957" cy="261610"/>
          </a:xfrm>
          <a:prstGeom prst="rect">
            <a:avLst/>
          </a:prstGeom>
          <a:noFill/>
        </p:spPr>
        <p:txBody>
          <a:bodyPr wrap="none" rtlCol="0">
            <a:spAutoFit/>
          </a:bodyPr>
          <a:lstStyle/>
          <a:p>
            <a:r>
              <a:rPr lang="en-US" sz="1100" dirty="0" smtClean="0">
                <a:solidFill>
                  <a:schemeClr val="accent2"/>
                </a:solidFill>
              </a:rPr>
              <a:t>Out of the scope of </a:t>
            </a:r>
            <a:r>
              <a:rPr lang="en-US" sz="1100" dirty="0" err="1" smtClean="0">
                <a:solidFill>
                  <a:schemeClr val="accent2"/>
                </a:solidFill>
              </a:rPr>
              <a:t>TGba</a:t>
            </a:r>
            <a:endParaRPr lang="en-US" sz="1100" dirty="0">
              <a:solidFill>
                <a:schemeClr val="accent2"/>
              </a:solidFill>
            </a:endParaRPr>
          </a:p>
        </p:txBody>
      </p:sp>
      <p:sp>
        <p:nvSpPr>
          <p:cNvPr id="5" name="Forma libre 4"/>
          <p:cNvSpPr/>
          <p:nvPr/>
        </p:nvSpPr>
        <p:spPr bwMode="auto">
          <a:xfrm>
            <a:off x="7023646" y="3805881"/>
            <a:ext cx="788131" cy="255373"/>
          </a:xfrm>
          <a:custGeom>
            <a:avLst/>
            <a:gdLst>
              <a:gd name="connsiteX0" fmla="*/ 110322 w 788131"/>
              <a:gd name="connsiteY0" fmla="*/ 0 h 255373"/>
              <a:gd name="connsiteX1" fmla="*/ 44419 w 788131"/>
              <a:gd name="connsiteY1" fmla="*/ 131805 h 255373"/>
              <a:gd name="connsiteX2" fmla="*/ 695208 w 788131"/>
              <a:gd name="connsiteY2" fmla="*/ 32951 h 255373"/>
              <a:gd name="connsiteX3" fmla="*/ 769349 w 788131"/>
              <a:gd name="connsiteY3" fmla="*/ 255373 h 255373"/>
            </a:gdLst>
            <a:ahLst/>
            <a:cxnLst>
              <a:cxn ang="0">
                <a:pos x="connsiteX0" y="connsiteY0"/>
              </a:cxn>
              <a:cxn ang="0">
                <a:pos x="connsiteX1" y="connsiteY1"/>
              </a:cxn>
              <a:cxn ang="0">
                <a:pos x="connsiteX2" y="connsiteY2"/>
              </a:cxn>
              <a:cxn ang="0">
                <a:pos x="connsiteX3" y="connsiteY3"/>
              </a:cxn>
            </a:cxnLst>
            <a:rect l="l" t="t" r="r" b="b"/>
            <a:pathLst>
              <a:path w="788131" h="255373">
                <a:moveTo>
                  <a:pt x="110322" y="0"/>
                </a:moveTo>
                <a:cubicBezTo>
                  <a:pt x="28630" y="63156"/>
                  <a:pt x="-53062" y="126313"/>
                  <a:pt x="44419" y="131805"/>
                </a:cubicBezTo>
                <a:cubicBezTo>
                  <a:pt x="141900" y="137297"/>
                  <a:pt x="574386" y="12356"/>
                  <a:pt x="695208" y="32951"/>
                </a:cubicBezTo>
                <a:cubicBezTo>
                  <a:pt x="816030" y="53546"/>
                  <a:pt x="792689" y="154459"/>
                  <a:pt x="769349" y="255373"/>
                </a:cubicBezTo>
              </a:path>
            </a:pathLst>
          </a:custGeom>
          <a:noFill/>
          <a:ln w="9525" cap="flat" cmpd="sng" algn="ctr">
            <a:solidFill>
              <a:schemeClr val="accent2"/>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50"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370810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Summary</a:t>
            </a:r>
            <a:endParaRPr lang="en-US" dirty="0"/>
          </a:p>
        </p:txBody>
      </p:sp>
      <p:sp>
        <p:nvSpPr>
          <p:cNvPr id="3" name="内容占位符 2"/>
          <p:cNvSpPr>
            <a:spLocks noGrp="1"/>
          </p:cNvSpPr>
          <p:nvPr>
            <p:ph idx="1"/>
          </p:nvPr>
        </p:nvSpPr>
        <p:spPr/>
        <p:txBody>
          <a:bodyPr/>
          <a:lstStyle/>
          <a:p>
            <a:pPr>
              <a:buFont typeface="Arial" panose="020B0604020202020204" pitchFamily="34" charset="0"/>
              <a:buChar char="•"/>
            </a:pPr>
            <a:r>
              <a:rPr lang="en-US" dirty="0" smtClean="0"/>
              <a:t>We provide several new usage models following the format of 11-17/0029r4.</a:t>
            </a:r>
          </a:p>
          <a:p>
            <a:pPr>
              <a:buFont typeface="Arial" panose="020B0604020202020204" pitchFamily="34" charset="0"/>
              <a:buChar char="•"/>
            </a:pPr>
            <a:endParaRPr lang="en-US" dirty="0"/>
          </a:p>
          <a:p>
            <a:pPr>
              <a:buFont typeface="Arial" panose="020B0604020202020204" pitchFamily="34" charset="0"/>
              <a:buChar char="•"/>
            </a:pPr>
            <a:r>
              <a:rPr lang="en-US" dirty="0" smtClean="0"/>
              <a:t>The goal of the usage models presented is to make the most of a (low-power) secondary radio capable of receiving messages from IEEE 802.11-compatible devices.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Intention is to include those new usage models to the WUR Usage Model Document.</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7"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
        <p:nvSpPr>
          <p:cNvPr id="8"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68885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References</a:t>
            </a:r>
            <a:endParaRPr lang="en-US" dirty="0"/>
          </a:p>
        </p:txBody>
      </p:sp>
      <p:sp>
        <p:nvSpPr>
          <p:cNvPr id="3" name="内容占位符 2"/>
          <p:cNvSpPr>
            <a:spLocks noGrp="1"/>
          </p:cNvSpPr>
          <p:nvPr>
            <p:ph idx="1"/>
          </p:nvPr>
        </p:nvSpPr>
        <p:spPr/>
        <p:txBody>
          <a:bodyPr/>
          <a:lstStyle/>
          <a:p>
            <a:pPr marL="457200" indent="-457200">
              <a:buAutoNum type="arabicPeriod"/>
            </a:pPr>
            <a:r>
              <a:rPr lang="en-US" sz="2000" dirty="0" smtClean="0">
                <a:hlinkClick r:id="rId2"/>
              </a:rPr>
              <a:t>11-17/0029r4,</a:t>
            </a:r>
            <a:r>
              <a:rPr lang="en-US" sz="2000" dirty="0" smtClean="0"/>
              <a:t> “WUR </a:t>
            </a:r>
            <a:r>
              <a:rPr lang="en-US" altLang="zh-CN" sz="2000" dirty="0" smtClean="0"/>
              <a:t>Usage Model Document”</a:t>
            </a:r>
          </a:p>
          <a:p>
            <a:pPr marL="457200" indent="-457200">
              <a:buAutoNum type="arabicPeriod"/>
            </a:pPr>
            <a:r>
              <a:rPr lang="en-US" sz="2000" dirty="0" smtClean="0">
                <a:hlinkClick r:id="rId3"/>
              </a:rPr>
              <a:t>11-17/0065r0</a:t>
            </a:r>
            <a:r>
              <a:rPr lang="en-US" sz="2000" dirty="0" smtClean="0"/>
              <a:t>, “</a:t>
            </a:r>
            <a:r>
              <a:rPr lang="ca-ES" sz="2000" dirty="0" err="1"/>
              <a:t>Usage</a:t>
            </a:r>
            <a:r>
              <a:rPr lang="ca-ES" sz="2000" dirty="0"/>
              <a:t> Model for </a:t>
            </a:r>
            <a:r>
              <a:rPr lang="ca-ES" sz="2000" dirty="0" err="1"/>
              <a:t>Power</a:t>
            </a:r>
            <a:r>
              <a:rPr lang="ca-ES" sz="2000" dirty="0"/>
              <a:t> </a:t>
            </a:r>
            <a:r>
              <a:rPr lang="ca-ES" sz="2000" dirty="0" err="1"/>
              <a:t>Saving</a:t>
            </a:r>
            <a:r>
              <a:rPr lang="ca-ES" sz="2000" dirty="0"/>
              <a:t> AP</a:t>
            </a:r>
            <a:r>
              <a:rPr lang="en-US" sz="2000" dirty="0" smtClean="0"/>
              <a:t>”</a:t>
            </a:r>
            <a:endParaRPr lang="en-US" sz="200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7" name="Date Placeholder 4"/>
          <p:cNvSpPr>
            <a:spLocks noGrp="1"/>
          </p:cNvSpPr>
          <p:nvPr/>
        </p:nvSpPr>
        <p:spPr bwMode="auto">
          <a:xfrm>
            <a:off x="676183" y="304800"/>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zh-CN" dirty="0" smtClean="0"/>
              <a:t>Jan 2017</a:t>
            </a:r>
            <a:endParaRPr lang="en-GB" altLang="zh-CN" dirty="0"/>
          </a:p>
        </p:txBody>
      </p:sp>
      <p:sp>
        <p:nvSpPr>
          <p:cNvPr id="8"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762064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smtClean="0"/>
              <a:t>Background</a:t>
            </a:r>
            <a:endParaRPr lang="en-GB" dirty="0"/>
          </a:p>
        </p:txBody>
      </p:sp>
      <p:sp>
        <p:nvSpPr>
          <p:cNvPr id="4098" name="Rectangle 2"/>
          <p:cNvSpPr>
            <a:spLocks noGrp="1" noChangeArrowheads="1"/>
          </p:cNvSpPr>
          <p:nvPr>
            <p:ph idx="1"/>
          </p:nvPr>
        </p:nvSpPr>
        <p:spPr/>
        <p:txBody>
          <a:bodyPr/>
          <a:lstStyle/>
          <a:p>
            <a:pPr marL="685800">
              <a:buFont typeface="Arial" panose="020B0604020202020204" pitchFamily="34" charset="0"/>
              <a:buChar char="•"/>
            </a:pPr>
            <a:r>
              <a:rPr lang="en-US" sz="2000" dirty="0" smtClean="0"/>
              <a:t>Document </a:t>
            </a:r>
            <a:r>
              <a:rPr lang="en-US" sz="2000" dirty="0">
                <a:hlinkClick r:id="rId3"/>
              </a:rPr>
              <a:t>11-17/0029r4 </a:t>
            </a:r>
            <a:r>
              <a:rPr lang="en-US" sz="2000" dirty="0" smtClean="0"/>
              <a:t>(approved </a:t>
            </a:r>
            <a:r>
              <a:rPr lang="en-US" altLang="zh-CN" sz="2000" dirty="0"/>
              <a:t>draft </a:t>
            </a:r>
            <a:r>
              <a:rPr lang="en-US" altLang="zh-CN" sz="2000" dirty="0" err="1"/>
              <a:t>TGba</a:t>
            </a:r>
            <a:r>
              <a:rPr lang="en-US" altLang="zh-CN" sz="2000" dirty="0"/>
              <a:t> Usage Models document</a:t>
            </a:r>
            <a:r>
              <a:rPr lang="en-US" sz="2000" dirty="0" smtClean="0"/>
              <a:t>) lists </a:t>
            </a:r>
            <a:r>
              <a:rPr lang="en-US" sz="2000" dirty="0"/>
              <a:t>several usage </a:t>
            </a:r>
            <a:r>
              <a:rPr lang="en-US" sz="2000" dirty="0" smtClean="0"/>
              <a:t>models</a:t>
            </a:r>
            <a:r>
              <a:rPr lang="en-US" sz="2000" dirty="0"/>
              <a:t>:</a:t>
            </a:r>
            <a:r>
              <a:rPr lang="en-US" sz="2000" dirty="0" smtClean="0"/>
              <a:t> </a:t>
            </a:r>
          </a:p>
          <a:p>
            <a:pPr marL="1143000" lvl="1" indent="-342900">
              <a:buFont typeface="+mj-lt"/>
              <a:buAutoNum type="arabicPeriod"/>
            </a:pPr>
            <a:r>
              <a:rPr lang="en-US" sz="1600" dirty="0" smtClean="0"/>
              <a:t>Smart Home</a:t>
            </a:r>
          </a:p>
          <a:p>
            <a:pPr marL="1143000" lvl="1" indent="-342900">
              <a:buFont typeface="+mj-lt"/>
              <a:buAutoNum type="arabicPeriod"/>
            </a:pPr>
            <a:r>
              <a:rPr lang="en-US" sz="1600" dirty="0" smtClean="0"/>
              <a:t>Warehouse</a:t>
            </a:r>
          </a:p>
          <a:p>
            <a:pPr marL="1143000" lvl="1" indent="-342900">
              <a:buFont typeface="+mj-lt"/>
              <a:buAutoNum type="arabicPeriod"/>
            </a:pPr>
            <a:r>
              <a:rPr lang="en-US" sz="1600" dirty="0" smtClean="0"/>
              <a:t>Outdoor Cattle Farms</a:t>
            </a:r>
          </a:p>
          <a:p>
            <a:pPr marL="1143000" lvl="1" indent="-342900">
              <a:buFont typeface="+mj-lt"/>
              <a:buAutoNum type="arabicPeriod"/>
            </a:pPr>
            <a:r>
              <a:rPr lang="en-US" altLang="zh-CN" sz="1600" kern="1200" dirty="0">
                <a:solidFill>
                  <a:schemeClr val="dk1"/>
                </a:solidFill>
                <a:latin typeface="Times New Roman" panose="02020603050405020304" pitchFamily="18" charset="0"/>
                <a:ea typeface="Times New Roman" panose="02020603050405020304" pitchFamily="18" charset="0"/>
              </a:rPr>
              <a:t>Sensor Network Synchronized Wake Up</a:t>
            </a:r>
            <a:endParaRPr lang="en-US" sz="1600" kern="1200" dirty="0">
              <a:solidFill>
                <a:schemeClr val="dk1"/>
              </a:solidFill>
              <a:latin typeface="Times New Roman" panose="02020603050405020304" pitchFamily="18" charset="0"/>
              <a:ea typeface="Times New Roman" panose="02020603050405020304" pitchFamily="18" charset="0"/>
            </a:endParaRPr>
          </a:p>
          <a:p>
            <a:pPr marL="1143000" lvl="1" indent="-342900">
              <a:buFont typeface="+mj-lt"/>
              <a:buAutoNum type="arabicPeriod"/>
            </a:pPr>
            <a:r>
              <a:rPr lang="en-US" sz="1600" kern="1200" dirty="0">
                <a:solidFill>
                  <a:schemeClr val="dk1"/>
                </a:solidFill>
                <a:latin typeface="Times New Roman" panose="02020603050405020304" pitchFamily="18" charset="0"/>
                <a:ea typeface="Times New Roman" panose="02020603050405020304" pitchFamily="18" charset="0"/>
              </a:rPr>
              <a:t>Wearable Devices Unsynchronized Wake Up</a:t>
            </a:r>
          </a:p>
          <a:p>
            <a:pPr marL="1143000" lvl="1" indent="-342900">
              <a:buFont typeface="+mj-lt"/>
              <a:buAutoNum type="arabicPeriod"/>
            </a:pPr>
            <a:r>
              <a:rPr lang="en-GB" sz="1600" kern="1200" dirty="0">
                <a:solidFill>
                  <a:schemeClr val="dk1"/>
                </a:solidFill>
                <a:latin typeface="Times New Roman" panose="02020603050405020304" pitchFamily="18" charset="0"/>
                <a:ea typeface="Times New Roman" panose="02020603050405020304" pitchFamily="18" charset="0"/>
              </a:rPr>
              <a:t>Wearable Devices Reconnection</a:t>
            </a:r>
            <a:endParaRPr lang="en-US" sz="1600" kern="1200" dirty="0">
              <a:solidFill>
                <a:schemeClr val="dk1"/>
              </a:solidFill>
              <a:latin typeface="Times New Roman" panose="02020603050405020304" pitchFamily="18" charset="0"/>
              <a:ea typeface="Times New Roman" panose="02020603050405020304" pitchFamily="18" charset="0"/>
            </a:endParaRPr>
          </a:p>
          <a:p>
            <a:pPr marL="1143000" lvl="1" indent="-342900">
              <a:buFont typeface="+mj-lt"/>
              <a:buAutoNum type="arabicPeriod"/>
            </a:pPr>
            <a:r>
              <a:rPr lang="en-US" sz="1600" dirty="0"/>
              <a:t>Moving Goods Tracking Wake Up</a:t>
            </a:r>
          </a:p>
          <a:p>
            <a:pPr marL="1085850" lvl="1">
              <a:buFont typeface="Arial" panose="020B0604020202020204" pitchFamily="34" charset="0"/>
              <a:buChar char="•"/>
            </a:pPr>
            <a:endParaRPr lang="en-US" sz="1600" dirty="0" smtClean="0"/>
          </a:p>
          <a:p>
            <a:pPr marL="685800">
              <a:buFont typeface="Arial" panose="020B0604020202020204" pitchFamily="34" charset="0"/>
              <a:buChar char="•"/>
            </a:pPr>
            <a:r>
              <a:rPr lang="en-US" sz="2000" dirty="0" smtClean="0"/>
              <a:t>The present document is intended to extend that list with new ideas for new use cases.</a:t>
            </a:r>
            <a:endParaRPr lang="en-US" sz="2000" dirty="0"/>
          </a:p>
        </p:txBody>
      </p:sp>
      <p:sp>
        <p:nvSpPr>
          <p:cNvPr id="6" name="Slide Number Placeholder 5"/>
          <p:cNvSpPr>
            <a:spLocks noGrp="1"/>
          </p:cNvSpPr>
          <p:nvPr>
            <p:ph type="sldNum" idx="12"/>
          </p:nvPr>
        </p:nvSpPr>
        <p:spPr/>
        <p:txBody>
          <a:bodyPr/>
          <a:lstStyle/>
          <a:p>
            <a:r>
              <a:rPr lang="en-GB" smtClean="0"/>
              <a:t>Slide </a:t>
            </a:r>
            <a:fld id="{351F4386-A5E2-41A1-B4D0-BE653C929E06}" type="slidenum">
              <a:rPr lang="en-GB" smtClean="0"/>
              <a:pPr/>
              <a:t>2</a:t>
            </a:fld>
            <a:endParaRPr lang="en-GB"/>
          </a:p>
        </p:txBody>
      </p:sp>
      <p:sp>
        <p:nvSpPr>
          <p:cNvPr id="8"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dirty="0" smtClean="0"/>
              <a:t>Terminology from 11-17/0029r4:</a:t>
            </a:r>
            <a:endParaRPr 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7" name="Rectangle 3"/>
          <p:cNvSpPr txBox="1">
            <a:spLocks noChangeArrowheads="1"/>
          </p:cNvSpPr>
          <p:nvPr/>
        </p:nvSpPr>
        <p:spPr bwMode="auto">
          <a:xfrm>
            <a:off x="684213" y="1700213"/>
            <a:ext cx="7989887" cy="468153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defRPr/>
            </a:pPr>
            <a:r>
              <a:rPr lang="en-US"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sz="1800" kern="0" dirty="0" smtClean="0">
                <a:ea typeface="ＭＳ Ｐゴシック" pitchFamily="34" charset="-128"/>
              </a:rPr>
              <a:t>Application </a:t>
            </a:r>
            <a:r>
              <a:rPr lang="en-US" sz="1800" b="0" kern="0" dirty="0" smtClean="0">
                <a:ea typeface="ＭＳ Ｐゴシック" pitchFamily="34" charset="-128"/>
              </a:rPr>
              <a:t>– A source and/or sink of wireless data that relates to a particular type of user activity. Examples are streaming video and VoIP.</a:t>
            </a:r>
          </a:p>
          <a:p>
            <a:pPr>
              <a:defRPr/>
            </a:pPr>
            <a:r>
              <a:rPr lang="en-US" sz="1800" kern="0" dirty="0" smtClean="0">
                <a:ea typeface="ＭＳ Ｐゴシック" pitchFamily="34" charset="-128"/>
              </a:rPr>
              <a:t>Environment </a:t>
            </a:r>
            <a:r>
              <a:rPr lang="en-US" sz="1800" b="0" kern="0" dirty="0" smtClean="0">
                <a:ea typeface="ＭＳ Ｐゴシック" pitchFamily="34" charset="-128"/>
              </a:rPr>
              <a:t>– The type of place in which the network of the use case is deployed, such as home, outdoor, hot spot, enterprise, metropolitan area, etc.</a:t>
            </a:r>
          </a:p>
          <a:p>
            <a:pPr>
              <a:defRPr/>
            </a:pPr>
            <a:r>
              <a:rPr lang="en-US" sz="1800" kern="0" dirty="0" smtClean="0">
                <a:ea typeface="ＭＳ Ｐゴシック" pitchFamily="34" charset="-128"/>
              </a:rPr>
              <a:t>Traffic Conditions </a:t>
            </a:r>
            <a:r>
              <a:rPr lang="en-US" sz="1800" b="0" kern="0" dirty="0" smtClean="0">
                <a:ea typeface="ＭＳ Ｐゴシック" pitchFamily="34" charset="-128"/>
              </a:rPr>
              <a:t>– General background traffic or interference that is expected while the use case steps are occurring. Overlapping BSSs, existing video streams, and interference from cordless phones are all examples of traffic conditions.</a:t>
            </a:r>
          </a:p>
          <a:p>
            <a:pPr>
              <a:defRPr/>
            </a:pPr>
            <a:r>
              <a:rPr lang="en-US" sz="1800" kern="0" dirty="0" smtClean="0">
                <a:ea typeface="ＭＳ Ｐゴシック" pitchFamily="34" charset="-128"/>
              </a:rPr>
              <a:t>Use Case </a:t>
            </a:r>
            <a:r>
              <a:rPr lang="en-US" sz="1800" b="0" kern="0" dirty="0" smtClean="0">
                <a:ea typeface="ＭＳ Ｐゴシック" pitchFamily="34" charset="-128"/>
              </a:rPr>
              <a:t>– A use case is task oriented. It describes the specific step-by-step actions performed by a user or device. One use case example is a user starting and stopping a video stream.</a:t>
            </a:r>
            <a:endParaRPr lang="en-US" sz="1800" b="0" kern="0" dirty="0">
              <a:ea typeface="ＭＳ Ｐゴシック" pitchFamily="34" charset="-128"/>
            </a:endParaRPr>
          </a:p>
        </p:txBody>
      </p:sp>
      <p:sp>
        <p:nvSpPr>
          <p:cNvPr id="8"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1928841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List of </a:t>
            </a:r>
            <a:r>
              <a:rPr lang="en-US" i="1" dirty="0" smtClean="0"/>
              <a:t>new</a:t>
            </a:r>
            <a:r>
              <a:rPr lang="en-US" dirty="0" smtClean="0"/>
              <a:t> Usage Models proposed</a:t>
            </a:r>
            <a:endParaRPr lang="en-US" dirty="0"/>
          </a:p>
        </p:txBody>
      </p:sp>
      <p:graphicFrame>
        <p:nvGraphicFramePr>
          <p:cNvPr id="8" name="内容占位符 7"/>
          <p:cNvGraphicFramePr>
            <a:graphicFrameLocks noGrp="1"/>
          </p:cNvGraphicFramePr>
          <p:nvPr>
            <p:ph idx="1"/>
            <p:extLst>
              <p:ext uri="{D42A27DB-BD31-4B8C-83A1-F6EECF244321}">
                <p14:modId xmlns:p14="http://schemas.microsoft.com/office/powerpoint/2010/main" val="1109780864"/>
              </p:ext>
            </p:extLst>
          </p:nvPr>
        </p:nvGraphicFramePr>
        <p:xfrm>
          <a:off x="1980933" y="1751013"/>
          <a:ext cx="5562866" cy="2225040"/>
        </p:xfrm>
        <a:graphic>
          <a:graphicData uri="http://schemas.openxmlformats.org/drawingml/2006/table">
            <a:tbl>
              <a:tblPr firstRow="1" bandRow="1">
                <a:tableStyleId>{5C22544A-7EE6-4342-B048-85BDC9FD1C3A}</a:tableStyleId>
              </a:tblPr>
              <a:tblGrid>
                <a:gridCol w="1371867"/>
                <a:gridCol w="4190999"/>
              </a:tblGrid>
              <a:tr h="370840">
                <a:tc>
                  <a:txBody>
                    <a:bodyPr/>
                    <a:lstStyle/>
                    <a:p>
                      <a:r>
                        <a:rPr lang="en-US" dirty="0" smtClean="0">
                          <a:solidFill>
                            <a:schemeClr val="tx1"/>
                          </a:solidFill>
                        </a:rPr>
                        <a:t>Model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Usage Model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8</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Put to Sleep packet</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9</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Wake-up AP</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10</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WUP Forwarding</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GB" sz="1400" kern="1200" dirty="0" smtClean="0">
                          <a:solidFill>
                            <a:schemeClr val="dk1"/>
                          </a:solidFill>
                          <a:effectLst/>
                          <a:latin typeface="Times New Roman" panose="02020603050405020304" pitchFamily="18" charset="0"/>
                          <a:ea typeface="Times New Roman" panose="02020603050405020304" pitchFamily="18" charset="0"/>
                          <a:cs typeface="+mn-cs"/>
                        </a:rPr>
                        <a:t>11</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Out-of-band Signaling</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l" defTabSz="914400" rtl="0" eaLnBrk="1" latinLnBrk="0" hangingPunct="0">
                        <a:spcAft>
                          <a:spcPts val="0"/>
                        </a:spcAft>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12</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lang="en-US" sz="1400" kern="1200" dirty="0" smtClean="0">
                          <a:solidFill>
                            <a:schemeClr val="dk1"/>
                          </a:solidFill>
                          <a:effectLst/>
                          <a:latin typeface="Times New Roman" panose="02020603050405020304" pitchFamily="18" charset="0"/>
                          <a:ea typeface="Times New Roman" panose="02020603050405020304" pitchFamily="18" charset="0"/>
                          <a:cs typeface="+mn-cs"/>
                        </a:rPr>
                        <a:t>Beyond IEEE 802.11</a:t>
                      </a:r>
                      <a:endParaRPr lang="en-US" sz="1400" kern="1200" dirty="0">
                        <a:solidFill>
                          <a:schemeClr val="dk1"/>
                        </a:solidFill>
                        <a:effectLst/>
                        <a:latin typeface="Times New Roman" panose="02020603050405020304" pitchFamily="18" charset="0"/>
                        <a:ea typeface="Times New Roman" panose="02020603050405020304" pitchFamily="18" charset="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9"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1722748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85801"/>
            <a:ext cx="7924800" cy="609600"/>
          </a:xfrm>
        </p:spPr>
        <p:txBody>
          <a:bodyPr/>
          <a:lstStyle/>
          <a:p>
            <a:r>
              <a:rPr lang="en-US" altLang="zh-CN" sz="2800" dirty="0" smtClean="0"/>
              <a:t>Usage Model  8: Put to sleep packet</a:t>
            </a:r>
            <a:endParaRPr lang="zh-CN" altLang="en-US" sz="2800" dirty="0"/>
          </a:p>
        </p:txBody>
      </p:sp>
      <p:sp>
        <p:nvSpPr>
          <p:cNvPr id="7" name="Rectangle 3"/>
          <p:cNvSpPr txBox="1">
            <a:spLocks noChangeArrowheads="1"/>
          </p:cNvSpPr>
          <p:nvPr/>
        </p:nvSpPr>
        <p:spPr bwMode="auto">
          <a:xfrm>
            <a:off x="250825" y="1219200"/>
            <a:ext cx="34829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Smart home/office (cf. usage model 1), warehouse (cf. usage model 2 and 7) or outdoor sensor deployment (cf. usage model 3) where (one or several) WUR-enabled devices do not go to sleep automatically or are executing (irrelevant) tasks preventing them to move to sleep.</a:t>
            </a:r>
          </a:p>
          <a:p>
            <a:pPr>
              <a:spcBef>
                <a:spcPct val="20000"/>
              </a:spcBef>
            </a:pPr>
            <a:r>
              <a:rPr lang="en-US" altLang="en-US" sz="1600" b="1" u="sng" dirty="0" smtClean="0"/>
              <a:t>Applications</a:t>
            </a:r>
          </a:p>
          <a:p>
            <a:pPr marL="285750" lvl="1">
              <a:spcBef>
                <a:spcPct val="20000"/>
              </a:spcBef>
              <a:buFont typeface="Arial" panose="020B0604020202020204" pitchFamily="34" charset="0"/>
              <a:buChar char="•"/>
            </a:pPr>
            <a:r>
              <a:rPr lang="en-US" altLang="en-US" sz="1400" dirty="0" smtClean="0"/>
              <a:t>Force energy-saving state on battery-driven “things” equipped with a  compatible WUR.</a:t>
            </a:r>
          </a:p>
          <a:p>
            <a:pPr marL="285750" lvl="1">
              <a:spcBef>
                <a:spcPct val="20000"/>
              </a:spcBef>
              <a:buFont typeface="Arial" panose="020B0604020202020204" pitchFamily="34" charset="0"/>
              <a:buChar char="•"/>
            </a:pPr>
            <a:r>
              <a:rPr lang="en-US" altLang="en-US" sz="1400" dirty="0" smtClean="0"/>
              <a:t>Remotely turn off the AP (or any other WUR-equipped STA) for energy savings, reduced interference, increased security and privacy.</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wake up packet transmission. Interference with neighboring legacy 802.11 transmissions in dense environments.</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600" y="1219200"/>
            <a:ext cx="5029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marL="342900" indent="-342900">
              <a:spcBef>
                <a:spcPct val="20000"/>
              </a:spcBef>
              <a:buFont typeface="+mj-lt"/>
              <a:buAutoNum type="arabicPeriod"/>
            </a:pPr>
            <a:r>
              <a:rPr lang="en-US" altLang="en-US" sz="1400" dirty="0" smtClean="0"/>
              <a:t>Upon user’s request (or pre-configured automatic process) , a </a:t>
            </a:r>
            <a:r>
              <a:rPr lang="en-US" altLang="en-US" sz="1400" dirty="0" err="1" smtClean="0"/>
              <a:t>TGba</a:t>
            </a:r>
            <a:r>
              <a:rPr lang="en-US" altLang="en-US" sz="1400" dirty="0" smtClean="0"/>
              <a:t> STA sends </a:t>
            </a:r>
            <a:r>
              <a:rPr lang="en-US" altLang="en-US" sz="1400" b="1" i="1" dirty="0" smtClean="0">
                <a:solidFill>
                  <a:schemeClr val="accent2"/>
                </a:solidFill>
              </a:rPr>
              <a:t>Sleep Packet </a:t>
            </a:r>
            <a:r>
              <a:rPr lang="en-US" altLang="en-US" sz="1400" dirty="0" smtClean="0"/>
              <a:t>to one or multiple WUR-enabled devices.</a:t>
            </a:r>
          </a:p>
          <a:p>
            <a:pPr marL="342900" indent="-342900">
              <a:spcBef>
                <a:spcPct val="20000"/>
              </a:spcBef>
              <a:buFont typeface="+mj-lt"/>
              <a:buAutoNum type="arabicPeriod"/>
            </a:pPr>
            <a:r>
              <a:rPr lang="en-US" altLang="en-US" sz="1400" dirty="0" smtClean="0"/>
              <a:t>Recipient/s of the </a:t>
            </a:r>
            <a:r>
              <a:rPr lang="en-US" altLang="en-US" sz="1400" b="1" i="1" dirty="0" smtClean="0">
                <a:solidFill>
                  <a:schemeClr val="accent2"/>
                </a:solidFill>
              </a:rPr>
              <a:t>Sleep Packet </a:t>
            </a:r>
            <a:r>
              <a:rPr lang="en-US" altLang="en-US" sz="1400" dirty="0" smtClean="0"/>
              <a:t>react by entering sleep mode to save energy/reduce interference/improve security/privacy.</a:t>
            </a:r>
          </a:p>
          <a:p>
            <a:pPr marL="1085850" lvl="1" indent="-342900">
              <a:spcBef>
                <a:spcPct val="20000"/>
              </a:spcBef>
              <a:buFont typeface="Arial" pitchFamily="34" charset="0"/>
              <a:buChar char="•"/>
            </a:pPr>
            <a:r>
              <a:rPr lang="en-US" altLang="en-US" sz="1400" b="1" i="1" dirty="0" smtClean="0">
                <a:solidFill>
                  <a:schemeClr val="accent2"/>
                </a:solidFill>
              </a:rPr>
              <a:t>Sleep Packet</a:t>
            </a:r>
            <a:r>
              <a:rPr lang="en-US" altLang="en-US" sz="1400" dirty="0" smtClean="0"/>
              <a:t> may include configuration parameters (e.g. next wake-up time).</a:t>
            </a:r>
          </a:p>
          <a:p>
            <a:pPr marL="1085850" lvl="1" indent="-342900">
              <a:spcBef>
                <a:spcPct val="20000"/>
              </a:spcBef>
              <a:buFont typeface="Arial" pitchFamily="34" charset="0"/>
              <a:buChar char="•"/>
            </a:pPr>
            <a:r>
              <a:rPr lang="en-US" altLang="en-US" sz="1400" b="1" i="1" dirty="0" smtClean="0">
                <a:solidFill>
                  <a:schemeClr val="accent2"/>
                </a:solidFill>
              </a:rPr>
              <a:t>Sleep Packets</a:t>
            </a:r>
            <a:r>
              <a:rPr lang="en-US" altLang="en-US" sz="1400" dirty="0" smtClean="0"/>
              <a:t> are just like WUPs (only differ in given flag(s)/header fields(s))</a:t>
            </a:r>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a:t>
            </a:r>
            <a:r>
              <a:rPr lang="en-US" sz="1400" b="1" i="1" dirty="0" smtClean="0">
                <a:solidFill>
                  <a:schemeClr val="accent2"/>
                </a:solidFill>
              </a:rPr>
              <a:t>SP</a:t>
            </a:r>
            <a:r>
              <a:rPr lang="en-US" sz="1400" dirty="0" smtClean="0"/>
              <a:t> transmission should enable coexistence with legacy IEEE 802.11 devices operating in the same band.</a:t>
            </a:r>
          </a:p>
          <a:p>
            <a:pPr marL="285750" lvl="1">
              <a:spcBef>
                <a:spcPct val="20000"/>
              </a:spcBef>
              <a:buFont typeface="Arial" panose="020B0604020202020204" pitchFamily="34" charset="0"/>
              <a:buChar char="•"/>
            </a:pPr>
            <a:r>
              <a:rPr lang="en-US" altLang="zh-CN" sz="1400" b="1" i="1" dirty="0" smtClean="0">
                <a:solidFill>
                  <a:schemeClr val="accent2"/>
                </a:solidFill>
              </a:rPr>
              <a:t>SP</a:t>
            </a:r>
            <a:r>
              <a:rPr lang="en-US" altLang="zh-CN" sz="1400" dirty="0" smtClean="0"/>
              <a:t> transmission should be secured to prevent </a:t>
            </a:r>
            <a:r>
              <a:rPr lang="en-US" altLang="zh-CN" sz="1400" dirty="0" err="1" smtClean="0"/>
              <a:t>DoS</a:t>
            </a:r>
            <a:r>
              <a:rPr lang="en-US" altLang="zh-CN" sz="1400" dirty="0" smtClean="0"/>
              <a:t>.</a:t>
            </a:r>
          </a:p>
          <a:p>
            <a:pPr marL="285750" lvl="1">
              <a:spcBef>
                <a:spcPct val="20000"/>
              </a:spcBef>
              <a:buFont typeface="Arial" panose="020B0604020202020204" pitchFamily="34" charset="0"/>
              <a:buChar char="•"/>
            </a:pPr>
            <a:r>
              <a:rPr lang="en-US" altLang="zh-CN" sz="1400" dirty="0" smtClean="0"/>
              <a:t>Targeted WUR-enabled devices have unique identifiers</a:t>
            </a:r>
          </a:p>
          <a:p>
            <a:pPr marL="285750" lvl="1">
              <a:spcBef>
                <a:spcPct val="20000"/>
              </a:spcBef>
              <a:buFont typeface="Arial" panose="020B0604020202020204" pitchFamily="34" charset="0"/>
              <a:buChar char="•"/>
            </a:pPr>
            <a:r>
              <a:rPr lang="en-US" altLang="en-US" sz="1400" dirty="0" smtClean="0"/>
              <a:t>Support of different types of messages (e.g. WUP and </a:t>
            </a:r>
            <a:r>
              <a:rPr lang="en-US" altLang="en-US" sz="1400" b="1" i="1" dirty="0" smtClean="0">
                <a:solidFill>
                  <a:schemeClr val="accent2"/>
                </a:solidFill>
              </a:rPr>
              <a:t>SP</a:t>
            </a:r>
            <a:r>
              <a:rPr lang="en-US" altLang="en-US" sz="1400" dirty="0" smtClean="0"/>
              <a:t>).</a:t>
            </a:r>
          </a:p>
          <a:p>
            <a:pPr>
              <a:spcBef>
                <a:spcPct val="20000"/>
              </a:spcBef>
            </a:pPr>
            <a:endParaRPr lang="en-US" sz="1600" b="1" u="sng" dirty="0"/>
          </a:p>
          <a:p>
            <a:pPr>
              <a:spcBef>
                <a:spcPct val="20000"/>
              </a:spcBef>
            </a:pPr>
            <a:endParaRPr lang="en-US" altLang="en-US" sz="1400" dirty="0"/>
          </a:p>
        </p:txBody>
      </p:sp>
      <p:sp>
        <p:nvSpPr>
          <p:cNvPr id="22"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pic>
        <p:nvPicPr>
          <p:cNvPr id="30" name="Picture 14" descr="Resultat d'imatges de access point"/>
          <p:cNvPicPr>
            <a:picLocks noChangeAspect="1" noChangeArrowheads="1"/>
          </p:cNvPicPr>
          <p:nvPr/>
        </p:nvPicPr>
        <p:blipFill>
          <a:blip r:embed="rId3" cstate="print"/>
          <a:srcRect/>
          <a:stretch>
            <a:fillRect/>
          </a:stretch>
        </p:blipFill>
        <p:spPr bwMode="auto">
          <a:xfrm>
            <a:off x="6934200" y="4953000"/>
            <a:ext cx="1800200" cy="1800200"/>
          </a:xfrm>
          <a:prstGeom prst="rect">
            <a:avLst/>
          </a:prstGeom>
          <a:noFill/>
        </p:spPr>
      </p:pic>
      <p:cxnSp>
        <p:nvCxnSpPr>
          <p:cNvPr id="32" name="31 Conector recto de flecha"/>
          <p:cNvCxnSpPr>
            <a:endCxn id="40" idx="1"/>
          </p:cNvCxnSpPr>
          <p:nvPr/>
        </p:nvCxnSpPr>
        <p:spPr bwMode="auto">
          <a:xfrm>
            <a:off x="4191000" y="5486400"/>
            <a:ext cx="2383160" cy="654732"/>
          </a:xfrm>
          <a:prstGeom prst="straightConnector1">
            <a:avLst/>
          </a:prstGeom>
          <a:noFill/>
          <a:ln w="25400" cap="flat" cmpd="sng" algn="ctr">
            <a:solidFill>
              <a:srgbClr val="FF0000"/>
            </a:solidFill>
            <a:prstDash val="solid"/>
            <a:round/>
            <a:headEnd type="none" w="med" len="med"/>
            <a:tailEnd type="triangle" w="lg" len="lg"/>
          </a:ln>
          <a:effectLst/>
        </p:spPr>
      </p:cxnSp>
      <p:sp>
        <p:nvSpPr>
          <p:cNvPr id="33" name="32 Explosión 1"/>
          <p:cNvSpPr/>
          <p:nvPr/>
        </p:nvSpPr>
        <p:spPr bwMode="auto">
          <a:xfrm rot="802619">
            <a:off x="4568369" y="5253635"/>
            <a:ext cx="1689945" cy="986408"/>
          </a:xfrm>
          <a:prstGeom prst="irregularSeal1">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rPr>
              <a:t>Sleep now!!</a:t>
            </a:r>
          </a:p>
        </p:txBody>
      </p:sp>
      <p:grpSp>
        <p:nvGrpSpPr>
          <p:cNvPr id="37" name="36 Grupo"/>
          <p:cNvGrpSpPr/>
          <p:nvPr/>
        </p:nvGrpSpPr>
        <p:grpSpPr>
          <a:xfrm>
            <a:off x="7582272" y="5673080"/>
            <a:ext cx="405842" cy="521141"/>
            <a:chOff x="6123848" y="3843961"/>
            <a:chExt cx="405842" cy="521141"/>
          </a:xfrm>
        </p:grpSpPr>
        <p:pic>
          <p:nvPicPr>
            <p:cNvPr id="38" name="Picture 19"/>
            <p:cNvPicPr>
              <a:picLocks noChangeAspect="1" noChangeArrowheads="1"/>
            </p:cNvPicPr>
            <p:nvPr/>
          </p:nvPicPr>
          <p:blipFill>
            <a:blip r:embed="rId4" cstate="print"/>
            <a:srcRect/>
            <a:stretch>
              <a:fillRect/>
            </a:stretch>
          </p:blipFill>
          <p:spPr bwMode="auto">
            <a:xfrm rot="1081598">
              <a:off x="6123848" y="3843961"/>
              <a:ext cx="405842" cy="320824"/>
            </a:xfrm>
            <a:prstGeom prst="rect">
              <a:avLst/>
            </a:prstGeom>
            <a:noFill/>
            <a:ln w="9525">
              <a:noFill/>
              <a:miter lim="800000"/>
              <a:headEnd/>
              <a:tailEnd/>
            </a:ln>
          </p:spPr>
        </p:pic>
        <p:sp>
          <p:nvSpPr>
            <p:cNvPr id="39" name="38 Elipse"/>
            <p:cNvSpPr/>
            <p:nvPr/>
          </p:nvSpPr>
          <p:spPr bwMode="auto">
            <a:xfrm>
              <a:off x="6156176" y="4149078"/>
              <a:ext cx="144016" cy="216024"/>
            </a:xfrm>
            <a:prstGeom prst="ellipse">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pic>
        <p:nvPicPr>
          <p:cNvPr id="4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40533" t="21718" r="27941" b="18558"/>
          <a:stretch>
            <a:fillRect/>
          </a:stretch>
        </p:blipFill>
        <p:spPr bwMode="auto">
          <a:xfrm>
            <a:off x="6574160" y="5889104"/>
            <a:ext cx="641526"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2" name="41 Grupo"/>
          <p:cNvGrpSpPr/>
          <p:nvPr/>
        </p:nvGrpSpPr>
        <p:grpSpPr>
          <a:xfrm>
            <a:off x="3733800" y="5257800"/>
            <a:ext cx="602249" cy="946391"/>
            <a:chOff x="4800600" y="5715000"/>
            <a:chExt cx="602249" cy="946391"/>
          </a:xfrm>
        </p:grpSpPr>
        <p:pic>
          <p:nvPicPr>
            <p:cNvPr id="4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t="5429" r="84237" b="34847"/>
            <a:stretch>
              <a:fillRect/>
            </a:stretch>
          </p:blipFill>
          <p:spPr bwMode="auto">
            <a:xfrm>
              <a:off x="4800600" y="5715000"/>
              <a:ext cx="602249" cy="94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2"/>
            <p:cNvPicPr>
              <a:picLocks noChangeAspect="1" noChangeArrowheads="1"/>
            </p:cNvPicPr>
            <p:nvPr/>
          </p:nvPicPr>
          <p:blipFill>
            <a:blip r:embed="rId6" cstate="print">
              <a:clrChange>
                <a:clrFrom>
                  <a:srgbClr val="FFFFFF"/>
                </a:clrFrom>
                <a:clrTo>
                  <a:srgbClr val="FFFFFF">
                    <a:alpha val="0"/>
                  </a:srgbClr>
                </a:clrTo>
              </a:clrChange>
            </a:blip>
            <a:srcRect l="6300" t="18900" r="5501" b="18101"/>
            <a:stretch>
              <a:fillRect/>
            </a:stretch>
          </p:blipFill>
          <p:spPr bwMode="auto">
            <a:xfrm>
              <a:off x="4953000" y="6019800"/>
              <a:ext cx="288032" cy="20573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685801"/>
            <a:ext cx="7924800" cy="609600"/>
          </a:xfrm>
        </p:spPr>
        <p:txBody>
          <a:bodyPr/>
          <a:lstStyle/>
          <a:p>
            <a:r>
              <a:rPr lang="en-US" altLang="zh-CN" sz="2800" dirty="0" smtClean="0"/>
              <a:t>Usage Model  9: Wake-Up AP</a:t>
            </a:r>
            <a:endParaRPr lang="zh-CN" altLang="en-US" sz="2800" dirty="0"/>
          </a:p>
        </p:txBody>
      </p:sp>
      <p:sp>
        <p:nvSpPr>
          <p:cNvPr id="7" name="Rectangle 3"/>
          <p:cNvSpPr txBox="1">
            <a:spLocks noChangeArrowheads="1"/>
          </p:cNvSpPr>
          <p:nvPr/>
        </p:nvSpPr>
        <p:spPr bwMode="auto">
          <a:xfrm>
            <a:off x="250825" y="1219200"/>
            <a:ext cx="34067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Domestic and small-office/home-office (SOHO) IEEE 802.11 deployments where network is in use only during office hours (or morning/evening hours in the case of domestic users).</a:t>
            </a:r>
          </a:p>
          <a:p>
            <a:pPr>
              <a:spcBef>
                <a:spcPct val="20000"/>
              </a:spcBef>
            </a:pPr>
            <a:r>
              <a:rPr lang="en-US" altLang="en-US" sz="1600" b="1" u="sng" dirty="0" smtClean="0"/>
              <a:t>Applications</a:t>
            </a:r>
          </a:p>
          <a:p>
            <a:pPr>
              <a:spcBef>
                <a:spcPct val="20000"/>
              </a:spcBef>
            </a:pPr>
            <a:r>
              <a:rPr lang="en-US" altLang="en-US" sz="1400" dirty="0" smtClean="0"/>
              <a:t>Wake-up of IEEE 802.11 APs for energy savings, reduced interference, increased security and privacy.</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WUP/SP transmission. Interference with neighboring legacy 802.11 transmissions in dense environments.</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600" y="1219200"/>
            <a:ext cx="5029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a:t>
            </a:r>
            <a:r>
              <a:rPr lang="en-US" altLang="en-US" sz="1600" b="1" u="sng" dirty="0"/>
              <a:t>case</a:t>
            </a:r>
          </a:p>
          <a:p>
            <a:pPr marL="342900" indent="-342900">
              <a:spcBef>
                <a:spcPct val="20000"/>
              </a:spcBef>
              <a:buFont typeface="+mj-lt"/>
              <a:buAutoNum type="arabicPeriod"/>
            </a:pPr>
            <a:r>
              <a:rPr lang="en-US" altLang="en-US" sz="1400" dirty="0" smtClean="0"/>
              <a:t>After TBD time of inactivity (or after </a:t>
            </a:r>
            <a:r>
              <a:rPr lang="en-US" altLang="en-US" sz="1400" b="1" i="1" dirty="0" smtClean="0">
                <a:solidFill>
                  <a:schemeClr val="accent2"/>
                </a:solidFill>
              </a:rPr>
              <a:t>Sleep Packet</a:t>
            </a:r>
            <a:r>
              <a:rPr lang="en-US" altLang="en-US" sz="1400" dirty="0" smtClean="0"/>
              <a:t>) , AP1 is put to sleep in order to save energy, to reduce interference with neighboring WLANs (no beacons, no probe responses, etc.) and to improve security (turning off Wi-Fi reduces the chances of an intruder to access the network).</a:t>
            </a:r>
          </a:p>
          <a:p>
            <a:pPr marL="342900" indent="-342900">
              <a:spcBef>
                <a:spcPct val="20000"/>
              </a:spcBef>
              <a:buFont typeface="+mj-lt"/>
              <a:buAutoNum type="arabicPeriod"/>
            </a:pPr>
            <a:r>
              <a:rPr lang="en-US" altLang="en-US" sz="1400" dirty="0" smtClean="0"/>
              <a:t>When user of STA1 requires network services, STA1 sends WUP to AP1.</a:t>
            </a:r>
          </a:p>
          <a:p>
            <a:pPr marL="1085850" lvl="1" indent="-342900">
              <a:spcBef>
                <a:spcPct val="20000"/>
              </a:spcBef>
              <a:buFont typeface="+mj-lt"/>
              <a:buAutoNum type="arabicPeriod"/>
            </a:pPr>
            <a:r>
              <a:rPr lang="en-US" altLang="en-US" sz="1400" dirty="0" smtClean="0"/>
              <a:t>WUP may include initial configuration parameters (e.g. channel, bandwidth, power level, etc.) for the AP.</a:t>
            </a:r>
          </a:p>
          <a:p>
            <a:pPr marL="342900" indent="-342900">
              <a:spcBef>
                <a:spcPct val="20000"/>
              </a:spcBef>
              <a:buFont typeface="+mj-lt"/>
              <a:buAutoNum type="arabicPeriod"/>
            </a:pPr>
            <a:r>
              <a:rPr lang="en-US" altLang="en-US" sz="1400" dirty="0" smtClean="0"/>
              <a:t>Once AP1 is up, regular IEEE 802.11 is established between AP1 and STA1 (and other STAs).</a:t>
            </a:r>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WUP transmission should enable coexistence with legacy IEEE 802.11 devices operating in the same band.</a:t>
            </a:r>
            <a:endParaRPr lang="en-US" altLang="zh-CN" sz="1400" dirty="0" smtClean="0"/>
          </a:p>
          <a:p>
            <a:pPr marL="285750" lvl="1">
              <a:spcBef>
                <a:spcPct val="20000"/>
              </a:spcBef>
              <a:buFont typeface="Arial" panose="020B0604020202020204" pitchFamily="34" charset="0"/>
              <a:buChar char="•"/>
            </a:pPr>
            <a:r>
              <a:rPr lang="en-US" altLang="zh-CN" sz="1400" dirty="0" smtClean="0"/>
              <a:t>WUR-enabled AP has unique identifier</a:t>
            </a:r>
          </a:p>
          <a:p>
            <a:pPr marL="285750" lvl="1">
              <a:spcBef>
                <a:spcPct val="20000"/>
              </a:spcBef>
              <a:buFont typeface="Arial" panose="020B0604020202020204" pitchFamily="34" charset="0"/>
              <a:buChar char="•"/>
            </a:pPr>
            <a:r>
              <a:rPr lang="en-US" altLang="en-US" sz="1400" dirty="0" smtClean="0"/>
              <a:t>Optionally, WUP carries control information (e.g. initial </a:t>
            </a:r>
            <a:r>
              <a:rPr lang="en-US" altLang="en-US" sz="1400" dirty="0" err="1" smtClean="0"/>
              <a:t>config</a:t>
            </a:r>
            <a:r>
              <a:rPr lang="en-US" altLang="en-US" sz="1400" dirty="0" smtClean="0"/>
              <a:t>. parameters).</a:t>
            </a:r>
          </a:p>
          <a:p>
            <a:pPr>
              <a:spcBef>
                <a:spcPct val="20000"/>
              </a:spcBef>
            </a:pPr>
            <a:endParaRPr lang="en-US" sz="1600" b="1" u="sng" dirty="0"/>
          </a:p>
          <a:p>
            <a:pPr>
              <a:spcBef>
                <a:spcPct val="20000"/>
              </a:spcBef>
            </a:pPr>
            <a:endParaRPr lang="en-US" altLang="en-US" sz="1400" dirty="0"/>
          </a:p>
        </p:txBody>
      </p:sp>
      <p:pic>
        <p:nvPicPr>
          <p:cNvPr id="63" name="Picture 14" descr="Resultat d'imatges de access point"/>
          <p:cNvPicPr>
            <a:picLocks noChangeAspect="1" noChangeArrowheads="1"/>
          </p:cNvPicPr>
          <p:nvPr/>
        </p:nvPicPr>
        <p:blipFill>
          <a:blip r:embed="rId3" cstate="print"/>
          <a:srcRect/>
          <a:stretch>
            <a:fillRect/>
          </a:stretch>
        </p:blipFill>
        <p:spPr bwMode="auto">
          <a:xfrm>
            <a:off x="609600" y="4800600"/>
            <a:ext cx="1800200" cy="1800200"/>
          </a:xfrm>
          <a:prstGeom prst="rect">
            <a:avLst/>
          </a:prstGeom>
          <a:noFill/>
        </p:spPr>
      </p:pic>
      <p:sp>
        <p:nvSpPr>
          <p:cNvPr id="64" name="63 Llamada de nube"/>
          <p:cNvSpPr/>
          <p:nvPr/>
        </p:nvSpPr>
        <p:spPr bwMode="auto">
          <a:xfrm>
            <a:off x="304800" y="5029200"/>
            <a:ext cx="914400" cy="612648"/>
          </a:xfrm>
          <a:prstGeom prst="cloudCallout">
            <a:avLst>
              <a:gd name="adj1" fmla="val 30971"/>
              <a:gd name="adj2" fmla="val 73226"/>
            </a:avLst>
          </a:prstGeom>
          <a:noFill/>
          <a:ln w="1587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accent1">
                    <a:lumMod val="75000"/>
                  </a:schemeClr>
                </a:solidFill>
                <a:effectLst/>
                <a:latin typeface="Arial" charset="0"/>
              </a:rPr>
              <a:t>zZzZz</a:t>
            </a:r>
            <a:endParaRPr kumimoji="0" lang="en-US" sz="1200" b="1" i="0" u="none" strike="noStrike" cap="none" normalizeH="0" baseline="0" dirty="0" smtClean="0">
              <a:ln>
                <a:noFill/>
              </a:ln>
              <a:solidFill>
                <a:schemeClr val="accent1">
                  <a:lumMod val="75000"/>
                </a:schemeClr>
              </a:solidFill>
              <a:effectLst/>
              <a:latin typeface="Arial" charset="0"/>
            </a:endParaRPr>
          </a:p>
        </p:txBody>
      </p:sp>
      <p:cxnSp>
        <p:nvCxnSpPr>
          <p:cNvPr id="66" name="65 Conector recto de flecha"/>
          <p:cNvCxnSpPr/>
          <p:nvPr/>
        </p:nvCxnSpPr>
        <p:spPr bwMode="auto">
          <a:xfrm flipH="1" flipV="1">
            <a:off x="2057400" y="5638801"/>
            <a:ext cx="2667000" cy="457199"/>
          </a:xfrm>
          <a:prstGeom prst="straightConnector1">
            <a:avLst/>
          </a:prstGeom>
          <a:noFill/>
          <a:ln w="25400" cap="flat" cmpd="sng" algn="ctr">
            <a:solidFill>
              <a:srgbClr val="FF0000"/>
            </a:solidFill>
            <a:prstDash val="solid"/>
            <a:round/>
            <a:headEnd type="none" w="med" len="med"/>
            <a:tailEnd type="triangle" w="lg" len="lg"/>
          </a:ln>
          <a:effectLst/>
        </p:spPr>
      </p:cxnSp>
      <p:sp>
        <p:nvSpPr>
          <p:cNvPr id="67" name="66 Explosión 1"/>
          <p:cNvSpPr/>
          <p:nvPr/>
        </p:nvSpPr>
        <p:spPr bwMode="auto">
          <a:xfrm rot="597587">
            <a:off x="2513393" y="5368682"/>
            <a:ext cx="1368152" cy="986408"/>
          </a:xfrm>
          <a:prstGeom prst="irregularSeal1">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0000"/>
                </a:solidFill>
                <a:effectLst/>
                <a:latin typeface="Arial" charset="0"/>
              </a:rPr>
              <a:t>Wake up!!</a:t>
            </a:r>
          </a:p>
        </p:txBody>
      </p:sp>
      <p:grpSp>
        <p:nvGrpSpPr>
          <p:cNvPr id="68" name="67 Grupo"/>
          <p:cNvGrpSpPr/>
          <p:nvPr/>
        </p:nvGrpSpPr>
        <p:grpSpPr>
          <a:xfrm>
            <a:off x="1185664" y="5736704"/>
            <a:ext cx="649545" cy="280154"/>
            <a:chOff x="4499992" y="3868927"/>
            <a:chExt cx="649545" cy="280154"/>
          </a:xfrm>
        </p:grpSpPr>
        <p:pic>
          <p:nvPicPr>
            <p:cNvPr id="69" name="Picture 16" descr="Resultat d'imatges de eyes sleeping"/>
            <p:cNvPicPr>
              <a:picLocks noChangeAspect="1" noChangeArrowheads="1"/>
            </p:cNvPicPr>
            <p:nvPr/>
          </p:nvPicPr>
          <p:blipFill>
            <a:blip r:embed="rId4" cstate="print"/>
            <a:srcRect l="4430" t="35437" r="5501" b="37985"/>
            <a:stretch>
              <a:fillRect/>
            </a:stretch>
          </p:blipFill>
          <p:spPr bwMode="auto">
            <a:xfrm rot="909376">
              <a:off x="4513466" y="3868927"/>
              <a:ext cx="636071" cy="187693"/>
            </a:xfrm>
            <a:prstGeom prst="rect">
              <a:avLst/>
            </a:prstGeom>
            <a:noFill/>
          </p:spPr>
        </p:pic>
        <p:sp>
          <p:nvSpPr>
            <p:cNvPr id="70" name="69 Arco"/>
            <p:cNvSpPr/>
            <p:nvPr/>
          </p:nvSpPr>
          <p:spPr bwMode="auto">
            <a:xfrm rot="11619740">
              <a:off x="4499992" y="3933057"/>
              <a:ext cx="360040" cy="216024"/>
            </a:xfrm>
            <a:prstGeom prst="arc">
              <a:avLst>
                <a:gd name="adj1" fmla="val 11534345"/>
                <a:gd name="adj2" fmla="val 0"/>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grpSp>
      <p:pic>
        <p:nvPicPr>
          <p:cNvPr id="7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40533" t="21718" r="27941" b="18558"/>
          <a:stretch>
            <a:fillRect/>
          </a:stretch>
        </p:blipFill>
        <p:spPr bwMode="auto">
          <a:xfrm>
            <a:off x="249560" y="5736704"/>
            <a:ext cx="641526"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5" name="84 Grupo"/>
          <p:cNvGrpSpPr/>
          <p:nvPr/>
        </p:nvGrpSpPr>
        <p:grpSpPr>
          <a:xfrm>
            <a:off x="4953000" y="5638800"/>
            <a:ext cx="602249" cy="946391"/>
            <a:chOff x="4800600" y="5715000"/>
            <a:chExt cx="602249" cy="946391"/>
          </a:xfrm>
        </p:grpSpPr>
        <p:pic>
          <p:nvPicPr>
            <p:cNvPr id="7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t="5429" r="84237" b="34847"/>
            <a:stretch>
              <a:fillRect/>
            </a:stretch>
          </p:blipFill>
          <p:spPr bwMode="auto">
            <a:xfrm>
              <a:off x="4800600" y="5715000"/>
              <a:ext cx="602249" cy="94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22"/>
            <p:cNvPicPr>
              <a:picLocks noChangeAspect="1" noChangeArrowheads="1"/>
            </p:cNvPicPr>
            <p:nvPr/>
          </p:nvPicPr>
          <p:blipFill>
            <a:blip r:embed="rId6" cstate="print">
              <a:clrChange>
                <a:clrFrom>
                  <a:srgbClr val="FFFFFF"/>
                </a:clrFrom>
                <a:clrTo>
                  <a:srgbClr val="FFFFFF">
                    <a:alpha val="0"/>
                  </a:srgbClr>
                </a:clrTo>
              </a:clrChange>
            </a:blip>
            <a:srcRect l="6300" t="18900" r="5501" b="18101"/>
            <a:stretch>
              <a:fillRect/>
            </a:stretch>
          </p:blipFill>
          <p:spPr bwMode="auto">
            <a:xfrm>
              <a:off x="4953000" y="6019800"/>
              <a:ext cx="288032" cy="205737"/>
            </a:xfrm>
            <a:prstGeom prst="rect">
              <a:avLst/>
            </a:prstGeom>
            <a:noFill/>
            <a:ln w="9525">
              <a:noFill/>
              <a:miter lim="800000"/>
              <a:headEnd/>
              <a:tailEnd/>
            </a:ln>
          </p:spPr>
        </p:pic>
      </p:grpSp>
      <p:sp>
        <p:nvSpPr>
          <p:cNvPr id="16"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921550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838200"/>
            <a:ext cx="8305800" cy="609600"/>
          </a:xfrm>
        </p:spPr>
        <p:txBody>
          <a:bodyPr/>
          <a:lstStyle/>
          <a:p>
            <a:r>
              <a:rPr lang="en-US" altLang="zh-CN" sz="2800" dirty="0" smtClean="0"/>
              <a:t>Usage Model  10:Wake-Up (or Sleep) Packet Forwarding</a:t>
            </a:r>
            <a:endParaRPr lang="zh-CN" altLang="en-US" sz="2800" dirty="0"/>
          </a:p>
        </p:txBody>
      </p:sp>
      <p:sp>
        <p:nvSpPr>
          <p:cNvPr id="7" name="Rectangle 3"/>
          <p:cNvSpPr txBox="1">
            <a:spLocks noChangeArrowheads="1"/>
          </p:cNvSpPr>
          <p:nvPr/>
        </p:nvSpPr>
        <p:spPr bwMode="auto">
          <a:xfrm>
            <a:off x="250825" y="1371600"/>
            <a:ext cx="34067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Environment </a:t>
            </a:r>
            <a:endParaRPr lang="en-US" altLang="en-US" sz="1600" b="1" u="sng" dirty="0"/>
          </a:p>
          <a:p>
            <a:pPr>
              <a:spcBef>
                <a:spcPct val="20000"/>
              </a:spcBef>
            </a:pPr>
            <a:r>
              <a:rPr lang="en-US" altLang="zh-CN" sz="1400" dirty="0" smtClean="0"/>
              <a:t>IEEE 802.11-based wireless mesh network where multi-hop communication is required (e.g. infrastructure-less sensor network,  distributed wireless backbone).</a:t>
            </a:r>
          </a:p>
          <a:p>
            <a:pPr>
              <a:spcBef>
                <a:spcPct val="20000"/>
              </a:spcBef>
            </a:pPr>
            <a:r>
              <a:rPr lang="en-US" altLang="zh-CN" sz="1400" dirty="0" smtClean="0"/>
              <a:t>AP-run BSS in SOHO environments where direct communication of WUP/SP may not be possible (only AP reaches all STAs).</a:t>
            </a:r>
          </a:p>
          <a:p>
            <a:pPr>
              <a:spcBef>
                <a:spcPct val="20000"/>
              </a:spcBef>
            </a:pPr>
            <a:r>
              <a:rPr lang="en-US" altLang="en-US" sz="1600" b="1" u="sng" dirty="0" smtClean="0"/>
              <a:t>Applications</a:t>
            </a:r>
          </a:p>
          <a:p>
            <a:pPr>
              <a:spcBef>
                <a:spcPct val="20000"/>
              </a:spcBef>
            </a:pPr>
            <a:r>
              <a:rPr lang="en-US" altLang="en-US" sz="1400" dirty="0" smtClean="0"/>
              <a:t>Energy savings in multi-hop wireless mesh networks with on-demand routing/forwarding (data paths are created upon request) where inactive routers  remain in sleep mode when not needed.</a:t>
            </a:r>
          </a:p>
          <a:p>
            <a:pPr>
              <a:spcBef>
                <a:spcPct val="20000"/>
              </a:spcBef>
            </a:pPr>
            <a:r>
              <a:rPr lang="en-US" altLang="en-US" sz="1400" dirty="0" smtClean="0"/>
              <a:t>Two-hop WUP/SP transmission in AP-based BSS.</a:t>
            </a:r>
            <a:endParaRPr lang="en-US" altLang="en-US" sz="1400" dirty="0"/>
          </a:p>
          <a:p>
            <a:pPr>
              <a:spcBef>
                <a:spcPct val="20000"/>
              </a:spcBef>
            </a:pPr>
            <a:r>
              <a:rPr lang="en-US" altLang="en-US" sz="1600" b="1" u="sng" dirty="0" smtClean="0"/>
              <a:t>Traffic Conditions</a:t>
            </a:r>
          </a:p>
          <a:p>
            <a:pPr>
              <a:spcBef>
                <a:spcPct val="20000"/>
              </a:spcBef>
            </a:pPr>
            <a:r>
              <a:rPr lang="en-US" altLang="en-US" sz="1400" dirty="0" smtClean="0"/>
              <a:t>Interference with WUP/SP transmission. Interference with neighboring legacy 802.11 transmissions in dense environments.</a:t>
            </a:r>
          </a:p>
          <a:p>
            <a:pPr>
              <a:spcBef>
                <a:spcPct val="20000"/>
              </a:spcBef>
            </a:pPr>
            <a:endParaRPr lang="en-US" altLang="en-US" sz="1600" b="1" u="sng" dirty="0"/>
          </a:p>
          <a:p>
            <a:endParaRPr lang="en-US" altLang="en-US" sz="1400" dirty="0"/>
          </a:p>
          <a:p>
            <a:endParaRPr lang="en-US" altLang="en-US" sz="1400" dirty="0"/>
          </a:p>
          <a:p>
            <a:pPr>
              <a:spcBef>
                <a:spcPct val="20000"/>
              </a:spcBef>
            </a:pPr>
            <a:endParaRPr lang="en-US" altLang="en-US" sz="1400" dirty="0"/>
          </a:p>
          <a:p>
            <a:pPr>
              <a:spcBef>
                <a:spcPct val="20000"/>
              </a:spcBef>
            </a:pPr>
            <a:endParaRPr lang="en-US" sz="1400" dirty="0" smtClean="0"/>
          </a:p>
        </p:txBody>
      </p:sp>
      <p:sp>
        <p:nvSpPr>
          <p:cNvPr id="13" name="Rectangle 3"/>
          <p:cNvSpPr txBox="1">
            <a:spLocks noChangeArrowheads="1"/>
          </p:cNvSpPr>
          <p:nvPr/>
        </p:nvSpPr>
        <p:spPr bwMode="auto">
          <a:xfrm>
            <a:off x="3657600" y="1752600"/>
            <a:ext cx="5029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case 1 (</a:t>
            </a:r>
            <a:r>
              <a:rPr lang="en-US" altLang="en-US" sz="1600" b="1" u="sng" dirty="0" err="1" smtClean="0"/>
              <a:t>multihop</a:t>
            </a:r>
            <a:r>
              <a:rPr lang="en-US" altLang="en-US" sz="1600" b="1" u="sng" dirty="0" smtClean="0"/>
              <a:t> mesh)</a:t>
            </a:r>
            <a:endParaRPr lang="en-US" altLang="en-US" sz="1600" b="1" u="sng" dirty="0"/>
          </a:p>
          <a:p>
            <a:pPr marL="342900" indent="-342900">
              <a:spcBef>
                <a:spcPct val="20000"/>
              </a:spcBef>
              <a:buFont typeface="+mj-lt"/>
              <a:buAutoNum type="arabicPeriod"/>
            </a:pPr>
            <a:r>
              <a:rPr lang="en-US" altLang="en-US" sz="1400" dirty="0" smtClean="0"/>
              <a:t>After TBD time of inactivity (or after </a:t>
            </a:r>
            <a:r>
              <a:rPr lang="en-US" altLang="en-US" sz="1400" b="1" i="1" dirty="0" smtClean="0">
                <a:solidFill>
                  <a:schemeClr val="accent2"/>
                </a:solidFill>
              </a:rPr>
              <a:t>Sleep Packet</a:t>
            </a:r>
            <a:r>
              <a:rPr lang="en-US" altLang="en-US" sz="1400" dirty="0" smtClean="0"/>
              <a:t>), mesh routers are put to sleep in order to save energy and to improve security (turning off Wi-Fi reduces the chances of an intruder to access the network).</a:t>
            </a:r>
          </a:p>
          <a:p>
            <a:pPr marL="342900" indent="-342900">
              <a:spcBef>
                <a:spcPct val="20000"/>
              </a:spcBef>
              <a:buFont typeface="+mj-lt"/>
              <a:buAutoNum type="arabicPeriod"/>
            </a:pPr>
            <a:r>
              <a:rPr lang="en-US" altLang="en-US" sz="1400" dirty="0" smtClean="0"/>
              <a:t>Upon activation of a new data flow, the multi-hop path is created on-demand according to source routing or reactive routing approach (e.g. AODV, IEEE 802.11s’s HWMP).</a:t>
            </a:r>
          </a:p>
          <a:p>
            <a:pPr marL="1085850" lvl="1" indent="-342900">
              <a:spcBef>
                <a:spcPct val="20000"/>
              </a:spcBef>
              <a:buFont typeface="+mj-lt"/>
              <a:buAutoNum type="arabicPeriod"/>
            </a:pPr>
            <a:r>
              <a:rPr lang="en-US" altLang="en-US" sz="1400" dirty="0" smtClean="0"/>
              <a:t>Sleeping nodes along such path must be woken-up by forwarding WUP</a:t>
            </a:r>
          </a:p>
          <a:p>
            <a:pPr marL="342900" indent="-342900">
              <a:spcBef>
                <a:spcPct val="20000"/>
              </a:spcBef>
              <a:buFont typeface="+mj-lt"/>
              <a:buAutoNum type="arabicPeriod"/>
            </a:pPr>
            <a:r>
              <a:rPr lang="en-US" altLang="en-US" sz="1400" dirty="0" smtClean="0"/>
              <a:t>Once all mesh nodes in the new path are awake, regular IEEE 802.11 is used to transport the data flow.</a:t>
            </a:r>
          </a:p>
          <a:p>
            <a:pPr>
              <a:spcBef>
                <a:spcPct val="20000"/>
              </a:spcBef>
            </a:pPr>
            <a:r>
              <a:rPr lang="en-US" sz="1600" b="1" u="sng" dirty="0" smtClean="0"/>
              <a:t>Requirements</a:t>
            </a:r>
          </a:p>
          <a:p>
            <a:pPr marL="285750" lvl="1">
              <a:spcBef>
                <a:spcPct val="20000"/>
              </a:spcBef>
              <a:buFont typeface="Arial" panose="020B0604020202020204" pitchFamily="34" charset="0"/>
              <a:buChar char="•"/>
            </a:pPr>
            <a:r>
              <a:rPr lang="en-US" sz="1400" dirty="0" smtClean="0"/>
              <a:t>The WUP transmission should enable coexistence with legacy IEEE 802.11 devices operating in the same band.</a:t>
            </a:r>
            <a:endParaRPr lang="en-US" altLang="zh-CN" sz="1400" dirty="0" smtClean="0"/>
          </a:p>
          <a:p>
            <a:pPr marL="285750" lvl="1">
              <a:spcBef>
                <a:spcPct val="20000"/>
              </a:spcBef>
              <a:buFont typeface="Arial" panose="020B0604020202020204" pitchFamily="34" charset="0"/>
              <a:buChar char="•"/>
            </a:pPr>
            <a:r>
              <a:rPr lang="en-US" altLang="zh-CN" sz="1400" dirty="0" smtClean="0"/>
              <a:t>WUR-enabled mesh STAs have unique identifiers</a:t>
            </a:r>
          </a:p>
          <a:p>
            <a:pPr marL="285750" lvl="1">
              <a:spcBef>
                <a:spcPct val="20000"/>
              </a:spcBef>
              <a:buFont typeface="Arial" panose="020B0604020202020204" pitchFamily="34" charset="0"/>
              <a:buChar char="•"/>
            </a:pPr>
            <a:r>
              <a:rPr lang="en-US" altLang="en-US" sz="1400" dirty="0" smtClean="0"/>
              <a:t>Optionally, WUP carries control information (e.g. freq. channel, destination node’s IP/MAC, etc.).</a:t>
            </a:r>
          </a:p>
          <a:p>
            <a:pPr marL="285750" lvl="1">
              <a:spcBef>
                <a:spcPct val="20000"/>
              </a:spcBef>
              <a:buFont typeface="Arial" panose="020B0604020202020204" pitchFamily="34" charset="0"/>
              <a:buChar char="•"/>
            </a:pPr>
            <a:r>
              <a:rPr lang="en-US" altLang="en-US" sz="1400" dirty="0" smtClean="0"/>
              <a:t>STAs capable of transmitting and receiving WUPs.</a:t>
            </a:r>
          </a:p>
          <a:p>
            <a:pPr>
              <a:spcBef>
                <a:spcPct val="20000"/>
              </a:spcBef>
            </a:pPr>
            <a:endParaRPr lang="en-US" sz="1600" b="1" u="sng" dirty="0"/>
          </a:p>
          <a:p>
            <a:pPr>
              <a:spcBef>
                <a:spcPct val="20000"/>
              </a:spcBef>
            </a:pPr>
            <a:endParaRPr lang="en-US" altLang="en-US" sz="1400" dirty="0"/>
          </a:p>
        </p:txBody>
      </p:sp>
      <p:sp>
        <p:nvSpPr>
          <p:cNvPr id="5"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921550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23 Conector recto"/>
          <p:cNvCxnSpPr/>
          <p:nvPr/>
        </p:nvCxnSpPr>
        <p:spPr bwMode="auto">
          <a:xfrm flipH="1">
            <a:off x="609600" y="1752600"/>
            <a:ext cx="1524000" cy="13716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25" name="24 Conector recto"/>
          <p:cNvCxnSpPr/>
          <p:nvPr/>
        </p:nvCxnSpPr>
        <p:spPr bwMode="auto">
          <a:xfrm>
            <a:off x="2133600" y="1752600"/>
            <a:ext cx="381000" cy="14478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28" name="27 Conector recto"/>
          <p:cNvCxnSpPr/>
          <p:nvPr/>
        </p:nvCxnSpPr>
        <p:spPr bwMode="auto">
          <a:xfrm flipH="1" flipV="1">
            <a:off x="609600" y="3124200"/>
            <a:ext cx="533400" cy="12192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31" name="30 Conector recto"/>
          <p:cNvCxnSpPr/>
          <p:nvPr/>
        </p:nvCxnSpPr>
        <p:spPr bwMode="auto">
          <a:xfrm flipH="1" flipV="1">
            <a:off x="609600" y="3124200"/>
            <a:ext cx="1905000" cy="762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34" name="33 Conector recto"/>
          <p:cNvCxnSpPr/>
          <p:nvPr/>
        </p:nvCxnSpPr>
        <p:spPr bwMode="auto">
          <a:xfrm>
            <a:off x="2514600" y="3200400"/>
            <a:ext cx="1143000" cy="6096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40" name="39 Conector recto"/>
          <p:cNvCxnSpPr/>
          <p:nvPr/>
        </p:nvCxnSpPr>
        <p:spPr bwMode="auto">
          <a:xfrm flipH="1">
            <a:off x="2514600" y="3810000"/>
            <a:ext cx="1143000" cy="12192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cxnSp>
        <p:nvCxnSpPr>
          <p:cNvPr id="43" name="42 Conector recto"/>
          <p:cNvCxnSpPr/>
          <p:nvPr/>
        </p:nvCxnSpPr>
        <p:spPr bwMode="auto">
          <a:xfrm flipH="1" flipV="1">
            <a:off x="1143000" y="4343400"/>
            <a:ext cx="1371600" cy="685800"/>
          </a:xfrm>
          <a:prstGeom prst="line">
            <a:avLst/>
          </a:prstGeom>
          <a:solidFill>
            <a:srgbClr val="00B8FF"/>
          </a:solidFill>
          <a:ln w="15875" cap="flat" cmpd="sng" algn="ctr">
            <a:solidFill>
              <a:schemeClr val="bg1">
                <a:lumMod val="50000"/>
              </a:schemeClr>
            </a:solidFill>
            <a:prstDash val="sysDot"/>
            <a:round/>
            <a:headEnd type="none" w="med" len="med"/>
            <a:tailEnd type="none" w="med" len="med"/>
          </a:ln>
          <a:effectLst/>
        </p:spPr>
      </p:cxnSp>
      <p:sp>
        <p:nvSpPr>
          <p:cNvPr id="2" name="标题 1"/>
          <p:cNvSpPr>
            <a:spLocks noGrp="1"/>
          </p:cNvSpPr>
          <p:nvPr>
            <p:ph type="title"/>
          </p:nvPr>
        </p:nvSpPr>
        <p:spPr>
          <a:xfrm>
            <a:off x="304800" y="838200"/>
            <a:ext cx="8305800" cy="609600"/>
          </a:xfrm>
        </p:spPr>
        <p:txBody>
          <a:bodyPr/>
          <a:lstStyle/>
          <a:p>
            <a:r>
              <a:rPr lang="en-US" altLang="zh-CN" sz="2800" dirty="0" smtClean="0"/>
              <a:t>Usage Model  10:Wake-Up (or Sleep) Packet Forwarding</a:t>
            </a:r>
            <a:endParaRPr lang="zh-CN" altLang="en-US" sz="2800" dirty="0"/>
          </a:p>
        </p:txBody>
      </p:sp>
      <p:sp>
        <p:nvSpPr>
          <p:cNvPr id="13" name="Rectangle 3"/>
          <p:cNvSpPr txBox="1">
            <a:spLocks noChangeArrowheads="1"/>
          </p:cNvSpPr>
          <p:nvPr/>
        </p:nvSpPr>
        <p:spPr bwMode="auto">
          <a:xfrm>
            <a:off x="3657600" y="1752600"/>
            <a:ext cx="5029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case 1 (</a:t>
            </a:r>
            <a:r>
              <a:rPr lang="en-US" altLang="en-US" sz="1600" b="1" u="sng" dirty="0" err="1" smtClean="0"/>
              <a:t>multihop</a:t>
            </a:r>
            <a:r>
              <a:rPr lang="en-US" altLang="en-US" sz="1600" b="1" u="sng" dirty="0" smtClean="0"/>
              <a:t> mesh)</a:t>
            </a:r>
            <a:endParaRPr lang="en-US" altLang="en-US" sz="1600" b="1" u="sng" dirty="0"/>
          </a:p>
          <a:p>
            <a:pPr marL="342900" indent="-342900">
              <a:spcBef>
                <a:spcPct val="20000"/>
              </a:spcBef>
              <a:buFont typeface="+mj-lt"/>
              <a:buAutoNum type="arabicPeriod"/>
            </a:pPr>
            <a:r>
              <a:rPr lang="en-US" altLang="en-US" sz="1400" dirty="0" smtClean="0"/>
              <a:t>After TBD time of inactivity (or after </a:t>
            </a:r>
            <a:r>
              <a:rPr lang="en-US" altLang="en-US" sz="1400" b="1" i="1" dirty="0" smtClean="0">
                <a:solidFill>
                  <a:schemeClr val="accent2"/>
                </a:solidFill>
              </a:rPr>
              <a:t>Sleep Packet</a:t>
            </a:r>
            <a:r>
              <a:rPr lang="en-US" altLang="en-US" sz="1400" dirty="0" smtClean="0"/>
              <a:t>), mesh routers are put to sleep in order to save energy and to improve security (turning off Wi-Fi reduces the chances of an intruder to access the network).</a:t>
            </a:r>
          </a:p>
          <a:p>
            <a:pPr marL="342900" indent="-342900">
              <a:spcBef>
                <a:spcPct val="20000"/>
              </a:spcBef>
              <a:buFont typeface="+mj-lt"/>
              <a:buAutoNum type="arabicPeriod"/>
            </a:pPr>
            <a:r>
              <a:rPr lang="en-US" altLang="en-US" sz="1400" dirty="0" smtClean="0"/>
              <a:t>Upon activation of a new data flow, the multi-hop path is created on-demand according to source routing or reactive routing approach (e.g. AODV, IEEE 802.11s’s HWMP).</a:t>
            </a:r>
          </a:p>
          <a:p>
            <a:pPr marL="1085850" lvl="1" indent="-342900">
              <a:spcBef>
                <a:spcPct val="20000"/>
              </a:spcBef>
              <a:buFont typeface="Arial" pitchFamily="34" charset="0"/>
              <a:buChar char="•"/>
            </a:pPr>
            <a:r>
              <a:rPr lang="en-US" altLang="en-US" sz="1400" dirty="0" smtClean="0"/>
              <a:t>Sleeping nodes along such path must be woken-up by forwarding WUP</a:t>
            </a:r>
          </a:p>
          <a:p>
            <a:pPr marL="342900" indent="-342900">
              <a:spcBef>
                <a:spcPct val="20000"/>
              </a:spcBef>
              <a:buFont typeface="+mj-lt"/>
              <a:buAutoNum type="arabicPeriod"/>
            </a:pPr>
            <a:r>
              <a:rPr lang="en-US" altLang="en-US" sz="1400" dirty="0" smtClean="0"/>
              <a:t>Once all mesh nodes in the new path are awake, regular IEEE 802.11 is used to transport the data flow.</a:t>
            </a:r>
          </a:p>
          <a:p>
            <a:pPr>
              <a:spcBef>
                <a:spcPct val="20000"/>
              </a:spcBef>
            </a:pPr>
            <a:endParaRPr lang="en-US" sz="1600" b="1" u="sng" dirty="0" smtClean="0"/>
          </a:p>
          <a:p>
            <a:pPr>
              <a:spcBef>
                <a:spcPct val="20000"/>
              </a:spcBef>
            </a:pPr>
            <a:endParaRPr lang="en-US" altLang="en-US" sz="1400" dirty="0"/>
          </a:p>
        </p:txBody>
      </p:sp>
      <p:cxnSp>
        <p:nvCxnSpPr>
          <p:cNvPr id="5" name="4 Conector recto de flecha"/>
          <p:cNvCxnSpPr/>
          <p:nvPr/>
        </p:nvCxnSpPr>
        <p:spPr bwMode="auto">
          <a:xfrm>
            <a:off x="719019" y="1419853"/>
            <a:ext cx="1143000" cy="97160"/>
          </a:xfrm>
          <a:prstGeom prst="straightConnector1">
            <a:avLst/>
          </a:prstGeom>
          <a:noFill/>
          <a:ln w="19050" cap="flat" cmpd="sng" algn="ctr">
            <a:solidFill>
              <a:srgbClr val="FF0000"/>
            </a:solidFill>
            <a:prstDash val="solid"/>
            <a:round/>
            <a:headEnd type="none" w="med" len="med"/>
            <a:tailEnd type="stealth" w="lg" len="lg"/>
          </a:ln>
          <a:effectLst/>
        </p:spPr>
      </p:cxnSp>
      <p:grpSp>
        <p:nvGrpSpPr>
          <p:cNvPr id="6" name="49 Grupo"/>
          <p:cNvGrpSpPr/>
          <p:nvPr/>
        </p:nvGrpSpPr>
        <p:grpSpPr>
          <a:xfrm>
            <a:off x="304800" y="1143000"/>
            <a:ext cx="360040" cy="586351"/>
            <a:chOff x="1259632" y="4293096"/>
            <a:chExt cx="602249" cy="946391"/>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5429" r="84237" b="34847"/>
            <a:stretch>
              <a:fillRect/>
            </a:stretch>
          </p:blipFill>
          <p:spPr bwMode="auto">
            <a:xfrm>
              <a:off x="1259632" y="4293096"/>
              <a:ext cx="602249" cy="9463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22"/>
            <p:cNvPicPr>
              <a:picLocks noChangeAspect="1" noChangeArrowheads="1"/>
            </p:cNvPicPr>
            <p:nvPr/>
          </p:nvPicPr>
          <p:blipFill>
            <a:blip r:embed="rId4" cstate="print">
              <a:clrChange>
                <a:clrFrom>
                  <a:srgbClr val="FFFFFF"/>
                </a:clrFrom>
                <a:clrTo>
                  <a:srgbClr val="FFFFFF">
                    <a:alpha val="0"/>
                  </a:srgbClr>
                </a:clrTo>
              </a:clrChange>
            </a:blip>
            <a:srcRect l="6300" t="18900" r="5501" b="18101"/>
            <a:stretch>
              <a:fillRect/>
            </a:stretch>
          </p:blipFill>
          <p:spPr bwMode="auto">
            <a:xfrm>
              <a:off x="1385176" y="4533896"/>
              <a:ext cx="288032" cy="205737"/>
            </a:xfrm>
            <a:prstGeom prst="rect">
              <a:avLst/>
            </a:prstGeom>
            <a:noFill/>
            <a:ln w="9525">
              <a:noFill/>
              <a:miter lim="800000"/>
              <a:headEnd/>
              <a:tailEnd/>
            </a:ln>
          </p:spPr>
        </p:pic>
      </p:grpSp>
      <p:pic>
        <p:nvPicPr>
          <p:cNvPr id="10" name="Picture 14" descr="Resultat d'imatges de access point"/>
          <p:cNvPicPr>
            <a:picLocks noChangeAspect="1" noChangeArrowheads="1"/>
          </p:cNvPicPr>
          <p:nvPr/>
        </p:nvPicPr>
        <p:blipFill>
          <a:blip r:embed="rId5" cstate="print"/>
          <a:srcRect/>
          <a:stretch>
            <a:fillRect/>
          </a:stretch>
        </p:blipFill>
        <p:spPr bwMode="auto">
          <a:xfrm rot="862368">
            <a:off x="1705360" y="1171960"/>
            <a:ext cx="969518" cy="969518"/>
          </a:xfrm>
          <a:prstGeom prst="rect">
            <a:avLst/>
          </a:prstGeom>
          <a:noFill/>
        </p:spPr>
      </p:pic>
      <p:pic>
        <p:nvPicPr>
          <p:cNvPr id="12" name="Picture 14" descr="Resultat d'imatges de access point"/>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rot="862368">
            <a:off x="3785862" y="4655290"/>
            <a:ext cx="517076" cy="517076"/>
          </a:xfrm>
          <a:prstGeom prst="rect">
            <a:avLst/>
          </a:prstGeom>
          <a:noFill/>
        </p:spPr>
      </p:pic>
      <p:sp>
        <p:nvSpPr>
          <p:cNvPr id="15" name="Right Arrow 3"/>
          <p:cNvSpPr/>
          <p:nvPr/>
        </p:nvSpPr>
        <p:spPr bwMode="auto">
          <a:xfrm rot="289268">
            <a:off x="702889" y="1579797"/>
            <a:ext cx="993948" cy="181760"/>
          </a:xfrm>
          <a:prstGeom prst="rightArrow">
            <a:avLst/>
          </a:prstGeom>
          <a:solidFill>
            <a:srgbClr val="008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6" name="Right Arrow 30"/>
          <p:cNvSpPr/>
          <p:nvPr/>
        </p:nvSpPr>
        <p:spPr bwMode="auto">
          <a:xfrm rot="8216700">
            <a:off x="479725" y="2239691"/>
            <a:ext cx="1512168" cy="216024"/>
          </a:xfrm>
          <a:prstGeom prst="rightArrow">
            <a:avLst/>
          </a:prstGeom>
          <a:solidFill>
            <a:srgbClr val="008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7" name="Right Arrow 31"/>
          <p:cNvSpPr/>
          <p:nvPr/>
        </p:nvSpPr>
        <p:spPr bwMode="auto">
          <a:xfrm rot="3872262">
            <a:off x="257928" y="3704950"/>
            <a:ext cx="730292" cy="188493"/>
          </a:xfrm>
          <a:prstGeom prst="rightArrow">
            <a:avLst/>
          </a:prstGeom>
          <a:solidFill>
            <a:srgbClr val="008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pic>
        <p:nvPicPr>
          <p:cNvPr id="18" name="Picture 14" descr="Resultat d'imatges de access point"/>
          <p:cNvPicPr>
            <a:picLocks noChangeAspect="1" noChangeArrowheads="1"/>
          </p:cNvPicPr>
          <p:nvPr/>
        </p:nvPicPr>
        <p:blipFill>
          <a:blip r:embed="rId5" cstate="print"/>
          <a:srcRect/>
          <a:stretch>
            <a:fillRect/>
          </a:stretch>
        </p:blipFill>
        <p:spPr bwMode="auto">
          <a:xfrm rot="20737632" flipH="1">
            <a:off x="105160" y="2543559"/>
            <a:ext cx="969518" cy="969518"/>
          </a:xfrm>
          <a:prstGeom prst="rect">
            <a:avLst/>
          </a:prstGeom>
          <a:noFill/>
        </p:spPr>
      </p:pic>
      <p:pic>
        <p:nvPicPr>
          <p:cNvPr id="20" name="Picture 14" descr="Resultat d'imatges de access point"/>
          <p:cNvPicPr>
            <a:picLocks noChangeAspect="1" noChangeArrowheads="1"/>
          </p:cNvPicPr>
          <p:nvPr/>
        </p:nvPicPr>
        <p:blipFill>
          <a:blip r:embed="rId5" cstate="print"/>
          <a:srcRect/>
          <a:stretch>
            <a:fillRect/>
          </a:stretch>
        </p:blipFill>
        <p:spPr bwMode="auto">
          <a:xfrm rot="20737632" flipH="1">
            <a:off x="2010159" y="2619759"/>
            <a:ext cx="969518" cy="969518"/>
          </a:xfrm>
          <a:prstGeom prst="rect">
            <a:avLst/>
          </a:prstGeom>
          <a:noFill/>
        </p:spPr>
      </p:pic>
      <p:pic>
        <p:nvPicPr>
          <p:cNvPr id="21" name="Picture 14" descr="Resultat d'imatges de access point"/>
          <p:cNvPicPr>
            <a:picLocks noChangeAspect="1" noChangeArrowheads="1"/>
          </p:cNvPicPr>
          <p:nvPr/>
        </p:nvPicPr>
        <p:blipFill>
          <a:blip r:embed="rId5" cstate="print"/>
          <a:srcRect/>
          <a:stretch>
            <a:fillRect/>
          </a:stretch>
        </p:blipFill>
        <p:spPr bwMode="auto">
          <a:xfrm rot="20737632" flipH="1">
            <a:off x="638559" y="3762759"/>
            <a:ext cx="969518" cy="969518"/>
          </a:xfrm>
          <a:prstGeom prst="rect">
            <a:avLst/>
          </a:prstGeom>
          <a:noFill/>
        </p:spPr>
      </p:pic>
      <p:pic>
        <p:nvPicPr>
          <p:cNvPr id="22" name="Picture 14" descr="Resultat d'imatges de access point"/>
          <p:cNvPicPr>
            <a:picLocks noChangeAspect="1" noChangeArrowheads="1"/>
          </p:cNvPicPr>
          <p:nvPr/>
        </p:nvPicPr>
        <p:blipFill>
          <a:blip r:embed="rId5" cstate="print"/>
          <a:srcRect/>
          <a:stretch>
            <a:fillRect/>
          </a:stretch>
        </p:blipFill>
        <p:spPr bwMode="auto">
          <a:xfrm rot="862368">
            <a:off x="2086359" y="4448559"/>
            <a:ext cx="969518" cy="969518"/>
          </a:xfrm>
          <a:prstGeom prst="rect">
            <a:avLst/>
          </a:prstGeom>
          <a:noFill/>
        </p:spPr>
      </p:pic>
      <p:pic>
        <p:nvPicPr>
          <p:cNvPr id="37" name="Picture 14" descr="Resultat d'imatges de access point"/>
          <p:cNvPicPr>
            <a:picLocks noChangeAspect="1" noChangeArrowheads="1"/>
          </p:cNvPicPr>
          <p:nvPr/>
        </p:nvPicPr>
        <p:blipFill>
          <a:blip r:embed="rId5" cstate="print"/>
          <a:srcRect/>
          <a:stretch>
            <a:fillRect/>
          </a:stretch>
        </p:blipFill>
        <p:spPr bwMode="auto">
          <a:xfrm rot="20737632" flipH="1">
            <a:off x="3153159" y="3229359"/>
            <a:ext cx="969518" cy="969518"/>
          </a:xfrm>
          <a:prstGeom prst="rect">
            <a:avLst/>
          </a:prstGeom>
          <a:noFill/>
        </p:spPr>
      </p:pic>
      <p:grpSp>
        <p:nvGrpSpPr>
          <p:cNvPr id="55" name="49 Grupo"/>
          <p:cNvGrpSpPr/>
          <p:nvPr/>
        </p:nvGrpSpPr>
        <p:grpSpPr>
          <a:xfrm>
            <a:off x="381000" y="5410200"/>
            <a:ext cx="360040" cy="586351"/>
            <a:chOff x="1259632" y="4293096"/>
            <a:chExt cx="602249" cy="946391"/>
          </a:xfrm>
        </p:grpSpPr>
        <p:pic>
          <p:nvPicPr>
            <p:cNvPr id="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5429" r="84237" b="34847"/>
            <a:stretch>
              <a:fillRect/>
            </a:stretch>
          </p:blipFill>
          <p:spPr bwMode="auto">
            <a:xfrm>
              <a:off x="1259632" y="4293096"/>
              <a:ext cx="602249" cy="9463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7" name="Picture 22"/>
            <p:cNvPicPr>
              <a:picLocks noChangeAspect="1" noChangeArrowheads="1"/>
            </p:cNvPicPr>
            <p:nvPr/>
          </p:nvPicPr>
          <p:blipFill>
            <a:blip r:embed="rId4" cstate="print">
              <a:clrChange>
                <a:clrFrom>
                  <a:srgbClr val="FFFFFF"/>
                </a:clrFrom>
                <a:clrTo>
                  <a:srgbClr val="FFFFFF">
                    <a:alpha val="0"/>
                  </a:srgbClr>
                </a:clrTo>
              </a:clrChange>
            </a:blip>
            <a:srcRect l="6300" t="18900" r="5501" b="18101"/>
            <a:stretch>
              <a:fillRect/>
            </a:stretch>
          </p:blipFill>
          <p:spPr bwMode="auto">
            <a:xfrm>
              <a:off x="1385176" y="4533896"/>
              <a:ext cx="288032" cy="205737"/>
            </a:xfrm>
            <a:prstGeom prst="rect">
              <a:avLst/>
            </a:prstGeom>
            <a:noFill/>
            <a:ln w="9525">
              <a:noFill/>
              <a:miter lim="800000"/>
              <a:headEnd/>
              <a:tailEnd/>
            </a:ln>
          </p:spPr>
        </p:pic>
      </p:grpSp>
      <p:pic>
        <p:nvPicPr>
          <p:cNvPr id="58" name="Picture 14" descr="Resultat d'imatges de access point"/>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rot="862368">
            <a:off x="1705360" y="1171959"/>
            <a:ext cx="969518" cy="969518"/>
          </a:xfrm>
          <a:prstGeom prst="rect">
            <a:avLst/>
          </a:prstGeom>
          <a:noFill/>
        </p:spPr>
      </p:pic>
      <p:cxnSp>
        <p:nvCxnSpPr>
          <p:cNvPr id="59" name="58 Conector recto de flecha"/>
          <p:cNvCxnSpPr/>
          <p:nvPr/>
        </p:nvCxnSpPr>
        <p:spPr bwMode="auto">
          <a:xfrm flipH="1">
            <a:off x="1011244" y="1981879"/>
            <a:ext cx="990600" cy="914400"/>
          </a:xfrm>
          <a:prstGeom prst="straightConnector1">
            <a:avLst/>
          </a:prstGeom>
          <a:noFill/>
          <a:ln w="19050" cap="flat" cmpd="sng" algn="ctr">
            <a:solidFill>
              <a:srgbClr val="FF0000"/>
            </a:solidFill>
            <a:prstDash val="solid"/>
            <a:round/>
            <a:headEnd type="none" w="med" len="med"/>
            <a:tailEnd type="stealth" w="lg" len="lg"/>
          </a:ln>
          <a:effectLst/>
        </p:spPr>
      </p:cxnSp>
      <p:pic>
        <p:nvPicPr>
          <p:cNvPr id="62" name="Picture 14" descr="Resultat d'imatges de access point"/>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rot="20737632" flipH="1">
            <a:off x="105159" y="2543559"/>
            <a:ext cx="969518" cy="969518"/>
          </a:xfrm>
          <a:prstGeom prst="rect">
            <a:avLst/>
          </a:prstGeom>
          <a:noFill/>
        </p:spPr>
      </p:pic>
      <p:cxnSp>
        <p:nvCxnSpPr>
          <p:cNvPr id="63" name="62 Conector recto de flecha"/>
          <p:cNvCxnSpPr/>
          <p:nvPr/>
        </p:nvCxnSpPr>
        <p:spPr bwMode="auto">
          <a:xfrm>
            <a:off x="916746" y="3299848"/>
            <a:ext cx="266700" cy="533400"/>
          </a:xfrm>
          <a:prstGeom prst="straightConnector1">
            <a:avLst/>
          </a:prstGeom>
          <a:noFill/>
          <a:ln w="19050" cap="flat" cmpd="sng" algn="ctr">
            <a:solidFill>
              <a:srgbClr val="FF0000"/>
            </a:solidFill>
            <a:prstDash val="solid"/>
            <a:round/>
            <a:headEnd type="none" w="med" len="med"/>
            <a:tailEnd type="stealth" w="lg" len="lg"/>
          </a:ln>
          <a:effectLst/>
        </p:spPr>
      </p:cxnSp>
      <p:pic>
        <p:nvPicPr>
          <p:cNvPr id="19" name="Picture 14" descr="Resultat d'imatges de access point"/>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rot="20737632" flipH="1">
            <a:off x="638560" y="3762759"/>
            <a:ext cx="969518" cy="969518"/>
          </a:xfrm>
          <a:prstGeom prst="rect">
            <a:avLst/>
          </a:prstGeom>
          <a:noFill/>
        </p:spPr>
      </p:pic>
      <p:sp>
        <p:nvSpPr>
          <p:cNvPr id="65" name="Right Arrow 3"/>
          <p:cNvSpPr/>
          <p:nvPr/>
        </p:nvSpPr>
        <p:spPr bwMode="auto">
          <a:xfrm rot="6801414">
            <a:off x="400251" y="4937439"/>
            <a:ext cx="773892" cy="218700"/>
          </a:xfrm>
          <a:prstGeom prst="rightArrow">
            <a:avLst/>
          </a:prstGeom>
          <a:solidFill>
            <a:srgbClr val="008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6" name="65 CuadroTexto"/>
          <p:cNvSpPr txBox="1"/>
          <p:nvPr/>
        </p:nvSpPr>
        <p:spPr>
          <a:xfrm>
            <a:off x="4191000" y="4953000"/>
            <a:ext cx="869149" cy="261610"/>
          </a:xfrm>
          <a:prstGeom prst="rect">
            <a:avLst/>
          </a:prstGeom>
          <a:noFill/>
        </p:spPr>
        <p:txBody>
          <a:bodyPr wrap="none" rtlCol="0">
            <a:spAutoFit/>
          </a:bodyPr>
          <a:lstStyle/>
          <a:p>
            <a:r>
              <a:rPr lang="en-US" sz="1100" dirty="0" smtClean="0">
                <a:solidFill>
                  <a:schemeClr val="bg1">
                    <a:lumMod val="50000"/>
                  </a:schemeClr>
                </a:solidFill>
              </a:rPr>
              <a:t>Active node</a:t>
            </a:r>
            <a:endParaRPr lang="en-US" sz="1100" dirty="0">
              <a:solidFill>
                <a:schemeClr val="bg1">
                  <a:lumMod val="50000"/>
                </a:schemeClr>
              </a:solidFill>
            </a:endParaRPr>
          </a:p>
        </p:txBody>
      </p:sp>
      <p:sp>
        <p:nvSpPr>
          <p:cNvPr id="67" name="66 CuadroTexto"/>
          <p:cNvSpPr txBox="1"/>
          <p:nvPr/>
        </p:nvSpPr>
        <p:spPr>
          <a:xfrm>
            <a:off x="3886200" y="5346700"/>
            <a:ext cx="986167" cy="261610"/>
          </a:xfrm>
          <a:prstGeom prst="rect">
            <a:avLst/>
          </a:prstGeom>
          <a:noFill/>
        </p:spPr>
        <p:txBody>
          <a:bodyPr wrap="none" rtlCol="0">
            <a:spAutoFit/>
          </a:bodyPr>
          <a:lstStyle/>
          <a:p>
            <a:r>
              <a:rPr lang="en-US" sz="1100" dirty="0" smtClean="0">
                <a:solidFill>
                  <a:schemeClr val="bg1">
                    <a:lumMod val="50000"/>
                  </a:schemeClr>
                </a:solidFill>
              </a:rPr>
              <a:t>Sleeping node</a:t>
            </a:r>
            <a:endParaRPr lang="en-US" sz="1100" dirty="0">
              <a:solidFill>
                <a:schemeClr val="bg1">
                  <a:lumMod val="50000"/>
                </a:schemeClr>
              </a:solidFill>
            </a:endParaRPr>
          </a:p>
        </p:txBody>
      </p:sp>
      <p:pic>
        <p:nvPicPr>
          <p:cNvPr id="68" name="Picture 14" descr="Resultat d'imatges de access point"/>
          <p:cNvPicPr>
            <a:picLocks noChangeAspect="1" noChangeArrowheads="1"/>
          </p:cNvPicPr>
          <p:nvPr/>
        </p:nvPicPr>
        <p:blipFill>
          <a:blip r:embed="rId5" cstate="print"/>
          <a:srcRect/>
          <a:stretch>
            <a:fillRect/>
          </a:stretch>
        </p:blipFill>
        <p:spPr bwMode="auto">
          <a:xfrm rot="862368">
            <a:off x="3389239" y="5065639"/>
            <a:ext cx="517076" cy="517076"/>
          </a:xfrm>
          <a:prstGeom prst="rect">
            <a:avLst/>
          </a:prstGeom>
          <a:noFill/>
        </p:spPr>
      </p:pic>
      <p:cxnSp>
        <p:nvCxnSpPr>
          <p:cNvPr id="69" name="68 Conector recto de flecha"/>
          <p:cNvCxnSpPr/>
          <p:nvPr/>
        </p:nvCxnSpPr>
        <p:spPr bwMode="auto">
          <a:xfrm>
            <a:off x="2819400" y="5867400"/>
            <a:ext cx="381000" cy="0"/>
          </a:xfrm>
          <a:prstGeom prst="straightConnector1">
            <a:avLst/>
          </a:prstGeom>
          <a:noFill/>
          <a:ln w="19050" cap="flat" cmpd="sng" algn="ctr">
            <a:solidFill>
              <a:srgbClr val="FF0000"/>
            </a:solidFill>
            <a:prstDash val="solid"/>
            <a:round/>
            <a:headEnd type="none" w="med" len="med"/>
            <a:tailEnd type="stealth" w="lg" len="lg"/>
          </a:ln>
          <a:effectLst/>
        </p:spPr>
      </p:cxnSp>
      <p:sp>
        <p:nvSpPr>
          <p:cNvPr id="71" name="70 CuadroTexto"/>
          <p:cNvSpPr txBox="1"/>
          <p:nvPr/>
        </p:nvSpPr>
        <p:spPr>
          <a:xfrm>
            <a:off x="3276600" y="5740400"/>
            <a:ext cx="1242648" cy="261610"/>
          </a:xfrm>
          <a:prstGeom prst="rect">
            <a:avLst/>
          </a:prstGeom>
          <a:noFill/>
        </p:spPr>
        <p:txBody>
          <a:bodyPr wrap="none" rtlCol="0">
            <a:spAutoFit/>
          </a:bodyPr>
          <a:lstStyle/>
          <a:p>
            <a:r>
              <a:rPr lang="en-US" sz="1100" dirty="0" smtClean="0">
                <a:solidFill>
                  <a:schemeClr val="bg1">
                    <a:lumMod val="50000"/>
                  </a:schemeClr>
                </a:solidFill>
              </a:rPr>
              <a:t>WUP transmission</a:t>
            </a:r>
            <a:endParaRPr lang="en-US" sz="1100" dirty="0">
              <a:solidFill>
                <a:schemeClr val="bg1">
                  <a:lumMod val="50000"/>
                </a:schemeClr>
              </a:solidFill>
            </a:endParaRPr>
          </a:p>
        </p:txBody>
      </p:sp>
      <p:sp>
        <p:nvSpPr>
          <p:cNvPr id="72" name="Right Arrow 3"/>
          <p:cNvSpPr/>
          <p:nvPr/>
        </p:nvSpPr>
        <p:spPr bwMode="auto">
          <a:xfrm>
            <a:off x="2362200" y="6172200"/>
            <a:ext cx="437950" cy="203139"/>
          </a:xfrm>
          <a:prstGeom prst="rightArrow">
            <a:avLst/>
          </a:prstGeom>
          <a:solidFill>
            <a:srgbClr val="008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3" name="72 CuadroTexto"/>
          <p:cNvSpPr txBox="1"/>
          <p:nvPr/>
        </p:nvSpPr>
        <p:spPr>
          <a:xfrm>
            <a:off x="2819400" y="6134100"/>
            <a:ext cx="1364476" cy="261610"/>
          </a:xfrm>
          <a:prstGeom prst="rect">
            <a:avLst/>
          </a:prstGeom>
          <a:noFill/>
        </p:spPr>
        <p:txBody>
          <a:bodyPr wrap="none" rtlCol="0">
            <a:spAutoFit/>
          </a:bodyPr>
          <a:lstStyle/>
          <a:p>
            <a:r>
              <a:rPr lang="en-US" sz="1100" dirty="0" smtClean="0">
                <a:solidFill>
                  <a:schemeClr val="bg1">
                    <a:lumMod val="50000"/>
                  </a:schemeClr>
                </a:solidFill>
              </a:rPr>
              <a:t>Legacy IEEE 802.11</a:t>
            </a:r>
            <a:endParaRPr lang="en-US" sz="1100" dirty="0">
              <a:solidFill>
                <a:schemeClr val="bg1">
                  <a:lumMod val="50000"/>
                </a:schemeClr>
              </a:solidFill>
            </a:endParaRPr>
          </a:p>
        </p:txBody>
      </p:sp>
      <p:sp>
        <p:nvSpPr>
          <p:cNvPr id="74" name="73 CuadroTexto"/>
          <p:cNvSpPr txBox="1"/>
          <p:nvPr/>
        </p:nvSpPr>
        <p:spPr>
          <a:xfrm>
            <a:off x="5638800" y="5867400"/>
            <a:ext cx="2819400" cy="523220"/>
          </a:xfrm>
          <a:prstGeom prst="rect">
            <a:avLst/>
          </a:prstGeom>
          <a:noFill/>
        </p:spPr>
        <p:txBody>
          <a:bodyPr wrap="square" rtlCol="0">
            <a:spAutoFit/>
          </a:bodyPr>
          <a:lstStyle/>
          <a:p>
            <a:r>
              <a:rPr lang="en-US" sz="1400" i="1" dirty="0" smtClean="0">
                <a:solidFill>
                  <a:schemeClr val="bg1">
                    <a:lumMod val="50000"/>
                  </a:schemeClr>
                </a:solidFill>
              </a:rPr>
              <a:t>Simplified example: paths are pre-configured (i.e. no discovery phase)</a:t>
            </a:r>
            <a:endParaRPr lang="en-US" sz="1400" i="1" dirty="0">
              <a:solidFill>
                <a:schemeClr val="bg1">
                  <a:lumMod val="50000"/>
                </a:schemeClr>
              </a:solidFill>
            </a:endParaRPr>
          </a:p>
        </p:txBody>
      </p:sp>
      <p:sp>
        <p:nvSpPr>
          <p:cNvPr id="42" name="Footer Placeholder 5"/>
          <p:cNvSpPr>
            <a:spLocks noGrp="1"/>
          </p:cNvSpPr>
          <p:nvPr/>
        </p:nvSpPr>
        <p:spPr bwMode="auto">
          <a:xfrm>
            <a:off x="5310193" y="6524625"/>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ltLang="zh-CN" dirty="0" smtClean="0"/>
              <a:t>Eduard Garcia-Villegas (UPC)</a:t>
            </a:r>
            <a:endParaRPr lang="en-GB" altLang="zh-CN" dirty="0"/>
          </a:p>
        </p:txBody>
      </p:sp>
    </p:spTree>
    <p:extLst>
      <p:ext uri="{BB962C8B-B14F-4D97-AF65-F5344CB8AC3E}">
        <p14:creationId xmlns:p14="http://schemas.microsoft.com/office/powerpoint/2010/main" val="92155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par>
                          <p:cTn id="12" fill="hold">
                            <p:stCondLst>
                              <p:cond delay="500"/>
                            </p:stCondLst>
                            <p:childTnLst>
                              <p:par>
                                <p:cTn id="13" presetID="1" presetClass="entr" presetSubtype="0"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500"/>
                                  </p:stCondLst>
                                  <p:childTnLst>
                                    <p:set>
                                      <p:cBhvr>
                                        <p:cTn id="17" dur="1" fill="hold">
                                          <p:stCondLst>
                                            <p:cond delay="0"/>
                                          </p:stCondLst>
                                        </p:cTn>
                                        <p:tgtEl>
                                          <p:spTgt spid="5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500"/>
                                  </p:stCondLst>
                                  <p:childTnLst>
                                    <p:set>
                                      <p:cBhvr>
                                        <p:cTn id="24" dur="1" fill="hold">
                                          <p:stCondLst>
                                            <p:cond delay="0"/>
                                          </p:stCondLst>
                                        </p:cTn>
                                        <p:tgtEl>
                                          <p:spTgt spid="6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50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5"/>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59"/>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63"/>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24 Conector recto"/>
          <p:cNvCxnSpPr/>
          <p:nvPr/>
        </p:nvCxnSpPr>
        <p:spPr bwMode="auto">
          <a:xfrm flipH="1">
            <a:off x="1371600" y="2330540"/>
            <a:ext cx="1380350" cy="1323541"/>
          </a:xfrm>
          <a:prstGeom prst="line">
            <a:avLst/>
          </a:prstGeom>
          <a:solidFill>
            <a:srgbClr val="00B8FF"/>
          </a:solidFill>
          <a:ln w="12700" cap="flat" cmpd="sng" algn="ctr">
            <a:solidFill>
              <a:schemeClr val="bg1">
                <a:lumMod val="75000"/>
              </a:schemeClr>
            </a:solidFill>
            <a:prstDash val="sysDot"/>
            <a:round/>
            <a:headEnd type="none" w="med" len="med"/>
            <a:tailEnd type="none" w="med" len="med"/>
          </a:ln>
          <a:effectLst/>
        </p:spPr>
      </p:cxnSp>
      <p:cxnSp>
        <p:nvCxnSpPr>
          <p:cNvPr id="34" name="33 Conector recto"/>
          <p:cNvCxnSpPr/>
          <p:nvPr/>
        </p:nvCxnSpPr>
        <p:spPr bwMode="auto">
          <a:xfrm flipH="1">
            <a:off x="619744" y="3730281"/>
            <a:ext cx="751856" cy="2289519"/>
          </a:xfrm>
          <a:prstGeom prst="line">
            <a:avLst/>
          </a:prstGeom>
          <a:solidFill>
            <a:srgbClr val="00B8FF"/>
          </a:solidFill>
          <a:ln w="12700" cap="flat" cmpd="sng" algn="ctr">
            <a:solidFill>
              <a:schemeClr val="bg1">
                <a:lumMod val="75000"/>
              </a:schemeClr>
            </a:solidFill>
            <a:prstDash val="sysDot"/>
            <a:round/>
            <a:headEnd type="none" w="med" len="med"/>
            <a:tailEnd type="none" w="med" len="med"/>
          </a:ln>
          <a:effectLst/>
        </p:spPr>
      </p:cxnSp>
      <p:sp>
        <p:nvSpPr>
          <p:cNvPr id="2" name="标题 1"/>
          <p:cNvSpPr>
            <a:spLocks noGrp="1"/>
          </p:cNvSpPr>
          <p:nvPr>
            <p:ph type="title"/>
          </p:nvPr>
        </p:nvSpPr>
        <p:spPr>
          <a:xfrm>
            <a:off x="304800" y="838200"/>
            <a:ext cx="8305800" cy="609600"/>
          </a:xfrm>
        </p:spPr>
        <p:txBody>
          <a:bodyPr/>
          <a:lstStyle/>
          <a:p>
            <a:r>
              <a:rPr lang="en-US" altLang="zh-CN" sz="2800" dirty="0" smtClean="0"/>
              <a:t>Usage Model  10:Wake-Up (or Sleep) Packet Forwarding</a:t>
            </a:r>
            <a:endParaRPr lang="zh-CN" altLang="en-US" sz="2800" dirty="0"/>
          </a:p>
        </p:txBody>
      </p:sp>
      <p:sp>
        <p:nvSpPr>
          <p:cNvPr id="13" name="Rectangle 3"/>
          <p:cNvSpPr txBox="1">
            <a:spLocks noChangeArrowheads="1"/>
          </p:cNvSpPr>
          <p:nvPr/>
        </p:nvSpPr>
        <p:spPr bwMode="auto">
          <a:xfrm>
            <a:off x="3657600" y="1752600"/>
            <a:ext cx="5029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20000"/>
              </a:spcBef>
            </a:pPr>
            <a:r>
              <a:rPr lang="en-US" altLang="en-US" sz="1600" b="1" u="sng" dirty="0" smtClean="0"/>
              <a:t>Use case 2 (two-hop WUP/SP)</a:t>
            </a:r>
            <a:endParaRPr lang="en-US" altLang="en-US" sz="1600" b="1" u="sng" dirty="0"/>
          </a:p>
          <a:p>
            <a:pPr marL="342900" indent="-342900">
              <a:spcBef>
                <a:spcPct val="20000"/>
              </a:spcBef>
              <a:buFont typeface="+mj-lt"/>
              <a:buAutoNum type="arabicPeriod"/>
            </a:pPr>
            <a:r>
              <a:rPr lang="en-US" altLang="en-US" sz="1400" dirty="0" smtClean="0"/>
              <a:t>STA1 associated to AP1 wants to wake-up (or put to sleep) a WUR-compatible device, which is not necessarily within direct reach.</a:t>
            </a:r>
          </a:p>
          <a:p>
            <a:pPr marL="342900" indent="-342900">
              <a:spcBef>
                <a:spcPct val="20000"/>
              </a:spcBef>
              <a:buFont typeface="+mj-lt"/>
              <a:buAutoNum type="arabicPeriod"/>
            </a:pPr>
            <a:r>
              <a:rPr lang="en-US" altLang="en-US" sz="1400" dirty="0" smtClean="0"/>
              <a:t>STA1 sends WUP/SP to a given (multicast/unicast) address. </a:t>
            </a:r>
          </a:p>
          <a:p>
            <a:pPr marL="342900" indent="-342900">
              <a:spcBef>
                <a:spcPct val="20000"/>
              </a:spcBef>
              <a:buFont typeface="+mj-lt"/>
              <a:buAutoNum type="arabicPeriod"/>
            </a:pPr>
            <a:r>
              <a:rPr lang="en-US" altLang="en-US" sz="1400" dirty="0" smtClean="0"/>
              <a:t>The AP, upon detecting WUP/SP from associated STA and with destination different from the AP’s address, retransmits the WUP/SP, thus extending the reach of the original packet.</a:t>
            </a:r>
          </a:p>
          <a:p>
            <a:pPr>
              <a:spcBef>
                <a:spcPct val="20000"/>
              </a:spcBef>
            </a:pPr>
            <a:endParaRPr lang="en-US" sz="1600" b="1" u="sng" dirty="0" smtClean="0"/>
          </a:p>
          <a:p>
            <a:pPr>
              <a:spcBef>
                <a:spcPct val="20000"/>
              </a:spcBef>
            </a:pPr>
            <a:endParaRPr lang="en-US" altLang="en-US" sz="1400" dirty="0"/>
          </a:p>
        </p:txBody>
      </p:sp>
      <p:pic>
        <p:nvPicPr>
          <p:cNvPr id="22" name="Picture 14" descr="Resultat d'imatges de access point"/>
          <p:cNvPicPr>
            <a:picLocks noChangeAspect="1" noChangeArrowheads="1"/>
          </p:cNvPicPr>
          <p:nvPr/>
        </p:nvPicPr>
        <p:blipFill>
          <a:blip r:embed="rId3" cstate="print"/>
          <a:srcRect/>
          <a:stretch>
            <a:fillRect/>
          </a:stretch>
        </p:blipFill>
        <p:spPr bwMode="auto">
          <a:xfrm rot="862368">
            <a:off x="826013" y="2803693"/>
            <a:ext cx="1292691" cy="1292691"/>
          </a:xfrm>
          <a:prstGeom prst="rect">
            <a:avLst/>
          </a:prstGeom>
          <a:noFill/>
        </p:spPr>
      </p:pic>
      <p:grpSp>
        <p:nvGrpSpPr>
          <p:cNvPr id="4" name="49 Grupo"/>
          <p:cNvGrpSpPr/>
          <p:nvPr/>
        </p:nvGrpSpPr>
        <p:grpSpPr>
          <a:xfrm>
            <a:off x="2590800" y="1676400"/>
            <a:ext cx="533400" cy="814951"/>
            <a:chOff x="1259632" y="4293096"/>
            <a:chExt cx="602249" cy="946391"/>
          </a:xfrm>
        </p:grpSpPr>
        <p:pic>
          <p:nvPicPr>
            <p:cNvPr id="5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5429" r="84237" b="34847"/>
            <a:stretch>
              <a:fillRect/>
            </a:stretch>
          </p:blipFill>
          <p:spPr bwMode="auto">
            <a:xfrm>
              <a:off x="1259632" y="4293096"/>
              <a:ext cx="602249" cy="94639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7" name="Picture 22"/>
            <p:cNvPicPr>
              <a:picLocks noChangeAspect="1" noChangeArrowheads="1"/>
            </p:cNvPicPr>
            <p:nvPr/>
          </p:nvPicPr>
          <p:blipFill>
            <a:blip r:embed="rId5" cstate="print">
              <a:clrChange>
                <a:clrFrom>
                  <a:srgbClr val="FFFFFF"/>
                </a:clrFrom>
                <a:clrTo>
                  <a:srgbClr val="FFFFFF">
                    <a:alpha val="0"/>
                  </a:srgbClr>
                </a:clrTo>
              </a:clrChange>
            </a:blip>
            <a:srcRect l="6300" t="18900" r="5501" b="18101"/>
            <a:stretch>
              <a:fillRect/>
            </a:stretch>
          </p:blipFill>
          <p:spPr bwMode="auto">
            <a:xfrm>
              <a:off x="1385176" y="4533896"/>
              <a:ext cx="288032" cy="205737"/>
            </a:xfrm>
            <a:prstGeom prst="rect">
              <a:avLst/>
            </a:prstGeom>
            <a:noFill/>
            <a:ln w="9525">
              <a:noFill/>
              <a:miter lim="800000"/>
              <a:headEnd/>
              <a:tailEnd/>
            </a:ln>
          </p:spPr>
        </p:pic>
      </p:grpSp>
      <p:cxnSp>
        <p:nvCxnSpPr>
          <p:cNvPr id="49" name="48 Conector recto de flecha"/>
          <p:cNvCxnSpPr>
            <a:endCxn id="22" idx="0"/>
          </p:cNvCxnSpPr>
          <p:nvPr/>
        </p:nvCxnSpPr>
        <p:spPr bwMode="auto">
          <a:xfrm flipH="1">
            <a:off x="1632801" y="2133600"/>
            <a:ext cx="881800" cy="690323"/>
          </a:xfrm>
          <a:prstGeom prst="straightConnector1">
            <a:avLst/>
          </a:prstGeom>
          <a:noFill/>
          <a:ln w="19050" cap="flat" cmpd="sng" algn="ctr">
            <a:solidFill>
              <a:srgbClr val="FF0000"/>
            </a:solidFill>
            <a:prstDash val="solid"/>
            <a:round/>
            <a:headEnd type="none" w="med" len="med"/>
            <a:tailEnd type="stealth" w="lg" len="lg"/>
          </a:ln>
          <a:effectLst/>
        </p:spPr>
      </p:cxnSp>
      <p:pic>
        <p:nvPicPr>
          <p:cNvPr id="5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40533" t="21718" r="27941" b="18558"/>
          <a:stretch>
            <a:fillRect/>
          </a:stretch>
        </p:blipFill>
        <p:spPr bwMode="auto">
          <a:xfrm>
            <a:off x="304800" y="5562600"/>
            <a:ext cx="454109" cy="356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7" name="Picture 2" descr="Resultat d'imatges de telosb"/>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3400" y="5562600"/>
            <a:ext cx="609600" cy="698602"/>
          </a:xfrm>
          <a:prstGeom prst="rect">
            <a:avLst/>
          </a:prstGeom>
          <a:noFill/>
        </p:spPr>
      </p:pic>
      <p:cxnSp>
        <p:nvCxnSpPr>
          <p:cNvPr id="5" name="4 Conector recto de flecha"/>
          <p:cNvCxnSpPr>
            <a:endCxn id="53" idx="0"/>
          </p:cNvCxnSpPr>
          <p:nvPr/>
        </p:nvCxnSpPr>
        <p:spPr bwMode="auto">
          <a:xfrm flipH="1">
            <a:off x="531855" y="3886200"/>
            <a:ext cx="611145" cy="1676400"/>
          </a:xfrm>
          <a:prstGeom prst="straightConnector1">
            <a:avLst/>
          </a:prstGeom>
          <a:noFill/>
          <a:ln w="19050" cap="flat" cmpd="sng" algn="ctr">
            <a:solidFill>
              <a:srgbClr val="FF0000"/>
            </a:solidFill>
            <a:prstDash val="solid"/>
            <a:round/>
            <a:headEnd type="none" w="med" len="med"/>
            <a:tailEnd type="stealth" w="lg" len="lg"/>
          </a:ln>
          <a:effectLst/>
        </p:spPr>
      </p:cxnSp>
      <p:sp>
        <p:nvSpPr>
          <p:cNvPr id="64" name="63 Llamada de nube"/>
          <p:cNvSpPr/>
          <p:nvPr/>
        </p:nvSpPr>
        <p:spPr bwMode="auto">
          <a:xfrm>
            <a:off x="1295400" y="4876800"/>
            <a:ext cx="914400" cy="612648"/>
          </a:xfrm>
          <a:prstGeom prst="cloudCallout">
            <a:avLst>
              <a:gd name="adj1" fmla="val -51321"/>
              <a:gd name="adj2" fmla="val 76336"/>
            </a:avLst>
          </a:prstGeom>
          <a:noFill/>
          <a:ln w="1587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accent1">
                    <a:lumMod val="75000"/>
                  </a:schemeClr>
                </a:solidFill>
                <a:effectLst/>
                <a:latin typeface="Arial" charset="0"/>
              </a:rPr>
              <a:t>zZzZz</a:t>
            </a:r>
            <a:endParaRPr kumimoji="0" lang="en-US" sz="1200" b="1" i="0" u="none" strike="noStrike" cap="none" normalizeH="0" baseline="0" dirty="0" smtClean="0">
              <a:ln>
                <a:noFill/>
              </a:ln>
              <a:solidFill>
                <a:schemeClr val="accent1">
                  <a:lumMod val="75000"/>
                </a:schemeClr>
              </a:solidFill>
              <a:effectLst/>
              <a:latin typeface="Arial" charset="0"/>
            </a:endParaRPr>
          </a:p>
        </p:txBody>
      </p:sp>
      <p:cxnSp>
        <p:nvCxnSpPr>
          <p:cNvPr id="16" name="48 Conector recto de flecha"/>
          <p:cNvCxnSpPr/>
          <p:nvPr/>
        </p:nvCxnSpPr>
        <p:spPr bwMode="auto">
          <a:xfrm flipH="1">
            <a:off x="2751950" y="2590799"/>
            <a:ext cx="77594" cy="381001"/>
          </a:xfrm>
          <a:prstGeom prst="straightConnector1">
            <a:avLst/>
          </a:prstGeom>
          <a:noFill/>
          <a:ln w="19050" cap="flat" cmpd="sng" algn="ctr">
            <a:solidFill>
              <a:srgbClr val="FF0000"/>
            </a:solidFill>
            <a:prstDash val="solid"/>
            <a:round/>
            <a:headEnd type="none" w="med" len="med"/>
            <a:tailEnd type="stealth" w="lg" len="lg"/>
          </a:ln>
          <a:effectLst/>
        </p:spPr>
      </p:cxn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40533" t="21718" r="27941" b="18558"/>
          <a:stretch>
            <a:fillRect/>
          </a:stretch>
        </p:blipFill>
        <p:spPr bwMode="auto">
          <a:xfrm>
            <a:off x="2541683" y="3077581"/>
            <a:ext cx="454109" cy="356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 name="Picture 2" descr="Resultat d'imatges de telosb"/>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770283" y="3077581"/>
            <a:ext cx="609600" cy="698602"/>
          </a:xfrm>
          <a:prstGeom prst="rect">
            <a:avLst/>
          </a:prstGeom>
          <a:noFill/>
        </p:spPr>
      </p:pic>
    </p:spTree>
    <p:extLst>
      <p:ext uri="{BB962C8B-B14F-4D97-AF65-F5344CB8AC3E}">
        <p14:creationId xmlns:p14="http://schemas.microsoft.com/office/powerpoint/2010/main" val="921550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(2)</Template>
  <TotalTime>15937</TotalTime>
  <Words>2151</Words>
  <Application>Microsoft Office PowerPoint</Application>
  <PresentationFormat>Presentación en pantalla (4:3)</PresentationFormat>
  <Paragraphs>259</Paragraphs>
  <Slides>14</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 Unicode MS</vt:lpstr>
      <vt:lpstr>MS Gothic</vt:lpstr>
      <vt:lpstr>ＭＳ Ｐゴシック</vt:lpstr>
      <vt:lpstr>ＭＳ Ｐゴシック</vt:lpstr>
      <vt:lpstr>宋体</vt:lpstr>
      <vt:lpstr>Arial</vt:lpstr>
      <vt:lpstr>Times New Roman</vt:lpstr>
      <vt:lpstr>Office Theme</vt:lpstr>
      <vt:lpstr>Additional usage models for WUR</vt:lpstr>
      <vt:lpstr>Background</vt:lpstr>
      <vt:lpstr>Terminology from 11-17/0029r4:</vt:lpstr>
      <vt:lpstr>List of new Usage Models proposed</vt:lpstr>
      <vt:lpstr>Usage Model  8: Put to sleep packet</vt:lpstr>
      <vt:lpstr>Usage Model  9: Wake-Up AP</vt:lpstr>
      <vt:lpstr>Usage Model  10:Wake-Up (or Sleep) Packet Forwarding</vt:lpstr>
      <vt:lpstr>Usage Model  10:Wake-Up (or Sleep) Packet Forwarding</vt:lpstr>
      <vt:lpstr>Usage Model  10:Wake-Up (or Sleep) Packet Forwarding</vt:lpstr>
      <vt:lpstr>Usage Model  11: out of band signaling</vt:lpstr>
      <vt:lpstr>Usage Model  12: beyond IEEE 802.11</vt:lpstr>
      <vt:lpstr>Usage Model  12: beyond 802.11</vt:lpstr>
      <vt:lpstr>Summary</vt:lpstr>
      <vt:lpstr>References</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WUR Usage Model</dc:title>
  <dc:creator>Ros Jian Yu</dc:creator>
  <cp:lastModifiedBy>edu</cp:lastModifiedBy>
  <cp:revision>677</cp:revision>
  <cp:lastPrinted>1601-01-01T00:00:00Z</cp:lastPrinted>
  <dcterms:created xsi:type="dcterms:W3CDTF">2015-10-31T00:33:08Z</dcterms:created>
  <dcterms:modified xsi:type="dcterms:W3CDTF">2017-03-11T22:57:21Z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(2)9rWssphgFQtApJeOZ28SUYu3CkN4cPATH9jdc9fcdteR7qqMv8hbHg/jazZCQ+7wPmkTfBF+
Ydab5e/UGQQ1BC5cbepsmGghHvb75fkxiN8vsoUmzVT/UbZ/vMFgU9vvWPYlnDBC7PXVsHJg
MVfmVmIRSwdJOnakWpBh+dmDpKCCYIufV9CLekhF3WmtJ8LwGvFKX2Bve2l4DnY1tnEUofz9
/SSQ6ETjVt4VyP1vJg</vt:lpwstr>
  </property>
  <property fmtid="{D5CDD505-2E9C-101B-9397-08002B2CF9AE}" pid="3" name="_2015_ms_pID_7253431">
    <vt:lpwstr>qTVhiTYignD16AU2yaeBn/kuk1GGhpQhfIgtLADn/YeILlwhuLs8aU
sPGdhq9fCFFC1uxFuzwO/fnB7O2j9D37PUbXc8pWmb+mjQx5koYDV6fTdh1ECy8Y6h5HBujY
52fgG67rG5IPGmsnOTcbxtnXbSQ3/l6iZsh9GGsq7gVg3Sybv/8q+3s6CEjwKrAlQ29SL5r1
oYhsSPW0g9hG7Q9t</vt:lpwstr>
  </property>
  <property fmtid="{D5CDD505-2E9C-101B-9397-08002B2CF9AE}" pid="4" name="sflag">
    <vt:lpwstr>1484704580</vt:lpwstr>
  </property>
</Properties>
</file>