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428" r:id="rId3"/>
    <p:sldId id="478" r:id="rId4"/>
    <p:sldId id="479" r:id="rId5"/>
    <p:sldId id="460" r:id="rId6"/>
    <p:sldId id="463" r:id="rId7"/>
    <p:sldId id="465" r:id="rId8"/>
    <p:sldId id="493" r:id="rId9"/>
    <p:sldId id="494" r:id="rId10"/>
    <p:sldId id="495" r:id="rId11"/>
    <p:sldId id="466" r:id="rId12"/>
    <p:sldId id="480" r:id="rId13"/>
    <p:sldId id="488" r:id="rId14"/>
    <p:sldId id="487" r:id="rId15"/>
    <p:sldId id="496" r:id="rId16"/>
    <p:sldId id="447" r:id="rId17"/>
    <p:sldId id="481" r:id="rId18"/>
    <p:sldId id="492" r:id="rId19"/>
    <p:sldId id="497" r:id="rId20"/>
    <p:sldId id="500" r:id="rId21"/>
    <p:sldId id="473" r:id="rId22"/>
    <p:sldId id="490" r:id="rId23"/>
    <p:sldId id="499" r:id="rId2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Hartman" initials="CH" lastIdx="1" clrIdx="0">
    <p:extLst/>
  </p:cmAuthor>
  <p:cmAuthor id="2" name="Chris Hartman" initials="CH [2]" lastIdx="1" clrIdx="1">
    <p:extLst/>
  </p:cmAuthor>
  <p:cmAuthor id="3" name="Chris Hartman" initials="CH [3]" lastIdx="1" clrIdx="2">
    <p:extLst/>
  </p:cmAuthor>
  <p:cmAuthor id="4" name="Chris Hartman" initials="CH [4]" lastIdx="1" clrIdx="3">
    <p:extLst/>
  </p:cmAuthor>
  <p:cmAuthor id="5" name="Chris Hartman" initials="CH [5]" lastIdx="1" clrIdx="4">
    <p:extLst/>
  </p:cmAuthor>
  <p:cmAuthor id="6" name="Chris Hartman" initials="CH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7" autoAdjust="0"/>
    <p:restoredTop sz="91161" autoAdjust="0"/>
  </p:normalViewPr>
  <p:slideViewPr>
    <p:cSldViewPr>
      <p:cViewPr>
        <p:scale>
          <a:sx n="85" d="100"/>
          <a:sy n="85" d="100"/>
        </p:scale>
        <p:origin x="196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22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5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Apple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802.11-17/0369r2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5799" y="297305"/>
            <a:ext cx="2779685" cy="2805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239000" cy="1066800"/>
          </a:xfrm>
          <a:noFill/>
        </p:spPr>
        <p:txBody>
          <a:bodyPr/>
          <a:lstStyle/>
          <a:p>
            <a:r>
              <a:rPr lang="en-US" sz="2800" dirty="0" smtClean="0"/>
              <a:t>CIDs Related to </a:t>
            </a:r>
            <a:r>
              <a:rPr lang="en-US" sz="2800" dirty="0" smtClean="0"/>
              <a:t>20MHz-only </a:t>
            </a:r>
            <a:r>
              <a:rPr lang="en-US" sz="2800" dirty="0" smtClean="0"/>
              <a:t>STAs operating on non-primary 20 MHz channels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dirty="0" smtClean="0"/>
              <a:t>: March 13, 2017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Apple</a:t>
            </a:r>
            <a:endParaRPr lang="en-US" altLang="zh-CN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63785"/>
              </p:ext>
            </p:extLst>
          </p:nvPr>
        </p:nvGraphicFramePr>
        <p:xfrm>
          <a:off x="838200" y="2819400"/>
          <a:ext cx="7162800" cy="294132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143000"/>
                <a:gridCol w="914400"/>
                <a:gridCol w="2133600"/>
              </a:tblGrid>
              <a:tr h="1851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1" kern="100" dirty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Name</a:t>
                      </a:r>
                      <a:endParaRPr lang="zh-CN" altLang="zh-CN" sz="1400" b="1" kern="100" dirty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b="1" kern="100" dirty="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7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Li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Guoqing_li@apple.com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r>
                        <a:rPr lang="en-US" dirty="0" smtClean="0"/>
                        <a:t>Jarkko </a:t>
                      </a:r>
                      <a:r>
                        <a:rPr lang="en-US" dirty="0" err="1" smtClean="0"/>
                        <a:t>Kneck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Chris Hartman</a:t>
                      </a: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Yunbo</a:t>
                      </a:r>
                      <a:r>
                        <a:rPr lang="en-US" dirty="0" smtClean="0"/>
                        <a:t> Li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Huawei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Tomoko Adachi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Toshiba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Zhou </a:t>
                      </a:r>
                      <a:r>
                        <a:rPr lang="en-US" dirty="0" err="1" smtClean="0"/>
                        <a:t>Lan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Broadcom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David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Kloper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Cisco 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Saishanka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Nandagopalan</a:t>
                      </a:r>
                      <a:endParaRPr lang="en-US" dirty="0" smtClean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Cypress</a:t>
                      </a:r>
                      <a:endParaRPr lang="en-US" dirty="0"/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 channel access</a:t>
            </a:r>
          </a:p>
          <a:p>
            <a:r>
              <a:rPr lang="en-US" dirty="0" smtClean="0"/>
              <a:t>STA operation channel switch procedure</a:t>
            </a:r>
          </a:p>
          <a:p>
            <a:r>
              <a:rPr lang="en-US" dirty="0" smtClean="0"/>
              <a:t>STA’s recovery mechanism when it experience issues on non-primary channel</a:t>
            </a:r>
          </a:p>
          <a:p>
            <a:r>
              <a:rPr lang="en-US" dirty="0" smtClean="0"/>
              <a:t>Beacon reception and synchronization</a:t>
            </a:r>
          </a:p>
          <a:p>
            <a:r>
              <a:rPr lang="en-US" dirty="0"/>
              <a:t>Examining any PHY issues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Access and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 smtClean="0"/>
              <a:t>The STAs </a:t>
            </a:r>
            <a:r>
              <a:rPr lang="en-US" sz="2000" dirty="0"/>
              <a:t>staying on non-primary </a:t>
            </a:r>
            <a:r>
              <a:rPr lang="en-US" sz="2000" dirty="0" smtClean="0"/>
              <a:t>20MHz channel </a:t>
            </a:r>
            <a:r>
              <a:rPr lang="en-US" sz="2000" dirty="0"/>
              <a:t>can only use MU </a:t>
            </a:r>
            <a:r>
              <a:rPr lang="en-US" sz="2000" dirty="0" smtClean="0"/>
              <a:t>transmission in uplink </a:t>
            </a:r>
            <a:r>
              <a:rPr lang="en-US" sz="2000" dirty="0" smtClean="0"/>
              <a:t>since </a:t>
            </a:r>
            <a:r>
              <a:rPr lang="en-US" sz="2000" dirty="0"/>
              <a:t>it is blind </a:t>
            </a:r>
            <a:r>
              <a:rPr lang="en-US" sz="2000" dirty="0" smtClean="0">
                <a:solidFill>
                  <a:schemeClr val="tx2"/>
                </a:solidFill>
              </a:rPr>
              <a:t>to</a:t>
            </a:r>
            <a:r>
              <a:rPr lang="en-US" sz="2000" dirty="0" smtClean="0"/>
              <a:t> </a:t>
            </a:r>
            <a:r>
              <a:rPr lang="en-US" sz="2000" dirty="0"/>
              <a:t>the status on </a:t>
            </a: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 smtClean="0"/>
              <a:t>primary channel</a:t>
            </a:r>
          </a:p>
          <a:p>
            <a:pPr lvl="1"/>
            <a:r>
              <a:rPr lang="en-US" sz="1600" dirty="0" smtClean="0"/>
              <a:t>i.e., STAs on </a:t>
            </a:r>
            <a:r>
              <a:rPr lang="en-US" sz="1600" dirty="0" smtClean="0"/>
              <a:t>non-primary channel </a:t>
            </a:r>
            <a:r>
              <a:rPr lang="en-US" sz="1600" dirty="0" smtClean="0"/>
              <a:t>cannot use EDCA to transmit</a:t>
            </a:r>
          </a:p>
          <a:p>
            <a:endParaRPr lang="en-US" sz="2000" dirty="0" smtClean="0"/>
          </a:p>
          <a:p>
            <a:r>
              <a:rPr lang="en-US" sz="2000" dirty="0" smtClean="0"/>
              <a:t>These devices need to rely on AP for protection</a:t>
            </a:r>
          </a:p>
          <a:p>
            <a:pPr lvl="1"/>
            <a:r>
              <a:rPr lang="en-US" sz="1600" dirty="0" smtClean="0"/>
              <a:t>UL </a:t>
            </a:r>
            <a:r>
              <a:rPr lang="en-US" sz="1600" dirty="0" smtClean="0"/>
              <a:t>transmission is </a:t>
            </a:r>
            <a:r>
              <a:rPr lang="en-US" sz="1600" dirty="0" smtClean="0"/>
              <a:t>protected </a:t>
            </a:r>
            <a:r>
              <a:rPr lang="en-US" sz="1600" dirty="0" smtClean="0"/>
              <a:t>by trigger </a:t>
            </a:r>
            <a:r>
              <a:rPr lang="en-US" sz="1600" dirty="0" smtClean="0"/>
              <a:t>frame</a:t>
            </a:r>
          </a:p>
          <a:p>
            <a:pPr lvl="1"/>
            <a:r>
              <a:rPr lang="en-US" sz="1600" dirty="0" smtClean="0"/>
              <a:t>AP can solicit MU-RTS and CTS before any MU transmission</a:t>
            </a:r>
            <a:endParaRPr lang="en-US" sz="1600" dirty="0"/>
          </a:p>
          <a:p>
            <a:endParaRPr lang="en-US" sz="2000" dirty="0" smtClean="0"/>
          </a:p>
          <a:p>
            <a:r>
              <a:rPr lang="en-US" sz="2000" dirty="0" smtClean="0"/>
              <a:t>STAs </a:t>
            </a:r>
            <a:r>
              <a:rPr lang="en-US" sz="2000" dirty="0" smtClean="0"/>
              <a:t>follow </a:t>
            </a:r>
            <a:r>
              <a:rPr lang="en-US" sz="2000" dirty="0" smtClean="0"/>
              <a:t>the same channel sensing requirement for UL MU </a:t>
            </a:r>
            <a:r>
              <a:rPr lang="en-US" sz="2000" dirty="0" smtClean="0"/>
              <a:t>operation</a:t>
            </a:r>
          </a:p>
          <a:p>
            <a:pPr lvl="1"/>
            <a:r>
              <a:rPr lang="en-US" sz="1600" dirty="0" smtClean="0"/>
              <a:t>If a STA decodes a frame on non-primary channel, it still sets NAV as if it operates on primary channel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Channel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7964"/>
            <a:ext cx="7962900" cy="4394200"/>
          </a:xfrm>
        </p:spPr>
        <p:txBody>
          <a:bodyPr/>
          <a:lstStyle/>
          <a:p>
            <a:r>
              <a:rPr lang="en-US" sz="2200" dirty="0" smtClean="0"/>
              <a:t>New IEs and actions frames are defined</a:t>
            </a:r>
          </a:p>
          <a:p>
            <a:pPr lvl="1"/>
            <a:r>
              <a:rPr lang="en-US" sz="1800" dirty="0" smtClean="0"/>
              <a:t>STA Channel Switch Request/response element</a:t>
            </a:r>
          </a:p>
          <a:p>
            <a:pPr lvl="1"/>
            <a:r>
              <a:rPr lang="en-US" sz="1800" dirty="0"/>
              <a:t>STA Channel Switch Request/response </a:t>
            </a:r>
            <a:r>
              <a:rPr lang="en-US" sz="1800" dirty="0" smtClean="0"/>
              <a:t>frame</a:t>
            </a:r>
          </a:p>
          <a:p>
            <a:r>
              <a:rPr lang="en-US" sz="2200" dirty="0" smtClean="0"/>
              <a:t>The IE sent by non-AP STA contains channel index list which the STA is willing to operate on</a:t>
            </a:r>
          </a:p>
          <a:p>
            <a:pPr lvl="1"/>
            <a:r>
              <a:rPr lang="en-US" sz="1800" dirty="0" smtClean="0"/>
              <a:t>This IE can be put in (Re)Association request since the STA scans the channel before joining the BSS and can provide this list to AP during association</a:t>
            </a:r>
          </a:p>
          <a:p>
            <a:r>
              <a:rPr lang="en-US" sz="2200" dirty="0"/>
              <a:t>AP should decide the channel for STAs since it has global information across the BSS and can perform global </a:t>
            </a:r>
            <a:r>
              <a:rPr lang="en-US" sz="2200" dirty="0" smtClean="0"/>
              <a:t>optimization</a:t>
            </a:r>
            <a:endParaRPr lang="en-US" sz="2200" dirty="0"/>
          </a:p>
          <a:p>
            <a:r>
              <a:rPr lang="en-US" sz="2200" dirty="0" smtClean="0"/>
              <a:t>STA channel switching is not expected to be very dynamic process, i.e., not packet-based</a:t>
            </a:r>
            <a:endParaRPr lang="en-US" sz="2200" dirty="0"/>
          </a:p>
          <a:p>
            <a:endParaRPr lang="en-US" sz="2200" dirty="0"/>
          </a:p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It is recommended to define a </a:t>
            </a:r>
            <a:r>
              <a:rPr lang="en-US" sz="2000" dirty="0" smtClean="0">
                <a:solidFill>
                  <a:schemeClr val="tx2"/>
                </a:solidFill>
              </a:rPr>
              <a:t>recovery </a:t>
            </a:r>
            <a:r>
              <a:rPr lang="en-US" sz="2000" dirty="0" smtClean="0">
                <a:solidFill>
                  <a:schemeClr val="tx2"/>
                </a:solidFill>
              </a:rPr>
              <a:t>mechanism so that if the STA does not receive a trigger on the non-primary channel for a long time it can switch back to the primary channel to use regular EDCA</a:t>
            </a:r>
          </a:p>
          <a:p>
            <a:pPr marL="0" indent="0">
              <a:buNone/>
            </a:pPr>
            <a:endParaRPr lang="en-US" sz="7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Similar to MU EDCA timer, we can define a non-primary channel operation timer for STAs on non-primary channel to switch back to primary channel upon timeout</a:t>
            </a:r>
          </a:p>
          <a:p>
            <a:endParaRPr lang="en-US" sz="7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STA shall send a notification to the AP to inform the channel switch upon time-out after it switches back to primary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Any frame that needs acknowledgement sent by the STA can serve this purpose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Switch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Channel switch takes time and during this period of time, the STA cannot transmit or receive any data</a:t>
            </a:r>
          </a:p>
          <a:p>
            <a:r>
              <a:rPr lang="en-US" dirty="0" smtClean="0"/>
              <a:t>STA can provide its channel switch time during </a:t>
            </a:r>
            <a:r>
              <a:rPr lang="en-US" dirty="0" smtClean="0"/>
              <a:t>association</a:t>
            </a:r>
            <a:endParaRPr lang="en-US" dirty="0" smtClean="0"/>
          </a:p>
          <a:p>
            <a:r>
              <a:rPr lang="en-US" dirty="0" smtClean="0"/>
              <a:t>However, how to handle channel switch time can be left to AP’s implementation choices</a:t>
            </a:r>
          </a:p>
          <a:p>
            <a:pPr lvl="1"/>
            <a:r>
              <a:rPr lang="en-US" sz="1800" dirty="0" smtClean="0"/>
              <a:t>A complex AP can take individual STA’s channel switch time into account and do things differently with different STAs to maximize channel utilization efficiency</a:t>
            </a:r>
          </a:p>
          <a:p>
            <a:pPr lvl="1"/>
            <a:r>
              <a:rPr lang="en-US" sz="1800" dirty="0" smtClean="0"/>
              <a:t>A simpler AP may choose to ignore the channel switch time differences to simply its implementation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 Reception and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sz="2000" dirty="0" smtClean="0"/>
              <a:t>STAs on non-primary channe</a:t>
            </a:r>
            <a:r>
              <a:rPr lang="en-US" sz="2000" dirty="0" smtClean="0">
                <a:solidFill>
                  <a:schemeClr val="tx2"/>
                </a:solidFill>
              </a:rPr>
              <a:t>ls </a:t>
            </a:r>
            <a:r>
              <a:rPr lang="en-US" sz="2000" dirty="0" smtClean="0"/>
              <a:t>need to receive Beacon to get important operating parameters as well as to synchronize its clock with the AP</a:t>
            </a:r>
          </a:p>
          <a:p>
            <a:endParaRPr lang="en-US" sz="2000" dirty="0"/>
          </a:p>
          <a:p>
            <a:r>
              <a:rPr lang="en-US" sz="2000" dirty="0" smtClean="0"/>
              <a:t>Since Beacon is transmitted in non-HT format, we have a few options </a:t>
            </a:r>
            <a:r>
              <a:rPr lang="en-US" sz="2000" dirty="0" smtClean="0"/>
              <a:t>for STAS on non-primary channel to </a:t>
            </a:r>
            <a:r>
              <a:rPr lang="en-US" sz="2000" dirty="0" smtClean="0"/>
              <a:t>receive Beacon and </a:t>
            </a:r>
            <a:r>
              <a:rPr lang="en-US" sz="2000" dirty="0" smtClean="0"/>
              <a:t>multicast frames</a:t>
            </a:r>
            <a:endParaRPr lang="en-US" sz="2000" dirty="0" smtClean="0"/>
          </a:p>
          <a:p>
            <a:pPr lvl="1"/>
            <a:r>
              <a:rPr lang="en-US" sz="1600" dirty="0" smtClean="0"/>
              <a:t>AP sends Beacon in non-HT duplicate format—violation of baseline spec, confuses legacy STAs</a:t>
            </a:r>
          </a:p>
          <a:p>
            <a:pPr lvl="1"/>
            <a:r>
              <a:rPr lang="en-US" sz="1600" dirty="0" smtClean="0"/>
              <a:t>AP switches STA back to receive Beacon—this requires explicit signaling and can cause high overhead when there are a lot of STAs operating on non-primary channel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switches </a:t>
            </a:r>
            <a:r>
              <a:rPr lang="en-US" sz="1600" dirty="0" smtClean="0"/>
              <a:t>back without explicit </a:t>
            </a:r>
            <a:r>
              <a:rPr lang="en-US" sz="1600" dirty="0" smtClean="0"/>
              <a:t>signaling during a period that is announced by </a:t>
            </a:r>
            <a:r>
              <a:rPr lang="en-US" sz="1600" dirty="0" smtClean="0"/>
              <a:t>AP </a:t>
            </a:r>
            <a:r>
              <a:rPr lang="en-US" sz="1600" dirty="0" smtClean="0"/>
              <a:t>and AP shall not transmit to STAs on non-primary channel during this period—preferred approach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4207"/>
            <a:ext cx="7858060" cy="762000"/>
          </a:xfrm>
        </p:spPr>
        <p:txBody>
          <a:bodyPr/>
          <a:lstStyle/>
          <a:p>
            <a:r>
              <a:rPr lang="en-US" dirty="0" smtClean="0"/>
              <a:t>DL </a:t>
            </a:r>
            <a:r>
              <a:rPr lang="en-US" dirty="0" smtClean="0"/>
              <a:t>transmissions to STAs on non-primary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648200"/>
          </a:xfrm>
        </p:spPr>
        <p:txBody>
          <a:bodyPr/>
          <a:lstStyle/>
          <a:p>
            <a:r>
              <a:rPr lang="en-US" sz="1800" dirty="0" smtClean="0"/>
              <a:t>AP  use either non-HT Duplicate format or HE MU PPDU when transiting STAs on non-primary channel</a:t>
            </a:r>
          </a:p>
          <a:p>
            <a:r>
              <a:rPr lang="en-US" sz="1800" dirty="0" smtClean="0"/>
              <a:t>AP </a:t>
            </a:r>
            <a:r>
              <a:rPr lang="en-US" sz="1800" dirty="0" smtClean="0"/>
              <a:t>should avoid the possibility that </a:t>
            </a:r>
            <a:r>
              <a:rPr lang="en-US" sz="1800" dirty="0"/>
              <a:t>when AP </a:t>
            </a:r>
            <a:r>
              <a:rPr lang="en-US" sz="1800" dirty="0" smtClean="0"/>
              <a:t>starts </a:t>
            </a:r>
            <a:r>
              <a:rPr lang="en-US" sz="1800" dirty="0"/>
              <a:t>DL </a:t>
            </a:r>
            <a:r>
              <a:rPr lang="en-US" sz="1800" dirty="0" smtClean="0"/>
              <a:t>transmission </a:t>
            </a:r>
            <a:r>
              <a:rPr lang="en-US" sz="1800" dirty="0"/>
              <a:t>the </a:t>
            </a:r>
            <a:r>
              <a:rPr lang="en-US" sz="1800" dirty="0" smtClean="0"/>
              <a:t>buffered DL traffic is only destined for STAs on non-primary channels</a:t>
            </a:r>
          </a:p>
          <a:p>
            <a:pPr lvl="1"/>
            <a:r>
              <a:rPr lang="en-US" sz="1400" dirty="0" smtClean="0"/>
              <a:t>AP can either group STAs in a way to minimize such possibility or delay the transmission on non-primary channel to wait for traffic on primary channel </a:t>
            </a:r>
            <a:r>
              <a:rPr lang="en-US" sz="1400" dirty="0" smtClean="0"/>
              <a:t>or ping STAs on primary channel such as BSR, BQR</a:t>
            </a:r>
            <a:endParaRPr lang="en-US" sz="1400" dirty="0" smtClean="0"/>
          </a:p>
          <a:p>
            <a:r>
              <a:rPr lang="en-US" sz="1800" dirty="0" smtClean="0"/>
              <a:t>In </a:t>
            </a:r>
            <a:r>
              <a:rPr lang="en-US" sz="1800" dirty="0" smtClean="0">
                <a:solidFill>
                  <a:schemeClr val="tx2"/>
                </a:solidFill>
              </a:rPr>
              <a:t>case the AP </a:t>
            </a:r>
            <a:r>
              <a:rPr lang="en-US" sz="1600" dirty="0" smtClean="0">
                <a:solidFill>
                  <a:schemeClr val="tx2"/>
                </a:solidFill>
              </a:rPr>
              <a:t>needs to transmit to </a:t>
            </a:r>
            <a:r>
              <a:rPr lang="en-US" sz="1600" dirty="0" smtClean="0"/>
              <a:t>STAs on non-primary channel only, </a:t>
            </a:r>
            <a:r>
              <a:rPr lang="en-US" sz="1600" dirty="0" smtClean="0"/>
              <a:t>draft 1.0 allows the AP to transmit only preamble </a:t>
            </a:r>
            <a:r>
              <a:rPr lang="en-US" sz="1600" dirty="0" smtClean="0"/>
              <a:t>on primary channel </a:t>
            </a:r>
            <a:r>
              <a:rPr lang="en-US" sz="1600" dirty="0" smtClean="0"/>
              <a:t>and </a:t>
            </a:r>
            <a:r>
              <a:rPr lang="en-US" sz="1600" dirty="0" smtClean="0"/>
              <a:t>leave the data field </a:t>
            </a:r>
            <a:r>
              <a:rPr lang="en-US" sz="1600" dirty="0" smtClean="0"/>
              <a:t>on primary channel empty or </a:t>
            </a:r>
            <a:r>
              <a:rPr lang="en-US" sz="1600" dirty="0" smtClean="0"/>
              <a:t>fill </a:t>
            </a:r>
            <a:r>
              <a:rPr lang="en-US" sz="1600" dirty="0" smtClean="0"/>
              <a:t>the data field</a:t>
            </a:r>
            <a:r>
              <a:rPr lang="en-US" sz="1600" dirty="0" smtClean="0"/>
              <a:t> </a:t>
            </a:r>
            <a:r>
              <a:rPr lang="en-US" sz="1600" dirty="0" smtClean="0"/>
              <a:t>with dummy bits</a:t>
            </a:r>
          </a:p>
          <a:p>
            <a:pPr lvl="1"/>
            <a:r>
              <a:rPr lang="en-US" sz="1400" dirty="0" smtClean="0"/>
              <a:t>STA </a:t>
            </a:r>
            <a:r>
              <a:rPr lang="en-US" sz="1400" dirty="0" smtClean="0"/>
              <a:t>ID 2046 in SIG-B User Specific field </a:t>
            </a:r>
            <a:r>
              <a:rPr lang="en-US" sz="1400" dirty="0" smtClean="0"/>
              <a:t>or RU </a:t>
            </a:r>
            <a:r>
              <a:rPr lang="en-US" sz="1400" dirty="0" smtClean="0"/>
              <a:t>allocation “0110001” in SIG-B common part </a:t>
            </a:r>
            <a:r>
              <a:rPr lang="en-US" sz="1400" dirty="0" smtClean="0"/>
              <a:t>are</a:t>
            </a:r>
            <a:r>
              <a:rPr lang="en-US" sz="1400" dirty="0" smtClean="0"/>
              <a:t> already defined to </a:t>
            </a:r>
            <a:r>
              <a:rPr lang="en-US" sz="1400" dirty="0" smtClean="0"/>
              <a:t>indicate that the 242 RU is </a:t>
            </a:r>
            <a:r>
              <a:rPr lang="en-US" sz="1400" dirty="0"/>
              <a:t>empty </a:t>
            </a:r>
            <a:endParaRPr lang="en-US" sz="1400" dirty="0" smtClean="0"/>
          </a:p>
          <a:p>
            <a:pPr lvl="1"/>
            <a:r>
              <a:rPr lang="en-US" sz="1400" dirty="0" smtClean="0"/>
              <a:t>If AP does not want to leave the data field empty, then AP can </a:t>
            </a:r>
            <a:r>
              <a:rPr lang="en-US" sz="1400" dirty="0" smtClean="0"/>
              <a:t>fill </a:t>
            </a:r>
            <a:r>
              <a:rPr lang="en-US" sz="1400" dirty="0" smtClean="0"/>
              <a:t>the RU </a:t>
            </a:r>
            <a:r>
              <a:rPr lang="en-US" sz="1400" dirty="0"/>
              <a:t>with dummy bits </a:t>
            </a:r>
            <a:r>
              <a:rPr lang="en-US" sz="1400" dirty="0" smtClean="0"/>
              <a:t>using an unallocated STAID</a:t>
            </a:r>
          </a:p>
          <a:p>
            <a:pPr lvl="1"/>
            <a:r>
              <a:rPr lang="en-US" sz="1400" dirty="0" smtClean="0"/>
              <a:t>Other constraints in draft 1.0 still apply. AP can transmit dummy bits to fill out the RUs across the BW to satisfy this </a:t>
            </a:r>
            <a:r>
              <a:rPr lang="en-US" sz="1400" dirty="0" smtClean="0"/>
              <a:t>requirements</a:t>
            </a:r>
          </a:p>
          <a:p>
            <a:r>
              <a:rPr lang="en-US" sz="1800" dirty="0" smtClean="0"/>
              <a:t>No new PHY requirements are needed for DL transmission to STAs on non-primary channel</a:t>
            </a:r>
            <a:endParaRPr lang="en-US" sz="1800" dirty="0" smtClean="0"/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L </a:t>
            </a:r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0413"/>
          </a:xfrm>
        </p:spPr>
        <p:txBody>
          <a:bodyPr/>
          <a:lstStyle/>
          <a:p>
            <a:r>
              <a:rPr lang="en-US" sz="2000" dirty="0" smtClean="0"/>
              <a:t>STAs on non-primary channel can transmit only when triggered, i.e., no EDCA allowed</a:t>
            </a:r>
          </a:p>
          <a:p>
            <a:endParaRPr lang="en-US" sz="600" dirty="0"/>
          </a:p>
          <a:p>
            <a:r>
              <a:rPr lang="en-US" sz="2000" dirty="0" smtClean="0"/>
              <a:t>Trigger </a:t>
            </a:r>
            <a:r>
              <a:rPr lang="en-US" sz="2000" dirty="0"/>
              <a:t>frame shall be non-HT duplicate format if it allocates RUs to STAs on non-primary channel </a:t>
            </a:r>
            <a:r>
              <a:rPr lang="en-US" sz="2000" dirty="0" smtClean="0"/>
              <a:t>so STAs on non-primary channel can receive it</a:t>
            </a:r>
          </a:p>
          <a:p>
            <a:endParaRPr lang="en-US" sz="700" dirty="0"/>
          </a:p>
          <a:p>
            <a:r>
              <a:rPr lang="en-US" sz="2000" dirty="0" smtClean="0"/>
              <a:t>AP </a:t>
            </a:r>
            <a:r>
              <a:rPr lang="en-US" sz="2000" dirty="0"/>
              <a:t>should </a:t>
            </a:r>
            <a:r>
              <a:rPr lang="en-US" sz="2000" dirty="0" smtClean="0"/>
              <a:t>minimize the </a:t>
            </a:r>
            <a:r>
              <a:rPr lang="en-US" sz="2000" dirty="0"/>
              <a:t>possibility </a:t>
            </a:r>
            <a:r>
              <a:rPr lang="en-US" sz="2000" dirty="0" smtClean="0"/>
              <a:t>of </a:t>
            </a:r>
            <a:r>
              <a:rPr lang="en-US" sz="2000" dirty="0" smtClean="0">
                <a:solidFill>
                  <a:schemeClr val="tx2"/>
                </a:solidFill>
              </a:rPr>
              <a:t>triggering STAs </a:t>
            </a:r>
            <a:r>
              <a:rPr lang="en-US" sz="2000" dirty="0" smtClean="0"/>
              <a:t>on non-primary channel only</a:t>
            </a:r>
          </a:p>
          <a:p>
            <a:endParaRPr lang="en-US" sz="700" dirty="0"/>
          </a:p>
          <a:p>
            <a:endParaRPr lang="en-US" sz="600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However, even if AP only triggers STAs on non-primary channel the trigger-based PPDU will be the same as if AP triggers </a:t>
            </a:r>
            <a:r>
              <a:rPr lang="en-US" b="1" dirty="0" smtClean="0">
                <a:solidFill>
                  <a:schemeClr val="tx2"/>
                </a:solidFill>
              </a:rPr>
              <a:t>some </a:t>
            </a:r>
            <a:r>
              <a:rPr lang="en-US" b="1" dirty="0" smtClean="0">
                <a:solidFill>
                  <a:schemeClr val="tx2"/>
                </a:solidFill>
              </a:rPr>
              <a:t>STAs on primary channel but those STAs </a:t>
            </a:r>
            <a:r>
              <a:rPr lang="en-US" b="1" dirty="0" smtClean="0"/>
              <a:t>did not </a:t>
            </a:r>
            <a:r>
              <a:rPr lang="en-US" b="1" dirty="0" smtClean="0"/>
              <a:t>respond to trigger due to CCA/NAV </a:t>
            </a:r>
            <a:r>
              <a:rPr lang="en-US" b="1" dirty="0" smtClean="0"/>
              <a:t>busy</a:t>
            </a:r>
          </a:p>
          <a:p>
            <a:pPr marL="342900" lvl="1" indent="-342900">
              <a:buFontTx/>
              <a:buChar char="•"/>
            </a:pPr>
            <a:endParaRPr lang="en-US" sz="600" b="1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So there is no new PHY requirement needed for UL transmission for STAs on non-primary channel</a:t>
            </a:r>
            <a:endParaRPr lang="en-US" b="1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and 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00199"/>
            <a:ext cx="7734300" cy="4875213"/>
          </a:xfrm>
        </p:spPr>
        <p:txBody>
          <a:bodyPr/>
          <a:lstStyle/>
          <a:p>
            <a:r>
              <a:rPr lang="en-US" dirty="0" smtClean="0"/>
              <a:t>Currently, MU-RTS and CTS procedure assumes that the CTS has to cover primary 20 and AP can consider MU-RTS/CTS success if it receives CTS only on primary channel</a:t>
            </a:r>
          </a:p>
          <a:p>
            <a:pPr lvl="1"/>
            <a:r>
              <a:rPr lang="en-US" sz="1800" dirty="0" smtClean="0"/>
              <a:t>However, AP does not know which STA respond with CTS and the following MU PPDU may not match STA’s busy/idle status and RUs may be allocated to STAs that did not respond CTS</a:t>
            </a:r>
          </a:p>
          <a:p>
            <a:pPr lvl="1"/>
            <a:r>
              <a:rPr lang="en-US" sz="1800" dirty="0" smtClean="0"/>
              <a:t>An intelligent AP can implement in a way to receive multiple CTS on multiple 20MHz so channel bandwidth can be allocated more efficiently</a:t>
            </a:r>
          </a:p>
          <a:p>
            <a:pPr lvl="2"/>
            <a:r>
              <a:rPr lang="en-US" sz="1600" dirty="0" smtClean="0"/>
              <a:t>For example, AP do not allocate RUs on the 20MHz where no CTS is received</a:t>
            </a:r>
          </a:p>
          <a:p>
            <a:r>
              <a:rPr lang="en-US" dirty="0" smtClean="0"/>
              <a:t>STA operating on non-primary channel solve the over-protection problem of current MU-RTS/CTS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and CTS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How AP handles MU-RTS/CTS can be left to AP’s implementation</a:t>
            </a:r>
          </a:p>
          <a:p>
            <a:pPr lvl="1"/>
            <a:r>
              <a:rPr lang="en-US" sz="1800" dirty="0" smtClean="0"/>
              <a:t>AP does not send MU-RTS to the STAs on non-primary channel</a:t>
            </a:r>
          </a:p>
          <a:p>
            <a:pPr lvl="1"/>
            <a:r>
              <a:rPr lang="en-US" sz="1800" dirty="0" smtClean="0"/>
              <a:t>Or when AP sends MU-RTS to non-primary STAs, it always include STAs on primary channel </a:t>
            </a:r>
            <a:endParaRPr lang="en-US" sz="1600" dirty="0" smtClean="0"/>
          </a:p>
          <a:p>
            <a:pPr lvl="1"/>
            <a:r>
              <a:rPr lang="en-US" sz="1800" dirty="0" smtClean="0"/>
              <a:t>Or if AP can decodes CTS on non-primary channels, it can adjust its allocation more intelligent and utilize BW more efficiently. This solves the over-protection problem of MU-RTS/CTS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Spec does not need to mandate which mode the AP has to operate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1904999"/>
            <a:ext cx="8075612" cy="4570413"/>
          </a:xfrm>
        </p:spPr>
        <p:txBody>
          <a:bodyPr/>
          <a:lstStyle/>
          <a:p>
            <a:r>
              <a:rPr lang="en-US" dirty="0" smtClean="0"/>
              <a:t>802.11ax draft 1.0 introduces 20 MHz-only STAs which operate at 20MHz BW only</a:t>
            </a:r>
            <a:endParaRPr lang="en-US" dirty="0"/>
          </a:p>
          <a:p>
            <a:r>
              <a:rPr lang="en-US" dirty="0" smtClean="0"/>
              <a:t>The spec is not clear on whether and how these STAs can operate on non-primary 20MHz channel, see text below</a:t>
            </a:r>
          </a:p>
          <a:p>
            <a:r>
              <a:rPr lang="en-US" dirty="0" smtClean="0"/>
              <a:t>This contribution proposes the protocol components and some considerations that will allow these STAs to operate on non-primary 20MHz channel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800600"/>
            <a:ext cx="8763000" cy="15875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1066800" y="5791200"/>
            <a:ext cx="739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545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13759"/>
            <a:ext cx="7772400" cy="4905375"/>
          </a:xfrm>
        </p:spPr>
        <p:txBody>
          <a:bodyPr/>
          <a:lstStyle/>
          <a:p>
            <a:r>
              <a:rPr lang="en-US" sz="2000" dirty="0" smtClean="0"/>
              <a:t>20MHz-only STAs on non-primary channels do not have co-existence issue with </a:t>
            </a:r>
            <a:r>
              <a:rPr lang="en-US" sz="2000" dirty="0" err="1" smtClean="0"/>
              <a:t>IntraBSS</a:t>
            </a:r>
            <a:r>
              <a:rPr lang="en-US" sz="2000" dirty="0" smtClean="0"/>
              <a:t> STAs since all TXs/RXs are scheduled by AP</a:t>
            </a:r>
          </a:p>
          <a:p>
            <a:endParaRPr lang="en-US" sz="500" dirty="0" smtClean="0"/>
          </a:p>
          <a:p>
            <a:r>
              <a:rPr lang="en-US" sz="2000" dirty="0" smtClean="0">
                <a:solidFill>
                  <a:schemeClr val="tx2"/>
                </a:solidFill>
              </a:rPr>
              <a:t>A 20MHz-only STA’s transmission is the </a:t>
            </a:r>
            <a:r>
              <a:rPr lang="en-US" sz="2000" dirty="0">
                <a:solidFill>
                  <a:schemeClr val="tx2"/>
                </a:solidFill>
              </a:rPr>
              <a:t>same as a regular </a:t>
            </a:r>
            <a:r>
              <a:rPr lang="en-US" sz="2000" dirty="0" smtClean="0">
                <a:solidFill>
                  <a:schemeClr val="tx2"/>
                </a:solidFill>
              </a:rPr>
              <a:t>STA’s transmission being allocated </a:t>
            </a:r>
            <a:r>
              <a:rPr lang="en-US" sz="2000" dirty="0">
                <a:solidFill>
                  <a:schemeClr val="tx2"/>
                </a:solidFill>
              </a:rPr>
              <a:t>RUs on a specific </a:t>
            </a:r>
            <a:r>
              <a:rPr lang="en-US" sz="2000" dirty="0" smtClean="0">
                <a:solidFill>
                  <a:schemeClr val="tx2"/>
                </a:solidFill>
              </a:rPr>
              <a:t>20MHz, so it has the same effect on OBSS as regular STAs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/>
              <a:t>STAs on non-primary channel reply on AP for protection and though 20MHz STA cannot decode OBSS hidden node’s frames on primary channel, Wi-Fi today has many similar coexistence cases already. For example,</a:t>
            </a:r>
          </a:p>
          <a:p>
            <a:pPr lvl="1"/>
            <a:r>
              <a:rPr lang="en-US" sz="1800" dirty="0" smtClean="0"/>
              <a:t>Narrowband STAs cannot OBSS wideband PPDU</a:t>
            </a:r>
            <a:endParaRPr lang="en-US" sz="700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STAs cannot decode OBSS frames who use different primary channel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STAs in infrastructure cannot decode frames in P2P links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STAs miss OBSS frames due to power save operation</a:t>
            </a:r>
          </a:p>
          <a:p>
            <a:endParaRPr lang="en-US" sz="500" dirty="0">
              <a:solidFill>
                <a:schemeClr val="tx2"/>
              </a:solidFill>
            </a:endParaRP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endParaRPr lang="en-US" sz="2200" dirty="0">
              <a:solidFill>
                <a:schemeClr val="tx2"/>
              </a:solidFill>
            </a:endParaRPr>
          </a:p>
          <a:p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44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4213"/>
          </a:xfrm>
        </p:spPr>
        <p:txBody>
          <a:bodyPr/>
          <a:lstStyle/>
          <a:p>
            <a:r>
              <a:rPr lang="en-US" dirty="0" smtClean="0"/>
              <a:t>As part of comment resolution for CID </a:t>
            </a:r>
            <a:r>
              <a:rPr lang="en-US" dirty="0" smtClean="0"/>
              <a:t>8810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en-US" dirty="0" smtClean="0"/>
              <a:t> 8811, </a:t>
            </a:r>
            <a:r>
              <a:rPr lang="en-US" dirty="0"/>
              <a:t>w</a:t>
            </a:r>
            <a:r>
              <a:rPr lang="en-US" dirty="0" smtClean="0"/>
              <a:t>e propose to allow </a:t>
            </a:r>
            <a:r>
              <a:rPr lang="en-US" dirty="0" smtClean="0"/>
              <a:t>20MHz-only </a:t>
            </a:r>
            <a:r>
              <a:rPr lang="en-US" dirty="0" smtClean="0"/>
              <a:t>STAs to operate on any 20MHz channel as an optional </a:t>
            </a:r>
            <a:r>
              <a:rPr lang="en-US" dirty="0" smtClean="0"/>
              <a:t>mode</a:t>
            </a:r>
          </a:p>
          <a:p>
            <a:r>
              <a:rPr lang="en-US" dirty="0" smtClean="0"/>
              <a:t>The protocol considerations to enable such operation are discussed in this contribution</a:t>
            </a:r>
          </a:p>
          <a:p>
            <a:r>
              <a:rPr lang="en-US" dirty="0" smtClean="0"/>
              <a:t>The data transfer for these STAs is the same as regular STAs which are always allocated RUs in a particular 20MHz channel except that EDCA is disabled</a:t>
            </a:r>
          </a:p>
          <a:p>
            <a:r>
              <a:rPr lang="en-US" dirty="0"/>
              <a:t>This operation mode can help AP with load balancing, interference </a:t>
            </a:r>
            <a:r>
              <a:rPr lang="en-US" dirty="0" smtClean="0"/>
              <a:t>management, can </a:t>
            </a:r>
            <a:r>
              <a:rPr lang="en-US" dirty="0"/>
              <a:t>help STA with power </a:t>
            </a:r>
            <a:r>
              <a:rPr lang="en-US" dirty="0" smtClean="0"/>
              <a:t>saving and can increase BSS efficiency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Spec </a:t>
            </a:r>
            <a:r>
              <a:rPr lang="en-US" dirty="0" smtClean="0"/>
              <a:t>Text (#0370)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99012"/>
          </a:xfrm>
        </p:spPr>
        <p:txBody>
          <a:bodyPr/>
          <a:lstStyle/>
          <a:p>
            <a:r>
              <a:rPr lang="en-US" sz="1800" dirty="0" smtClean="0"/>
              <a:t>Capability indication </a:t>
            </a:r>
          </a:p>
          <a:p>
            <a:r>
              <a:rPr lang="en-US" sz="1800" dirty="0" smtClean="0"/>
              <a:t>Channel </a:t>
            </a:r>
            <a:r>
              <a:rPr lang="en-US" sz="1800" dirty="0"/>
              <a:t>S</a:t>
            </a:r>
            <a:r>
              <a:rPr lang="en-US" sz="1800" dirty="0" smtClean="0"/>
              <a:t>witch signaling</a:t>
            </a:r>
          </a:p>
          <a:p>
            <a:pPr lvl="1"/>
            <a:r>
              <a:rPr lang="en-US" sz="1400" dirty="0" smtClean="0"/>
              <a:t>STA Channel Switch Request/Response element </a:t>
            </a:r>
            <a:endParaRPr lang="en-US" sz="1400" dirty="0"/>
          </a:p>
          <a:p>
            <a:pPr lvl="1"/>
            <a:r>
              <a:rPr lang="en-US" sz="1400" dirty="0" smtClean="0"/>
              <a:t>STA </a:t>
            </a:r>
            <a:r>
              <a:rPr lang="en-US" sz="1400" dirty="0" smtClean="0"/>
              <a:t>Channel Switch Request/response action frames </a:t>
            </a:r>
            <a:endParaRPr lang="en-US" sz="1400" dirty="0"/>
          </a:p>
          <a:p>
            <a:pPr lvl="1"/>
            <a:r>
              <a:rPr lang="en-US" sz="1400" dirty="0" smtClean="0"/>
              <a:t>(Re)Association Request/Response are allowed to include the new IE</a:t>
            </a:r>
            <a:endParaRPr lang="en-US" sz="1400" dirty="0" smtClean="0"/>
          </a:p>
          <a:p>
            <a:r>
              <a:rPr lang="en-US" sz="1800" dirty="0" smtClean="0"/>
              <a:t>Normative </a:t>
            </a:r>
            <a:r>
              <a:rPr lang="en-US" sz="1800" dirty="0"/>
              <a:t>behavior on non-primary channel </a:t>
            </a:r>
            <a:endParaRPr lang="en-US" sz="1800" dirty="0" smtClean="0"/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operation channel switch procedure</a:t>
            </a:r>
          </a:p>
          <a:p>
            <a:pPr lvl="1"/>
            <a:r>
              <a:rPr lang="en-US" sz="1600" dirty="0" smtClean="0"/>
              <a:t>Channel Access</a:t>
            </a:r>
          </a:p>
          <a:p>
            <a:pPr lvl="1"/>
            <a:r>
              <a:rPr lang="en-US" sz="1600" dirty="0" smtClean="0"/>
              <a:t>Non-primary channel operation </a:t>
            </a:r>
            <a:r>
              <a:rPr lang="en-US" sz="1600" dirty="0" smtClean="0"/>
              <a:t>timeout</a:t>
            </a:r>
            <a:endParaRPr lang="en-US" sz="1600" dirty="0" smtClean="0"/>
          </a:p>
          <a:p>
            <a:pPr lvl="1"/>
            <a:r>
              <a:rPr lang="en-US" sz="1600" dirty="0" smtClean="0"/>
              <a:t>Beacon reception and </a:t>
            </a:r>
            <a:r>
              <a:rPr lang="en-US" sz="1600" dirty="0" smtClean="0"/>
              <a:t>multicast </a:t>
            </a:r>
            <a:r>
              <a:rPr lang="en-US" sz="1600" dirty="0" smtClean="0"/>
              <a:t>reception</a:t>
            </a:r>
          </a:p>
          <a:p>
            <a:r>
              <a:rPr lang="en-US" sz="1800" dirty="0" smtClean="0"/>
              <a:t>MLME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SP1: Do you agree to allow 11ax 20MHz-only STAs to operate optionally on non-primary channel only?</a:t>
            </a:r>
          </a:p>
          <a:p>
            <a:endParaRPr lang="en-US" dirty="0"/>
          </a:p>
          <a:p>
            <a:r>
              <a:rPr lang="en-US" dirty="0" smtClean="0"/>
              <a:t>SP2: Do you agree to accept the text described in 0370r2 for CID 8810 and 8811?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7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CIDs Related to 20MHz-only Operation on Secondary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56372"/>
              </p:ext>
            </p:extLst>
          </p:nvPr>
        </p:nvGraphicFramePr>
        <p:xfrm>
          <a:off x="684551" y="2895600"/>
          <a:ext cx="8077199" cy="3005973"/>
        </p:xfrm>
        <a:graphic>
          <a:graphicData uri="http://schemas.openxmlformats.org/drawingml/2006/table">
            <a:tbl>
              <a:tblPr/>
              <a:tblGrid>
                <a:gridCol w="484125"/>
                <a:gridCol w="731336"/>
                <a:gridCol w="2462764"/>
                <a:gridCol w="2199487"/>
                <a:gridCol w="2199487"/>
              </a:tblGrid>
              <a:tr h="1371600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8811</a:t>
                      </a: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28.3.3.6</a:t>
                      </a: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"A 20 MHz only HE STA operates in the primary 20 MHz channel as a mandatory mode." is not correct language for a standard.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 to "A 20 MHz only HE STA shall only operate in the primary 20 MHz channel."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Revised. </a:t>
                      </a:r>
                    </a:p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Propose that 20MHz only STA shall support operating on primary channel and may optionally operate on non-primary channels. Please see the proposed text for details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8452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8810</a:t>
                      </a:r>
                      <a:endParaRPr lang="cs-CZ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233" marR="6233" marT="62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9.2.4.6.4.3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"A 20 MHz only HE STA operates in the primary 20 MHz channel as a mandatory mode." is not correct language for a standard.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Change to "A 20 MHz only HE STA shall only operate in the primary 20 MHz channel."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Revised.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fontAlgn="t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Propose to allow 20 MHz-operating STA to operate on any 20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MHz.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Please see the text for details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4551" y="2038775"/>
            <a:ext cx="8153400" cy="65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The following three CIDs are related to 20MHz-only STA operating on secondary channel</a:t>
            </a:r>
          </a:p>
          <a:p>
            <a:pPr marL="0" indent="0">
              <a:buNone/>
            </a:pP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0898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3286"/>
            <a:ext cx="7772400" cy="4676775"/>
          </a:xfrm>
        </p:spPr>
        <p:txBody>
          <a:bodyPr/>
          <a:lstStyle/>
          <a:p>
            <a:r>
              <a:rPr lang="en-US" sz="2000" dirty="0" smtClean="0"/>
              <a:t>Clarify that 20MHz-only STA can operate on any non-primary 20MHz as an optional </a:t>
            </a:r>
            <a:r>
              <a:rPr lang="en-US" sz="2000" dirty="0" smtClean="0"/>
              <a:t>mode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This mode can </a:t>
            </a:r>
            <a:r>
              <a:rPr lang="en-US" sz="2000" dirty="0" smtClean="0"/>
              <a:t>also be </a:t>
            </a:r>
            <a:r>
              <a:rPr lang="en-US" sz="2000" dirty="0" smtClean="0"/>
              <a:t>used by 80MHz </a:t>
            </a:r>
            <a:r>
              <a:rPr lang="en-US" sz="2000" dirty="0" smtClean="0">
                <a:solidFill>
                  <a:schemeClr val="tx2"/>
                </a:solidFill>
              </a:rPr>
              <a:t>capable</a:t>
            </a:r>
            <a:r>
              <a:rPr lang="en-US" sz="2000" dirty="0" smtClean="0"/>
              <a:t> STA operating at </a:t>
            </a:r>
            <a:r>
              <a:rPr lang="en-US" sz="2000" dirty="0" smtClean="0"/>
              <a:t>20MHz. However, for 80MHz capable STAs, it is better to operate in 80MHz to receive the wideband PPDU</a:t>
            </a:r>
            <a:endParaRPr lang="en-US" sz="2000" dirty="0" smtClean="0"/>
          </a:p>
          <a:p>
            <a:r>
              <a:rPr lang="en-US" sz="2000" dirty="0" smtClean="0"/>
              <a:t>Define the protocol elements that allows a </a:t>
            </a:r>
            <a:r>
              <a:rPr lang="en-US" sz="2000" dirty="0" smtClean="0"/>
              <a:t>20MHz-only </a:t>
            </a:r>
            <a:r>
              <a:rPr lang="en-US" sz="2000" dirty="0" smtClean="0"/>
              <a:t>STA to operate on any 20MHz channel</a:t>
            </a:r>
          </a:p>
          <a:p>
            <a:pPr lvl="1"/>
            <a:r>
              <a:rPr lang="en-US" sz="1800" dirty="0" smtClean="0"/>
              <a:t>Capability indication that a 20MHz-only  STA is able to operate on </a:t>
            </a:r>
            <a:r>
              <a:rPr lang="en-US" sz="1800" dirty="0" smtClean="0"/>
              <a:t>non-primary channel</a:t>
            </a:r>
            <a:endParaRPr lang="en-US" sz="1800" dirty="0" smtClean="0"/>
          </a:p>
          <a:p>
            <a:pPr lvl="1"/>
            <a:r>
              <a:rPr lang="en-US" sz="1800" dirty="0" err="1" smtClean="0"/>
              <a:t>Signalings</a:t>
            </a:r>
            <a:r>
              <a:rPr lang="en-US" sz="1800" dirty="0" smtClean="0"/>
              <a:t> (IE, Action frames etc.) that enable a 20MHz-only</a:t>
            </a:r>
            <a:r>
              <a:rPr lang="en-US" sz="1800" dirty="0" smtClean="0">
                <a:solidFill>
                  <a:schemeClr val="tx2"/>
                </a:solidFill>
              </a:rPr>
              <a:t> STA </a:t>
            </a:r>
            <a:r>
              <a:rPr lang="en-US" sz="1800" dirty="0" smtClean="0"/>
              <a:t>to switch the operating 20MHz channel </a:t>
            </a:r>
          </a:p>
          <a:p>
            <a:r>
              <a:rPr lang="en-US" sz="2000" dirty="0" smtClean="0"/>
              <a:t>Specify the normative behavior for a 20MHz-only STA operating on non-primary 20 MHz channel such as channel access, </a:t>
            </a:r>
            <a:r>
              <a:rPr lang="en-US" sz="2000" dirty="0" smtClean="0"/>
              <a:t>channel </a:t>
            </a:r>
            <a:r>
              <a:rPr lang="en-US" sz="2000" dirty="0" smtClean="0"/>
              <a:t>switch </a:t>
            </a:r>
            <a:r>
              <a:rPr lang="en-US" sz="2000" dirty="0" smtClean="0"/>
              <a:t>procedure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7768"/>
            <a:ext cx="8153400" cy="2226892"/>
          </a:xfrm>
        </p:spPr>
        <p:txBody>
          <a:bodyPr/>
          <a:lstStyle/>
          <a:p>
            <a:r>
              <a:rPr lang="en-US" sz="2000" dirty="0" smtClean="0"/>
              <a:t>In order for AP to utilize the entire 80 MHz bandwidth, 20MH</a:t>
            </a:r>
            <a:r>
              <a:rPr lang="en-US" sz="2000" dirty="0" smtClean="0">
                <a:solidFill>
                  <a:schemeClr val="tx2"/>
                </a:solidFill>
              </a:rPr>
              <a:t>z-only</a:t>
            </a:r>
            <a:r>
              <a:rPr lang="en-US" sz="2000" dirty="0" smtClean="0"/>
              <a:t> STA is required to be able to participate in wideband OFDMA</a:t>
            </a:r>
          </a:p>
          <a:p>
            <a:r>
              <a:rPr lang="en-US" sz="2000" dirty="0" smtClean="0"/>
              <a:t>An illustration of OFDMA transmission with 20MHz-only STA mixed with </a:t>
            </a:r>
            <a:r>
              <a:rPr lang="en-US" sz="2000" dirty="0" smtClean="0"/>
              <a:t>80MHz-STAs</a:t>
            </a:r>
          </a:p>
          <a:p>
            <a:pPr lvl="1"/>
            <a:r>
              <a:rPr lang="en-US" sz="1600" dirty="0" smtClean="0"/>
              <a:t>RU restrictions when allocating to 20MHz-only STAs are listed in 28.3.3.5 and not shown in this figure</a:t>
            </a:r>
            <a:endParaRPr lang="en-US" sz="16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862122" y="6172200"/>
            <a:ext cx="6215078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205022" y="5257006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05022" y="5486003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5022" y="5715000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05022" y="5943600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52822" y="4330020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STA8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52822" y="4564777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STA7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52822" y="4793774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52822" y="5022374"/>
            <a:ext cx="838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5022" y="4350304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STA9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52822" y="5250974"/>
            <a:ext cx="838200" cy="4582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138722" y="5709241"/>
            <a:ext cx="838200" cy="4710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138722" y="4345186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STA9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74830" y="4233260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74830" y="4597611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1866179" y="4331086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1870236" y="5334544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7591" y="5566636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28" name="TextBox 27"/>
          <p:cNvSpPr txBox="1"/>
          <p:nvPr/>
        </p:nvSpPr>
        <p:spPr>
          <a:xfrm>
            <a:off x="660400" y="4597611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5138723" y="5249652"/>
            <a:ext cx="838200" cy="4444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652822" y="5719686"/>
            <a:ext cx="838200" cy="45251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6522" y="505938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Note: Secondary 40 is not shown here due to space limitation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2328"/>
            <a:ext cx="8153400" cy="2269537"/>
          </a:xfrm>
        </p:spPr>
        <p:txBody>
          <a:bodyPr/>
          <a:lstStyle/>
          <a:p>
            <a:r>
              <a:rPr lang="en-US" sz="1800" dirty="0" smtClean="0"/>
              <a:t>However, 20MHz-only STAs are envisioned to be low power low complexity devices such as </a:t>
            </a:r>
            <a:r>
              <a:rPr lang="en-US" sz="1800" dirty="0" err="1" smtClean="0"/>
              <a:t>IoT</a:t>
            </a:r>
            <a:r>
              <a:rPr lang="en-US" sz="1800" dirty="0" smtClean="0"/>
              <a:t> devices</a:t>
            </a:r>
          </a:p>
          <a:p>
            <a:r>
              <a:rPr lang="en-US" sz="1800" dirty="0" smtClean="0"/>
              <a:t>In </a:t>
            </a:r>
            <a:r>
              <a:rPr lang="en-US" sz="1800" dirty="0" err="1" smtClean="0"/>
              <a:t>IoT</a:t>
            </a:r>
            <a:r>
              <a:rPr lang="en-US" sz="1800" dirty="0" smtClean="0"/>
              <a:t> deployment such as home scenarios, a BSS may have a lot of 20MHz-only STAs </a:t>
            </a:r>
          </a:p>
          <a:p>
            <a:r>
              <a:rPr lang="en-US" sz="1800" dirty="0" smtClean="0"/>
              <a:t>When these devices only operate on primary 20MHz, the BSS will be forced to operate on primary 20 only and </a:t>
            </a: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 smtClean="0"/>
              <a:t>rest of the 60MHz is wasted most of </a:t>
            </a:r>
            <a:r>
              <a:rPr lang="en-US" sz="1800" dirty="0" smtClean="0">
                <a:solidFill>
                  <a:schemeClr val="tx2"/>
                </a:solidFill>
              </a:rPr>
              <a:t>the </a:t>
            </a:r>
            <a:r>
              <a:rPr lang="en-US" sz="1800" dirty="0" smtClean="0"/>
              <a:t>time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388092" y="6222643"/>
            <a:ext cx="6934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730992" y="5306655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30992" y="5535652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30992" y="576464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0992" y="599324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730992" y="4399953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178792" y="5764251"/>
            <a:ext cx="838200" cy="4575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058257" y="4117450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058257" y="4481801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03168" y="5305447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03168" y="5534444"/>
            <a:ext cx="838200" cy="694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1392149" y="4380735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1396206" y="5384193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3561" y="5616285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28" name="TextBox 27"/>
          <p:cNvSpPr txBox="1"/>
          <p:nvPr/>
        </p:nvSpPr>
        <p:spPr>
          <a:xfrm>
            <a:off x="186370" y="4647260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29" name="Left Brace 28"/>
          <p:cNvSpPr/>
          <p:nvPr/>
        </p:nvSpPr>
        <p:spPr bwMode="auto">
          <a:xfrm flipH="1" flipV="1">
            <a:off x="3263382" y="4420954"/>
            <a:ext cx="211364" cy="88449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432048" y="5308918"/>
            <a:ext cx="767010" cy="911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47310" y="4541384"/>
            <a:ext cx="2139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Waste of BW </a:t>
            </a:r>
            <a:r>
              <a:rPr lang="en-US" sz="1300" smtClean="0"/>
              <a:t>when 80MHz </a:t>
            </a:r>
            <a:r>
              <a:rPr lang="en-US" sz="1300" dirty="0" smtClean="0"/>
              <a:t>STA do not have traffic</a:t>
            </a:r>
            <a:endParaRPr lang="en-US" sz="13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178792" y="5306655"/>
            <a:ext cx="838200" cy="4558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43679" y="4134483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Secondary 40 is not shown here due to space limitation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6590279" y="5278073"/>
            <a:ext cx="838200" cy="938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44516"/>
            <a:ext cx="8534400" cy="808868"/>
          </a:xfrm>
        </p:spPr>
        <p:txBody>
          <a:bodyPr/>
          <a:lstStyle/>
          <a:p>
            <a:r>
              <a:rPr lang="en-US" sz="2800" dirty="0" smtClean="0"/>
              <a:t>Solution: Enable </a:t>
            </a:r>
            <a:r>
              <a:rPr lang="en-US" sz="2800" dirty="0" smtClean="0"/>
              <a:t>20MHz STAs </a:t>
            </a:r>
            <a:r>
              <a:rPr lang="en-US" sz="2800" dirty="0" smtClean="0"/>
              <a:t>to Operate on </a:t>
            </a:r>
            <a:r>
              <a:rPr lang="en-US" sz="2800" dirty="0"/>
              <a:t>A</a:t>
            </a:r>
            <a:r>
              <a:rPr lang="en-US" sz="2800" dirty="0" smtClean="0"/>
              <a:t>ny 20MHz channel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0127"/>
            <a:ext cx="8686800" cy="1701644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If a STA can operate on any 20MHz channel, then an AP can mix 20MHz STAs with 20MHz STAs in wideband OFDMA, see figure below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Compared to the previous slide</a:t>
            </a:r>
            <a:r>
              <a:rPr lang="en-US" sz="1800" dirty="0" smtClean="0"/>
              <a:t>, channels </a:t>
            </a:r>
            <a:r>
              <a:rPr lang="en-US" sz="1800" dirty="0" smtClean="0"/>
              <a:t>can be utilized </a:t>
            </a:r>
            <a:r>
              <a:rPr lang="en-US" sz="1800" dirty="0" smtClean="0"/>
              <a:t>more efficiently and flexibly since full BSS BW can be used more often</a:t>
            </a:r>
          </a:p>
          <a:p>
            <a:r>
              <a:rPr lang="en-US" sz="1800" dirty="0"/>
              <a:t>From AP’s point of view, this mode </a:t>
            </a:r>
            <a:r>
              <a:rPr lang="en-US" sz="1800" dirty="0" smtClean="0"/>
              <a:t>allows </a:t>
            </a:r>
            <a:r>
              <a:rPr lang="en-US" sz="1800" dirty="0"/>
              <a:t>AP to do intelligent load balancing, interference management and maximize spectrum utilization</a:t>
            </a:r>
          </a:p>
          <a:p>
            <a:r>
              <a:rPr lang="en-US" sz="1800" dirty="0"/>
              <a:t>From STA’s point of view, STAs can achieve better power efficiency since no energy is spent on </a:t>
            </a:r>
            <a:r>
              <a:rPr lang="en-US" sz="1800" dirty="0" smtClean="0"/>
              <a:t>sensing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28730" y="659293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7</a:t>
            </a:r>
            <a:endParaRPr lang="en-US" dirty="0"/>
          </a:p>
        </p:txBody>
      </p:sp>
      <p:sp>
        <p:nvSpPr>
          <p:cNvPr id="34" name="Footer Placeholder 4"/>
          <p:cNvSpPr txBox="1">
            <a:spLocks/>
          </p:cNvSpPr>
          <p:nvPr/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1447255" y="6475413"/>
            <a:ext cx="6934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1790155" y="5559425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790155" y="5788422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790155" y="601741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790155" y="6246019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790155" y="4652723"/>
            <a:ext cx="838200" cy="896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37955" y="6017021"/>
            <a:ext cx="838200" cy="4575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7895852" y="4983391"/>
            <a:ext cx="971206" cy="22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20MHz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895852" y="5347742"/>
            <a:ext cx="971206" cy="27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/>
              <a:t>8</a:t>
            </a:r>
            <a:r>
              <a:rPr lang="en-US" sz="1050" dirty="0" smtClean="0"/>
              <a:t>0MHz STA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497479" y="5548693"/>
            <a:ext cx="838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497479" y="5777690"/>
            <a:ext cx="838200" cy="694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Left Brace 89"/>
          <p:cNvSpPr/>
          <p:nvPr/>
        </p:nvSpPr>
        <p:spPr bwMode="auto">
          <a:xfrm>
            <a:off x="1451312" y="4633505"/>
            <a:ext cx="190500" cy="8314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Left Brace 90"/>
          <p:cNvSpPr/>
          <p:nvPr/>
        </p:nvSpPr>
        <p:spPr bwMode="auto">
          <a:xfrm>
            <a:off x="1455369" y="5636963"/>
            <a:ext cx="182386" cy="7836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2724" y="5869055"/>
            <a:ext cx="108960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Primary 20</a:t>
            </a:r>
            <a:endParaRPr lang="en-US" sz="1300" dirty="0"/>
          </a:p>
        </p:txBody>
      </p:sp>
      <p:sp>
        <p:nvSpPr>
          <p:cNvPr id="93" name="TextBox 92"/>
          <p:cNvSpPr txBox="1"/>
          <p:nvPr/>
        </p:nvSpPr>
        <p:spPr>
          <a:xfrm>
            <a:off x="245533" y="4900030"/>
            <a:ext cx="12398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Secondary 20</a:t>
            </a:r>
            <a:endParaRPr lang="en-US" sz="13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3232365" y="4637325"/>
            <a:ext cx="843790" cy="9117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237955" y="5559425"/>
            <a:ext cx="838200" cy="4558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81274" y="500042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Secondary 40 is not shown here due to space limitation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 bwMode="auto">
          <a:xfrm>
            <a:off x="4497479" y="4605897"/>
            <a:ext cx="838200" cy="938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STA4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Operation on Non-Primary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Legacy STAs cannot operate on non-primary channel since legacy STAs can only use EDCA</a:t>
            </a:r>
          </a:p>
          <a:p>
            <a:pPr lvl="1"/>
            <a:r>
              <a:rPr lang="en-US" sz="1800" dirty="0" smtClean="0"/>
              <a:t>If a STA uses EDCA on non-primary channel, then the following scenario will happen</a:t>
            </a:r>
          </a:p>
          <a:p>
            <a:pPr lvl="2"/>
            <a:r>
              <a:rPr lang="en-US" sz="1600" dirty="0" smtClean="0"/>
              <a:t>While the AP and STA 1 are communication on primary 20 channel STA 2 operating only on non-primary channel cannot decode neither AP’s or STA1’s transmission and STA 2 will start transmission to AP </a:t>
            </a:r>
          </a:p>
          <a:p>
            <a:pPr lvl="2"/>
            <a:r>
              <a:rPr lang="en-US" sz="1600" dirty="0" smtClean="0"/>
              <a:t>For legacy STAs, we need each STA to monitor the primary 20 to synchronize the status of the BSS activities </a:t>
            </a:r>
          </a:p>
          <a:p>
            <a:r>
              <a:rPr lang="en-US" sz="2000" dirty="0" smtClean="0"/>
              <a:t>Now since 11ax introduces UL MU transmission where the UL transmission is scheduled by AP, STAs operating on non-primary channel only becomes possible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20MHz Operation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11ax defined 20MHz-only STA which is only capable of operating at 20MHz channel bandwidth</a:t>
            </a:r>
          </a:p>
          <a:p>
            <a:endParaRPr lang="en-US" sz="1000" dirty="0"/>
          </a:p>
          <a:p>
            <a:r>
              <a:rPr lang="en-US" dirty="0" smtClean="0"/>
              <a:t>11ax spec allows 20MHz-only STA to participate in wideband PPDU where 20MHz-only STA only occupy the RUs on its operating 20MHz channel</a:t>
            </a:r>
            <a:endParaRPr lang="en-US" sz="1000" dirty="0"/>
          </a:p>
          <a:p>
            <a:pPr lvl="1"/>
            <a:r>
              <a:rPr lang="en-US" dirty="0" smtClean="0"/>
              <a:t>11ax spec also listed the RU restrictions which ensures the receiving performance at 20MHz-only STA when these STAs participate in wideband PPDDU</a:t>
            </a:r>
          </a:p>
          <a:p>
            <a:pPr lvl="1"/>
            <a:endParaRPr lang="en-US" sz="700" dirty="0" smtClean="0"/>
          </a:p>
          <a:p>
            <a:r>
              <a:rPr lang="en-US" dirty="0" smtClean="0"/>
              <a:t>With UL MU capability and with the capability to participate in wideband PPDU, 20MHz STA operation on non-primary becomes feasible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159712</TotalTime>
  <Words>2343</Words>
  <Application>Microsoft Macintosh PowerPoint</Application>
  <PresentationFormat>On-screen Show (4:3)</PresentationFormat>
  <Paragraphs>302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MS Gothic</vt:lpstr>
      <vt:lpstr>Times New Roman</vt:lpstr>
      <vt:lpstr>宋体</vt:lpstr>
      <vt:lpstr>ACcord Submission Template</vt:lpstr>
      <vt:lpstr>CIDs Related to 20MHz-only STAs operating on non-primary 20 MHz channels</vt:lpstr>
      <vt:lpstr>Introduction</vt:lpstr>
      <vt:lpstr>CIDs Related to 20MHz-only Operation on Secondary Channel</vt:lpstr>
      <vt:lpstr>Proposed Resolution</vt:lpstr>
      <vt:lpstr>Motivation</vt:lpstr>
      <vt:lpstr>Motivation (cont.)</vt:lpstr>
      <vt:lpstr>Solution: Enable 20MHz STAs to Operate on Any 20MHz channel</vt:lpstr>
      <vt:lpstr>The Operation on Non-Primary Channel</vt:lpstr>
      <vt:lpstr>20MHz Operation in 11ax</vt:lpstr>
      <vt:lpstr>Issues to Check</vt:lpstr>
      <vt:lpstr>Channel Access and Protection</vt:lpstr>
      <vt:lpstr>Operating Channel Switch</vt:lpstr>
      <vt:lpstr>Operation Timer</vt:lpstr>
      <vt:lpstr>Channel Switch Time</vt:lpstr>
      <vt:lpstr>Beacon Reception and Synchronization</vt:lpstr>
      <vt:lpstr>DL transmissions to STAs on non-primary channel</vt:lpstr>
      <vt:lpstr>UL transmission</vt:lpstr>
      <vt:lpstr>MU-RTS and CTS</vt:lpstr>
      <vt:lpstr>MU-RTS and CTS (cont.)</vt:lpstr>
      <vt:lpstr>OBSS Coexistence</vt:lpstr>
      <vt:lpstr>Summary</vt:lpstr>
      <vt:lpstr>Proposed Spec Text (#0370)</vt:lpstr>
      <vt:lpstr>SP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Microsoft Office User</cp:lastModifiedBy>
  <cp:revision>2345</cp:revision>
  <cp:lastPrinted>1998-02-10T13:28:06Z</cp:lastPrinted>
  <dcterms:created xsi:type="dcterms:W3CDTF">2009-12-02T19:05:24Z</dcterms:created>
  <dcterms:modified xsi:type="dcterms:W3CDTF">2017-03-13T14:16:29Z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