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269" r:id="rId2"/>
    <p:sldId id="428" r:id="rId3"/>
    <p:sldId id="478" r:id="rId4"/>
    <p:sldId id="479" r:id="rId5"/>
    <p:sldId id="460" r:id="rId6"/>
    <p:sldId id="463" r:id="rId7"/>
    <p:sldId id="465" r:id="rId8"/>
    <p:sldId id="493" r:id="rId9"/>
    <p:sldId id="494" r:id="rId10"/>
    <p:sldId id="495" r:id="rId11"/>
    <p:sldId id="466" r:id="rId12"/>
    <p:sldId id="480" r:id="rId13"/>
    <p:sldId id="488" r:id="rId14"/>
    <p:sldId id="487" r:id="rId15"/>
    <p:sldId id="496" r:id="rId16"/>
    <p:sldId id="447" r:id="rId17"/>
    <p:sldId id="481" r:id="rId18"/>
    <p:sldId id="492" r:id="rId19"/>
    <p:sldId id="497" r:id="rId20"/>
    <p:sldId id="491" r:id="rId21"/>
    <p:sldId id="498" r:id="rId22"/>
    <p:sldId id="473" r:id="rId23"/>
    <p:sldId id="490" r:id="rId2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Hartman" initials="CH" lastIdx="1" clrIdx="0">
    <p:extLst/>
  </p:cmAuthor>
  <p:cmAuthor id="2" name="Chris Hartman" initials="CH [2]" lastIdx="1" clrIdx="1">
    <p:extLst/>
  </p:cmAuthor>
  <p:cmAuthor id="3" name="Chris Hartman" initials="CH [3]" lastIdx="1" clrIdx="2">
    <p:extLst/>
  </p:cmAuthor>
  <p:cmAuthor id="4" name="Chris Hartman" initials="CH [4]" lastIdx="1" clrIdx="3">
    <p:extLst/>
  </p:cmAuthor>
  <p:cmAuthor id="5" name="Chris Hartman" initials="CH [5]" lastIdx="1" clrIdx="4">
    <p:extLst/>
  </p:cmAuthor>
  <p:cmAuthor id="6" name="Chris Hartman" initials="CH [6]"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8" autoAdjust="0"/>
    <p:restoredTop sz="91250" autoAdjust="0"/>
  </p:normalViewPr>
  <p:slideViewPr>
    <p:cSldViewPr>
      <p:cViewPr>
        <p:scale>
          <a:sx n="100" d="100"/>
          <a:sy n="100" d="100"/>
        </p:scale>
        <p:origin x="1520" y="-32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3" d="100"/>
          <a:sy n="63" d="100"/>
        </p:scale>
        <p:origin x="-2790" y="-102"/>
      </p:cViewPr>
      <p:guideLst>
        <p:guide orient="horz" pos="3223"/>
        <p:guide pos="2236"/>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42536" y="199841"/>
            <a:ext cx="74488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defRPr/>
            </a:pPr>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86419" y="112306"/>
            <a:ext cx="744884"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409150" y="9908983"/>
            <a:ext cx="415177"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000125" y="773113"/>
            <a:ext cx="5099050" cy="3825875"/>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1323322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670957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Apple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Apple</a:t>
            </a:r>
          </a:p>
          <a:p>
            <a:pPr>
              <a:defRPr/>
            </a:pP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ltLang="zh-CN" dirty="0" smtClean="0"/>
              <a:t>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838200" y="762000"/>
            <a:ext cx="7239000" cy="1066800"/>
          </a:xfrm>
          <a:noFill/>
        </p:spPr>
        <p:txBody>
          <a:bodyPr/>
          <a:lstStyle/>
          <a:p>
            <a:r>
              <a:rPr lang="en-US" sz="2800" dirty="0" smtClean="0"/>
              <a:t>CIDs Related to </a:t>
            </a:r>
            <a:r>
              <a:rPr lang="en-US" sz="2800" dirty="0" smtClean="0"/>
              <a:t>20MHz-only </a:t>
            </a:r>
            <a:r>
              <a:rPr lang="en-US" sz="2800" dirty="0" smtClean="0"/>
              <a:t>STAs operating on non-primary 20 MHz channels</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endParaRPr lang="en-US" sz="2000" b="0" dirty="0" smtClean="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xfrm>
            <a:off x="5791199" y="6475413"/>
            <a:ext cx="2752661" cy="184666"/>
          </a:xfrm>
          <a:noFill/>
        </p:spPr>
        <p:txBody>
          <a:bodyPr/>
          <a:lstStyle/>
          <a:p>
            <a:pPr>
              <a:defRPr/>
            </a:pPr>
            <a:r>
              <a:rPr lang="en-US" altLang="zh-CN" dirty="0" smtClean="0"/>
              <a:t>Apple</a:t>
            </a:r>
            <a:endParaRPr lang="en-US" altLang="zh-CN" dirty="0"/>
          </a:p>
        </p:txBody>
      </p:sp>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10" name="表格 8"/>
          <p:cNvGraphicFramePr>
            <a:graphicFrameLocks noGrp="1"/>
          </p:cNvGraphicFramePr>
          <p:nvPr>
            <p:extLst>
              <p:ext uri="{D42A27DB-BD31-4B8C-83A1-F6EECF244321}">
                <p14:modId xmlns:p14="http://schemas.microsoft.com/office/powerpoint/2010/main" val="2093863785"/>
              </p:ext>
            </p:extLst>
          </p:nvPr>
        </p:nvGraphicFramePr>
        <p:xfrm>
          <a:off x="838200" y="2819400"/>
          <a:ext cx="7162800" cy="2941320"/>
        </p:xfrm>
        <a:graphic>
          <a:graphicData uri="http://schemas.openxmlformats.org/drawingml/2006/table">
            <a:tbl>
              <a:tblPr/>
              <a:tblGrid>
                <a:gridCol w="1905000"/>
                <a:gridCol w="1066800"/>
                <a:gridCol w="1143000"/>
                <a:gridCol w="914400"/>
                <a:gridCol w="2133600"/>
              </a:tblGrid>
              <a:tr h="185107">
                <a:tc>
                  <a:txBody>
                    <a:bodyPr/>
                    <a:lstStyle/>
                    <a:p>
                      <a:pPr marL="0" algn="l" defTabSz="914400" rtl="0" eaLnBrk="1" latinLnBrk="0" hangingPunct="1">
                        <a:spcAft>
                          <a:spcPts val="0"/>
                        </a:spcAft>
                      </a:pPr>
                      <a:r>
                        <a:rPr lang="en-US" altLang="zh-CN" sz="1400" b="1" kern="100" dirty="0">
                          <a:solidFill>
                            <a:schemeClr val="tx1"/>
                          </a:solidFill>
                          <a:latin typeface="Times New Roman"/>
                          <a:ea typeface="宋体"/>
                          <a:cs typeface="Times New Roman"/>
                        </a:rPr>
                        <a:t>Name</a:t>
                      </a:r>
                      <a:endParaRPr lang="zh-CN" altLang="zh-CN" sz="1400" b="1" kern="100" dirty="0">
                        <a:solidFill>
                          <a:schemeClr val="tx1"/>
                        </a:solidFill>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dirty="0">
                          <a:latin typeface="Times New Roman"/>
                          <a:ea typeface="宋体"/>
                          <a:cs typeface="Times New Roman"/>
                        </a:rPr>
                        <a:t>Affiliations</a:t>
                      </a:r>
                      <a:endParaRPr lang="zh-CN" sz="7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dirty="0">
                          <a:latin typeface="Times New Roman"/>
                          <a:ea typeface="宋体"/>
                          <a:cs typeface="Times New Roman"/>
                        </a:rPr>
                        <a:t>Address</a:t>
                      </a:r>
                      <a:endParaRPr lang="zh-CN" sz="7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a:latin typeface="Times New Roman"/>
                          <a:ea typeface="宋体"/>
                          <a:cs typeface="Times New Roman"/>
                        </a:rPr>
                        <a:t>Phone</a:t>
                      </a:r>
                      <a:endParaRPr lang="zh-CN" sz="7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500" b="1" kern="100" dirty="0">
                          <a:latin typeface="Times New Roman"/>
                          <a:ea typeface="宋体"/>
                          <a:cs typeface="Times New Roman"/>
                        </a:rPr>
                        <a:t>email</a:t>
                      </a:r>
                      <a:endParaRPr lang="zh-CN" sz="7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07">
                <a:tc>
                  <a:txBody>
                    <a:bodyPr/>
                    <a:lstStyle/>
                    <a:p>
                      <a:r>
                        <a:rPr lang="en-US" dirty="0" smtClean="0"/>
                        <a:t>Guoqing Li</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r>
                        <a:rPr lang="en-US" dirty="0" smtClean="0"/>
                        <a:t>Apple</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200" kern="100" dirty="0" err="1" smtClean="0">
                          <a:latin typeface="Times New Roman"/>
                          <a:ea typeface="宋体"/>
                          <a:cs typeface="Times New Roman"/>
                        </a:rPr>
                        <a:t>Guoqing_li@apple.com</a:t>
                      </a: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07">
                <a:tc>
                  <a:txBody>
                    <a:bodyPr/>
                    <a:lstStyle/>
                    <a:p>
                      <a:r>
                        <a:rPr lang="en-US" dirty="0" smtClean="0"/>
                        <a:t>Jarkko </a:t>
                      </a:r>
                      <a:r>
                        <a:rPr lang="en-US" dirty="0" err="1" smtClean="0"/>
                        <a:t>Kneck</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Chris Hartman</a:t>
                      </a: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r>
                        <a:rPr lang="en-US" dirty="0" err="1" smtClean="0"/>
                        <a:t>Yunbo</a:t>
                      </a:r>
                      <a:r>
                        <a:rPr lang="en-US" dirty="0" smtClean="0"/>
                        <a:t> Li</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Huawei</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r>
                        <a:rPr lang="en-US" dirty="0" smtClean="0"/>
                        <a:t>Tomoko Adachi</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Toshiba</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r>
                        <a:rPr lang="en-US" dirty="0" smtClean="0"/>
                        <a:t>Zhou </a:t>
                      </a:r>
                      <a:r>
                        <a:rPr lang="en-US" dirty="0" err="1" smtClean="0"/>
                        <a:t>Lan</a:t>
                      </a:r>
                      <a:endParaRPr lang="en-US" dirty="0" smtClean="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Broadcom</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r>
                        <a:rPr lang="en-US" dirty="0" smtClean="0"/>
                        <a:t>David</a:t>
                      </a:r>
                      <a:r>
                        <a:rPr lang="en-US" baseline="0" dirty="0" smtClean="0"/>
                        <a:t> </a:t>
                      </a:r>
                      <a:r>
                        <a:rPr lang="en-US" baseline="0" dirty="0" err="1" smtClean="0"/>
                        <a:t>Kloper</a:t>
                      </a:r>
                      <a:endParaRPr lang="en-US" dirty="0" smtClean="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Cisco </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a:txBody>
                    <a:bodyPr/>
                    <a:lstStyle/>
                    <a:p>
                      <a:r>
                        <a:rPr lang="en-US" dirty="0" err="1" smtClean="0"/>
                        <a:t>Saishanka</a:t>
                      </a:r>
                      <a:r>
                        <a:rPr lang="en-US" dirty="0" smtClean="0"/>
                        <a:t> </a:t>
                      </a:r>
                      <a:r>
                        <a:rPr lang="en-US" dirty="0" err="1" smtClean="0"/>
                        <a:t>Nandagopalan</a:t>
                      </a:r>
                      <a:endParaRPr lang="en-US" dirty="0" smtClean="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dirty="0" smtClean="0"/>
                        <a:t>Cypress</a:t>
                      </a:r>
                      <a:endParaRPr lang="en-US" dirty="0"/>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zh-CN" sz="1200" kern="100" dirty="0">
                        <a:latin typeface="Times New Roman"/>
                        <a:ea typeface="宋体"/>
                        <a:cs typeface="Times New Roman"/>
                      </a:endParaRPr>
                    </a:p>
                  </a:txBody>
                  <a:tcPr marL="50566" marR="505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to Address</a:t>
            </a:r>
            <a:endParaRPr lang="en-US" dirty="0"/>
          </a:p>
        </p:txBody>
      </p:sp>
      <p:sp>
        <p:nvSpPr>
          <p:cNvPr id="3" name="Content Placeholder 2"/>
          <p:cNvSpPr>
            <a:spLocks noGrp="1"/>
          </p:cNvSpPr>
          <p:nvPr>
            <p:ph idx="1"/>
          </p:nvPr>
        </p:nvSpPr>
        <p:spPr/>
        <p:txBody>
          <a:bodyPr/>
          <a:lstStyle/>
          <a:p>
            <a:r>
              <a:rPr lang="en-US" dirty="0"/>
              <a:t>STA channel access</a:t>
            </a:r>
          </a:p>
          <a:p>
            <a:r>
              <a:rPr lang="en-US" dirty="0" smtClean="0"/>
              <a:t>STA operation channel switch procedure</a:t>
            </a:r>
          </a:p>
          <a:p>
            <a:r>
              <a:rPr lang="en-US" dirty="0" smtClean="0"/>
              <a:t>STA’s recovery mechanism when it experience issues on non-primary channel</a:t>
            </a:r>
          </a:p>
          <a:p>
            <a:r>
              <a:rPr lang="en-US" dirty="0" smtClean="0"/>
              <a:t>Beacon reception and synchronization</a:t>
            </a:r>
          </a:p>
          <a:p>
            <a:r>
              <a:rPr lang="en-US" dirty="0"/>
              <a:t>Examining any PHY issues</a:t>
            </a:r>
          </a:p>
          <a:p>
            <a:r>
              <a:rPr lang="en-US" dirty="0" smtClean="0"/>
              <a:t>Co-existence with OBSS</a:t>
            </a:r>
          </a:p>
          <a:p>
            <a:endParaRPr lang="en-US" dirty="0" smtClean="0"/>
          </a:p>
          <a:p>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263043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Access and Protection</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2000" dirty="0" smtClean="0"/>
              <a:t>The STAs </a:t>
            </a:r>
            <a:r>
              <a:rPr lang="en-US" sz="2000" dirty="0"/>
              <a:t>staying on non-primary </a:t>
            </a:r>
            <a:r>
              <a:rPr lang="en-US" sz="2000" dirty="0" smtClean="0"/>
              <a:t>20MHz channel </a:t>
            </a:r>
            <a:r>
              <a:rPr lang="en-US" sz="2000" dirty="0"/>
              <a:t>can only use MU </a:t>
            </a:r>
            <a:r>
              <a:rPr lang="en-US" sz="2000" dirty="0" smtClean="0"/>
              <a:t>transmission in uplink </a:t>
            </a:r>
            <a:r>
              <a:rPr lang="en-US" sz="2000" dirty="0" smtClean="0"/>
              <a:t>since </a:t>
            </a:r>
            <a:r>
              <a:rPr lang="en-US" sz="2000" dirty="0"/>
              <a:t>it is blind </a:t>
            </a:r>
            <a:r>
              <a:rPr lang="en-US" sz="2000" dirty="0" smtClean="0">
                <a:solidFill>
                  <a:schemeClr val="tx2"/>
                </a:solidFill>
              </a:rPr>
              <a:t>to</a:t>
            </a:r>
            <a:r>
              <a:rPr lang="en-US" sz="2000" dirty="0" smtClean="0"/>
              <a:t> </a:t>
            </a:r>
            <a:r>
              <a:rPr lang="en-US" sz="2000" dirty="0"/>
              <a:t>the status on </a:t>
            </a:r>
            <a:r>
              <a:rPr lang="en-US" sz="2000" dirty="0" smtClean="0">
                <a:solidFill>
                  <a:schemeClr val="tx2"/>
                </a:solidFill>
              </a:rPr>
              <a:t>the </a:t>
            </a:r>
            <a:r>
              <a:rPr lang="en-US" sz="2000" dirty="0" smtClean="0"/>
              <a:t>primary channel</a:t>
            </a:r>
          </a:p>
          <a:p>
            <a:pPr lvl="1"/>
            <a:r>
              <a:rPr lang="en-US" sz="1600" dirty="0" smtClean="0"/>
              <a:t>i.e., STAs on </a:t>
            </a:r>
            <a:r>
              <a:rPr lang="en-US" sz="1600" dirty="0" smtClean="0"/>
              <a:t>non-primary channel </a:t>
            </a:r>
            <a:r>
              <a:rPr lang="en-US" sz="1600" dirty="0" smtClean="0"/>
              <a:t>cannot use EDCA to transmit</a:t>
            </a:r>
          </a:p>
          <a:p>
            <a:endParaRPr lang="en-US" sz="2000" dirty="0" smtClean="0"/>
          </a:p>
          <a:p>
            <a:r>
              <a:rPr lang="en-US" sz="2000" dirty="0" smtClean="0"/>
              <a:t>These devices need to rely on AP for protection</a:t>
            </a:r>
          </a:p>
          <a:p>
            <a:pPr lvl="1"/>
            <a:r>
              <a:rPr lang="en-US" sz="1600" dirty="0" smtClean="0"/>
              <a:t>UL </a:t>
            </a:r>
            <a:r>
              <a:rPr lang="en-US" sz="1600" dirty="0" smtClean="0"/>
              <a:t>transmission is </a:t>
            </a:r>
            <a:r>
              <a:rPr lang="en-US" sz="1600" dirty="0" smtClean="0"/>
              <a:t>protected </a:t>
            </a:r>
            <a:r>
              <a:rPr lang="en-US" sz="1600" dirty="0" smtClean="0"/>
              <a:t>by trigger </a:t>
            </a:r>
            <a:r>
              <a:rPr lang="en-US" sz="1600" dirty="0" smtClean="0"/>
              <a:t>frame</a:t>
            </a:r>
          </a:p>
          <a:p>
            <a:pPr lvl="1"/>
            <a:r>
              <a:rPr lang="en-US" sz="1600" dirty="0" smtClean="0"/>
              <a:t>AP can solicit MU-RTS and CTS before any MU transmission</a:t>
            </a:r>
            <a:endParaRPr lang="en-US" sz="1600" dirty="0"/>
          </a:p>
          <a:p>
            <a:endParaRPr lang="en-US" sz="2000" dirty="0" smtClean="0"/>
          </a:p>
          <a:p>
            <a:r>
              <a:rPr lang="en-US" sz="2000" dirty="0" smtClean="0"/>
              <a:t>STAs </a:t>
            </a:r>
            <a:r>
              <a:rPr lang="en-US" sz="2000" dirty="0" smtClean="0"/>
              <a:t>follow </a:t>
            </a:r>
            <a:r>
              <a:rPr lang="en-US" sz="2000" dirty="0" smtClean="0"/>
              <a:t>the same channel sensing requirement for UL MU </a:t>
            </a:r>
            <a:r>
              <a:rPr lang="en-US" sz="2000" dirty="0" smtClean="0"/>
              <a:t>operation</a:t>
            </a:r>
          </a:p>
          <a:p>
            <a:pPr lvl="1"/>
            <a:r>
              <a:rPr lang="en-US" sz="1600" dirty="0" smtClean="0"/>
              <a:t>If a STA decodes a frame on non-primary channel, it still sets NAV as if it operates on primary channel</a:t>
            </a:r>
            <a:endParaRPr lang="en-US" sz="16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908522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Channel Switch</a:t>
            </a:r>
            <a:endParaRPr lang="en-US" dirty="0"/>
          </a:p>
        </p:txBody>
      </p:sp>
      <p:sp>
        <p:nvSpPr>
          <p:cNvPr id="3" name="Content Placeholder 2"/>
          <p:cNvSpPr>
            <a:spLocks noGrp="1"/>
          </p:cNvSpPr>
          <p:nvPr>
            <p:ph idx="1"/>
          </p:nvPr>
        </p:nvSpPr>
        <p:spPr>
          <a:xfrm>
            <a:off x="762000" y="1717964"/>
            <a:ext cx="7962900" cy="4394200"/>
          </a:xfrm>
        </p:spPr>
        <p:txBody>
          <a:bodyPr/>
          <a:lstStyle/>
          <a:p>
            <a:r>
              <a:rPr lang="en-US" sz="2200" dirty="0" smtClean="0"/>
              <a:t>New IEs and actions frames are defined</a:t>
            </a:r>
          </a:p>
          <a:p>
            <a:pPr lvl="1"/>
            <a:r>
              <a:rPr lang="en-US" sz="1800" dirty="0" smtClean="0"/>
              <a:t>STA Channel Switch Request/response element</a:t>
            </a:r>
          </a:p>
          <a:p>
            <a:pPr lvl="1"/>
            <a:r>
              <a:rPr lang="en-US" sz="1800" dirty="0"/>
              <a:t>STA Channel Switch Request/response </a:t>
            </a:r>
            <a:r>
              <a:rPr lang="en-US" sz="1800" dirty="0" smtClean="0"/>
              <a:t>frame</a:t>
            </a:r>
          </a:p>
          <a:p>
            <a:r>
              <a:rPr lang="en-US" sz="2200" dirty="0" smtClean="0"/>
              <a:t>The IE sent by non-AP STA contains channel index list which the STA is willing to operate on</a:t>
            </a:r>
          </a:p>
          <a:p>
            <a:pPr lvl="1"/>
            <a:r>
              <a:rPr lang="en-US" sz="1800" dirty="0" smtClean="0"/>
              <a:t>This IE can be put in (Re)Association request since the STA scans the channel before joining the BSS and can provide this list to AP during association</a:t>
            </a:r>
          </a:p>
          <a:p>
            <a:r>
              <a:rPr lang="en-US" sz="2000" dirty="0"/>
              <a:t>AP should decide the channel for STAs since it has global information across the BSS and can perform global optimization</a:t>
            </a:r>
          </a:p>
          <a:p>
            <a:endParaRPr lang="en-US" sz="2200" dirty="0"/>
          </a:p>
          <a:p>
            <a:pPr lvl="1"/>
            <a:endParaRPr lang="en-US" sz="18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5" name="Footer Placeholder 4"/>
          <p:cNvSpPr>
            <a:spLocks noGrp="1"/>
          </p:cNvSpPr>
          <p:nvPr>
            <p:ph type="ftr" sz="quarter" idx="3"/>
          </p:nvPr>
        </p:nvSpPr>
        <p:spPr/>
        <p:txBody>
          <a:bodyPr/>
          <a:lstStyle/>
          <a:p>
            <a:pPr>
              <a:defRPr/>
            </a:pPr>
            <a:r>
              <a:rPr lang="en-US" dirty="0" smtClean="0"/>
              <a:t>Apple</a:t>
            </a:r>
          </a:p>
          <a:p>
            <a:pPr>
              <a:defRPr/>
            </a:pPr>
            <a:endParaRPr lang="en-US" dirty="0"/>
          </a:p>
        </p:txBody>
      </p:sp>
    </p:spTree>
    <p:extLst>
      <p:ext uri="{BB962C8B-B14F-4D97-AF65-F5344CB8AC3E}">
        <p14:creationId xmlns:p14="http://schemas.microsoft.com/office/powerpoint/2010/main" val="76992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 Timer</a:t>
            </a:r>
            <a:endParaRPr lang="en-US" dirty="0"/>
          </a:p>
        </p:txBody>
      </p:sp>
      <p:sp>
        <p:nvSpPr>
          <p:cNvPr id="3" name="Content Placeholder 2"/>
          <p:cNvSpPr>
            <a:spLocks noGrp="1"/>
          </p:cNvSpPr>
          <p:nvPr>
            <p:ph idx="1"/>
          </p:nvPr>
        </p:nvSpPr>
        <p:spPr>
          <a:xfrm>
            <a:off x="685800" y="1600200"/>
            <a:ext cx="7772400" cy="4648200"/>
          </a:xfrm>
        </p:spPr>
        <p:txBody>
          <a:bodyPr/>
          <a:lstStyle/>
          <a:p>
            <a:r>
              <a:rPr lang="en-US" sz="2000" dirty="0" smtClean="0">
                <a:solidFill>
                  <a:schemeClr val="tx2"/>
                </a:solidFill>
              </a:rPr>
              <a:t>It is recommended to define a </a:t>
            </a:r>
            <a:r>
              <a:rPr lang="en-US" sz="2000" dirty="0" smtClean="0">
                <a:solidFill>
                  <a:schemeClr val="tx2"/>
                </a:solidFill>
              </a:rPr>
              <a:t>recovery </a:t>
            </a:r>
            <a:r>
              <a:rPr lang="en-US" sz="2000" dirty="0" smtClean="0">
                <a:solidFill>
                  <a:schemeClr val="tx2"/>
                </a:solidFill>
              </a:rPr>
              <a:t>mechanism so that if the STA does not receive a trigger on the non-primary channel for a long time it can switch back to the primary channel to use regular EDCA</a:t>
            </a:r>
          </a:p>
          <a:p>
            <a:pPr marL="0" indent="0">
              <a:buNone/>
            </a:pPr>
            <a:endParaRPr lang="en-US" sz="700" dirty="0" smtClean="0">
              <a:solidFill>
                <a:schemeClr val="tx2"/>
              </a:solidFill>
            </a:endParaRPr>
          </a:p>
          <a:p>
            <a:r>
              <a:rPr lang="en-US" sz="2000" dirty="0" smtClean="0">
                <a:solidFill>
                  <a:schemeClr val="tx2"/>
                </a:solidFill>
              </a:rPr>
              <a:t>Similar to MU EDCA timer, we can define a non-primary channel operation timer for STAs on non-primary channel to switch back to primary channel upon timeout</a:t>
            </a:r>
          </a:p>
          <a:p>
            <a:endParaRPr lang="en-US" sz="700" dirty="0" smtClean="0">
              <a:solidFill>
                <a:schemeClr val="tx2"/>
              </a:solidFill>
            </a:endParaRPr>
          </a:p>
          <a:p>
            <a:r>
              <a:rPr lang="en-US" sz="2000" dirty="0" smtClean="0">
                <a:solidFill>
                  <a:schemeClr val="tx2"/>
                </a:solidFill>
              </a:rPr>
              <a:t>The STA shall send a notification to the AP to inform the channel switch upon time-out after it switches back to primary </a:t>
            </a:r>
          </a:p>
          <a:p>
            <a:pPr lvl="1"/>
            <a:r>
              <a:rPr lang="en-US" sz="1800" dirty="0" smtClean="0">
                <a:solidFill>
                  <a:schemeClr val="tx2"/>
                </a:solidFill>
              </a:rPr>
              <a:t>Any frame that needs acknowledgement sent by the STA can serve this purpose</a:t>
            </a:r>
            <a:endParaRPr lang="en-US" sz="1800" dirty="0">
              <a:solidFill>
                <a:schemeClr val="tx2"/>
              </a:solidFill>
            </a:endParaRP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180771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Switch Time</a:t>
            </a:r>
            <a:endParaRPr lang="en-US" dirty="0"/>
          </a:p>
        </p:txBody>
      </p:sp>
      <p:sp>
        <p:nvSpPr>
          <p:cNvPr id="3" name="Content Placeholder 2"/>
          <p:cNvSpPr>
            <a:spLocks noGrp="1"/>
          </p:cNvSpPr>
          <p:nvPr>
            <p:ph idx="1"/>
          </p:nvPr>
        </p:nvSpPr>
        <p:spPr>
          <a:xfrm>
            <a:off x="685800" y="1905000"/>
            <a:ext cx="7772400" cy="4114800"/>
          </a:xfrm>
        </p:spPr>
        <p:txBody>
          <a:bodyPr/>
          <a:lstStyle/>
          <a:p>
            <a:r>
              <a:rPr lang="en-US" dirty="0" smtClean="0"/>
              <a:t>Channel switch takes time and during this period of time, the STA cannot transmit or receive any data</a:t>
            </a:r>
          </a:p>
          <a:p>
            <a:r>
              <a:rPr lang="en-US" dirty="0" smtClean="0"/>
              <a:t>STA can provide its channel switch time during </a:t>
            </a:r>
            <a:r>
              <a:rPr lang="en-US" dirty="0" smtClean="0"/>
              <a:t>association</a:t>
            </a:r>
            <a:endParaRPr lang="en-US" dirty="0" smtClean="0"/>
          </a:p>
          <a:p>
            <a:r>
              <a:rPr lang="en-US" dirty="0" smtClean="0"/>
              <a:t>However, how to handle channel switch time can be left to AP’s implementation choices</a:t>
            </a:r>
          </a:p>
          <a:p>
            <a:pPr lvl="1"/>
            <a:r>
              <a:rPr lang="en-US" sz="1800" dirty="0" smtClean="0"/>
              <a:t>A complex AP can take individual STA’s channel switch time into account and do things differently with different STAs to maximize channel utilization efficiency</a:t>
            </a:r>
          </a:p>
          <a:p>
            <a:pPr lvl="1"/>
            <a:r>
              <a:rPr lang="en-US" sz="1800" dirty="0" smtClean="0"/>
              <a:t>A simpler AP may choose to ignore the channel switch time differences to simply its implementation</a:t>
            </a:r>
            <a:endParaRPr lang="en-US" sz="2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399000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Beacon Reception and Synchronization</a:t>
            </a:r>
            <a:endParaRPr lang="en-US" dirty="0"/>
          </a:p>
        </p:txBody>
      </p:sp>
      <p:sp>
        <p:nvSpPr>
          <p:cNvPr id="3" name="Content Placeholder 2"/>
          <p:cNvSpPr>
            <a:spLocks noGrp="1"/>
          </p:cNvSpPr>
          <p:nvPr>
            <p:ph idx="1"/>
          </p:nvPr>
        </p:nvSpPr>
        <p:spPr>
          <a:xfrm>
            <a:off x="685800" y="1676400"/>
            <a:ext cx="7772400" cy="4876800"/>
          </a:xfrm>
        </p:spPr>
        <p:txBody>
          <a:bodyPr/>
          <a:lstStyle/>
          <a:p>
            <a:r>
              <a:rPr lang="en-US" sz="2000" dirty="0" smtClean="0"/>
              <a:t>STAs on non-primary channe</a:t>
            </a:r>
            <a:r>
              <a:rPr lang="en-US" sz="2000" dirty="0" smtClean="0">
                <a:solidFill>
                  <a:schemeClr val="tx2"/>
                </a:solidFill>
              </a:rPr>
              <a:t>ls </a:t>
            </a:r>
            <a:r>
              <a:rPr lang="en-US" sz="2000" dirty="0" smtClean="0"/>
              <a:t>need to receive Beacon to get important operating parameters as well as to synchronize its clock with the AP</a:t>
            </a:r>
          </a:p>
          <a:p>
            <a:endParaRPr lang="en-US" sz="2000" dirty="0"/>
          </a:p>
          <a:p>
            <a:r>
              <a:rPr lang="en-US" sz="2000" dirty="0" smtClean="0"/>
              <a:t>Since Beacon is transmitted in non-HT format, we have a few options </a:t>
            </a:r>
            <a:r>
              <a:rPr lang="en-US" sz="2000" dirty="0" smtClean="0"/>
              <a:t>for STAS on non-primary channel to </a:t>
            </a:r>
            <a:r>
              <a:rPr lang="en-US" sz="2000" dirty="0" smtClean="0"/>
              <a:t>receive Beacon and </a:t>
            </a:r>
            <a:r>
              <a:rPr lang="en-US" sz="2000" dirty="0" smtClean="0"/>
              <a:t>multicast frames</a:t>
            </a:r>
            <a:endParaRPr lang="en-US" sz="2000" dirty="0" smtClean="0"/>
          </a:p>
          <a:p>
            <a:pPr lvl="1"/>
            <a:r>
              <a:rPr lang="en-US" sz="1600" dirty="0" smtClean="0"/>
              <a:t>AP sends Beacon in non-HT duplicate format—violation of baseline spec, confuses legacy STAs</a:t>
            </a:r>
          </a:p>
          <a:p>
            <a:pPr lvl="1"/>
            <a:r>
              <a:rPr lang="en-US" sz="1600" dirty="0" smtClean="0"/>
              <a:t>AP switches STA back to receive Beacon—this requires explicit signaling and can cause high overhead when there are a lot of STAs operating on non-primary channel</a:t>
            </a:r>
          </a:p>
          <a:p>
            <a:pPr lvl="1"/>
            <a:r>
              <a:rPr lang="en-US" sz="1600" dirty="0" smtClean="0"/>
              <a:t>STA </a:t>
            </a:r>
            <a:r>
              <a:rPr lang="en-US" sz="1600" dirty="0" smtClean="0"/>
              <a:t>switches </a:t>
            </a:r>
            <a:r>
              <a:rPr lang="en-US" sz="1600" dirty="0" smtClean="0"/>
              <a:t>back without explicit </a:t>
            </a:r>
            <a:r>
              <a:rPr lang="en-US" sz="1600" dirty="0" smtClean="0"/>
              <a:t>signaling during a period that is announced by </a:t>
            </a:r>
            <a:r>
              <a:rPr lang="en-US" sz="1600" dirty="0" smtClean="0"/>
              <a:t>AP </a:t>
            </a:r>
            <a:r>
              <a:rPr lang="en-US" sz="1600" dirty="0" smtClean="0"/>
              <a:t>and AP shall not transmit to STAs on non-primary channel during this period—preferred approach</a:t>
            </a:r>
            <a:endParaRPr lang="en-US" sz="16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884230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04207"/>
            <a:ext cx="7858060" cy="762000"/>
          </a:xfrm>
        </p:spPr>
        <p:txBody>
          <a:bodyPr/>
          <a:lstStyle/>
          <a:p>
            <a:r>
              <a:rPr lang="en-US" dirty="0" smtClean="0"/>
              <a:t>DL </a:t>
            </a:r>
            <a:r>
              <a:rPr lang="en-US" dirty="0" smtClean="0"/>
              <a:t>transmissions to STAs on non-primary </a:t>
            </a:r>
            <a:r>
              <a:rPr lang="en-US" dirty="0" smtClean="0"/>
              <a:t>channel</a:t>
            </a:r>
            <a:endParaRPr lang="en-US" dirty="0"/>
          </a:p>
        </p:txBody>
      </p:sp>
      <p:sp>
        <p:nvSpPr>
          <p:cNvPr id="3" name="Content Placeholder 2"/>
          <p:cNvSpPr>
            <a:spLocks noGrp="1"/>
          </p:cNvSpPr>
          <p:nvPr>
            <p:ph idx="1"/>
          </p:nvPr>
        </p:nvSpPr>
        <p:spPr>
          <a:xfrm>
            <a:off x="723900" y="1752600"/>
            <a:ext cx="7772400" cy="4648200"/>
          </a:xfrm>
        </p:spPr>
        <p:txBody>
          <a:bodyPr/>
          <a:lstStyle/>
          <a:p>
            <a:r>
              <a:rPr lang="en-US" sz="1800" dirty="0" smtClean="0"/>
              <a:t>AP should avoid the possibility that </a:t>
            </a:r>
            <a:r>
              <a:rPr lang="en-US" sz="1800" dirty="0"/>
              <a:t>when AP </a:t>
            </a:r>
            <a:r>
              <a:rPr lang="en-US" sz="1800" dirty="0" smtClean="0"/>
              <a:t>starts </a:t>
            </a:r>
            <a:r>
              <a:rPr lang="en-US" sz="1800" dirty="0"/>
              <a:t>DL </a:t>
            </a:r>
            <a:r>
              <a:rPr lang="en-US" sz="1800" dirty="0" smtClean="0"/>
              <a:t>transmission </a:t>
            </a:r>
            <a:r>
              <a:rPr lang="en-US" sz="1800" dirty="0"/>
              <a:t>the </a:t>
            </a:r>
            <a:r>
              <a:rPr lang="en-US" sz="1800" dirty="0" smtClean="0"/>
              <a:t>buffered DL traffic is only destined for STAs on non-primary channels</a:t>
            </a:r>
          </a:p>
          <a:p>
            <a:pPr lvl="1"/>
            <a:r>
              <a:rPr lang="en-US" sz="1400" dirty="0" smtClean="0"/>
              <a:t>AP can either group STAs in a way to minimize such possibility or delay the transmission on non-primary channel to wait for traffic on primary channel </a:t>
            </a:r>
            <a:r>
              <a:rPr lang="en-US" sz="1400" dirty="0" smtClean="0"/>
              <a:t>or ping STAs on primary channel such as BSR, BQR</a:t>
            </a:r>
            <a:endParaRPr lang="en-US" sz="1400" dirty="0" smtClean="0"/>
          </a:p>
          <a:p>
            <a:r>
              <a:rPr lang="en-US" sz="1800" dirty="0" smtClean="0"/>
              <a:t>In </a:t>
            </a:r>
            <a:r>
              <a:rPr lang="en-US" sz="1800" dirty="0" smtClean="0">
                <a:solidFill>
                  <a:schemeClr val="tx2"/>
                </a:solidFill>
              </a:rPr>
              <a:t>case the AP </a:t>
            </a:r>
            <a:r>
              <a:rPr lang="en-US" sz="1600" dirty="0" smtClean="0">
                <a:solidFill>
                  <a:schemeClr val="tx2"/>
                </a:solidFill>
              </a:rPr>
              <a:t>needs to transmit to </a:t>
            </a:r>
            <a:r>
              <a:rPr lang="en-US" sz="1600" dirty="0" smtClean="0"/>
              <a:t>STAs on non-primary channel only, </a:t>
            </a:r>
            <a:r>
              <a:rPr lang="en-US" sz="1600" dirty="0" smtClean="0"/>
              <a:t>draft 1.0 allows the AP to transmit only preamble </a:t>
            </a:r>
            <a:r>
              <a:rPr lang="en-US" sz="1600" dirty="0" smtClean="0"/>
              <a:t>on primary channel </a:t>
            </a:r>
            <a:r>
              <a:rPr lang="en-US" sz="1600" dirty="0" smtClean="0"/>
              <a:t>and </a:t>
            </a:r>
            <a:r>
              <a:rPr lang="en-US" sz="1600" dirty="0" smtClean="0"/>
              <a:t>leave the data field </a:t>
            </a:r>
            <a:r>
              <a:rPr lang="en-US" sz="1600" dirty="0" smtClean="0"/>
              <a:t>on primary channel empty or </a:t>
            </a:r>
            <a:r>
              <a:rPr lang="en-US" sz="1600" dirty="0" smtClean="0"/>
              <a:t>fill </a:t>
            </a:r>
            <a:r>
              <a:rPr lang="en-US" sz="1600" dirty="0" smtClean="0"/>
              <a:t>the data field</a:t>
            </a:r>
            <a:r>
              <a:rPr lang="en-US" sz="1600" dirty="0" smtClean="0"/>
              <a:t> </a:t>
            </a:r>
            <a:r>
              <a:rPr lang="en-US" sz="1600" dirty="0" smtClean="0"/>
              <a:t>with dummy bits</a:t>
            </a:r>
          </a:p>
          <a:p>
            <a:pPr lvl="1"/>
            <a:r>
              <a:rPr lang="en-US" sz="1400" dirty="0" smtClean="0"/>
              <a:t>STA </a:t>
            </a:r>
            <a:r>
              <a:rPr lang="en-US" sz="1400" dirty="0" smtClean="0"/>
              <a:t>ID 2046 in SIG-B User Specific field </a:t>
            </a:r>
            <a:r>
              <a:rPr lang="en-US" sz="1400" dirty="0" smtClean="0"/>
              <a:t>or RU </a:t>
            </a:r>
            <a:r>
              <a:rPr lang="en-US" sz="1400" dirty="0" smtClean="0"/>
              <a:t>allocation “0110001” in SIG-B common part </a:t>
            </a:r>
            <a:r>
              <a:rPr lang="en-US" sz="1400" dirty="0" smtClean="0"/>
              <a:t>are</a:t>
            </a:r>
            <a:r>
              <a:rPr lang="en-US" sz="1400" dirty="0" smtClean="0"/>
              <a:t> already defined to </a:t>
            </a:r>
            <a:r>
              <a:rPr lang="en-US" sz="1400" dirty="0" smtClean="0"/>
              <a:t>indicate that the 242 RU is </a:t>
            </a:r>
            <a:r>
              <a:rPr lang="en-US" sz="1400" dirty="0"/>
              <a:t>empty </a:t>
            </a:r>
            <a:endParaRPr lang="en-US" sz="1400" dirty="0" smtClean="0"/>
          </a:p>
          <a:p>
            <a:pPr lvl="1"/>
            <a:r>
              <a:rPr lang="en-US" sz="1400" dirty="0" smtClean="0"/>
              <a:t>If AP does not want to leave the data field empty, then AP can </a:t>
            </a:r>
            <a:r>
              <a:rPr lang="en-US" sz="1400" dirty="0" smtClean="0"/>
              <a:t>fill </a:t>
            </a:r>
            <a:r>
              <a:rPr lang="en-US" sz="1400" dirty="0" smtClean="0"/>
              <a:t>the RU </a:t>
            </a:r>
            <a:r>
              <a:rPr lang="en-US" sz="1400" dirty="0"/>
              <a:t>with dummy bits </a:t>
            </a:r>
            <a:r>
              <a:rPr lang="en-US" sz="1400" dirty="0" smtClean="0"/>
              <a:t>using an unallocated STAID</a:t>
            </a:r>
          </a:p>
          <a:p>
            <a:pPr lvl="1"/>
            <a:r>
              <a:rPr lang="en-US" sz="1400" dirty="0" smtClean="0"/>
              <a:t>Other constraints in draft 1.0 still apply. AP can transmit dummy bits to fill out the RUs across the BW to satisfy this </a:t>
            </a:r>
            <a:r>
              <a:rPr lang="en-US" sz="1400" dirty="0" smtClean="0"/>
              <a:t>requirements</a:t>
            </a:r>
          </a:p>
          <a:p>
            <a:r>
              <a:rPr lang="en-US" sz="1800" dirty="0" smtClean="0"/>
              <a:t>No new PHY requirements are needed for DL transmission to STAs on non-primary channel</a:t>
            </a:r>
            <a:endParaRPr lang="en-US" sz="1800" dirty="0" smtClean="0"/>
          </a:p>
          <a:p>
            <a:pPr marL="0" indent="0">
              <a:buNone/>
            </a:pPr>
            <a:endParaRPr lang="en-US" sz="1600" dirty="0"/>
          </a:p>
          <a:p>
            <a:pPr lvl="1"/>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819753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a:t>
            </a:r>
            <a:r>
              <a:rPr lang="en-US" dirty="0" smtClean="0"/>
              <a:t>L </a:t>
            </a:r>
            <a:r>
              <a:rPr lang="en-US" dirty="0" smtClean="0"/>
              <a:t>transmission</a:t>
            </a:r>
            <a:endParaRPr lang="en-US" dirty="0"/>
          </a:p>
        </p:txBody>
      </p:sp>
      <p:sp>
        <p:nvSpPr>
          <p:cNvPr id="3" name="Content Placeholder 2"/>
          <p:cNvSpPr>
            <a:spLocks noGrp="1"/>
          </p:cNvSpPr>
          <p:nvPr>
            <p:ph idx="1"/>
          </p:nvPr>
        </p:nvSpPr>
        <p:spPr>
          <a:xfrm>
            <a:off x="685800" y="1600200"/>
            <a:ext cx="7772400" cy="4570413"/>
          </a:xfrm>
        </p:spPr>
        <p:txBody>
          <a:bodyPr/>
          <a:lstStyle/>
          <a:p>
            <a:r>
              <a:rPr lang="en-US" sz="2000" dirty="0" smtClean="0"/>
              <a:t>STAs on non-primary channel can transmit only when triggered, i.e., no EDCA allowed</a:t>
            </a:r>
          </a:p>
          <a:p>
            <a:endParaRPr lang="en-US" sz="600" dirty="0"/>
          </a:p>
          <a:p>
            <a:r>
              <a:rPr lang="en-US" sz="2000" dirty="0" smtClean="0"/>
              <a:t>Trigger </a:t>
            </a:r>
            <a:r>
              <a:rPr lang="en-US" sz="2000" dirty="0"/>
              <a:t>frame shall be non-HT duplicate format if it allocates RUs to STAs on non-primary channel </a:t>
            </a:r>
            <a:r>
              <a:rPr lang="en-US" sz="2000" dirty="0" smtClean="0"/>
              <a:t>so STAs on non-primary channel can receive it</a:t>
            </a:r>
          </a:p>
          <a:p>
            <a:endParaRPr lang="en-US" sz="700" dirty="0"/>
          </a:p>
          <a:p>
            <a:r>
              <a:rPr lang="en-US" sz="2000" dirty="0" smtClean="0"/>
              <a:t>AP </a:t>
            </a:r>
            <a:r>
              <a:rPr lang="en-US" sz="2000" dirty="0"/>
              <a:t>should </a:t>
            </a:r>
            <a:r>
              <a:rPr lang="en-US" sz="2000" dirty="0" smtClean="0"/>
              <a:t>minimize the </a:t>
            </a:r>
            <a:r>
              <a:rPr lang="en-US" sz="2000" dirty="0"/>
              <a:t>possibility </a:t>
            </a:r>
            <a:r>
              <a:rPr lang="en-US" sz="2000" dirty="0" smtClean="0"/>
              <a:t>of </a:t>
            </a:r>
            <a:r>
              <a:rPr lang="en-US" sz="2000" dirty="0" smtClean="0">
                <a:solidFill>
                  <a:schemeClr val="tx2"/>
                </a:solidFill>
              </a:rPr>
              <a:t>triggering STAs </a:t>
            </a:r>
            <a:r>
              <a:rPr lang="en-US" sz="2000" dirty="0" smtClean="0"/>
              <a:t>on non-primary channel only</a:t>
            </a:r>
          </a:p>
          <a:p>
            <a:endParaRPr lang="en-US" sz="700" dirty="0"/>
          </a:p>
          <a:p>
            <a:endParaRPr lang="en-US" sz="600" dirty="0" smtClean="0"/>
          </a:p>
          <a:p>
            <a:pPr marL="342900" lvl="1" indent="-342900">
              <a:buFontTx/>
              <a:buChar char="•"/>
            </a:pPr>
            <a:r>
              <a:rPr lang="en-US" b="1" dirty="0" smtClean="0">
                <a:solidFill>
                  <a:schemeClr val="tx2"/>
                </a:solidFill>
              </a:rPr>
              <a:t>However, even if AP only triggers STAs on non-primary channel the trigger-based PPDU will be the same as if AP triggers </a:t>
            </a:r>
            <a:r>
              <a:rPr lang="en-US" b="1" dirty="0" smtClean="0">
                <a:solidFill>
                  <a:schemeClr val="tx2"/>
                </a:solidFill>
              </a:rPr>
              <a:t>some </a:t>
            </a:r>
            <a:r>
              <a:rPr lang="en-US" b="1" dirty="0" smtClean="0">
                <a:solidFill>
                  <a:schemeClr val="tx2"/>
                </a:solidFill>
              </a:rPr>
              <a:t>STAs on primary channel but those STAs </a:t>
            </a:r>
            <a:r>
              <a:rPr lang="en-US" b="1" dirty="0" smtClean="0"/>
              <a:t>did not </a:t>
            </a:r>
            <a:r>
              <a:rPr lang="en-US" b="1" dirty="0" smtClean="0"/>
              <a:t>respond to trigger due to CCA/NAV </a:t>
            </a:r>
            <a:r>
              <a:rPr lang="en-US" b="1" dirty="0" smtClean="0"/>
              <a:t>busy</a:t>
            </a:r>
          </a:p>
          <a:p>
            <a:pPr marL="342900" lvl="1" indent="-342900">
              <a:buFontTx/>
              <a:buChar char="•"/>
            </a:pPr>
            <a:endParaRPr lang="en-US" sz="600" b="1" dirty="0" smtClean="0"/>
          </a:p>
          <a:p>
            <a:pPr marL="342900" lvl="1" indent="-342900">
              <a:buFontTx/>
              <a:buChar char="•"/>
            </a:pPr>
            <a:r>
              <a:rPr lang="en-US" b="1" dirty="0" smtClean="0"/>
              <a:t>So there is no new PHY requirement needed for UL transmission for STAs on non-primary channel</a:t>
            </a:r>
            <a:endParaRPr lang="en-US" b="1" dirty="0" smtClean="0"/>
          </a:p>
          <a:p>
            <a:pPr lvl="1"/>
            <a:endParaRPr lang="en-US" sz="1600" dirty="0" smtClean="0"/>
          </a:p>
          <a:p>
            <a:pPr marL="0" indent="0">
              <a:buNone/>
            </a:pPr>
            <a:endParaRPr lang="en-US" sz="1800" dirty="0"/>
          </a:p>
          <a:p>
            <a:pPr lvl="1"/>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05418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MU-RTS and CTS</a:t>
            </a:r>
            <a:endParaRPr lang="en-US" dirty="0"/>
          </a:p>
        </p:txBody>
      </p:sp>
      <p:sp>
        <p:nvSpPr>
          <p:cNvPr id="3" name="Content Placeholder 2"/>
          <p:cNvSpPr>
            <a:spLocks noGrp="1"/>
          </p:cNvSpPr>
          <p:nvPr>
            <p:ph idx="1"/>
          </p:nvPr>
        </p:nvSpPr>
        <p:spPr>
          <a:xfrm>
            <a:off x="723900" y="1600200"/>
            <a:ext cx="7772400" cy="4114800"/>
          </a:xfrm>
        </p:spPr>
        <p:txBody>
          <a:bodyPr/>
          <a:lstStyle/>
          <a:p>
            <a:r>
              <a:rPr lang="en-US" dirty="0" smtClean="0"/>
              <a:t>Currently, MU-RTS and CTS procedure assumes that the CTS has to cover primary 20 and AP can consider MU-RTS/CTS success if it receives CTS only on primary channel</a:t>
            </a:r>
          </a:p>
          <a:p>
            <a:pPr lvl="1"/>
            <a:r>
              <a:rPr lang="en-US" sz="1800" dirty="0" smtClean="0"/>
              <a:t>However, AP does not know which STA respond with CTS and the following MU PPDU may not match STA’s busy/idle status</a:t>
            </a:r>
          </a:p>
          <a:p>
            <a:pPr lvl="1"/>
            <a:r>
              <a:rPr lang="en-US" sz="1800" dirty="0" smtClean="0"/>
              <a:t>For example, STA1 on Primary 40 whose NAV is set may still be allocated RU on secondary 20MHz when STA2 on primary 20 responds CTS, which a waste of RU allocation since STA1 cannot transmit anyway</a:t>
            </a:r>
          </a:p>
          <a:p>
            <a:pPr lvl="1"/>
            <a:r>
              <a:rPr lang="en-US" sz="1800" dirty="0" smtClean="0"/>
              <a:t>An intelligent AP can implement in a way to receive multiple CTS on multiple 20MHz so channel bandwidth can be utilized more efficiently</a:t>
            </a:r>
          </a:p>
          <a:p>
            <a:pPr lvl="2"/>
            <a:r>
              <a:rPr lang="en-US" sz="1600" dirty="0" smtClean="0"/>
              <a:t>For example, AP do not allocate RUs on the 20MHz where no CTS is received</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2124247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MU-RTS and CTS (cont.)</a:t>
            </a:r>
            <a:endParaRPr lang="en-US" dirty="0"/>
          </a:p>
        </p:txBody>
      </p:sp>
      <p:sp>
        <p:nvSpPr>
          <p:cNvPr id="3" name="Content Placeholder 2"/>
          <p:cNvSpPr>
            <a:spLocks noGrp="1"/>
          </p:cNvSpPr>
          <p:nvPr>
            <p:ph idx="1"/>
          </p:nvPr>
        </p:nvSpPr>
        <p:spPr>
          <a:xfrm>
            <a:off x="660400" y="1752600"/>
            <a:ext cx="7772400" cy="4114800"/>
          </a:xfrm>
        </p:spPr>
        <p:txBody>
          <a:bodyPr/>
          <a:lstStyle/>
          <a:p>
            <a:r>
              <a:rPr lang="en-US" sz="2000" dirty="0"/>
              <a:t>STAs on non-primary channel can only respond on non-primary </a:t>
            </a:r>
            <a:r>
              <a:rPr lang="en-US" sz="2000" dirty="0" smtClean="0"/>
              <a:t>channel </a:t>
            </a:r>
          </a:p>
          <a:p>
            <a:r>
              <a:rPr lang="en-US" sz="2000" dirty="0" smtClean="0"/>
              <a:t>How AP handles CTS can be left to AP’s implementation</a:t>
            </a:r>
          </a:p>
          <a:p>
            <a:pPr lvl="1"/>
            <a:r>
              <a:rPr lang="en-US" sz="1600" dirty="0" smtClean="0"/>
              <a:t>If AP only decodes CTS on primary 20, then AP can </a:t>
            </a:r>
            <a:r>
              <a:rPr lang="en-US" sz="1600" dirty="0" err="1" smtClean="0"/>
              <a:t>alway</a:t>
            </a:r>
            <a:r>
              <a:rPr lang="en-US" sz="1600" dirty="0" smtClean="0"/>
              <a:t> include STAs on primary channel when sending MU-RTS to STAs on non-primary channel </a:t>
            </a:r>
          </a:p>
          <a:p>
            <a:pPr lvl="1"/>
            <a:r>
              <a:rPr lang="en-US" sz="1600" dirty="0" smtClean="0"/>
              <a:t>If AP can decodes CTS on non-primary channels, it can utilize BW more efficiently when there is CTS on non-primary channels </a:t>
            </a:r>
          </a:p>
          <a:p>
            <a:pPr lvl="1"/>
            <a:endParaRPr lang="en-US" sz="1600" dirty="0" smtClean="0"/>
          </a:p>
          <a:p>
            <a:r>
              <a:rPr lang="en-US" sz="2000" dirty="0" smtClean="0"/>
              <a:t>Spec does not need to mandate which mode the AP has to operate </a:t>
            </a:r>
            <a:endParaRPr lang="en-US" sz="20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37732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534988" y="1904999"/>
            <a:ext cx="8075612" cy="4570413"/>
          </a:xfrm>
        </p:spPr>
        <p:txBody>
          <a:bodyPr/>
          <a:lstStyle/>
          <a:p>
            <a:r>
              <a:rPr lang="en-US" dirty="0" smtClean="0"/>
              <a:t>802.11ax draft 1.0 introduces 20 MHz-only STAs which operate at 20MHz BW only</a:t>
            </a:r>
            <a:endParaRPr lang="en-US" dirty="0"/>
          </a:p>
          <a:p>
            <a:r>
              <a:rPr lang="en-US" dirty="0" smtClean="0"/>
              <a:t>The spec is not clear on whether and how these STAs can operate on non-primary 20MHz channel, see text below</a:t>
            </a:r>
          </a:p>
          <a:p>
            <a:r>
              <a:rPr lang="en-US" dirty="0" smtClean="0"/>
              <a:t>This contribution proposes the protocol components and some considerations that will allow these STAs to operate on non-primary 20MHz channel</a:t>
            </a:r>
          </a:p>
          <a:p>
            <a:endParaRPr lang="en-US" sz="1600" dirty="0"/>
          </a:p>
          <a:p>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pic>
        <p:nvPicPr>
          <p:cNvPr id="6" name="Picture 5"/>
          <p:cNvPicPr>
            <a:picLocks noChangeAspect="1"/>
          </p:cNvPicPr>
          <p:nvPr/>
        </p:nvPicPr>
        <p:blipFill>
          <a:blip r:embed="rId2"/>
          <a:stretch>
            <a:fillRect/>
          </a:stretch>
        </p:blipFill>
        <p:spPr>
          <a:xfrm>
            <a:off x="228600" y="4800600"/>
            <a:ext cx="8763000" cy="1587500"/>
          </a:xfrm>
          <a:prstGeom prst="rect">
            <a:avLst/>
          </a:prstGeom>
        </p:spPr>
      </p:pic>
      <p:cxnSp>
        <p:nvCxnSpPr>
          <p:cNvPr id="8" name="Straight Connector 7"/>
          <p:cNvCxnSpPr/>
          <p:nvPr/>
        </p:nvCxnSpPr>
        <p:spPr bwMode="auto">
          <a:xfrm>
            <a:off x="1066800" y="5791200"/>
            <a:ext cx="7391400" cy="0"/>
          </a:xfrm>
          <a:prstGeom prst="line">
            <a:avLst/>
          </a:prstGeom>
          <a:solidFill>
            <a:schemeClr val="accent1"/>
          </a:solidFill>
          <a:ln w="1905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9545517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with OBSS</a:t>
            </a:r>
            <a:endParaRPr lang="en-US" dirty="0"/>
          </a:p>
        </p:txBody>
      </p:sp>
      <p:sp>
        <p:nvSpPr>
          <p:cNvPr id="3" name="Content Placeholder 2"/>
          <p:cNvSpPr>
            <a:spLocks noGrp="1"/>
          </p:cNvSpPr>
          <p:nvPr>
            <p:ph idx="1"/>
          </p:nvPr>
        </p:nvSpPr>
        <p:spPr>
          <a:xfrm>
            <a:off x="685800" y="1598613"/>
            <a:ext cx="7772400" cy="4876800"/>
          </a:xfrm>
        </p:spPr>
        <p:txBody>
          <a:bodyPr/>
          <a:lstStyle/>
          <a:p>
            <a:r>
              <a:rPr lang="en-US" sz="2000" dirty="0" smtClean="0"/>
              <a:t>Interference from OBSS</a:t>
            </a:r>
          </a:p>
          <a:p>
            <a:pPr lvl="1"/>
            <a:r>
              <a:rPr lang="en-US" sz="1400" dirty="0" smtClean="0"/>
              <a:t>Since a STA </a:t>
            </a:r>
            <a:r>
              <a:rPr lang="en-US" sz="1400" dirty="0" smtClean="0"/>
              <a:t>operating on non-primary </a:t>
            </a:r>
            <a:r>
              <a:rPr lang="en-US" sz="1400" dirty="0" smtClean="0"/>
              <a:t>transmits only on non-primary channel, OBSS STAs who have the same primary channel may not see its transmission</a:t>
            </a:r>
            <a:endParaRPr lang="en-US" sz="900" dirty="0">
              <a:solidFill>
                <a:schemeClr val="tx2"/>
              </a:solidFill>
            </a:endParaRPr>
          </a:p>
          <a:p>
            <a:pPr lvl="1"/>
            <a:r>
              <a:rPr lang="en-US" sz="1400" dirty="0" smtClean="0">
                <a:solidFill>
                  <a:schemeClr val="tx2"/>
                </a:solidFill>
              </a:rPr>
              <a:t>However, </a:t>
            </a:r>
            <a:r>
              <a:rPr lang="en-US" sz="1400" dirty="0" smtClean="0">
                <a:solidFill>
                  <a:schemeClr val="tx2"/>
                </a:solidFill>
              </a:rPr>
              <a:t>this case </a:t>
            </a:r>
            <a:r>
              <a:rPr lang="en-US" sz="1400" dirty="0" smtClean="0">
                <a:solidFill>
                  <a:schemeClr val="tx2"/>
                </a:solidFill>
              </a:rPr>
              <a:t>is </a:t>
            </a:r>
            <a:r>
              <a:rPr lang="en-US" sz="1400" dirty="0" smtClean="0">
                <a:solidFill>
                  <a:schemeClr val="tx2"/>
                </a:solidFill>
              </a:rPr>
              <a:t>the same to </a:t>
            </a:r>
            <a:r>
              <a:rPr lang="en-US" sz="1400" dirty="0" smtClean="0">
                <a:solidFill>
                  <a:schemeClr val="tx2"/>
                </a:solidFill>
              </a:rPr>
              <a:t>the case when </a:t>
            </a:r>
            <a:r>
              <a:rPr lang="en-US" sz="1400" dirty="0" smtClean="0">
                <a:solidFill>
                  <a:schemeClr val="tx2"/>
                </a:solidFill>
              </a:rPr>
              <a:t>AP triggers STAs on primary channel and they do not respond </a:t>
            </a:r>
            <a:r>
              <a:rPr lang="en-US" sz="1400" dirty="0" smtClean="0">
                <a:solidFill>
                  <a:schemeClr val="tx2"/>
                </a:solidFill>
              </a:rPr>
              <a:t>to trigger </a:t>
            </a:r>
            <a:r>
              <a:rPr lang="en-US" sz="1400" dirty="0" smtClean="0">
                <a:solidFill>
                  <a:schemeClr val="tx2"/>
                </a:solidFill>
              </a:rPr>
              <a:t>for whatever reason—primary channel is empty from OBSS STA’s point of view</a:t>
            </a:r>
          </a:p>
          <a:p>
            <a:endParaRPr lang="en-US" sz="400" dirty="0">
              <a:solidFill>
                <a:schemeClr val="tx2"/>
              </a:solidFill>
            </a:endParaRPr>
          </a:p>
          <a:p>
            <a:r>
              <a:rPr lang="en-US" sz="2000" dirty="0" smtClean="0">
                <a:solidFill>
                  <a:schemeClr val="tx2"/>
                </a:solidFill>
              </a:rPr>
              <a:t>Interference to OBSS</a:t>
            </a:r>
          </a:p>
          <a:p>
            <a:pPr lvl="1"/>
            <a:r>
              <a:rPr lang="en-US" sz="1400" dirty="0" smtClean="0">
                <a:solidFill>
                  <a:schemeClr val="tx2"/>
                </a:solidFill>
              </a:rPr>
              <a:t>STAs on non-primary channel may not receive frames from OBSS, it may not set NAV and as a result, AP may schedule the STA to transmit while an OBSS hidden node transmits</a:t>
            </a:r>
          </a:p>
          <a:p>
            <a:pPr lvl="1"/>
            <a:r>
              <a:rPr lang="en-US" sz="1400" dirty="0" smtClean="0">
                <a:solidFill>
                  <a:schemeClr val="tx2"/>
                </a:solidFill>
              </a:rPr>
              <a:t>However, today we have many similar co-existence cases like this</a:t>
            </a:r>
            <a:r>
              <a:rPr lang="en-US" sz="1600" dirty="0" smtClean="0">
                <a:solidFill>
                  <a:schemeClr val="tx2"/>
                </a:solidFill>
              </a:rPr>
              <a:t>. </a:t>
            </a:r>
            <a:r>
              <a:rPr lang="en-US" sz="1400" dirty="0" smtClean="0">
                <a:solidFill>
                  <a:schemeClr val="tx2"/>
                </a:solidFill>
              </a:rPr>
              <a:t>For example, </a:t>
            </a:r>
          </a:p>
          <a:p>
            <a:pPr lvl="2"/>
            <a:r>
              <a:rPr lang="en-US" sz="1200" dirty="0" smtClean="0">
                <a:solidFill>
                  <a:schemeClr val="tx2"/>
                </a:solidFill>
              </a:rPr>
              <a:t>20MHz STAs cannot decode OBSS 80MHz PPDU and cannot set NAV</a:t>
            </a:r>
          </a:p>
          <a:p>
            <a:pPr lvl="2"/>
            <a:r>
              <a:rPr lang="en-US" sz="1200" dirty="0" smtClean="0">
                <a:solidFill>
                  <a:schemeClr val="tx2"/>
                </a:solidFill>
              </a:rPr>
              <a:t>A STA may not receive its frames from OBSS which has a different primary channel</a:t>
            </a:r>
          </a:p>
          <a:p>
            <a:pPr lvl="2"/>
            <a:r>
              <a:rPr lang="en-US" sz="1200" dirty="0" smtClean="0">
                <a:solidFill>
                  <a:schemeClr val="tx2"/>
                </a:solidFill>
              </a:rPr>
              <a:t>P2P networks operate on a non-primary channel from the infrastructure BSS </a:t>
            </a:r>
          </a:p>
          <a:p>
            <a:pPr lvl="2"/>
            <a:r>
              <a:rPr lang="en-US" sz="1200" dirty="0" smtClean="0">
                <a:solidFill>
                  <a:schemeClr val="tx2"/>
                </a:solidFill>
              </a:rPr>
              <a:t>STAs wake up after OBSS transmission</a:t>
            </a:r>
          </a:p>
          <a:p>
            <a:r>
              <a:rPr lang="en-US" sz="2000" dirty="0" smtClean="0">
                <a:solidFill>
                  <a:schemeClr val="tx2"/>
                </a:solidFill>
              </a:rPr>
              <a:t>The co-existence issue here is not new to Wi-Fi today</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5" name="Footer Placeholder 4"/>
          <p:cNvSpPr>
            <a:spLocks noGrp="1"/>
          </p:cNvSpPr>
          <p:nvPr>
            <p:ph type="ftr" sz="quarter" idx="3"/>
          </p:nvPr>
        </p:nvSpPr>
        <p:spPr/>
        <p:txBody>
          <a:bodyPr/>
          <a:lstStyle/>
          <a:p>
            <a:pPr>
              <a:defRPr/>
            </a:pPr>
            <a:r>
              <a:rPr lang="en-US" dirty="0" smtClean="0"/>
              <a:t>Apple</a:t>
            </a:r>
          </a:p>
          <a:p>
            <a:pPr>
              <a:defRPr/>
            </a:pPr>
            <a:endParaRPr lang="en-US" dirty="0"/>
          </a:p>
        </p:txBody>
      </p:sp>
    </p:spTree>
    <p:extLst>
      <p:ext uri="{BB962C8B-B14F-4D97-AF65-F5344CB8AC3E}">
        <p14:creationId xmlns:p14="http://schemas.microsoft.com/office/powerpoint/2010/main" val="1498230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with OBSS (cont.)</a:t>
            </a:r>
            <a:endParaRPr lang="en-US" dirty="0"/>
          </a:p>
        </p:txBody>
      </p:sp>
      <p:sp>
        <p:nvSpPr>
          <p:cNvPr id="3" name="Content Placeholder 2"/>
          <p:cNvSpPr>
            <a:spLocks noGrp="1"/>
          </p:cNvSpPr>
          <p:nvPr>
            <p:ph idx="1"/>
          </p:nvPr>
        </p:nvSpPr>
        <p:spPr/>
        <p:txBody>
          <a:bodyPr/>
          <a:lstStyle/>
          <a:p>
            <a:r>
              <a:rPr lang="en-US" sz="1800" dirty="0" smtClean="0">
                <a:solidFill>
                  <a:schemeClr val="tx2"/>
                </a:solidFill>
              </a:rPr>
              <a:t>There are a </a:t>
            </a:r>
            <a:r>
              <a:rPr lang="en-US" sz="1800" dirty="0">
                <a:solidFill>
                  <a:schemeClr val="tx2"/>
                </a:solidFill>
              </a:rPr>
              <a:t>few mechanisms can be used to improve </a:t>
            </a:r>
            <a:r>
              <a:rPr lang="en-US" sz="1800" dirty="0" smtClean="0">
                <a:solidFill>
                  <a:schemeClr val="tx2"/>
                </a:solidFill>
              </a:rPr>
              <a:t>co-existence, for example </a:t>
            </a:r>
            <a:endParaRPr lang="en-US" sz="1800" dirty="0">
              <a:solidFill>
                <a:schemeClr val="tx2"/>
              </a:solidFill>
            </a:endParaRPr>
          </a:p>
          <a:p>
            <a:pPr lvl="1"/>
            <a:r>
              <a:rPr lang="en-US" sz="1400" dirty="0" smtClean="0">
                <a:solidFill>
                  <a:schemeClr val="tx2"/>
                </a:solidFill>
              </a:rPr>
              <a:t>STA </a:t>
            </a:r>
            <a:r>
              <a:rPr lang="en-US" sz="1400" dirty="0">
                <a:solidFill>
                  <a:schemeClr val="tx2"/>
                </a:solidFill>
              </a:rPr>
              <a:t>may choose to scan channels during the operation and report the candidate 20MHz channels </a:t>
            </a:r>
          </a:p>
          <a:p>
            <a:pPr lvl="1"/>
            <a:r>
              <a:rPr lang="en-US" sz="1400" dirty="0">
                <a:solidFill>
                  <a:schemeClr val="tx2"/>
                </a:solidFill>
              </a:rPr>
              <a:t>AP should scheduling STAs on the candidate 20MHz channels reported from the STA </a:t>
            </a:r>
            <a:endParaRPr lang="en-US" sz="1400" dirty="0" smtClean="0">
              <a:solidFill>
                <a:schemeClr val="tx2"/>
              </a:solidFill>
            </a:endParaRPr>
          </a:p>
          <a:p>
            <a:pPr lvl="1"/>
            <a:r>
              <a:rPr lang="en-US" sz="1400" dirty="0" smtClean="0">
                <a:solidFill>
                  <a:schemeClr val="tx2"/>
                </a:solidFill>
              </a:rPr>
              <a:t>Preamble puncturing may be used to maximize the utilization of the BW and avoid interference</a:t>
            </a:r>
          </a:p>
          <a:p>
            <a:r>
              <a:rPr lang="en-US" sz="1800" dirty="0" smtClean="0">
                <a:solidFill>
                  <a:schemeClr val="tx2"/>
                </a:solidFill>
              </a:rPr>
              <a:t>In worse case, STAs </a:t>
            </a:r>
            <a:r>
              <a:rPr lang="en-US" sz="1800" dirty="0">
                <a:solidFill>
                  <a:schemeClr val="tx2"/>
                </a:solidFill>
              </a:rPr>
              <a:t>can switch back to primary </a:t>
            </a:r>
            <a:r>
              <a:rPr lang="en-US" sz="1800" dirty="0" smtClean="0">
                <a:solidFill>
                  <a:schemeClr val="tx2"/>
                </a:solidFill>
              </a:rPr>
              <a:t>channel when it has not received trigger for longer time</a:t>
            </a:r>
          </a:p>
          <a:p>
            <a:pPr lvl="1"/>
            <a:endParaRPr lang="en-US" sz="1400" dirty="0" smtClean="0">
              <a:solidFill>
                <a:schemeClr val="tx2"/>
              </a:solidFill>
            </a:endParaRPr>
          </a:p>
          <a:p>
            <a:endParaRPr lang="en-US" sz="1800" dirty="0" smtClean="0">
              <a:solidFill>
                <a:schemeClr val="tx2"/>
              </a:solidFill>
            </a:endParaRPr>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128636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981200"/>
            <a:ext cx="7772400" cy="3124200"/>
          </a:xfrm>
        </p:spPr>
        <p:txBody>
          <a:bodyPr/>
          <a:lstStyle/>
          <a:p>
            <a:r>
              <a:rPr lang="en-US" dirty="0" smtClean="0"/>
              <a:t>As part of comment resolution for CID </a:t>
            </a:r>
            <a:r>
              <a:rPr lang="en-US" dirty="0" smtClean="0"/>
              <a:t>8810, 8811</a:t>
            </a:r>
            <a:r>
              <a:rPr lang="en-US" dirty="0" smtClean="0"/>
              <a:t> and</a:t>
            </a:r>
            <a:r>
              <a:rPr lang="en-US" dirty="0" smtClean="0"/>
              <a:t> 9153, </a:t>
            </a:r>
            <a:r>
              <a:rPr lang="en-US" dirty="0"/>
              <a:t>w</a:t>
            </a:r>
            <a:r>
              <a:rPr lang="en-US" dirty="0" smtClean="0"/>
              <a:t>e propose to allow </a:t>
            </a:r>
            <a:r>
              <a:rPr lang="en-US" dirty="0" smtClean="0"/>
              <a:t>20MHz-only </a:t>
            </a:r>
            <a:r>
              <a:rPr lang="en-US" dirty="0" smtClean="0"/>
              <a:t>STAs to operate on any 20MHz channel as an optional mode</a:t>
            </a:r>
          </a:p>
          <a:p>
            <a:endParaRPr lang="en-US" dirty="0" smtClean="0"/>
          </a:p>
          <a:p>
            <a:r>
              <a:rPr lang="en-US" dirty="0" smtClean="0"/>
              <a:t>The protocol considerations to enable such operation are discussed in this contribution</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22</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574717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Spec </a:t>
            </a:r>
            <a:r>
              <a:rPr lang="en-US" dirty="0" smtClean="0"/>
              <a:t>Text (#0370)</a:t>
            </a:r>
            <a:endParaRPr lang="en-US" dirty="0"/>
          </a:p>
        </p:txBody>
      </p:sp>
      <p:sp>
        <p:nvSpPr>
          <p:cNvPr id="3" name="Content Placeholder 2"/>
          <p:cNvSpPr>
            <a:spLocks noGrp="1"/>
          </p:cNvSpPr>
          <p:nvPr>
            <p:ph idx="1"/>
          </p:nvPr>
        </p:nvSpPr>
        <p:spPr>
          <a:xfrm>
            <a:off x="685800" y="1676400"/>
            <a:ext cx="7772400" cy="4799012"/>
          </a:xfrm>
        </p:spPr>
        <p:txBody>
          <a:bodyPr/>
          <a:lstStyle/>
          <a:p>
            <a:r>
              <a:rPr lang="en-US" sz="1600" dirty="0" smtClean="0"/>
              <a:t>Capability indication </a:t>
            </a:r>
          </a:p>
          <a:p>
            <a:r>
              <a:rPr lang="en-US" sz="1600" dirty="0" smtClean="0"/>
              <a:t>Channel </a:t>
            </a:r>
            <a:r>
              <a:rPr lang="en-US" sz="1600" dirty="0"/>
              <a:t>S</a:t>
            </a:r>
            <a:r>
              <a:rPr lang="en-US" sz="1600" dirty="0" smtClean="0"/>
              <a:t>witch signaling</a:t>
            </a:r>
          </a:p>
          <a:p>
            <a:pPr lvl="1"/>
            <a:r>
              <a:rPr lang="en-US" sz="1200" dirty="0" smtClean="0"/>
              <a:t>STA Channel Switch Request/Response element </a:t>
            </a:r>
            <a:endParaRPr lang="en-US" sz="1200" dirty="0"/>
          </a:p>
          <a:p>
            <a:pPr lvl="1"/>
            <a:r>
              <a:rPr lang="en-US" sz="1200" dirty="0" smtClean="0"/>
              <a:t>STA </a:t>
            </a:r>
            <a:r>
              <a:rPr lang="en-US" sz="1200" dirty="0" smtClean="0"/>
              <a:t>Channel Switch Request/response action frames </a:t>
            </a:r>
            <a:endParaRPr lang="en-US" sz="1200" dirty="0"/>
          </a:p>
          <a:p>
            <a:pPr lvl="1"/>
            <a:r>
              <a:rPr lang="en-US" sz="1200" dirty="0" smtClean="0"/>
              <a:t>(Re)Association Request/Response are allowed to include the new IE</a:t>
            </a:r>
            <a:endParaRPr lang="en-US" sz="1200" dirty="0" smtClean="0"/>
          </a:p>
          <a:p>
            <a:r>
              <a:rPr lang="en-US" sz="1600" dirty="0" smtClean="0"/>
              <a:t>Normative </a:t>
            </a:r>
            <a:r>
              <a:rPr lang="en-US" sz="1600" dirty="0"/>
              <a:t>behavior on non-primary channel </a:t>
            </a:r>
            <a:endParaRPr lang="en-US" sz="1600" dirty="0" smtClean="0"/>
          </a:p>
          <a:p>
            <a:pPr lvl="1"/>
            <a:r>
              <a:rPr lang="en-US" sz="1400" dirty="0" smtClean="0"/>
              <a:t>STA </a:t>
            </a:r>
            <a:r>
              <a:rPr lang="en-US" sz="1400" dirty="0" smtClean="0"/>
              <a:t>operation channel switch procedure</a:t>
            </a:r>
          </a:p>
          <a:p>
            <a:pPr lvl="1"/>
            <a:r>
              <a:rPr lang="en-US" sz="1400" dirty="0" smtClean="0"/>
              <a:t>Channel Access</a:t>
            </a:r>
          </a:p>
          <a:p>
            <a:pPr lvl="1"/>
            <a:r>
              <a:rPr lang="en-US" sz="1400" dirty="0" smtClean="0"/>
              <a:t>Non-primary channel operation timeout</a:t>
            </a:r>
          </a:p>
          <a:p>
            <a:pPr lvl="1"/>
            <a:r>
              <a:rPr lang="en-US" sz="1400" dirty="0" smtClean="0"/>
              <a:t>Beacon reception and </a:t>
            </a:r>
            <a:r>
              <a:rPr lang="en-US" sz="1400" dirty="0" smtClean="0"/>
              <a:t>multicast </a:t>
            </a:r>
            <a:r>
              <a:rPr lang="en-US" sz="1400" dirty="0" smtClean="0"/>
              <a:t>reception</a:t>
            </a:r>
          </a:p>
          <a:p>
            <a:r>
              <a:rPr lang="en-US" sz="1800" dirty="0" smtClean="0"/>
              <a:t>Text related to MLME </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213777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CIDs Related to 20MHz-only Operation on Secondary Channel</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922563177"/>
              </p:ext>
            </p:extLst>
          </p:nvPr>
        </p:nvGraphicFramePr>
        <p:xfrm>
          <a:off x="685800" y="2514600"/>
          <a:ext cx="8077199" cy="3722414"/>
        </p:xfrm>
        <a:graphic>
          <a:graphicData uri="http://schemas.openxmlformats.org/drawingml/2006/table">
            <a:tbl>
              <a:tblPr/>
              <a:tblGrid>
                <a:gridCol w="484125"/>
                <a:gridCol w="731336"/>
                <a:gridCol w="2462764"/>
                <a:gridCol w="2199487"/>
                <a:gridCol w="2199487"/>
              </a:tblGrid>
              <a:tr h="1105701">
                <a:tc>
                  <a:txBody>
                    <a:bodyPr/>
                    <a:lstStyle/>
                    <a:p>
                      <a:pPr algn="r" fontAlgn="t"/>
                      <a:r>
                        <a:rPr lang="en-US" sz="1100" b="0" i="0" u="none" strike="noStrike" dirty="0">
                          <a:effectLst/>
                          <a:latin typeface="Arial" charset="0"/>
                        </a:rPr>
                        <a:t>9153</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hr-HR" sz="1100" b="0" i="0" u="none" strike="noStrike" dirty="0">
                          <a:effectLst/>
                          <a:latin typeface="Arial" charset="0"/>
                        </a:rPr>
                        <a:t>28.3.3.6</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effectLst/>
                          <a:latin typeface="Arial" charset="0"/>
                        </a:rPr>
                        <a:t>It is not clear on the possibility of the operation in secondary channels from 'primary 20 MHz channel as a mandatory mode' description.</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effectLst/>
                          <a:latin typeface="Arial" charset="0"/>
                        </a:rPr>
                        <a:t>Clarify the operation capability on secondary 20MHz channels of 20 MHz-only STA, e.g., only primary 20MHz support or else, and if it is required to operate, define the procedure and signaling.</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t"/>
                      <a:r>
                        <a:rPr lang="en-US" sz="1100" kern="1200" dirty="0" smtClean="0">
                          <a:solidFill>
                            <a:schemeClr val="tx1"/>
                          </a:solidFill>
                          <a:effectLst/>
                          <a:latin typeface="+mn-lt"/>
                          <a:ea typeface="+mn-ea"/>
                          <a:cs typeface="+mn-cs"/>
                        </a:rPr>
                        <a:t>Revised.</a:t>
                      </a:r>
                    </a:p>
                    <a:p>
                      <a:pPr fontAlgn="t"/>
                      <a:r>
                        <a:rPr lang="en-US" sz="1100" kern="1200" dirty="0" smtClean="0">
                          <a:solidFill>
                            <a:schemeClr val="tx1"/>
                          </a:solidFill>
                          <a:effectLst/>
                          <a:latin typeface="+mn-lt"/>
                          <a:ea typeface="+mn-ea"/>
                          <a:cs typeface="+mn-cs"/>
                        </a:rPr>
                        <a:t> </a:t>
                      </a:r>
                    </a:p>
                    <a:p>
                      <a:r>
                        <a:rPr lang="en-US" sz="1100" kern="1200" dirty="0" smtClean="0">
                          <a:solidFill>
                            <a:schemeClr val="tx1"/>
                          </a:solidFill>
                          <a:effectLst/>
                          <a:latin typeface="+mn-lt"/>
                          <a:ea typeface="+mn-ea"/>
                          <a:cs typeface="+mn-cs"/>
                        </a:rPr>
                        <a:t>Propose to allow 20 MHz-operating STA to operate on any 20 </a:t>
                      </a:r>
                      <a:r>
                        <a:rPr lang="en-US" sz="1100" kern="1200" dirty="0" err="1" smtClean="0">
                          <a:solidFill>
                            <a:schemeClr val="tx1"/>
                          </a:solidFill>
                          <a:effectLst/>
                          <a:latin typeface="+mn-lt"/>
                          <a:ea typeface="+mn-ea"/>
                          <a:cs typeface="+mn-cs"/>
                        </a:rPr>
                        <a:t>MHz.</a:t>
                      </a:r>
                      <a:r>
                        <a:rPr lang="en-US" sz="1100" kern="1200" dirty="0" smtClean="0">
                          <a:solidFill>
                            <a:schemeClr val="tx1"/>
                          </a:solidFill>
                          <a:effectLst/>
                          <a:latin typeface="+mn-lt"/>
                          <a:ea typeface="+mn-ea"/>
                          <a:cs typeface="+mn-cs"/>
                        </a:rPr>
                        <a:t> Please see the text for details. </a:t>
                      </a:r>
                      <a:endParaRPr lang="en-US" sz="1100" b="0" i="0" u="none" strike="noStrike" dirty="0">
                        <a:effectLst/>
                        <a:latin typeface="Arial" charset="0"/>
                      </a:endParaRP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2893">
                <a:tc>
                  <a:txBody>
                    <a:bodyPr/>
                    <a:lstStyle/>
                    <a:p>
                      <a:pPr algn="r" fontAlgn="t"/>
                      <a:r>
                        <a:rPr lang="cs-CZ" sz="1100" b="0" i="0" u="none" strike="noStrike" dirty="0" smtClean="0">
                          <a:effectLst/>
                          <a:latin typeface="Arial" charset="0"/>
                        </a:rPr>
                        <a:t>8811</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hr-HR" sz="1100" b="0" i="0" u="none" strike="noStrike" dirty="0">
                          <a:effectLst/>
                          <a:latin typeface="Arial" charset="0"/>
                        </a:rPr>
                        <a:t>28.3.3.6</a:t>
                      </a: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kern="1200" dirty="0" smtClean="0">
                          <a:solidFill>
                            <a:schemeClr val="tx1"/>
                          </a:solidFill>
                          <a:effectLst/>
                          <a:latin typeface="+mn-lt"/>
                          <a:ea typeface="+mn-ea"/>
                          <a:cs typeface="+mn-cs"/>
                        </a:rPr>
                        <a:t>"A 20 MHz only HE STA operates in the primary 20 MHz channel as a mandatory mode." is not correct language for a standard.</a:t>
                      </a:r>
                      <a:r>
                        <a:rPr lang="en-US" sz="1100" dirty="0" smtClean="0">
                          <a:effectLst/>
                        </a:rPr>
                        <a:t> </a:t>
                      </a:r>
                      <a:endParaRPr lang="en-US" sz="1100" b="0" i="0" u="none" strike="noStrike" dirty="0">
                        <a:effectLst/>
                        <a:latin typeface="Arial" charset="0"/>
                      </a:endParaRP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100" kern="1200" dirty="0" smtClean="0">
                          <a:solidFill>
                            <a:schemeClr val="tx1"/>
                          </a:solidFill>
                          <a:effectLst/>
                          <a:latin typeface="+mn-lt"/>
                          <a:ea typeface="+mn-ea"/>
                          <a:cs typeface="+mn-cs"/>
                        </a:rPr>
                        <a:t>Change to "A 20 MHz only HE STA shall only operate in the primary 20 MHz channel."</a:t>
                      </a:r>
                      <a:endParaRPr lang="en-US" sz="1100" kern="1200" dirty="0">
                        <a:solidFill>
                          <a:schemeClr val="tx1"/>
                        </a:solidFill>
                        <a:effectLst/>
                        <a:latin typeface="+mn-lt"/>
                        <a:ea typeface="+mn-ea"/>
                        <a:cs typeface="+mn-cs"/>
                      </a:endParaRP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t"/>
                      <a:r>
                        <a:rPr lang="en-US" sz="1100" kern="1200" dirty="0" smtClean="0">
                          <a:solidFill>
                            <a:schemeClr val="tx1"/>
                          </a:solidFill>
                          <a:effectLst/>
                          <a:latin typeface="+mn-lt"/>
                          <a:ea typeface="+mn-ea"/>
                          <a:cs typeface="+mn-cs"/>
                        </a:rPr>
                        <a:t>Revised. </a:t>
                      </a:r>
                    </a:p>
                    <a:p>
                      <a:pPr fontAlgn="t"/>
                      <a:r>
                        <a:rPr lang="en-US" sz="1100" kern="1200" dirty="0" smtClean="0">
                          <a:solidFill>
                            <a:schemeClr val="tx1"/>
                          </a:solidFill>
                          <a:effectLst/>
                          <a:latin typeface="+mn-lt"/>
                          <a:ea typeface="+mn-ea"/>
                          <a:cs typeface="+mn-cs"/>
                        </a:rPr>
                        <a:t> </a:t>
                      </a:r>
                    </a:p>
                    <a:p>
                      <a:r>
                        <a:rPr lang="en-US" sz="1100" kern="1200" dirty="0" smtClean="0">
                          <a:solidFill>
                            <a:schemeClr val="tx1"/>
                          </a:solidFill>
                          <a:effectLst/>
                          <a:latin typeface="+mn-lt"/>
                          <a:ea typeface="+mn-ea"/>
                          <a:cs typeface="+mn-cs"/>
                        </a:rPr>
                        <a:t>Propose that 20MHz only STA shall support operating on primary channel and may optionally operate on non-primary channels. Please see the proposed text for details</a:t>
                      </a:r>
                      <a:r>
                        <a:rPr lang="en-US" sz="1100" dirty="0" smtClean="0">
                          <a:effectLst/>
                        </a:rPr>
                        <a:t> </a:t>
                      </a:r>
                      <a:endParaRPr lang="en-US" sz="1100" kern="1200" dirty="0">
                        <a:solidFill>
                          <a:schemeClr val="tx1"/>
                        </a:solidFill>
                        <a:effectLst/>
                        <a:latin typeface="+mn-lt"/>
                        <a:ea typeface="+mn-ea"/>
                        <a:cs typeface="+mn-cs"/>
                      </a:endParaRP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8452">
                <a:tc>
                  <a:txBody>
                    <a:bodyPr/>
                    <a:lstStyle/>
                    <a:p>
                      <a:pPr algn="r" fontAlgn="t"/>
                      <a:r>
                        <a:rPr lang="cs-CZ" sz="1100" b="0" i="0" u="none" strike="noStrike" dirty="0" smtClean="0">
                          <a:effectLst/>
                          <a:latin typeface="Arial" charset="0"/>
                        </a:rPr>
                        <a:t>8810</a:t>
                      </a:r>
                      <a:endParaRPr lang="cs-CZ" sz="1100" b="0" i="0" u="none" strike="noStrike" dirty="0">
                        <a:effectLst/>
                        <a:latin typeface="Arial" charset="0"/>
                      </a:endParaRPr>
                    </a:p>
                  </a:txBody>
                  <a:tcPr marL="6233" marR="6233" marT="623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hr-HR" sz="1100" b="0" i="0" u="none" strike="noStrike" dirty="0">
                          <a:effectLst/>
                          <a:latin typeface="Arial" charset="0"/>
                        </a:rPr>
                        <a:t>9.2.4.6.4.3</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effectLst/>
                          <a:latin typeface="Arial" charset="0"/>
                        </a:rPr>
                        <a:t>Current ROM shall be improved to settle the case with large number of STA in narrow band ROM mode. Current ROM requires all STAs to occupy primary 20MHz and causes low channel utility. Need to allocate some narrow band ROM STA to RU in non-primary portion.</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effectLst/>
                          <a:latin typeface="Arial" charset="0"/>
                        </a:rPr>
                        <a:t>The Channel Width field shall support indication of specific 20MHz channel which STA prefers in this ROM mode.</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fontAlgn="t"/>
                      <a:r>
                        <a:rPr lang="en-US" sz="1100" kern="1200" dirty="0" smtClean="0">
                          <a:solidFill>
                            <a:schemeClr val="tx1"/>
                          </a:solidFill>
                          <a:effectLst/>
                          <a:latin typeface="+mn-lt"/>
                          <a:ea typeface="+mn-ea"/>
                          <a:cs typeface="+mn-cs"/>
                        </a:rPr>
                        <a:t>Agreed</a:t>
                      </a:r>
                      <a:r>
                        <a:rPr lang="en-US" sz="1100" kern="1200" baseline="0" dirty="0" smtClean="0">
                          <a:solidFill>
                            <a:schemeClr val="tx1"/>
                          </a:solidFill>
                          <a:effectLst/>
                          <a:latin typeface="+mn-lt"/>
                          <a:ea typeface="+mn-ea"/>
                          <a:cs typeface="+mn-cs"/>
                        </a:rPr>
                        <a:t> in principle.</a:t>
                      </a:r>
                      <a:endParaRPr lang="en-US" sz="1100" kern="1200" dirty="0" smtClean="0">
                        <a:solidFill>
                          <a:schemeClr val="tx1"/>
                        </a:solidFill>
                        <a:effectLst/>
                        <a:latin typeface="+mn-lt"/>
                        <a:ea typeface="+mn-ea"/>
                        <a:cs typeface="+mn-cs"/>
                      </a:endParaRPr>
                    </a:p>
                    <a:p>
                      <a:pPr fontAlgn="t"/>
                      <a:r>
                        <a:rPr lang="en-US" sz="1100" kern="1200" dirty="0" smtClean="0">
                          <a:solidFill>
                            <a:schemeClr val="tx1"/>
                          </a:solidFill>
                          <a:effectLst/>
                          <a:latin typeface="+mn-lt"/>
                          <a:ea typeface="+mn-ea"/>
                          <a:cs typeface="+mn-cs"/>
                        </a:rPr>
                        <a:t> </a:t>
                      </a:r>
                    </a:p>
                    <a:p>
                      <a:r>
                        <a:rPr lang="en-US" sz="1100" kern="1200" dirty="0" smtClean="0">
                          <a:solidFill>
                            <a:schemeClr val="tx1"/>
                          </a:solidFill>
                          <a:effectLst/>
                          <a:latin typeface="+mn-lt"/>
                          <a:ea typeface="+mn-ea"/>
                          <a:cs typeface="+mn-cs"/>
                        </a:rPr>
                        <a:t>Propose to allow 20 MHz-operating STA to operate on any 20 </a:t>
                      </a:r>
                      <a:r>
                        <a:rPr lang="en-US" sz="1100" kern="1200" dirty="0" err="1" smtClean="0">
                          <a:solidFill>
                            <a:schemeClr val="tx1"/>
                          </a:solidFill>
                          <a:effectLst/>
                          <a:latin typeface="+mn-lt"/>
                          <a:ea typeface="+mn-ea"/>
                          <a:cs typeface="+mn-cs"/>
                        </a:rPr>
                        <a:t>MHz.</a:t>
                      </a:r>
                      <a:r>
                        <a:rPr lang="en-US" sz="1100" kern="1200" dirty="0" smtClean="0">
                          <a:solidFill>
                            <a:schemeClr val="tx1"/>
                          </a:solidFill>
                          <a:effectLst/>
                          <a:latin typeface="+mn-lt"/>
                          <a:ea typeface="+mn-ea"/>
                          <a:cs typeface="+mn-cs"/>
                        </a:rPr>
                        <a:t> Please see the text for details</a:t>
                      </a:r>
                      <a:r>
                        <a:rPr lang="en-US" sz="1100" dirty="0" smtClean="0">
                          <a:effectLst/>
                        </a:rPr>
                        <a:t> </a:t>
                      </a:r>
                      <a:endParaRPr lang="en-US" sz="1100" b="0" i="0" u="none" strike="noStrike" dirty="0">
                        <a:effectLst/>
                        <a:latin typeface="Arial" charset="0"/>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Content Placeholder 2"/>
          <p:cNvSpPr txBox="1">
            <a:spLocks/>
          </p:cNvSpPr>
          <p:nvPr/>
        </p:nvSpPr>
        <p:spPr bwMode="auto">
          <a:xfrm>
            <a:off x="685800" y="1828005"/>
            <a:ext cx="8153400" cy="651469"/>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smtClean="0"/>
              <a:t>The following three CIDs are related to 20MHz-only STA operating on secondary channel</a:t>
            </a:r>
          </a:p>
          <a:p>
            <a:pPr marL="0" indent="0">
              <a:buNone/>
            </a:pPr>
            <a:endParaRPr lang="en-US" sz="1600" kern="0" dirty="0" smtClean="0"/>
          </a:p>
        </p:txBody>
      </p:sp>
    </p:spTree>
    <p:extLst>
      <p:ext uri="{BB962C8B-B14F-4D97-AF65-F5344CB8AC3E}">
        <p14:creationId xmlns:p14="http://schemas.microsoft.com/office/powerpoint/2010/main" val="1089809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a:t>
            </a:r>
            <a:endParaRPr lang="en-US" dirty="0"/>
          </a:p>
        </p:txBody>
      </p:sp>
      <p:sp>
        <p:nvSpPr>
          <p:cNvPr id="3" name="Content Placeholder 2"/>
          <p:cNvSpPr>
            <a:spLocks noGrp="1"/>
          </p:cNvSpPr>
          <p:nvPr>
            <p:ph idx="1"/>
          </p:nvPr>
        </p:nvSpPr>
        <p:spPr>
          <a:xfrm>
            <a:off x="685800" y="1733286"/>
            <a:ext cx="7772400" cy="4676775"/>
          </a:xfrm>
        </p:spPr>
        <p:txBody>
          <a:bodyPr/>
          <a:lstStyle/>
          <a:p>
            <a:r>
              <a:rPr lang="en-US" sz="2000" dirty="0" smtClean="0"/>
              <a:t>Clarify that 20MHz-only STA can operate on any non-primary 20MHz as an optional </a:t>
            </a:r>
            <a:r>
              <a:rPr lang="en-US" sz="2000" dirty="0" smtClean="0"/>
              <a:t>mode</a:t>
            </a:r>
          </a:p>
          <a:p>
            <a:r>
              <a:rPr lang="en-US" sz="2000" dirty="0" smtClean="0"/>
              <a:t> </a:t>
            </a:r>
            <a:r>
              <a:rPr lang="en-US" sz="2000" dirty="0" smtClean="0"/>
              <a:t>This mode can </a:t>
            </a:r>
            <a:r>
              <a:rPr lang="en-US" sz="2000" dirty="0" smtClean="0"/>
              <a:t>also be </a:t>
            </a:r>
            <a:r>
              <a:rPr lang="en-US" sz="2000" dirty="0" smtClean="0"/>
              <a:t>used by 80MHz </a:t>
            </a:r>
            <a:r>
              <a:rPr lang="en-US" sz="2000" dirty="0" smtClean="0">
                <a:solidFill>
                  <a:schemeClr val="tx2"/>
                </a:solidFill>
              </a:rPr>
              <a:t>capable</a:t>
            </a:r>
            <a:r>
              <a:rPr lang="en-US" sz="2000" dirty="0" smtClean="0"/>
              <a:t> STA operating at </a:t>
            </a:r>
            <a:r>
              <a:rPr lang="en-US" sz="2000" dirty="0" smtClean="0"/>
              <a:t>20MHz. However, for 80MHz capable STAs, it is better to operate in 80MHz to receive the wideband PPDU</a:t>
            </a:r>
            <a:endParaRPr lang="en-US" sz="2000" dirty="0" smtClean="0"/>
          </a:p>
          <a:p>
            <a:r>
              <a:rPr lang="en-US" sz="2000" dirty="0" smtClean="0"/>
              <a:t>Define the protocol elements that allows a </a:t>
            </a:r>
            <a:r>
              <a:rPr lang="en-US" sz="2000" dirty="0" smtClean="0"/>
              <a:t>20MHz-only </a:t>
            </a:r>
            <a:r>
              <a:rPr lang="en-US" sz="2000" dirty="0" smtClean="0"/>
              <a:t>STA to operate on any 20MHz channel</a:t>
            </a:r>
          </a:p>
          <a:p>
            <a:pPr lvl="1"/>
            <a:r>
              <a:rPr lang="en-US" sz="1800" dirty="0" smtClean="0"/>
              <a:t>Capability indication that a 20MHz-only  STA is able to operate on </a:t>
            </a:r>
            <a:r>
              <a:rPr lang="en-US" sz="1800" dirty="0" smtClean="0"/>
              <a:t>non-primary channel</a:t>
            </a:r>
            <a:endParaRPr lang="en-US" sz="1800" dirty="0" smtClean="0"/>
          </a:p>
          <a:p>
            <a:pPr lvl="1"/>
            <a:r>
              <a:rPr lang="en-US" sz="1800" dirty="0" err="1" smtClean="0"/>
              <a:t>Signalings</a:t>
            </a:r>
            <a:r>
              <a:rPr lang="en-US" sz="1800" dirty="0" smtClean="0"/>
              <a:t> (IE, Action frames etc.) that enable a 20MHz-only</a:t>
            </a:r>
            <a:r>
              <a:rPr lang="en-US" sz="1800" dirty="0" smtClean="0">
                <a:solidFill>
                  <a:schemeClr val="tx2"/>
                </a:solidFill>
              </a:rPr>
              <a:t> STA </a:t>
            </a:r>
            <a:r>
              <a:rPr lang="en-US" sz="1800" dirty="0" smtClean="0"/>
              <a:t>to switch the operating 20MHz channel </a:t>
            </a:r>
          </a:p>
          <a:p>
            <a:r>
              <a:rPr lang="en-US" sz="2000" dirty="0" smtClean="0"/>
              <a:t>Specify the normative behavior for a 20MHz-only STA operating on non-primary 20 MHz channel such as channel access, </a:t>
            </a:r>
            <a:r>
              <a:rPr lang="en-US" sz="2000" dirty="0" smtClean="0"/>
              <a:t>channel </a:t>
            </a:r>
            <a:r>
              <a:rPr lang="en-US" sz="2000" dirty="0" smtClean="0"/>
              <a:t>switch </a:t>
            </a:r>
            <a:r>
              <a:rPr lang="en-US" sz="2000" dirty="0" smtClean="0"/>
              <a:t>procedure</a:t>
            </a:r>
            <a:endParaRPr lang="en-US" sz="20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382350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685800" y="1777768"/>
            <a:ext cx="8153400" cy="2226892"/>
          </a:xfrm>
        </p:spPr>
        <p:txBody>
          <a:bodyPr/>
          <a:lstStyle/>
          <a:p>
            <a:r>
              <a:rPr lang="en-US" sz="2000" dirty="0" smtClean="0"/>
              <a:t>In order for AP to utilize the entire 80 MHz bandwidth, 20MH</a:t>
            </a:r>
            <a:r>
              <a:rPr lang="en-US" sz="2000" dirty="0" smtClean="0">
                <a:solidFill>
                  <a:schemeClr val="tx2"/>
                </a:solidFill>
              </a:rPr>
              <a:t>z-only</a:t>
            </a:r>
            <a:r>
              <a:rPr lang="en-US" sz="2000" dirty="0" smtClean="0"/>
              <a:t> STA is required to be able to participate in wideband OFDMA</a:t>
            </a:r>
          </a:p>
          <a:p>
            <a:r>
              <a:rPr lang="en-US" sz="2000" dirty="0" smtClean="0"/>
              <a:t>An illustration of OFDMA transmission with 20MHz-only STA mixed with </a:t>
            </a:r>
            <a:r>
              <a:rPr lang="en-US" sz="2000" dirty="0" smtClean="0"/>
              <a:t>80MHz-STAs</a:t>
            </a:r>
          </a:p>
          <a:p>
            <a:pPr lvl="1"/>
            <a:r>
              <a:rPr lang="en-US" sz="1600" dirty="0" smtClean="0"/>
              <a:t>RU restrictions when allocating to 20MHz-only STAs are listed in 28.3.3.5 and not shown in this figure</a:t>
            </a:r>
            <a:endParaRPr lang="en-US" sz="1600" dirty="0" smtClean="0"/>
          </a:p>
          <a:p>
            <a:endParaRPr lang="en-US" sz="2000" dirty="0"/>
          </a:p>
          <a:p>
            <a:endParaRPr lang="en-US" sz="2000" dirty="0" smtClean="0"/>
          </a:p>
          <a:p>
            <a:endParaRPr lang="en-US" sz="2000" dirty="0"/>
          </a:p>
          <a:p>
            <a:endParaRPr lang="en-US" sz="20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cxnSp>
        <p:nvCxnSpPr>
          <p:cNvPr id="6" name="Straight Arrow Connector 5"/>
          <p:cNvCxnSpPr/>
          <p:nvPr/>
        </p:nvCxnSpPr>
        <p:spPr bwMode="auto">
          <a:xfrm flipV="1">
            <a:off x="1862122" y="6172200"/>
            <a:ext cx="6215078" cy="79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p:cNvSpPr/>
          <p:nvPr/>
        </p:nvSpPr>
        <p:spPr bwMode="auto">
          <a:xfrm>
            <a:off x="2205022" y="5257006"/>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2205022" y="5486003"/>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2205022" y="5715000"/>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2205022" y="5943600"/>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STA4</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3652822" y="4330020"/>
            <a:ext cx="8382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STA8</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3652822" y="4564777"/>
            <a:ext cx="8382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STA7</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3652822" y="4793774"/>
            <a:ext cx="8382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STA6</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3652822" y="5022374"/>
            <a:ext cx="8382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STA5</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5" name="Rectangle 14"/>
          <p:cNvSpPr/>
          <p:nvPr/>
        </p:nvSpPr>
        <p:spPr bwMode="auto">
          <a:xfrm>
            <a:off x="2205022" y="4350304"/>
            <a:ext cx="838200" cy="896381"/>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STA9</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3652822" y="5250974"/>
            <a:ext cx="838200" cy="458266"/>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5138722" y="5709241"/>
            <a:ext cx="838200" cy="471004"/>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STA5</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5138722" y="4345186"/>
            <a:ext cx="838200" cy="896381"/>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STA9</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6874830" y="4233260"/>
            <a:ext cx="971206" cy="228601"/>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20MHz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1" name="Rectangle 20"/>
          <p:cNvSpPr/>
          <p:nvPr/>
        </p:nvSpPr>
        <p:spPr bwMode="auto">
          <a:xfrm>
            <a:off x="6874830" y="4597611"/>
            <a:ext cx="971206" cy="272288"/>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a:t>8</a:t>
            </a:r>
            <a:r>
              <a:rPr lang="en-US" sz="1050" dirty="0" smtClean="0"/>
              <a:t>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5" name="Left Brace 24"/>
          <p:cNvSpPr/>
          <p:nvPr/>
        </p:nvSpPr>
        <p:spPr bwMode="auto">
          <a:xfrm>
            <a:off x="1866179" y="4331086"/>
            <a:ext cx="190500" cy="83142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26" name="Left Brace 25"/>
          <p:cNvSpPr/>
          <p:nvPr/>
        </p:nvSpPr>
        <p:spPr bwMode="auto">
          <a:xfrm>
            <a:off x="1870236" y="5334544"/>
            <a:ext cx="182386" cy="78366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827591" y="5566636"/>
            <a:ext cx="1089609" cy="292388"/>
          </a:xfrm>
          <a:prstGeom prst="rect">
            <a:avLst/>
          </a:prstGeom>
          <a:noFill/>
        </p:spPr>
        <p:txBody>
          <a:bodyPr wrap="square" rtlCol="0">
            <a:spAutoFit/>
          </a:bodyPr>
          <a:lstStyle/>
          <a:p>
            <a:r>
              <a:rPr lang="en-US" sz="1300" dirty="0" smtClean="0"/>
              <a:t>Primary 20</a:t>
            </a:r>
            <a:endParaRPr lang="en-US" sz="1300" dirty="0"/>
          </a:p>
        </p:txBody>
      </p:sp>
      <p:sp>
        <p:nvSpPr>
          <p:cNvPr id="28" name="TextBox 27"/>
          <p:cNvSpPr txBox="1"/>
          <p:nvPr/>
        </p:nvSpPr>
        <p:spPr>
          <a:xfrm>
            <a:off x="660400" y="4597611"/>
            <a:ext cx="1239822" cy="292388"/>
          </a:xfrm>
          <a:prstGeom prst="rect">
            <a:avLst/>
          </a:prstGeom>
          <a:noFill/>
        </p:spPr>
        <p:txBody>
          <a:bodyPr wrap="square" rtlCol="0">
            <a:spAutoFit/>
          </a:bodyPr>
          <a:lstStyle/>
          <a:p>
            <a:r>
              <a:rPr lang="en-US" sz="1300" dirty="0" smtClean="0"/>
              <a:t>Secondary 20</a:t>
            </a:r>
            <a:endParaRPr lang="en-US" sz="1300" dirty="0"/>
          </a:p>
        </p:txBody>
      </p:sp>
      <p:sp>
        <p:nvSpPr>
          <p:cNvPr id="30" name="Rectangle 29"/>
          <p:cNvSpPr/>
          <p:nvPr/>
        </p:nvSpPr>
        <p:spPr bwMode="auto">
          <a:xfrm>
            <a:off x="5138723" y="5249652"/>
            <a:ext cx="838200" cy="44443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32" name="Rectangle 31"/>
          <p:cNvSpPr/>
          <p:nvPr/>
        </p:nvSpPr>
        <p:spPr bwMode="auto">
          <a:xfrm>
            <a:off x="3652822" y="5719686"/>
            <a:ext cx="838200" cy="45251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7" name="TextBox 16"/>
          <p:cNvSpPr txBox="1"/>
          <p:nvPr/>
        </p:nvSpPr>
        <p:spPr>
          <a:xfrm>
            <a:off x="6586522" y="5059384"/>
            <a:ext cx="2214578" cy="461665"/>
          </a:xfrm>
          <a:prstGeom prst="rect">
            <a:avLst/>
          </a:prstGeom>
          <a:noFill/>
        </p:spPr>
        <p:txBody>
          <a:bodyPr wrap="square" rtlCol="0">
            <a:spAutoFit/>
          </a:bodyPr>
          <a:lstStyle/>
          <a:p>
            <a:r>
              <a:rPr lang="en-US" smtClean="0"/>
              <a:t>Note: Secondary 40 is not shown here due to space limitation</a:t>
            </a:r>
            <a:endParaRPr lang="en-US"/>
          </a:p>
        </p:txBody>
      </p:sp>
    </p:spTree>
    <p:extLst>
      <p:ext uri="{BB962C8B-B14F-4D97-AF65-F5344CB8AC3E}">
        <p14:creationId xmlns:p14="http://schemas.microsoft.com/office/powerpoint/2010/main" val="157819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a:t>
            </a:r>
            <a:r>
              <a:rPr lang="en-US" dirty="0" smtClean="0"/>
              <a:t>(cont.)</a:t>
            </a:r>
            <a:endParaRPr lang="en-US" dirty="0"/>
          </a:p>
        </p:txBody>
      </p:sp>
      <p:sp>
        <p:nvSpPr>
          <p:cNvPr id="3" name="Content Placeholder 2"/>
          <p:cNvSpPr>
            <a:spLocks noGrp="1"/>
          </p:cNvSpPr>
          <p:nvPr>
            <p:ph idx="1"/>
          </p:nvPr>
        </p:nvSpPr>
        <p:spPr>
          <a:xfrm>
            <a:off x="685800" y="1692328"/>
            <a:ext cx="8153400" cy="2269537"/>
          </a:xfrm>
        </p:spPr>
        <p:txBody>
          <a:bodyPr/>
          <a:lstStyle/>
          <a:p>
            <a:r>
              <a:rPr lang="en-US" sz="1800" dirty="0" smtClean="0"/>
              <a:t>However, 20MHz-only STAs are envisioned to be low power low complexity devices such as </a:t>
            </a:r>
            <a:r>
              <a:rPr lang="en-US" sz="1800" dirty="0" err="1" smtClean="0"/>
              <a:t>IoT</a:t>
            </a:r>
            <a:r>
              <a:rPr lang="en-US" sz="1800" dirty="0" smtClean="0"/>
              <a:t> devices</a:t>
            </a:r>
          </a:p>
          <a:p>
            <a:r>
              <a:rPr lang="en-US" sz="1800" dirty="0" smtClean="0"/>
              <a:t>In </a:t>
            </a:r>
            <a:r>
              <a:rPr lang="en-US" sz="1800" dirty="0" err="1" smtClean="0"/>
              <a:t>IoT</a:t>
            </a:r>
            <a:r>
              <a:rPr lang="en-US" sz="1800" dirty="0" smtClean="0"/>
              <a:t> deployment such as home scenarios, a BSS may have a lot of 20MHz-only STAs </a:t>
            </a:r>
          </a:p>
          <a:p>
            <a:r>
              <a:rPr lang="en-US" sz="1800" dirty="0" smtClean="0"/>
              <a:t>When these devices only operate on primary 20MHz, the BSS will be forced to operate on primary 20 only and </a:t>
            </a:r>
            <a:r>
              <a:rPr lang="en-US" sz="1800" dirty="0" smtClean="0">
                <a:solidFill>
                  <a:schemeClr val="tx2"/>
                </a:solidFill>
              </a:rPr>
              <a:t>the </a:t>
            </a:r>
            <a:r>
              <a:rPr lang="en-US" sz="1800" dirty="0" smtClean="0"/>
              <a:t>rest of the 60MHz is wasted most of </a:t>
            </a:r>
            <a:r>
              <a:rPr lang="en-US" sz="1800" dirty="0" smtClean="0">
                <a:solidFill>
                  <a:schemeClr val="tx2"/>
                </a:solidFill>
              </a:rPr>
              <a:t>the </a:t>
            </a:r>
            <a:r>
              <a:rPr lang="en-US" sz="1800" dirty="0" smtClean="0"/>
              <a:t>time</a:t>
            </a:r>
            <a:endParaRPr lang="en-US" sz="1800" dirty="0">
              <a:solidFill>
                <a:srgbClr val="FF0000"/>
              </a:solidFill>
            </a:endParaRPr>
          </a:p>
          <a:p>
            <a:endParaRPr lang="en-US" sz="1800" dirty="0" smtClean="0"/>
          </a:p>
          <a:p>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cxnSp>
        <p:nvCxnSpPr>
          <p:cNvPr id="6" name="Straight Arrow Connector 5"/>
          <p:cNvCxnSpPr/>
          <p:nvPr/>
        </p:nvCxnSpPr>
        <p:spPr bwMode="auto">
          <a:xfrm>
            <a:off x="1388092" y="6222643"/>
            <a:ext cx="6934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p:cNvSpPr/>
          <p:nvPr/>
        </p:nvSpPr>
        <p:spPr bwMode="auto">
          <a:xfrm>
            <a:off x="1730992" y="5306655"/>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1730992" y="5535652"/>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1730992" y="5764649"/>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1730992" y="5993249"/>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STA4</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5" name="Rectangle 14"/>
          <p:cNvSpPr/>
          <p:nvPr/>
        </p:nvSpPr>
        <p:spPr bwMode="auto">
          <a:xfrm>
            <a:off x="1730992" y="4399953"/>
            <a:ext cx="838200" cy="896381"/>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STA5</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3178792" y="5764251"/>
            <a:ext cx="838200" cy="457597"/>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8058257" y="4117450"/>
            <a:ext cx="971206" cy="228601"/>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20MHz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1" name="Rectangle 20"/>
          <p:cNvSpPr/>
          <p:nvPr/>
        </p:nvSpPr>
        <p:spPr bwMode="auto">
          <a:xfrm>
            <a:off x="8058257" y="4481801"/>
            <a:ext cx="971206" cy="272288"/>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a:t>8</a:t>
            </a:r>
            <a:r>
              <a:rPr lang="en-US" sz="1050" dirty="0" smtClean="0"/>
              <a:t>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2" name="Rectangle 21"/>
          <p:cNvSpPr/>
          <p:nvPr/>
        </p:nvSpPr>
        <p:spPr bwMode="auto">
          <a:xfrm>
            <a:off x="5503168" y="5305447"/>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3" name="Rectangle 22"/>
          <p:cNvSpPr/>
          <p:nvPr/>
        </p:nvSpPr>
        <p:spPr bwMode="auto">
          <a:xfrm>
            <a:off x="5503168" y="5534444"/>
            <a:ext cx="838200" cy="694148"/>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25" name="Left Brace 24"/>
          <p:cNvSpPr/>
          <p:nvPr/>
        </p:nvSpPr>
        <p:spPr bwMode="auto">
          <a:xfrm>
            <a:off x="1392149" y="4380735"/>
            <a:ext cx="190500" cy="83142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26" name="Left Brace 25"/>
          <p:cNvSpPr/>
          <p:nvPr/>
        </p:nvSpPr>
        <p:spPr bwMode="auto">
          <a:xfrm>
            <a:off x="1396206" y="5384193"/>
            <a:ext cx="182386" cy="78366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353561" y="5616285"/>
            <a:ext cx="1089609" cy="292388"/>
          </a:xfrm>
          <a:prstGeom prst="rect">
            <a:avLst/>
          </a:prstGeom>
          <a:noFill/>
        </p:spPr>
        <p:txBody>
          <a:bodyPr wrap="square" rtlCol="0">
            <a:spAutoFit/>
          </a:bodyPr>
          <a:lstStyle/>
          <a:p>
            <a:r>
              <a:rPr lang="en-US" sz="1300" dirty="0" smtClean="0"/>
              <a:t>Primary 20</a:t>
            </a:r>
            <a:endParaRPr lang="en-US" sz="1300" dirty="0"/>
          </a:p>
        </p:txBody>
      </p:sp>
      <p:sp>
        <p:nvSpPr>
          <p:cNvPr id="28" name="TextBox 27"/>
          <p:cNvSpPr txBox="1"/>
          <p:nvPr/>
        </p:nvSpPr>
        <p:spPr>
          <a:xfrm>
            <a:off x="186370" y="4647260"/>
            <a:ext cx="1239822" cy="292388"/>
          </a:xfrm>
          <a:prstGeom prst="rect">
            <a:avLst/>
          </a:prstGeom>
          <a:noFill/>
        </p:spPr>
        <p:txBody>
          <a:bodyPr wrap="square" rtlCol="0">
            <a:spAutoFit/>
          </a:bodyPr>
          <a:lstStyle/>
          <a:p>
            <a:r>
              <a:rPr lang="en-US" sz="1300" dirty="0" smtClean="0"/>
              <a:t>Secondary 20</a:t>
            </a:r>
            <a:endParaRPr lang="en-US" sz="1300" dirty="0"/>
          </a:p>
        </p:txBody>
      </p:sp>
      <p:sp>
        <p:nvSpPr>
          <p:cNvPr id="29" name="Left Brace 28"/>
          <p:cNvSpPr/>
          <p:nvPr/>
        </p:nvSpPr>
        <p:spPr bwMode="auto">
          <a:xfrm flipH="1" flipV="1">
            <a:off x="3263382" y="4420954"/>
            <a:ext cx="211364" cy="884493"/>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4432048" y="5308918"/>
            <a:ext cx="767010" cy="911779"/>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31" name="TextBox 30"/>
          <p:cNvSpPr txBox="1"/>
          <p:nvPr/>
        </p:nvSpPr>
        <p:spPr>
          <a:xfrm>
            <a:off x="3547310" y="4541384"/>
            <a:ext cx="2139912" cy="492443"/>
          </a:xfrm>
          <a:prstGeom prst="rect">
            <a:avLst/>
          </a:prstGeom>
          <a:noFill/>
        </p:spPr>
        <p:txBody>
          <a:bodyPr wrap="square" rtlCol="0">
            <a:spAutoFit/>
          </a:bodyPr>
          <a:lstStyle/>
          <a:p>
            <a:r>
              <a:rPr lang="en-US" sz="1300" dirty="0" smtClean="0"/>
              <a:t>Waste of BW </a:t>
            </a:r>
            <a:r>
              <a:rPr lang="en-US" sz="1300" smtClean="0"/>
              <a:t>when 80MHz </a:t>
            </a:r>
            <a:r>
              <a:rPr lang="en-US" sz="1300" dirty="0" smtClean="0"/>
              <a:t>STA do not have traffic</a:t>
            </a:r>
            <a:endParaRPr lang="en-US" sz="1300" dirty="0"/>
          </a:p>
        </p:txBody>
      </p:sp>
      <p:sp>
        <p:nvSpPr>
          <p:cNvPr id="32" name="Rectangle 31"/>
          <p:cNvSpPr/>
          <p:nvPr/>
        </p:nvSpPr>
        <p:spPr bwMode="auto">
          <a:xfrm>
            <a:off x="3178792" y="5306655"/>
            <a:ext cx="838200" cy="45582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5843679" y="4134483"/>
            <a:ext cx="2214578" cy="461665"/>
          </a:xfrm>
          <a:prstGeom prst="rect">
            <a:avLst/>
          </a:prstGeom>
          <a:noFill/>
        </p:spPr>
        <p:txBody>
          <a:bodyPr wrap="square" rtlCol="0">
            <a:spAutoFit/>
          </a:bodyPr>
          <a:lstStyle/>
          <a:p>
            <a:r>
              <a:rPr lang="en-US" dirty="0" smtClean="0"/>
              <a:t>Note: Secondary 40 is not shown here due to space limitation</a:t>
            </a:r>
            <a:endParaRPr lang="en-US" dirty="0"/>
          </a:p>
        </p:txBody>
      </p:sp>
      <p:sp>
        <p:nvSpPr>
          <p:cNvPr id="34" name="Rectangle 33"/>
          <p:cNvSpPr/>
          <p:nvPr/>
        </p:nvSpPr>
        <p:spPr bwMode="auto">
          <a:xfrm>
            <a:off x="6590279" y="5278073"/>
            <a:ext cx="838200" cy="938621"/>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STA4</a:t>
            </a:r>
            <a:endParaRPr kumimoji="0" lang="en-US" sz="105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06267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381000" y="6073512"/>
            <a:ext cx="8382000" cy="77123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228600" y="844516"/>
            <a:ext cx="8534400" cy="808868"/>
          </a:xfrm>
        </p:spPr>
        <p:txBody>
          <a:bodyPr/>
          <a:lstStyle/>
          <a:p>
            <a:r>
              <a:rPr lang="en-US" sz="2800" dirty="0" smtClean="0"/>
              <a:t>Solution: Enable </a:t>
            </a:r>
            <a:r>
              <a:rPr lang="en-US" sz="2800" dirty="0" smtClean="0"/>
              <a:t>20MHz STAs </a:t>
            </a:r>
            <a:r>
              <a:rPr lang="en-US" sz="2800" dirty="0" smtClean="0"/>
              <a:t>to Operate on </a:t>
            </a:r>
            <a:r>
              <a:rPr lang="en-US" sz="2800" dirty="0"/>
              <a:t>A</a:t>
            </a:r>
            <a:r>
              <a:rPr lang="en-US" sz="2800" dirty="0" smtClean="0"/>
              <a:t>ny 20MHz channel</a:t>
            </a:r>
            <a:endParaRPr lang="en-US" sz="2800" dirty="0"/>
          </a:p>
        </p:txBody>
      </p:sp>
      <p:sp>
        <p:nvSpPr>
          <p:cNvPr id="3" name="Content Placeholder 2"/>
          <p:cNvSpPr>
            <a:spLocks noGrp="1"/>
          </p:cNvSpPr>
          <p:nvPr>
            <p:ph idx="1"/>
          </p:nvPr>
        </p:nvSpPr>
        <p:spPr>
          <a:xfrm>
            <a:off x="381000" y="1790127"/>
            <a:ext cx="8686800" cy="1701644"/>
          </a:xfrm>
        </p:spPr>
        <p:txBody>
          <a:bodyPr/>
          <a:lstStyle/>
          <a:p>
            <a:r>
              <a:rPr lang="en-US" sz="1800" dirty="0" smtClean="0">
                <a:solidFill>
                  <a:schemeClr val="tx2"/>
                </a:solidFill>
              </a:rPr>
              <a:t>If a STA can operate on any 20MHz channel, then an AP can mix 20MHz STAs with 20MHz STAs in wideband OFDMA, see figure below</a:t>
            </a:r>
          </a:p>
          <a:p>
            <a:r>
              <a:rPr lang="en-US" sz="1800" dirty="0" smtClean="0">
                <a:solidFill>
                  <a:schemeClr val="tx2"/>
                </a:solidFill>
              </a:rPr>
              <a:t>Compared to the previous slide</a:t>
            </a:r>
            <a:r>
              <a:rPr lang="en-US" sz="1800" dirty="0" smtClean="0"/>
              <a:t>, channels </a:t>
            </a:r>
            <a:r>
              <a:rPr lang="en-US" sz="1800" dirty="0" smtClean="0"/>
              <a:t>can be utilized </a:t>
            </a:r>
            <a:r>
              <a:rPr lang="en-US" sz="1800" dirty="0" smtClean="0"/>
              <a:t>more efficiently and flexibly since full BSS BW can be used more often</a:t>
            </a:r>
          </a:p>
          <a:p>
            <a:r>
              <a:rPr lang="en-US" sz="1800" dirty="0"/>
              <a:t>From AP’s point of view, this mode </a:t>
            </a:r>
            <a:r>
              <a:rPr lang="en-US" sz="1800" dirty="0" smtClean="0"/>
              <a:t>allows </a:t>
            </a:r>
            <a:r>
              <a:rPr lang="en-US" sz="1800" dirty="0"/>
              <a:t>AP to do intelligent load balancing, interference management and maximize spectrum utilization</a:t>
            </a:r>
          </a:p>
          <a:p>
            <a:r>
              <a:rPr lang="en-US" sz="1800" dirty="0"/>
              <a:t>From STA’s point of view, STAs can achieve better power efficiency since no energy is spent on </a:t>
            </a:r>
            <a:r>
              <a:rPr lang="en-US" sz="1800" dirty="0" smtClean="0"/>
              <a:t>sensing</a:t>
            </a:r>
            <a:endParaRPr lang="en-US" sz="1800" dirty="0"/>
          </a:p>
          <a:p>
            <a:endParaRPr lang="en-US" sz="1800" dirty="0" smtClean="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
        <p:nvSpPr>
          <p:cNvPr id="33" name="Slide Number Placeholder 3"/>
          <p:cNvSpPr>
            <a:spLocks noGrp="1"/>
          </p:cNvSpPr>
          <p:nvPr>
            <p:ph type="sldNum" sz="quarter" idx="11"/>
          </p:nvPr>
        </p:nvSpPr>
        <p:spPr>
          <a:xfrm>
            <a:off x="4328730" y="6592933"/>
            <a:ext cx="432811" cy="184666"/>
          </a:xfrm>
        </p:spPr>
        <p:txBody>
          <a:bodyPr/>
          <a:lstStyle/>
          <a:p>
            <a:pPr>
              <a:defRPr/>
            </a:pPr>
            <a:r>
              <a:rPr lang="en-US" dirty="0" smtClean="0"/>
              <a:t>Slide 7</a:t>
            </a:r>
            <a:endParaRPr lang="en-US" dirty="0"/>
          </a:p>
        </p:txBody>
      </p:sp>
      <p:sp>
        <p:nvSpPr>
          <p:cNvPr id="34" name="Footer Placeholder 4"/>
          <p:cNvSpPr txBox="1">
            <a:spLocks/>
          </p:cNvSpPr>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mtClean="0"/>
              <a:t>Apple</a:t>
            </a:r>
          </a:p>
          <a:p>
            <a:pPr>
              <a:defRPr/>
            </a:pPr>
            <a:endParaRPr lang="en-US" dirty="0"/>
          </a:p>
        </p:txBody>
      </p:sp>
      <p:cxnSp>
        <p:nvCxnSpPr>
          <p:cNvPr id="79" name="Straight Arrow Connector 78"/>
          <p:cNvCxnSpPr/>
          <p:nvPr/>
        </p:nvCxnSpPr>
        <p:spPr bwMode="auto">
          <a:xfrm>
            <a:off x="1447255" y="6475413"/>
            <a:ext cx="6934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0" name="Rectangle 79"/>
          <p:cNvSpPr/>
          <p:nvPr/>
        </p:nvSpPr>
        <p:spPr bwMode="auto">
          <a:xfrm>
            <a:off x="1790155" y="5559425"/>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1" name="Rectangle 80"/>
          <p:cNvSpPr/>
          <p:nvPr/>
        </p:nvSpPr>
        <p:spPr bwMode="auto">
          <a:xfrm>
            <a:off x="1790155" y="5788422"/>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2" name="Rectangle 81"/>
          <p:cNvSpPr/>
          <p:nvPr/>
        </p:nvSpPr>
        <p:spPr bwMode="auto">
          <a:xfrm>
            <a:off x="1790155" y="6017419"/>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3" name="Rectangle 82"/>
          <p:cNvSpPr/>
          <p:nvPr/>
        </p:nvSpPr>
        <p:spPr bwMode="auto">
          <a:xfrm>
            <a:off x="1790155" y="6246019"/>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STA4</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4" name="Rectangle 83"/>
          <p:cNvSpPr/>
          <p:nvPr/>
        </p:nvSpPr>
        <p:spPr bwMode="auto">
          <a:xfrm>
            <a:off x="1790155" y="4652723"/>
            <a:ext cx="838200" cy="896381"/>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STA5</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5" name="Rectangle 84"/>
          <p:cNvSpPr/>
          <p:nvPr/>
        </p:nvSpPr>
        <p:spPr bwMode="auto">
          <a:xfrm>
            <a:off x="3237955" y="6017021"/>
            <a:ext cx="838200" cy="457597"/>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STA3</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6" name="Rectangle 85"/>
          <p:cNvSpPr/>
          <p:nvPr/>
        </p:nvSpPr>
        <p:spPr bwMode="auto">
          <a:xfrm>
            <a:off x="7895852" y="4983391"/>
            <a:ext cx="971206" cy="228601"/>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20MHz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7" name="Rectangle 86"/>
          <p:cNvSpPr/>
          <p:nvPr/>
        </p:nvSpPr>
        <p:spPr bwMode="auto">
          <a:xfrm>
            <a:off x="7895852" y="5347742"/>
            <a:ext cx="971206" cy="272288"/>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a:t>8</a:t>
            </a:r>
            <a:r>
              <a:rPr lang="en-US" sz="1050" dirty="0" smtClean="0"/>
              <a:t>0MHz STA</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8" name="Rectangle 87"/>
          <p:cNvSpPr/>
          <p:nvPr/>
        </p:nvSpPr>
        <p:spPr bwMode="auto">
          <a:xfrm>
            <a:off x="4497479" y="5548693"/>
            <a:ext cx="838200" cy="228600"/>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89" name="Rectangle 88"/>
          <p:cNvSpPr/>
          <p:nvPr/>
        </p:nvSpPr>
        <p:spPr bwMode="auto">
          <a:xfrm>
            <a:off x="4497479" y="5777690"/>
            <a:ext cx="838200" cy="694148"/>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90" name="Left Brace 89"/>
          <p:cNvSpPr/>
          <p:nvPr/>
        </p:nvSpPr>
        <p:spPr bwMode="auto">
          <a:xfrm>
            <a:off x="1451312" y="4633505"/>
            <a:ext cx="190500" cy="83142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91" name="Left Brace 90"/>
          <p:cNvSpPr/>
          <p:nvPr/>
        </p:nvSpPr>
        <p:spPr bwMode="auto">
          <a:xfrm>
            <a:off x="1455369" y="5636963"/>
            <a:ext cx="182386" cy="78366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smtClean="0">
              <a:ln>
                <a:noFill/>
              </a:ln>
              <a:solidFill>
                <a:schemeClr val="tx1"/>
              </a:solidFill>
              <a:effectLst/>
              <a:latin typeface="Times New Roman" pitchFamily="18" charset="0"/>
            </a:endParaRPr>
          </a:p>
        </p:txBody>
      </p:sp>
      <p:sp>
        <p:nvSpPr>
          <p:cNvPr id="92" name="TextBox 91"/>
          <p:cNvSpPr txBox="1"/>
          <p:nvPr/>
        </p:nvSpPr>
        <p:spPr>
          <a:xfrm>
            <a:off x="412724" y="5869055"/>
            <a:ext cx="1089609" cy="292388"/>
          </a:xfrm>
          <a:prstGeom prst="rect">
            <a:avLst/>
          </a:prstGeom>
          <a:noFill/>
        </p:spPr>
        <p:txBody>
          <a:bodyPr wrap="square" rtlCol="0">
            <a:spAutoFit/>
          </a:bodyPr>
          <a:lstStyle/>
          <a:p>
            <a:r>
              <a:rPr lang="en-US" sz="1300" dirty="0" smtClean="0"/>
              <a:t>Primary 20</a:t>
            </a:r>
            <a:endParaRPr lang="en-US" sz="1300" dirty="0"/>
          </a:p>
        </p:txBody>
      </p:sp>
      <p:sp>
        <p:nvSpPr>
          <p:cNvPr id="93" name="TextBox 92"/>
          <p:cNvSpPr txBox="1"/>
          <p:nvPr/>
        </p:nvSpPr>
        <p:spPr>
          <a:xfrm>
            <a:off x="245533" y="4900030"/>
            <a:ext cx="1239822" cy="292388"/>
          </a:xfrm>
          <a:prstGeom prst="rect">
            <a:avLst/>
          </a:prstGeom>
          <a:noFill/>
        </p:spPr>
        <p:txBody>
          <a:bodyPr wrap="square" rtlCol="0">
            <a:spAutoFit/>
          </a:bodyPr>
          <a:lstStyle/>
          <a:p>
            <a:r>
              <a:rPr lang="en-US" sz="1300" dirty="0" smtClean="0"/>
              <a:t>Secondary 20</a:t>
            </a:r>
            <a:endParaRPr lang="en-US" sz="1300" dirty="0"/>
          </a:p>
        </p:txBody>
      </p:sp>
      <p:sp>
        <p:nvSpPr>
          <p:cNvPr id="95" name="Rectangle 94"/>
          <p:cNvSpPr/>
          <p:nvPr/>
        </p:nvSpPr>
        <p:spPr bwMode="auto">
          <a:xfrm>
            <a:off x="3232365" y="4637325"/>
            <a:ext cx="843790" cy="911779"/>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STA2</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97" name="Rectangle 96"/>
          <p:cNvSpPr/>
          <p:nvPr/>
        </p:nvSpPr>
        <p:spPr bwMode="auto">
          <a:xfrm>
            <a:off x="3237955" y="5559425"/>
            <a:ext cx="838200" cy="45582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STA1</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98" name="TextBox 97"/>
          <p:cNvSpPr txBox="1"/>
          <p:nvPr/>
        </p:nvSpPr>
        <p:spPr>
          <a:xfrm>
            <a:off x="5681274" y="5000424"/>
            <a:ext cx="2214578" cy="461665"/>
          </a:xfrm>
          <a:prstGeom prst="rect">
            <a:avLst/>
          </a:prstGeom>
          <a:noFill/>
        </p:spPr>
        <p:txBody>
          <a:bodyPr wrap="square" rtlCol="0">
            <a:spAutoFit/>
          </a:bodyPr>
          <a:lstStyle/>
          <a:p>
            <a:r>
              <a:rPr lang="en-US" dirty="0" smtClean="0"/>
              <a:t>Note: Secondary 40 is not shown here due to space limitation</a:t>
            </a:r>
            <a:endParaRPr lang="en-US" dirty="0"/>
          </a:p>
        </p:txBody>
      </p:sp>
      <p:sp>
        <p:nvSpPr>
          <p:cNvPr id="99" name="Rectangle 98"/>
          <p:cNvSpPr/>
          <p:nvPr/>
        </p:nvSpPr>
        <p:spPr bwMode="auto">
          <a:xfrm>
            <a:off x="4497479" y="4605897"/>
            <a:ext cx="838200" cy="938621"/>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50" dirty="0" smtClean="0"/>
              <a:t>STA4</a:t>
            </a:r>
            <a:endParaRPr kumimoji="0" lang="en-US" sz="105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8997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Operation on Non-Primary Channel</a:t>
            </a:r>
            <a:endParaRPr lang="en-US" dirty="0"/>
          </a:p>
        </p:txBody>
      </p:sp>
      <p:sp>
        <p:nvSpPr>
          <p:cNvPr id="3" name="Content Placeholder 2"/>
          <p:cNvSpPr>
            <a:spLocks noGrp="1"/>
          </p:cNvSpPr>
          <p:nvPr>
            <p:ph idx="1"/>
          </p:nvPr>
        </p:nvSpPr>
        <p:spPr/>
        <p:txBody>
          <a:bodyPr/>
          <a:lstStyle/>
          <a:p>
            <a:r>
              <a:rPr lang="en-US" sz="2000" dirty="0" smtClean="0"/>
              <a:t>Legacy STAs cannot operate on non-primary channel since legacy STAs can only use EDCA</a:t>
            </a:r>
          </a:p>
          <a:p>
            <a:pPr lvl="1"/>
            <a:r>
              <a:rPr lang="en-US" sz="1800" dirty="0" smtClean="0"/>
              <a:t>If a STA uses EDCA on non-primary channel, then the following scenario will happen</a:t>
            </a:r>
          </a:p>
          <a:p>
            <a:pPr lvl="2"/>
            <a:r>
              <a:rPr lang="en-US" sz="1600" dirty="0" smtClean="0"/>
              <a:t>While the AP and STA 1 are communication on primary 20 channel STA 2 operating only on non-primary channel cannot decode neither AP’s or STA1’s transmission and STA 2 will start transmission to AP </a:t>
            </a:r>
          </a:p>
          <a:p>
            <a:pPr lvl="2"/>
            <a:r>
              <a:rPr lang="en-US" sz="1600" dirty="0" smtClean="0"/>
              <a:t>For legacy STAs, we need each STA to monitor the primary 20 to synchronize the status of the BSS activities </a:t>
            </a:r>
          </a:p>
          <a:p>
            <a:r>
              <a:rPr lang="en-US" sz="2000" dirty="0" smtClean="0"/>
              <a:t>Now since 11ax introduces UL MU transmission where the UL transmission is scheduled by AP, STAs operating on non-primary channel only becomes possible</a:t>
            </a:r>
            <a:endParaRPr lang="en-US" sz="20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279853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20MHz Operation in 11ax</a:t>
            </a:r>
            <a:endParaRPr lang="en-US" dirty="0"/>
          </a:p>
        </p:txBody>
      </p:sp>
      <p:sp>
        <p:nvSpPr>
          <p:cNvPr id="3" name="Content Placeholder 2"/>
          <p:cNvSpPr>
            <a:spLocks noGrp="1"/>
          </p:cNvSpPr>
          <p:nvPr>
            <p:ph idx="1"/>
          </p:nvPr>
        </p:nvSpPr>
        <p:spPr>
          <a:xfrm>
            <a:off x="685800" y="1905000"/>
            <a:ext cx="7772400" cy="4114800"/>
          </a:xfrm>
        </p:spPr>
        <p:txBody>
          <a:bodyPr/>
          <a:lstStyle/>
          <a:p>
            <a:r>
              <a:rPr lang="en-US" dirty="0" smtClean="0"/>
              <a:t>11ax defined 20MHz-only STA which is only capable of operating at 20MHz channel bandwidth</a:t>
            </a:r>
          </a:p>
          <a:p>
            <a:endParaRPr lang="en-US" sz="1000" dirty="0"/>
          </a:p>
          <a:p>
            <a:r>
              <a:rPr lang="en-US" dirty="0" smtClean="0"/>
              <a:t>11ax spec allows 20MHz-only STA to participate in wideband PPDU where 20MHz-only STA only occupy the RUs on its operating 20MHz channel</a:t>
            </a:r>
            <a:endParaRPr lang="en-US" sz="1000" dirty="0"/>
          </a:p>
          <a:p>
            <a:pPr lvl="1"/>
            <a:r>
              <a:rPr lang="en-US" dirty="0" smtClean="0"/>
              <a:t>11ax spec also listed the RU restrictions which ensures the receiving performance at 20MHz-only STA when these STAs participate in wideband PPDDU</a:t>
            </a:r>
          </a:p>
          <a:p>
            <a:pPr lvl="1"/>
            <a:endParaRPr lang="en-US" sz="700" dirty="0" smtClean="0"/>
          </a:p>
          <a:p>
            <a:r>
              <a:rPr lang="en-US" dirty="0" smtClean="0"/>
              <a:t>With UL MU capability and with the capability to participate in wideband PPDU, 20MHz STA operation on non-primary becomes feasible now</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5" name="Footer Placeholder 4"/>
          <p:cNvSpPr>
            <a:spLocks noGrp="1"/>
          </p:cNvSpPr>
          <p:nvPr>
            <p:ph type="ftr" sz="quarter" idx="3"/>
          </p:nvPr>
        </p:nvSpPr>
        <p:spPr/>
        <p:txBody>
          <a:bodyPr/>
          <a:lstStyle/>
          <a:p>
            <a:pPr>
              <a:defRPr/>
            </a:pPr>
            <a:r>
              <a:rPr lang="en-US" smtClean="0"/>
              <a:t>Apple</a:t>
            </a:r>
          </a:p>
          <a:p>
            <a:pPr>
              <a:defRPr/>
            </a:pPr>
            <a:endParaRPr lang="en-US" dirty="0"/>
          </a:p>
        </p:txBody>
      </p:sp>
    </p:spTree>
    <p:extLst>
      <p:ext uri="{BB962C8B-B14F-4D97-AF65-F5344CB8AC3E}">
        <p14:creationId xmlns:p14="http://schemas.microsoft.com/office/powerpoint/2010/main" val="1590917552"/>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155127</TotalTime>
  <Words>2464</Words>
  <Application>Microsoft Macintosh PowerPoint</Application>
  <PresentationFormat>On-screen Show (4:3)</PresentationFormat>
  <Paragraphs>312</Paragraphs>
  <Slides>23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Times New Roman</vt:lpstr>
      <vt:lpstr>宋体</vt:lpstr>
      <vt:lpstr>Arial</vt:lpstr>
      <vt:lpstr>ACcord Submission Template</vt:lpstr>
      <vt:lpstr>CIDs Related to 20MHz-only STAs operating on non-primary 20 MHz channels</vt:lpstr>
      <vt:lpstr>Introduction</vt:lpstr>
      <vt:lpstr>CIDs Related to 20MHz-only Operation on Secondary Channel</vt:lpstr>
      <vt:lpstr>Proposed Resolution</vt:lpstr>
      <vt:lpstr>Motivation</vt:lpstr>
      <vt:lpstr>Motivation (cont.)</vt:lpstr>
      <vt:lpstr>Solution: Enable 20MHz STAs to Operate on Any 20MHz channel</vt:lpstr>
      <vt:lpstr>The Operation on Non-Primary Channel</vt:lpstr>
      <vt:lpstr>20MHz Operation in 11ax</vt:lpstr>
      <vt:lpstr>Issues to Address</vt:lpstr>
      <vt:lpstr>Channel Access and Protection</vt:lpstr>
      <vt:lpstr>Operating Channel Switch</vt:lpstr>
      <vt:lpstr>Operation Timer</vt:lpstr>
      <vt:lpstr>Channel Switch Time</vt:lpstr>
      <vt:lpstr>Beacon Reception and Synchronization</vt:lpstr>
      <vt:lpstr>DL transmissions to STAs on non-primary channel</vt:lpstr>
      <vt:lpstr>UL transmission</vt:lpstr>
      <vt:lpstr>MU-RTS and CTS</vt:lpstr>
      <vt:lpstr>MU-RTS and CTS (cont.)</vt:lpstr>
      <vt:lpstr>Co-existence with OBSS</vt:lpstr>
      <vt:lpstr>Co-existence with OBSS (cont.)</vt:lpstr>
      <vt:lpstr>Summary</vt:lpstr>
      <vt:lpstr>Proposed Spec Text (#0370)</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Microsoft Office User</cp:lastModifiedBy>
  <cp:revision>2313</cp:revision>
  <cp:lastPrinted>1998-02-10T13:28:06Z</cp:lastPrinted>
  <dcterms:created xsi:type="dcterms:W3CDTF">2009-12-02T19:05:24Z</dcterms:created>
  <dcterms:modified xsi:type="dcterms:W3CDTF">2017-03-10T09:51:15Z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(2)Li1rKYQacqufIbF+UDzt7diGZw2hcmUb8TAK6tjRdyKv1FbzguPD8EZJAnkrmUpeGtgNbOX87TBMZE7gIdML6DE1Z2VdpDRYOr2tc86TTxDHvJdJzADypI65weeUK57crEZjf2f4Vl1Lzoe7bamMAmQbRWTP09hROXQAOHoS8/FFGFJXqP210is52ro0sc5HzAgAjYUCvByWFNMasEgFsahDmkee5HYMqH5Enw4zB+OKYtno</vt:lpwstr>
  </property>
  <property fmtid="{D5CDD505-2E9C-101B-9397-08002B2CF9AE}" pid="4" name="_ms_pID_7253431">
    <vt:lpwstr>nhVYoQ2FgOp8eHjcPf8D3rC8wS68b0aw/PVT8/E6K6aVl675B4b5auxE5Ip4JmPNdE3kUSgYzOCBZ38w+KEBD/HWUrCCkQe4GAE3nd1eFRX4WaUIY4d9H8Ju2xeUUm4ws2bkztthiHnDswoPzaWuk4Mq3fYFb7PsYZeE21w7PoiOGcDejpuIxdQpPNFk4cOoAngqePB7DLp3YWhx</vt:lpwstr>
  </property>
  <property fmtid="{D5CDD505-2E9C-101B-9397-08002B2CF9AE}" pid="5" name="sflag">
    <vt:lpwstr>1418870925</vt:lpwstr>
  </property>
</Properties>
</file>