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1"/>
  </p:notesMasterIdLst>
  <p:handoutMasterIdLst>
    <p:handoutMasterId r:id="rId22"/>
  </p:handoutMasterIdLst>
  <p:sldIdLst>
    <p:sldId id="269" r:id="rId2"/>
    <p:sldId id="428" r:id="rId3"/>
    <p:sldId id="478" r:id="rId4"/>
    <p:sldId id="479" r:id="rId5"/>
    <p:sldId id="460" r:id="rId6"/>
    <p:sldId id="463" r:id="rId7"/>
    <p:sldId id="465" r:id="rId8"/>
    <p:sldId id="466" r:id="rId9"/>
    <p:sldId id="480" r:id="rId10"/>
    <p:sldId id="486" r:id="rId11"/>
    <p:sldId id="488" r:id="rId12"/>
    <p:sldId id="487" r:id="rId13"/>
    <p:sldId id="447" r:id="rId14"/>
    <p:sldId id="481" r:id="rId15"/>
    <p:sldId id="482" r:id="rId16"/>
    <p:sldId id="491" r:id="rId17"/>
    <p:sldId id="492" r:id="rId18"/>
    <p:sldId id="473" r:id="rId19"/>
    <p:sldId id="490" r:id="rId2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Hartman" initials="CH" lastIdx="1" clrIdx="0">
    <p:extLst/>
  </p:cmAuthor>
  <p:cmAuthor id="2" name="Chris Hartman" initials="CH [2]" lastIdx="1" clrIdx="1">
    <p:extLst/>
  </p:cmAuthor>
  <p:cmAuthor id="3" name="Chris Hartman" initials="CH [3]" lastIdx="1" clrIdx="2">
    <p:extLst/>
  </p:cmAuthor>
  <p:cmAuthor id="4" name="Chris Hartman" initials="CH [4]" lastIdx="1" clrIdx="3">
    <p:extLst/>
  </p:cmAuthor>
  <p:cmAuthor id="5" name="Chris Hartman" initials="CH [5]" lastIdx="1" clrIdx="4">
    <p:extLst/>
  </p:cmAuthor>
  <p:cmAuthor id="6" name="Chris Hartman" initials="CH [6]"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8" autoAdjust="0"/>
    <p:restoredTop sz="91250" autoAdjust="0"/>
  </p:normalViewPr>
  <p:slideViewPr>
    <p:cSldViewPr>
      <p:cViewPr>
        <p:scale>
          <a:sx n="100" d="100"/>
          <a:sy n="100" d="100"/>
        </p:scale>
        <p:origin x="1520" y="-37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3" d="100"/>
          <a:sy n="63" d="100"/>
        </p:scale>
        <p:origin x="-2790" y="-102"/>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42536" y="199841"/>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defRPr/>
            </a:pPr>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86419" y="112306"/>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409150" y="9908983"/>
            <a:ext cx="415177"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000125" y="773113"/>
            <a:ext cx="5099050" cy="3825875"/>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1323322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1782237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Apple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Apple</a:t>
            </a:r>
          </a:p>
          <a:p>
            <a:pPr>
              <a:defRPr/>
            </a:pP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838200" y="762000"/>
            <a:ext cx="7239000" cy="1066800"/>
          </a:xfrm>
          <a:noFill/>
        </p:spPr>
        <p:txBody>
          <a:bodyPr/>
          <a:lstStyle/>
          <a:p>
            <a:r>
              <a:rPr lang="en-US" sz="2800" dirty="0" smtClean="0"/>
              <a:t>CIDs Related to </a:t>
            </a:r>
            <a:r>
              <a:rPr lang="en-US" sz="2800" dirty="0" smtClean="0"/>
              <a:t>20MHz-only </a:t>
            </a:r>
            <a:r>
              <a:rPr lang="en-US" sz="2800" dirty="0" smtClean="0"/>
              <a:t>STAs operating on non-primary 20 MHz channels</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endParaRPr lang="en-US" sz="2000" b="0" dirty="0" smtClean="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xfrm>
            <a:off x="5791199" y="6475413"/>
            <a:ext cx="2752661" cy="184666"/>
          </a:xfrm>
          <a:noFill/>
        </p:spPr>
        <p:txBody>
          <a:bodyPr/>
          <a:lstStyle/>
          <a:p>
            <a:pPr>
              <a:defRPr/>
            </a:pPr>
            <a:r>
              <a:rPr lang="en-US" altLang="zh-CN" dirty="0" smtClean="0"/>
              <a:t>Apple</a:t>
            </a:r>
            <a:endParaRPr lang="en-US" altLang="zh-CN" dirty="0"/>
          </a:p>
        </p:txBody>
      </p:sp>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表格 8"/>
          <p:cNvGraphicFramePr>
            <a:graphicFrameLocks noGrp="1"/>
          </p:cNvGraphicFramePr>
          <p:nvPr>
            <p:extLst>
              <p:ext uri="{D42A27DB-BD31-4B8C-83A1-F6EECF244321}">
                <p14:modId xmlns:p14="http://schemas.microsoft.com/office/powerpoint/2010/main" val="2093863785"/>
              </p:ext>
            </p:extLst>
          </p:nvPr>
        </p:nvGraphicFramePr>
        <p:xfrm>
          <a:off x="838200" y="2819400"/>
          <a:ext cx="7162800" cy="2941320"/>
        </p:xfrm>
        <a:graphic>
          <a:graphicData uri="http://schemas.openxmlformats.org/drawingml/2006/table">
            <a:tbl>
              <a:tblPr/>
              <a:tblGrid>
                <a:gridCol w="1905000"/>
                <a:gridCol w="1066800"/>
                <a:gridCol w="1143000"/>
                <a:gridCol w="914400"/>
                <a:gridCol w="2133600"/>
              </a:tblGrid>
              <a:tr h="185107">
                <a:tc>
                  <a:txBody>
                    <a:bodyPr/>
                    <a:lstStyle/>
                    <a:p>
                      <a:pPr marL="0" algn="l" defTabSz="914400" rtl="0" eaLnBrk="1" latinLnBrk="0" hangingPunct="1">
                        <a:spcAft>
                          <a:spcPts val="0"/>
                        </a:spcAft>
                      </a:pPr>
                      <a:r>
                        <a:rPr lang="en-US" altLang="zh-CN" sz="1400" b="1" kern="100" dirty="0">
                          <a:solidFill>
                            <a:schemeClr val="tx1"/>
                          </a:solidFill>
                          <a:latin typeface="Times New Roman"/>
                          <a:ea typeface="宋体"/>
                          <a:cs typeface="Times New Roman"/>
                        </a:rPr>
                        <a:t>Name</a:t>
                      </a:r>
                      <a:endParaRPr lang="zh-CN" altLang="zh-CN" sz="1400" b="1"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Affiliations</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Address</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a:latin typeface="Times New Roman"/>
                          <a:ea typeface="宋体"/>
                          <a:cs typeface="Times New Roman"/>
                        </a:rPr>
                        <a:t>Phone</a:t>
                      </a:r>
                      <a:endParaRPr lang="zh-CN" sz="7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email</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07">
                <a:tc>
                  <a:txBody>
                    <a:bodyPr/>
                    <a:lstStyle/>
                    <a:p>
                      <a:r>
                        <a:rPr lang="en-US" dirty="0" smtClean="0"/>
                        <a:t>Guoqing Li</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r>
                        <a:rPr lang="en-US" dirty="0" smtClean="0"/>
                        <a:t>Apple</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200" kern="100" dirty="0" err="1" smtClean="0">
                          <a:latin typeface="Times New Roman"/>
                          <a:ea typeface="宋体"/>
                          <a:cs typeface="Times New Roman"/>
                        </a:rPr>
                        <a:t>Guoqing_li@apple.com</a:t>
                      </a: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07">
                <a:tc>
                  <a:txBody>
                    <a:bodyPr/>
                    <a:lstStyle/>
                    <a:p>
                      <a:r>
                        <a:rPr lang="en-US" dirty="0" smtClean="0"/>
                        <a:t>Jarkko </a:t>
                      </a:r>
                      <a:r>
                        <a:rPr lang="en-US" dirty="0" err="1" smtClean="0"/>
                        <a:t>Kneck</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Chris Hartman</a:t>
                      </a: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err="1" smtClean="0"/>
                        <a:t>Yunbo</a:t>
                      </a:r>
                      <a:r>
                        <a:rPr lang="en-US" dirty="0" smtClean="0"/>
                        <a:t> Li</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Huawei</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smtClean="0"/>
                        <a:t>Tomoko Adachi</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Toshiba</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smtClean="0"/>
                        <a:t>Zhou </a:t>
                      </a:r>
                      <a:r>
                        <a:rPr lang="en-US" dirty="0" err="1" smtClean="0"/>
                        <a:t>Lan</a:t>
                      </a:r>
                      <a:endParaRPr lang="en-US" dirty="0" smtClean="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Broadcom</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smtClean="0"/>
                        <a:t>David</a:t>
                      </a:r>
                      <a:r>
                        <a:rPr lang="en-US" baseline="0" dirty="0" smtClean="0"/>
                        <a:t> </a:t>
                      </a:r>
                      <a:r>
                        <a:rPr lang="en-US" baseline="0" dirty="0" err="1" smtClean="0"/>
                        <a:t>Kloper</a:t>
                      </a:r>
                      <a:endParaRPr lang="en-US" dirty="0" smtClean="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Cisco </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err="1" smtClean="0"/>
                        <a:t>Saishanka</a:t>
                      </a:r>
                      <a:r>
                        <a:rPr lang="en-US" dirty="0" smtClean="0"/>
                        <a:t> </a:t>
                      </a:r>
                      <a:r>
                        <a:rPr lang="en-US" dirty="0" err="1" smtClean="0"/>
                        <a:t>Nandagopalan</a:t>
                      </a:r>
                      <a:endParaRPr lang="en-US" dirty="0" smtClean="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Cypress</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Channel Switch (cont.)</a:t>
            </a:r>
            <a:endParaRPr lang="en-US" dirty="0"/>
          </a:p>
        </p:txBody>
      </p:sp>
      <p:sp>
        <p:nvSpPr>
          <p:cNvPr id="3" name="Content Placeholder 2"/>
          <p:cNvSpPr>
            <a:spLocks noGrp="1"/>
          </p:cNvSpPr>
          <p:nvPr>
            <p:ph idx="1"/>
          </p:nvPr>
        </p:nvSpPr>
        <p:spPr>
          <a:xfrm>
            <a:off x="723900" y="1778000"/>
            <a:ext cx="7962900" cy="4394200"/>
          </a:xfrm>
        </p:spPr>
        <p:txBody>
          <a:bodyPr/>
          <a:lstStyle/>
          <a:p>
            <a:r>
              <a:rPr lang="en-US" sz="2000" dirty="0" smtClean="0"/>
              <a:t>Both AP and STA should be allowed to initiate channel switch request </a:t>
            </a:r>
          </a:p>
          <a:p>
            <a:pPr lvl="1"/>
            <a:r>
              <a:rPr lang="en-US" sz="1600" dirty="0" smtClean="0"/>
              <a:t>AP can use the procedure for load balancing and spectrum management</a:t>
            </a:r>
          </a:p>
          <a:p>
            <a:pPr lvl="1"/>
            <a:r>
              <a:rPr lang="en-US" sz="1600" dirty="0" smtClean="0"/>
              <a:t>STA can use the procedure for interference avoidance and power management</a:t>
            </a:r>
          </a:p>
          <a:p>
            <a:pPr lvl="1"/>
            <a:endParaRPr lang="en-US" sz="1600" dirty="0" smtClean="0"/>
          </a:p>
          <a:p>
            <a:r>
              <a:rPr lang="en-US" sz="2000" dirty="0" smtClean="0"/>
              <a:t>STA can provide channel list prioritization based on local measurement</a:t>
            </a:r>
          </a:p>
          <a:p>
            <a:pPr lvl="1"/>
            <a:r>
              <a:rPr lang="en-US" sz="1600" dirty="0" smtClean="0"/>
              <a:t>Such info can be provided before and after association</a:t>
            </a:r>
          </a:p>
          <a:p>
            <a:pPr lvl="1"/>
            <a:r>
              <a:rPr lang="en-US" sz="1600" dirty="0" smtClean="0"/>
              <a:t>Before association after scanning the STA should have channel quality info across the band, so defining an IE that can be carried in (re) association request is desired</a:t>
            </a:r>
          </a:p>
          <a:p>
            <a:pPr lvl="1"/>
            <a:endParaRPr lang="en-US" sz="1600" dirty="0" smtClean="0"/>
          </a:p>
          <a:p>
            <a:r>
              <a:rPr lang="en-US" sz="2000" dirty="0" smtClean="0"/>
              <a:t>AP should decide the channel for STAs since it has global information across the BSS and can perform global optimization</a:t>
            </a:r>
          </a:p>
          <a:p>
            <a:endParaRPr lang="en-US" sz="2000" dirty="0" smtClean="0"/>
          </a:p>
          <a:p>
            <a:endParaRPr lang="en-US" sz="20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Footer Placeholder 4"/>
          <p:cNvSpPr>
            <a:spLocks noGrp="1"/>
          </p:cNvSpPr>
          <p:nvPr>
            <p:ph type="ftr" sz="quarter" idx="3"/>
          </p:nvPr>
        </p:nvSpPr>
        <p:spPr/>
        <p:txBody>
          <a:bodyPr/>
          <a:lstStyle/>
          <a:p>
            <a:pPr>
              <a:defRPr/>
            </a:pPr>
            <a:r>
              <a:rPr lang="en-US" dirty="0" smtClean="0"/>
              <a:t>Apple</a:t>
            </a:r>
          </a:p>
          <a:p>
            <a:pPr>
              <a:defRPr/>
            </a:pPr>
            <a:endParaRPr lang="en-US" dirty="0"/>
          </a:p>
        </p:txBody>
      </p:sp>
    </p:spTree>
    <p:extLst>
      <p:ext uri="{BB962C8B-B14F-4D97-AF65-F5344CB8AC3E}">
        <p14:creationId xmlns:p14="http://schemas.microsoft.com/office/powerpoint/2010/main" val="538123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Timer</a:t>
            </a:r>
            <a:endParaRPr lang="en-US" dirty="0"/>
          </a:p>
        </p:txBody>
      </p:sp>
      <p:sp>
        <p:nvSpPr>
          <p:cNvPr id="3" name="Content Placeholder 2"/>
          <p:cNvSpPr>
            <a:spLocks noGrp="1"/>
          </p:cNvSpPr>
          <p:nvPr>
            <p:ph idx="1"/>
          </p:nvPr>
        </p:nvSpPr>
        <p:spPr>
          <a:xfrm>
            <a:off x="685800" y="1600200"/>
            <a:ext cx="7772400" cy="4648200"/>
          </a:xfrm>
        </p:spPr>
        <p:txBody>
          <a:bodyPr/>
          <a:lstStyle/>
          <a:p>
            <a:r>
              <a:rPr lang="en-US" sz="2000" dirty="0" smtClean="0">
                <a:solidFill>
                  <a:schemeClr val="tx2"/>
                </a:solidFill>
              </a:rPr>
              <a:t>It is recommended to define a </a:t>
            </a:r>
            <a:r>
              <a:rPr lang="en-US" sz="2000" dirty="0" err="1" smtClean="0">
                <a:solidFill>
                  <a:schemeClr val="tx2"/>
                </a:solidFill>
              </a:rPr>
              <a:t>fall-back</a:t>
            </a:r>
            <a:r>
              <a:rPr lang="en-US" sz="2000" dirty="0" smtClean="0">
                <a:solidFill>
                  <a:schemeClr val="tx2"/>
                </a:solidFill>
              </a:rPr>
              <a:t> mechanism so that if the STA does not receive a trigger on the non-primary channel for a long time it can switch back to the primary channel to use regular EDCA</a:t>
            </a:r>
          </a:p>
          <a:p>
            <a:pPr marL="0" indent="0">
              <a:buNone/>
            </a:pPr>
            <a:endParaRPr lang="en-US" sz="700" dirty="0" smtClean="0">
              <a:solidFill>
                <a:schemeClr val="tx2"/>
              </a:solidFill>
            </a:endParaRPr>
          </a:p>
          <a:p>
            <a:r>
              <a:rPr lang="en-US" sz="2000" dirty="0" smtClean="0">
                <a:solidFill>
                  <a:schemeClr val="tx2"/>
                </a:solidFill>
              </a:rPr>
              <a:t>Similar to MU EDCA timer, we can define a non-primary channel operation timer for STAs on non-primary channel to switch back to primary channel upon timeout</a:t>
            </a:r>
          </a:p>
          <a:p>
            <a:endParaRPr lang="en-US" sz="700" dirty="0" smtClean="0">
              <a:solidFill>
                <a:schemeClr val="tx2"/>
              </a:solidFill>
            </a:endParaRPr>
          </a:p>
          <a:p>
            <a:r>
              <a:rPr lang="en-US" sz="2000" dirty="0" smtClean="0">
                <a:solidFill>
                  <a:schemeClr val="tx2"/>
                </a:solidFill>
              </a:rPr>
              <a:t>The STA shall send a notification to the AP to inform the channel switch upon time-out after it switches back to primary </a:t>
            </a:r>
          </a:p>
          <a:p>
            <a:pPr lvl="1"/>
            <a:r>
              <a:rPr lang="en-US" sz="1800" dirty="0" smtClean="0">
                <a:solidFill>
                  <a:schemeClr val="tx2"/>
                </a:solidFill>
              </a:rPr>
              <a:t>Any frame that needs acknowledgement sent by the STA can serve this purpose</a:t>
            </a:r>
            <a:endParaRPr lang="en-US" sz="1800" dirty="0">
              <a:solidFill>
                <a:schemeClr val="tx2"/>
              </a:solidFill>
            </a:endParaRP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180771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Switch Time</a:t>
            </a:r>
            <a:endParaRPr lang="en-US" dirty="0"/>
          </a:p>
        </p:txBody>
      </p:sp>
      <p:sp>
        <p:nvSpPr>
          <p:cNvPr id="3" name="Content Placeholder 2"/>
          <p:cNvSpPr>
            <a:spLocks noGrp="1"/>
          </p:cNvSpPr>
          <p:nvPr>
            <p:ph idx="1"/>
          </p:nvPr>
        </p:nvSpPr>
        <p:spPr>
          <a:xfrm>
            <a:off x="685800" y="1905000"/>
            <a:ext cx="7772400" cy="4114800"/>
          </a:xfrm>
        </p:spPr>
        <p:txBody>
          <a:bodyPr/>
          <a:lstStyle/>
          <a:p>
            <a:r>
              <a:rPr lang="en-US" dirty="0" smtClean="0"/>
              <a:t>Channel switch takes time and during this period of time, the STA cannot transmit or receive any data</a:t>
            </a:r>
          </a:p>
          <a:p>
            <a:r>
              <a:rPr lang="en-US" dirty="0" smtClean="0"/>
              <a:t>STA can provide its channel switch time during association </a:t>
            </a:r>
          </a:p>
          <a:p>
            <a:endParaRPr lang="en-US" dirty="0" smtClean="0"/>
          </a:p>
          <a:p>
            <a:r>
              <a:rPr lang="en-US" dirty="0" smtClean="0"/>
              <a:t>However, how to handle channel switch time can be left to AP’s implementation choices</a:t>
            </a:r>
          </a:p>
          <a:p>
            <a:pPr lvl="1"/>
            <a:r>
              <a:rPr lang="en-US" sz="1800" dirty="0" smtClean="0"/>
              <a:t>A complex AP can take individual STA’s channel switch time into account and do things differently with different STAs to maximize channel utilization efficiency</a:t>
            </a:r>
          </a:p>
          <a:p>
            <a:pPr lvl="1"/>
            <a:r>
              <a:rPr lang="en-US" sz="1800" dirty="0" smtClean="0"/>
              <a:t>A simpler AP may choose to ignore the channel switch time differences to simply its implementation</a:t>
            </a:r>
            <a:endParaRPr lang="en-US" sz="2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399000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04207"/>
            <a:ext cx="7858060" cy="762000"/>
          </a:xfrm>
        </p:spPr>
        <p:txBody>
          <a:bodyPr/>
          <a:lstStyle/>
          <a:p>
            <a:r>
              <a:rPr lang="en-US" dirty="0" smtClean="0"/>
              <a:t>DL transmission in the absence of traffic on primary channel</a:t>
            </a:r>
            <a:endParaRPr lang="en-US" dirty="0"/>
          </a:p>
        </p:txBody>
      </p:sp>
      <p:sp>
        <p:nvSpPr>
          <p:cNvPr id="3" name="Content Placeholder 2"/>
          <p:cNvSpPr>
            <a:spLocks noGrp="1"/>
          </p:cNvSpPr>
          <p:nvPr>
            <p:ph idx="1"/>
          </p:nvPr>
        </p:nvSpPr>
        <p:spPr>
          <a:xfrm>
            <a:off x="723900" y="1752600"/>
            <a:ext cx="7772400" cy="4648200"/>
          </a:xfrm>
        </p:spPr>
        <p:txBody>
          <a:bodyPr/>
          <a:lstStyle/>
          <a:p>
            <a:r>
              <a:rPr lang="en-US" sz="2000" dirty="0" smtClean="0"/>
              <a:t>AP should avoid the possibility that </a:t>
            </a:r>
            <a:r>
              <a:rPr lang="en-US" sz="2000" dirty="0"/>
              <a:t>when AP </a:t>
            </a:r>
            <a:r>
              <a:rPr lang="en-US" sz="2000" dirty="0" smtClean="0"/>
              <a:t>starts </a:t>
            </a:r>
            <a:r>
              <a:rPr lang="en-US" sz="2000" dirty="0"/>
              <a:t>DL </a:t>
            </a:r>
            <a:r>
              <a:rPr lang="en-US" sz="2000" dirty="0" smtClean="0"/>
              <a:t>transmission </a:t>
            </a:r>
            <a:r>
              <a:rPr lang="en-US" sz="2000" dirty="0"/>
              <a:t>the </a:t>
            </a:r>
            <a:r>
              <a:rPr lang="en-US" sz="2000" dirty="0" smtClean="0"/>
              <a:t>buffered DL traffic is only destined for STAs on non-primary channels</a:t>
            </a:r>
          </a:p>
          <a:p>
            <a:pPr lvl="1"/>
            <a:r>
              <a:rPr lang="en-US" sz="1600" dirty="0" smtClean="0"/>
              <a:t>AP can either group STAs in a way to minimize such possibility or delay the transmission on non-primary channel to wait for traffic on primary channel </a:t>
            </a:r>
          </a:p>
          <a:p>
            <a:r>
              <a:rPr lang="en-US" sz="2000" dirty="0" smtClean="0"/>
              <a:t>In </a:t>
            </a:r>
            <a:r>
              <a:rPr lang="en-US" sz="2000" dirty="0" smtClean="0">
                <a:solidFill>
                  <a:schemeClr val="tx2"/>
                </a:solidFill>
              </a:rPr>
              <a:t>case the AP </a:t>
            </a:r>
            <a:r>
              <a:rPr lang="en-US" sz="1800" dirty="0" smtClean="0">
                <a:solidFill>
                  <a:schemeClr val="tx2"/>
                </a:solidFill>
              </a:rPr>
              <a:t>needs to transmit to </a:t>
            </a:r>
            <a:r>
              <a:rPr lang="en-US" sz="1800" dirty="0" smtClean="0"/>
              <a:t>STAs on non-primary channel only, it shall still transmit preamble on primary channel for protection purposes as required in current spec and leave the data field empty (similar to preamble puncturing) or fill it with dummy bits</a:t>
            </a:r>
          </a:p>
          <a:p>
            <a:pPr lvl="1"/>
            <a:r>
              <a:rPr lang="en-US" sz="1600" dirty="0" smtClean="0"/>
              <a:t>AP can use the STA ID 2046 in SIG-B User Specific field to indicate the data field is empty (already defined in spec) or use RU allocation “0110001” in SIG-B common part to indicate that the 242 RU is </a:t>
            </a:r>
            <a:r>
              <a:rPr lang="en-US" sz="1600" dirty="0"/>
              <a:t>empty or fill </a:t>
            </a:r>
            <a:r>
              <a:rPr lang="en-US" sz="1600" dirty="0" smtClean="0"/>
              <a:t>the RU </a:t>
            </a:r>
            <a:r>
              <a:rPr lang="en-US" sz="1600" dirty="0"/>
              <a:t>with dummy bits </a:t>
            </a:r>
            <a:r>
              <a:rPr lang="en-US" sz="1600" dirty="0" smtClean="0"/>
              <a:t>using an unallocated STAID</a:t>
            </a:r>
          </a:p>
          <a:p>
            <a:pPr lvl="1"/>
            <a:r>
              <a:rPr lang="en-US" sz="1600" dirty="0" smtClean="0"/>
              <a:t>Other constraints in draft 1.0 still apply. AP can transmit dummy bits to fill out the RUs across the BW to satisfy this requirements</a:t>
            </a:r>
          </a:p>
          <a:p>
            <a:pPr marL="0" indent="0">
              <a:buNone/>
            </a:pPr>
            <a:endParaRPr lang="en-US" sz="1800" dirty="0"/>
          </a:p>
          <a:p>
            <a:pPr lvl="1"/>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8197538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a:t>
            </a:r>
            <a:r>
              <a:rPr lang="en-US" dirty="0" smtClean="0"/>
              <a:t>L transmission in the absence of traffic on primary channel</a:t>
            </a:r>
            <a:endParaRPr lang="en-US" dirty="0"/>
          </a:p>
        </p:txBody>
      </p:sp>
      <p:sp>
        <p:nvSpPr>
          <p:cNvPr id="3" name="Content Placeholder 2"/>
          <p:cNvSpPr>
            <a:spLocks noGrp="1"/>
          </p:cNvSpPr>
          <p:nvPr>
            <p:ph idx="1"/>
          </p:nvPr>
        </p:nvSpPr>
        <p:spPr>
          <a:xfrm>
            <a:off x="656863" y="2003033"/>
            <a:ext cx="7772400" cy="4570413"/>
          </a:xfrm>
        </p:spPr>
        <p:txBody>
          <a:bodyPr/>
          <a:lstStyle/>
          <a:p>
            <a:r>
              <a:rPr lang="en-US" dirty="0" smtClean="0"/>
              <a:t>AP </a:t>
            </a:r>
            <a:r>
              <a:rPr lang="en-US" dirty="0"/>
              <a:t>should </a:t>
            </a:r>
            <a:r>
              <a:rPr lang="en-US" dirty="0" smtClean="0"/>
              <a:t>minimize the </a:t>
            </a:r>
            <a:r>
              <a:rPr lang="en-US" dirty="0"/>
              <a:t>possibility </a:t>
            </a:r>
            <a:r>
              <a:rPr lang="en-US" dirty="0" smtClean="0"/>
              <a:t>of </a:t>
            </a:r>
            <a:r>
              <a:rPr lang="en-US" dirty="0" smtClean="0">
                <a:solidFill>
                  <a:schemeClr val="tx2"/>
                </a:solidFill>
              </a:rPr>
              <a:t>triggering STAs </a:t>
            </a:r>
            <a:r>
              <a:rPr lang="en-US" dirty="0" smtClean="0"/>
              <a:t>on non-primary channel only</a:t>
            </a:r>
          </a:p>
          <a:p>
            <a:endParaRPr lang="en-US" dirty="0"/>
          </a:p>
          <a:p>
            <a:r>
              <a:rPr lang="en-US" dirty="0" smtClean="0"/>
              <a:t>Trigger frame shall be non-HT duplicate format if it allocates RUs to STAs on non-primary channel </a:t>
            </a:r>
          </a:p>
          <a:p>
            <a:endParaRPr lang="en-US" dirty="0" smtClean="0"/>
          </a:p>
          <a:p>
            <a:pPr marL="342900" lvl="1" indent="-342900">
              <a:buFontTx/>
              <a:buChar char="•"/>
            </a:pPr>
            <a:r>
              <a:rPr lang="en-US" sz="2400" b="1" dirty="0" smtClean="0">
                <a:solidFill>
                  <a:schemeClr val="tx2"/>
                </a:solidFill>
              </a:rPr>
              <a:t>Note</a:t>
            </a:r>
            <a:r>
              <a:rPr lang="en-US" sz="2400" b="1" dirty="0">
                <a:solidFill>
                  <a:schemeClr val="tx2"/>
                </a:solidFill>
              </a:rPr>
              <a:t> </a:t>
            </a:r>
            <a:r>
              <a:rPr lang="en-US" sz="2400" b="1" dirty="0" smtClean="0"/>
              <a:t>that trigger-based </a:t>
            </a:r>
            <a:r>
              <a:rPr lang="en-US" sz="2400" b="1" dirty="0"/>
              <a:t>PPDU </a:t>
            </a:r>
            <a:r>
              <a:rPr lang="en-US" sz="2400" b="1" dirty="0" smtClean="0"/>
              <a:t>without data on primary channel is possible today when </a:t>
            </a:r>
            <a:r>
              <a:rPr lang="en-US" sz="2400" b="1" dirty="0"/>
              <a:t>STAs on primary channel </a:t>
            </a:r>
            <a:r>
              <a:rPr lang="en-US" sz="2400" b="1" dirty="0" smtClean="0"/>
              <a:t>do not respond to trigger due to CCA/NAV busy</a:t>
            </a:r>
          </a:p>
          <a:p>
            <a:pPr lvl="1"/>
            <a:endParaRPr lang="en-US" sz="1800" dirty="0" smtClean="0"/>
          </a:p>
          <a:p>
            <a:pPr marL="0" indent="0">
              <a:buNone/>
            </a:pPr>
            <a:endParaRPr lang="en-US" sz="2000" dirty="0"/>
          </a:p>
          <a:p>
            <a:pPr lvl="1"/>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05418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Beacon Reception and Synchronization</a:t>
            </a:r>
            <a:endParaRPr lang="en-US" dirty="0"/>
          </a:p>
        </p:txBody>
      </p:sp>
      <p:sp>
        <p:nvSpPr>
          <p:cNvPr id="3" name="Content Placeholder 2"/>
          <p:cNvSpPr>
            <a:spLocks noGrp="1"/>
          </p:cNvSpPr>
          <p:nvPr>
            <p:ph idx="1"/>
          </p:nvPr>
        </p:nvSpPr>
        <p:spPr>
          <a:xfrm>
            <a:off x="685800" y="1676400"/>
            <a:ext cx="7772400" cy="4876800"/>
          </a:xfrm>
        </p:spPr>
        <p:txBody>
          <a:bodyPr/>
          <a:lstStyle/>
          <a:p>
            <a:r>
              <a:rPr lang="en-US" sz="1800" dirty="0" smtClean="0"/>
              <a:t>STAs on non-primary channe</a:t>
            </a:r>
            <a:r>
              <a:rPr lang="en-US" sz="1800" dirty="0" smtClean="0">
                <a:solidFill>
                  <a:schemeClr val="tx2"/>
                </a:solidFill>
              </a:rPr>
              <a:t>ls </a:t>
            </a:r>
            <a:r>
              <a:rPr lang="en-US" sz="1800" dirty="0" smtClean="0"/>
              <a:t>need to receive Beacon to get important operating parameters as well as to synchronize its clock with the AP</a:t>
            </a:r>
          </a:p>
          <a:p>
            <a:endParaRPr lang="en-US" sz="1800" dirty="0"/>
          </a:p>
          <a:p>
            <a:r>
              <a:rPr lang="en-US" sz="1800" dirty="0" smtClean="0"/>
              <a:t>Since Beacon is transmitted in non-HT format, we have a few options to receive Beacon and multicast</a:t>
            </a:r>
          </a:p>
          <a:p>
            <a:pPr lvl="1"/>
            <a:r>
              <a:rPr lang="en-US" sz="1400" dirty="0" smtClean="0"/>
              <a:t>AP sends Beacon in non-HT duplicate format—violation of baseline spec, confuses legacy STAs</a:t>
            </a:r>
          </a:p>
          <a:p>
            <a:pPr lvl="1"/>
            <a:r>
              <a:rPr lang="en-US" sz="1400" dirty="0" smtClean="0"/>
              <a:t>AP switches STA back to receive Beacon—this requires explicit signaling and can cause high overhead when there are a lot of STAs operating on non-primary channel</a:t>
            </a:r>
          </a:p>
          <a:p>
            <a:pPr lvl="1"/>
            <a:r>
              <a:rPr lang="en-US" sz="1400" dirty="0" smtClean="0"/>
              <a:t>STA switch back without explicit signaling. AP announces a period in Beacon regarding </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2030716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with OBSS</a:t>
            </a:r>
            <a:endParaRPr lang="en-US" dirty="0"/>
          </a:p>
        </p:txBody>
      </p:sp>
      <p:sp>
        <p:nvSpPr>
          <p:cNvPr id="3" name="Content Placeholder 2"/>
          <p:cNvSpPr>
            <a:spLocks noGrp="1"/>
          </p:cNvSpPr>
          <p:nvPr>
            <p:ph idx="1"/>
          </p:nvPr>
        </p:nvSpPr>
        <p:spPr>
          <a:xfrm>
            <a:off x="685800" y="1676400"/>
            <a:ext cx="7772400" cy="4876800"/>
          </a:xfrm>
        </p:spPr>
        <p:txBody>
          <a:bodyPr/>
          <a:lstStyle/>
          <a:p>
            <a:r>
              <a:rPr lang="en-US" sz="1600" dirty="0" smtClean="0"/>
              <a:t>Since STAs operating on non-primary channel does not monitor primary channel, it cannot set NAV by frames transmitted from OBSS which has the same primary channel the BSS</a:t>
            </a:r>
          </a:p>
          <a:p>
            <a:endParaRPr lang="en-US" sz="700" dirty="0">
              <a:solidFill>
                <a:schemeClr val="tx2"/>
              </a:solidFill>
            </a:endParaRPr>
          </a:p>
          <a:p>
            <a:pPr lvl="1"/>
            <a:endParaRPr lang="en-US" sz="600" dirty="0">
              <a:solidFill>
                <a:schemeClr val="tx2"/>
              </a:solidFill>
            </a:endParaRPr>
          </a:p>
          <a:p>
            <a:r>
              <a:rPr lang="en-US" sz="1600" dirty="0" smtClean="0">
                <a:solidFill>
                  <a:schemeClr val="tx2"/>
                </a:solidFill>
              </a:rPr>
              <a:t>However, this case is similar to the case when 11ax regular STAs respond to trigger but the trigger-based PPDU preamble is transmitted only on the 20MHz that contains the RU allocation</a:t>
            </a:r>
            <a:r>
              <a:rPr lang="en-US" sz="1600" dirty="0">
                <a:solidFill>
                  <a:schemeClr val="tx2"/>
                </a:solidFill>
              </a:rPr>
              <a:t> </a:t>
            </a:r>
            <a:r>
              <a:rPr lang="en-US" sz="1600" dirty="0" smtClean="0">
                <a:solidFill>
                  <a:schemeClr val="tx2"/>
                </a:solidFill>
              </a:rPr>
              <a:t>which can leave primary channel completely empty</a:t>
            </a:r>
          </a:p>
          <a:p>
            <a:endParaRPr lang="en-US" sz="600" dirty="0">
              <a:solidFill>
                <a:schemeClr val="tx2"/>
              </a:solidFill>
            </a:endParaRPr>
          </a:p>
          <a:p>
            <a:r>
              <a:rPr lang="en-US" sz="1600" dirty="0" smtClean="0">
                <a:solidFill>
                  <a:schemeClr val="tx2"/>
                </a:solidFill>
              </a:rPr>
              <a:t>In addition, such situation already exist today: when </a:t>
            </a:r>
            <a:r>
              <a:rPr lang="en-US" sz="1600" dirty="0">
                <a:solidFill>
                  <a:schemeClr val="tx2"/>
                </a:solidFill>
              </a:rPr>
              <a:t>OBSS has a different primary channel </a:t>
            </a:r>
            <a:r>
              <a:rPr lang="en-US" sz="1600" dirty="0" smtClean="0">
                <a:solidFill>
                  <a:schemeClr val="tx2"/>
                </a:solidFill>
              </a:rPr>
              <a:t>from own BSS or own BSS has a different channel </a:t>
            </a:r>
            <a:r>
              <a:rPr lang="en-US" sz="1600" dirty="0">
                <a:solidFill>
                  <a:schemeClr val="tx2"/>
                </a:solidFill>
              </a:rPr>
              <a:t>BW from </a:t>
            </a:r>
            <a:r>
              <a:rPr lang="en-US" sz="1600" dirty="0" smtClean="0">
                <a:solidFill>
                  <a:schemeClr val="tx2"/>
                </a:solidFill>
              </a:rPr>
              <a:t>OBSS and cannot decode and set NAV properly , </a:t>
            </a:r>
            <a:r>
              <a:rPr lang="en-US" sz="1600" dirty="0">
                <a:solidFill>
                  <a:schemeClr val="tx2"/>
                </a:solidFill>
              </a:rPr>
              <a:t>so Wi-Fi today has to deal with </a:t>
            </a:r>
            <a:r>
              <a:rPr lang="en-US" sz="1600" dirty="0" smtClean="0">
                <a:solidFill>
                  <a:schemeClr val="tx2"/>
                </a:solidFill>
              </a:rPr>
              <a:t>such co-existence too</a:t>
            </a:r>
            <a:endParaRPr lang="en-US" sz="1600" dirty="0">
              <a:solidFill>
                <a:schemeClr val="tx2"/>
              </a:solidFill>
            </a:endParaRPr>
          </a:p>
          <a:p>
            <a:endParaRPr lang="en-US" sz="800" dirty="0" smtClean="0">
              <a:solidFill>
                <a:schemeClr val="tx2"/>
              </a:solidFill>
            </a:endParaRPr>
          </a:p>
          <a:p>
            <a:endParaRPr lang="en-US" sz="600" dirty="0">
              <a:solidFill>
                <a:schemeClr val="tx2"/>
              </a:solidFill>
            </a:endParaRPr>
          </a:p>
          <a:p>
            <a:r>
              <a:rPr lang="en-US" sz="1600" dirty="0" smtClean="0">
                <a:solidFill>
                  <a:schemeClr val="tx2"/>
                </a:solidFill>
              </a:rPr>
              <a:t>A few mechanisms can be used to improve co-existence </a:t>
            </a:r>
          </a:p>
          <a:p>
            <a:pPr lvl="1"/>
            <a:r>
              <a:rPr lang="en-US" sz="1200" dirty="0" smtClean="0">
                <a:solidFill>
                  <a:schemeClr val="tx2"/>
                </a:solidFill>
              </a:rPr>
              <a:t>STAs can switch back to primary channel when it has not received trigger for longer time</a:t>
            </a:r>
          </a:p>
          <a:p>
            <a:pPr lvl="1"/>
            <a:r>
              <a:rPr lang="en-US" sz="1200" dirty="0" smtClean="0">
                <a:solidFill>
                  <a:schemeClr val="tx2"/>
                </a:solidFill>
              </a:rPr>
              <a:t>STA may choose to scan channels during the operation and report the candidate 20MHz channels </a:t>
            </a:r>
          </a:p>
          <a:p>
            <a:pPr lvl="1"/>
            <a:r>
              <a:rPr lang="en-US" sz="1200" dirty="0">
                <a:solidFill>
                  <a:schemeClr val="tx2"/>
                </a:solidFill>
              </a:rPr>
              <a:t>AP should scheduling STAs on the candidate 20MHz channels reported from the STA and STA can do some interference measurement in implementation specific </a:t>
            </a:r>
            <a:r>
              <a:rPr lang="en-US" sz="1200" dirty="0" smtClean="0">
                <a:solidFill>
                  <a:schemeClr val="tx2"/>
                </a:solidFill>
              </a:rPr>
              <a:t>manner before and after association</a:t>
            </a:r>
            <a:endParaRPr lang="en-US" sz="1200" dirty="0">
              <a:solidFill>
                <a:schemeClr val="tx2"/>
              </a:solidFill>
            </a:endParaRPr>
          </a:p>
          <a:p>
            <a:pPr lvl="1"/>
            <a:endParaRPr lang="en-US" sz="1200" dirty="0" smtClean="0">
              <a:solidFill>
                <a:schemeClr val="tx2"/>
              </a:solidFill>
            </a:endParaRP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5" name="Footer Placeholder 4"/>
          <p:cNvSpPr>
            <a:spLocks noGrp="1"/>
          </p:cNvSpPr>
          <p:nvPr>
            <p:ph type="ftr" sz="quarter" idx="3"/>
          </p:nvPr>
        </p:nvSpPr>
        <p:spPr/>
        <p:txBody>
          <a:bodyPr/>
          <a:lstStyle/>
          <a:p>
            <a:pPr>
              <a:defRPr/>
            </a:pPr>
            <a:r>
              <a:rPr lang="en-US" dirty="0" smtClean="0"/>
              <a:t>Apple</a:t>
            </a:r>
          </a:p>
          <a:p>
            <a:pPr>
              <a:defRPr/>
            </a:pPr>
            <a:endParaRPr lang="en-US" dirty="0"/>
          </a:p>
        </p:txBody>
      </p:sp>
    </p:spTree>
    <p:extLst>
      <p:ext uri="{BB962C8B-B14F-4D97-AF65-F5344CB8AC3E}">
        <p14:creationId xmlns:p14="http://schemas.microsoft.com/office/powerpoint/2010/main" val="1498230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MU-RTS and CTS</a:t>
            </a:r>
            <a:endParaRPr lang="en-US" dirty="0"/>
          </a:p>
        </p:txBody>
      </p:sp>
      <p:sp>
        <p:nvSpPr>
          <p:cNvPr id="3" name="Content Placeholder 2"/>
          <p:cNvSpPr>
            <a:spLocks noGrp="1"/>
          </p:cNvSpPr>
          <p:nvPr>
            <p:ph idx="1"/>
          </p:nvPr>
        </p:nvSpPr>
        <p:spPr>
          <a:xfrm>
            <a:off x="723900" y="1600200"/>
            <a:ext cx="7772400" cy="4114800"/>
          </a:xfrm>
        </p:spPr>
        <p:txBody>
          <a:bodyPr/>
          <a:lstStyle/>
          <a:p>
            <a:r>
              <a:rPr lang="en-US" sz="2000" dirty="0" smtClean="0"/>
              <a:t>Currently, MU-RTS and CTS procedure requires that the CTS has to cover primary 20. As a result, AP will consider MU-RTS/CTS success if it receives CTS only on primary channel</a:t>
            </a:r>
          </a:p>
          <a:p>
            <a:r>
              <a:rPr lang="en-US" sz="2000" dirty="0" smtClean="0"/>
              <a:t>STAs on non-primary channel can only respond on non-primary channel and thus AP should include STAs on primary channel when triggering STAs on non-primary channel</a:t>
            </a:r>
          </a:p>
          <a:p>
            <a:r>
              <a:rPr lang="en-US" sz="2000" dirty="0" smtClean="0"/>
              <a:t>When there is an absence of CTS response on primary 20 due to the reason that either AP did not trigger STAs on primary 20 or STAs on primary channel did not respond to MU-RTS, AP can do the following</a:t>
            </a:r>
          </a:p>
          <a:p>
            <a:pPr lvl="1"/>
            <a:r>
              <a:rPr lang="en-US" sz="1600" dirty="0" smtClean="0"/>
              <a:t>AP can still use existing rule</a:t>
            </a:r>
            <a:r>
              <a:rPr lang="en-US" sz="1600" dirty="0"/>
              <a:t>, i.e., AP still considers MU-RTS failure upon absence of CTS on primary </a:t>
            </a:r>
            <a:r>
              <a:rPr lang="en-US" sz="1600" dirty="0" smtClean="0"/>
              <a:t>20, and delayed the transmission to STAs on non-primary channel</a:t>
            </a:r>
          </a:p>
          <a:p>
            <a:pPr lvl="1"/>
            <a:r>
              <a:rPr lang="en-US" sz="1600" dirty="0" smtClean="0"/>
              <a:t>Or AP can implement extra complexity to check each 20MHz and decide whether to proceed with the following MU transmission</a:t>
            </a:r>
          </a:p>
          <a:p>
            <a:pPr lvl="2"/>
            <a:r>
              <a:rPr lang="en-US" sz="1400" dirty="0" smtClean="0"/>
              <a:t>This mode of operation can be left to AP’s implementation choices</a:t>
            </a:r>
            <a:endParaRPr lang="en-US" sz="1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2124247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981200"/>
            <a:ext cx="7772400" cy="3124200"/>
          </a:xfrm>
        </p:spPr>
        <p:txBody>
          <a:bodyPr/>
          <a:lstStyle/>
          <a:p>
            <a:r>
              <a:rPr lang="en-US" dirty="0" smtClean="0"/>
              <a:t>As part of comment resolution for CID </a:t>
            </a:r>
            <a:r>
              <a:rPr lang="en-US" dirty="0" smtClean="0"/>
              <a:t>8810, 8811</a:t>
            </a:r>
            <a:r>
              <a:rPr lang="en-US" dirty="0"/>
              <a:t> </a:t>
            </a:r>
            <a:r>
              <a:rPr lang="en-US" dirty="0" smtClean="0"/>
              <a:t>and</a:t>
            </a:r>
            <a:r>
              <a:rPr lang="en-US" dirty="0" smtClean="0"/>
              <a:t> 9153, </a:t>
            </a:r>
            <a:r>
              <a:rPr lang="en-US" dirty="0"/>
              <a:t>w</a:t>
            </a:r>
            <a:r>
              <a:rPr lang="en-US" dirty="0" smtClean="0"/>
              <a:t>e propose to allow </a:t>
            </a:r>
            <a:r>
              <a:rPr lang="en-US" dirty="0" smtClean="0"/>
              <a:t>20MHz-only </a:t>
            </a:r>
            <a:r>
              <a:rPr lang="en-US" dirty="0" smtClean="0"/>
              <a:t>STAs to operate on any 20MHz channel as an optional mode</a:t>
            </a:r>
          </a:p>
          <a:p>
            <a:endParaRPr lang="en-US" dirty="0" smtClean="0"/>
          </a:p>
          <a:p>
            <a:r>
              <a:rPr lang="en-US" dirty="0" smtClean="0"/>
              <a:t>The protocol considerations to enable such operation are discussed in this contribution</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574717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Spec Text</a:t>
            </a:r>
            <a:endParaRPr lang="en-US" dirty="0"/>
          </a:p>
        </p:txBody>
      </p:sp>
      <p:sp>
        <p:nvSpPr>
          <p:cNvPr id="3" name="Content Placeholder 2"/>
          <p:cNvSpPr>
            <a:spLocks noGrp="1"/>
          </p:cNvSpPr>
          <p:nvPr>
            <p:ph idx="1"/>
          </p:nvPr>
        </p:nvSpPr>
        <p:spPr>
          <a:xfrm>
            <a:off x="685800" y="1676400"/>
            <a:ext cx="7772400" cy="4799012"/>
          </a:xfrm>
        </p:spPr>
        <p:txBody>
          <a:bodyPr/>
          <a:lstStyle/>
          <a:p>
            <a:r>
              <a:rPr lang="en-US" sz="1600" dirty="0" smtClean="0"/>
              <a:t>Capability indication (9.4.2.218)</a:t>
            </a:r>
          </a:p>
          <a:p>
            <a:pPr lvl="1"/>
            <a:r>
              <a:rPr lang="en-US" sz="1200" dirty="0" smtClean="0"/>
              <a:t>Support of non-primary channel operation, Channel </a:t>
            </a:r>
            <a:r>
              <a:rPr lang="en-US" sz="1200" dirty="0"/>
              <a:t>S</a:t>
            </a:r>
            <a:r>
              <a:rPr lang="en-US" sz="1200" dirty="0" smtClean="0"/>
              <a:t>witch Delay field</a:t>
            </a:r>
          </a:p>
          <a:p>
            <a:r>
              <a:rPr lang="en-US" sz="1600" dirty="0" smtClean="0"/>
              <a:t>HE Operation Element (9.4..2.219)</a:t>
            </a:r>
          </a:p>
          <a:p>
            <a:pPr lvl="1"/>
            <a:r>
              <a:rPr lang="en-US" sz="1200" dirty="0" smtClean="0"/>
              <a:t>Added Non-primary </a:t>
            </a:r>
            <a:r>
              <a:rPr lang="en-US" sz="1200" dirty="0"/>
              <a:t>C</a:t>
            </a:r>
            <a:r>
              <a:rPr lang="en-US" sz="1200" dirty="0" smtClean="0"/>
              <a:t>hannel Operation Timeout field</a:t>
            </a:r>
          </a:p>
          <a:p>
            <a:r>
              <a:rPr lang="en-US" sz="1600" dirty="0" smtClean="0"/>
              <a:t>Channel </a:t>
            </a:r>
            <a:r>
              <a:rPr lang="en-US" sz="1600" dirty="0"/>
              <a:t>S</a:t>
            </a:r>
            <a:r>
              <a:rPr lang="en-US" sz="1600" dirty="0" smtClean="0"/>
              <a:t>witch signaling</a:t>
            </a:r>
          </a:p>
          <a:p>
            <a:pPr lvl="1"/>
            <a:r>
              <a:rPr lang="en-US" sz="1200" dirty="0" smtClean="0"/>
              <a:t>STA Channel Switch Request/Response element (9.4.2.266, 9.4.2.227)</a:t>
            </a:r>
          </a:p>
          <a:p>
            <a:pPr lvl="1"/>
            <a:r>
              <a:rPr lang="en-US" sz="1200" dirty="0" smtClean="0"/>
              <a:t>STA Channel Switch Request/response action frames (9.6.30)</a:t>
            </a:r>
          </a:p>
          <a:p>
            <a:r>
              <a:rPr lang="en-US" sz="1600" dirty="0" smtClean="0"/>
              <a:t>(Re)</a:t>
            </a:r>
            <a:r>
              <a:rPr lang="en-US" sz="1600" dirty="0" err="1" smtClean="0"/>
              <a:t>Assocation</a:t>
            </a:r>
            <a:r>
              <a:rPr lang="en-US" sz="1600" dirty="0" smtClean="0"/>
              <a:t> Request/Response (9.3.3.5 - 9.3.3.8)</a:t>
            </a:r>
          </a:p>
          <a:p>
            <a:pPr lvl="1"/>
            <a:r>
              <a:rPr lang="en-US" sz="1200" dirty="0" smtClean="0"/>
              <a:t>The new IEs are allowed to be included</a:t>
            </a:r>
          </a:p>
          <a:p>
            <a:r>
              <a:rPr lang="en-US" sz="1600" dirty="0" smtClean="0"/>
              <a:t>Normative </a:t>
            </a:r>
            <a:r>
              <a:rPr lang="en-US" sz="1600" dirty="0"/>
              <a:t>behavior on non-primary channel </a:t>
            </a:r>
            <a:r>
              <a:rPr lang="en-US" sz="1600" dirty="0" smtClean="0"/>
              <a:t>(27.16.20)</a:t>
            </a:r>
            <a:endParaRPr lang="en-US" sz="1600" dirty="0"/>
          </a:p>
          <a:p>
            <a:pPr lvl="1"/>
            <a:r>
              <a:rPr lang="en-US" sz="1400" dirty="0" smtClean="0"/>
              <a:t>STA operation channel switch procedure</a:t>
            </a:r>
          </a:p>
          <a:p>
            <a:pPr lvl="1"/>
            <a:r>
              <a:rPr lang="en-US" sz="1400" dirty="0" smtClean="0"/>
              <a:t>Channel Access</a:t>
            </a:r>
          </a:p>
          <a:p>
            <a:pPr lvl="1"/>
            <a:r>
              <a:rPr lang="en-US" sz="1400" dirty="0" smtClean="0"/>
              <a:t>Non-primary channel operation timeout</a:t>
            </a:r>
          </a:p>
          <a:p>
            <a:pPr lvl="1"/>
            <a:r>
              <a:rPr lang="en-US" sz="1400" dirty="0" smtClean="0"/>
              <a:t>Broadcast and multicast reception</a:t>
            </a:r>
            <a:endParaRPr lang="en-US" sz="1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2137779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534988" y="1904999"/>
            <a:ext cx="8075612" cy="4570413"/>
          </a:xfrm>
        </p:spPr>
        <p:txBody>
          <a:bodyPr/>
          <a:lstStyle/>
          <a:p>
            <a:r>
              <a:rPr lang="en-US" dirty="0" smtClean="0"/>
              <a:t>802.11ax draft 1.0 introduces 20 MHz-only STAs which operate at 20MHz BW only</a:t>
            </a:r>
            <a:endParaRPr lang="en-US" dirty="0"/>
          </a:p>
          <a:p>
            <a:r>
              <a:rPr lang="en-US" dirty="0" smtClean="0"/>
              <a:t>The spec is not clear on whether and how these STAs can operate on non-primary 20MHz channel, see text below</a:t>
            </a:r>
          </a:p>
          <a:p>
            <a:r>
              <a:rPr lang="en-US" dirty="0" smtClean="0"/>
              <a:t>This contribution proposes the protocol components and some considerations that will allow these STAs to operate on non-primary 20MHz channel</a:t>
            </a:r>
          </a:p>
          <a:p>
            <a:endParaRPr lang="en-US" sz="1600" dirty="0"/>
          </a:p>
          <a:p>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pic>
        <p:nvPicPr>
          <p:cNvPr id="6" name="Picture 5"/>
          <p:cNvPicPr>
            <a:picLocks noChangeAspect="1"/>
          </p:cNvPicPr>
          <p:nvPr/>
        </p:nvPicPr>
        <p:blipFill>
          <a:blip r:embed="rId2"/>
          <a:stretch>
            <a:fillRect/>
          </a:stretch>
        </p:blipFill>
        <p:spPr>
          <a:xfrm>
            <a:off x="228600" y="4800600"/>
            <a:ext cx="8763000" cy="1587500"/>
          </a:xfrm>
          <a:prstGeom prst="rect">
            <a:avLst/>
          </a:prstGeom>
        </p:spPr>
      </p:pic>
      <p:cxnSp>
        <p:nvCxnSpPr>
          <p:cNvPr id="8" name="Straight Connector 7"/>
          <p:cNvCxnSpPr/>
          <p:nvPr/>
        </p:nvCxnSpPr>
        <p:spPr bwMode="auto">
          <a:xfrm>
            <a:off x="1066800" y="5791200"/>
            <a:ext cx="7391400" cy="0"/>
          </a:xfrm>
          <a:prstGeom prst="line">
            <a:avLst/>
          </a:prstGeom>
          <a:solidFill>
            <a:schemeClr val="accent1"/>
          </a:solidFill>
          <a:ln w="1905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954551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CIDs Related to 20MHz-only Operation on Secondary Channel</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922563177"/>
              </p:ext>
            </p:extLst>
          </p:nvPr>
        </p:nvGraphicFramePr>
        <p:xfrm>
          <a:off x="685800" y="2514600"/>
          <a:ext cx="8077199" cy="3722414"/>
        </p:xfrm>
        <a:graphic>
          <a:graphicData uri="http://schemas.openxmlformats.org/drawingml/2006/table">
            <a:tbl>
              <a:tblPr/>
              <a:tblGrid>
                <a:gridCol w="484125"/>
                <a:gridCol w="731336"/>
                <a:gridCol w="2462764"/>
                <a:gridCol w="2199487"/>
                <a:gridCol w="2199487"/>
              </a:tblGrid>
              <a:tr h="1105701">
                <a:tc>
                  <a:txBody>
                    <a:bodyPr/>
                    <a:lstStyle/>
                    <a:p>
                      <a:pPr algn="r" fontAlgn="t"/>
                      <a:r>
                        <a:rPr lang="en-US" sz="1100" b="0" i="0" u="none" strike="noStrike" dirty="0">
                          <a:effectLst/>
                          <a:latin typeface="Arial" charset="0"/>
                        </a:rPr>
                        <a:t>9153</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hr-HR" sz="1100" b="0" i="0" u="none" strike="noStrike" dirty="0">
                          <a:effectLst/>
                          <a:latin typeface="Arial" charset="0"/>
                        </a:rPr>
                        <a:t>28.3.3.6</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effectLst/>
                          <a:latin typeface="Arial" charset="0"/>
                        </a:rPr>
                        <a:t>It is not clear on the possibility of the operation in secondary channels from 'primary 20 MHz channel as a mandatory mode' description.</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effectLst/>
                          <a:latin typeface="Arial" charset="0"/>
                        </a:rPr>
                        <a:t>Clarify the operation capability on secondary 20MHz channels of 20 MHz-only STA, e.g., only primary 20MHz support or else, and if it is required to operate, define the procedure and signaling.</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t"/>
                      <a:r>
                        <a:rPr lang="en-US" sz="1100" kern="1200" dirty="0" smtClean="0">
                          <a:solidFill>
                            <a:schemeClr val="tx1"/>
                          </a:solidFill>
                          <a:effectLst/>
                          <a:latin typeface="+mn-lt"/>
                          <a:ea typeface="+mn-ea"/>
                          <a:cs typeface="+mn-cs"/>
                        </a:rPr>
                        <a:t>Revised.</a:t>
                      </a:r>
                    </a:p>
                    <a:p>
                      <a:pPr fontAlgn="t"/>
                      <a:r>
                        <a:rPr lang="en-US" sz="1100" kern="1200" dirty="0" smtClean="0">
                          <a:solidFill>
                            <a:schemeClr val="tx1"/>
                          </a:solidFill>
                          <a:effectLst/>
                          <a:latin typeface="+mn-lt"/>
                          <a:ea typeface="+mn-ea"/>
                          <a:cs typeface="+mn-cs"/>
                        </a:rPr>
                        <a:t> </a:t>
                      </a:r>
                    </a:p>
                    <a:p>
                      <a:r>
                        <a:rPr lang="en-US" sz="1100" kern="1200" dirty="0" smtClean="0">
                          <a:solidFill>
                            <a:schemeClr val="tx1"/>
                          </a:solidFill>
                          <a:effectLst/>
                          <a:latin typeface="+mn-lt"/>
                          <a:ea typeface="+mn-ea"/>
                          <a:cs typeface="+mn-cs"/>
                        </a:rPr>
                        <a:t>Propose to allow 20 MHz-operating STA to operate on any 20 </a:t>
                      </a:r>
                      <a:r>
                        <a:rPr lang="en-US" sz="1100" kern="1200" dirty="0" err="1" smtClean="0">
                          <a:solidFill>
                            <a:schemeClr val="tx1"/>
                          </a:solidFill>
                          <a:effectLst/>
                          <a:latin typeface="+mn-lt"/>
                          <a:ea typeface="+mn-ea"/>
                          <a:cs typeface="+mn-cs"/>
                        </a:rPr>
                        <a:t>MHz.</a:t>
                      </a:r>
                      <a:r>
                        <a:rPr lang="en-US" sz="1100" kern="1200" dirty="0" smtClean="0">
                          <a:solidFill>
                            <a:schemeClr val="tx1"/>
                          </a:solidFill>
                          <a:effectLst/>
                          <a:latin typeface="+mn-lt"/>
                          <a:ea typeface="+mn-ea"/>
                          <a:cs typeface="+mn-cs"/>
                        </a:rPr>
                        <a:t> Please see the text for details. </a:t>
                      </a:r>
                      <a:endParaRPr lang="en-US" sz="1100" b="0" i="0" u="none" strike="noStrike" dirty="0">
                        <a:effectLst/>
                        <a:latin typeface="Arial" charset="0"/>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2893">
                <a:tc>
                  <a:txBody>
                    <a:bodyPr/>
                    <a:lstStyle/>
                    <a:p>
                      <a:pPr algn="r" fontAlgn="t"/>
                      <a:r>
                        <a:rPr lang="cs-CZ" sz="1100" b="0" i="0" u="none" strike="noStrike" dirty="0" smtClean="0">
                          <a:effectLst/>
                          <a:latin typeface="Arial" charset="0"/>
                        </a:rPr>
                        <a:t>8811</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hr-HR" sz="1100" b="0" i="0" u="none" strike="noStrike" dirty="0">
                          <a:effectLst/>
                          <a:latin typeface="Arial" charset="0"/>
                        </a:rPr>
                        <a:t>28.3.3.6</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kern="1200" dirty="0" smtClean="0">
                          <a:solidFill>
                            <a:schemeClr val="tx1"/>
                          </a:solidFill>
                          <a:effectLst/>
                          <a:latin typeface="+mn-lt"/>
                          <a:ea typeface="+mn-ea"/>
                          <a:cs typeface="+mn-cs"/>
                        </a:rPr>
                        <a:t>"A 20 MHz only HE STA operates in the primary 20 MHz channel as a mandatory mode." is not correct language for a standard.</a:t>
                      </a:r>
                      <a:r>
                        <a:rPr lang="en-US" sz="1100" dirty="0" smtClean="0">
                          <a:effectLst/>
                        </a:rPr>
                        <a:t> </a:t>
                      </a:r>
                      <a:endParaRPr lang="en-US" sz="1100" b="0" i="0" u="none" strike="noStrike" dirty="0">
                        <a:effectLst/>
                        <a:latin typeface="Arial" charset="0"/>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100" kern="1200" dirty="0" smtClean="0">
                          <a:solidFill>
                            <a:schemeClr val="tx1"/>
                          </a:solidFill>
                          <a:effectLst/>
                          <a:latin typeface="+mn-lt"/>
                          <a:ea typeface="+mn-ea"/>
                          <a:cs typeface="+mn-cs"/>
                        </a:rPr>
                        <a:t>Change to "A 20 MHz only HE STA shall only operate in the primary 20 MHz channel."</a:t>
                      </a:r>
                      <a:endParaRPr lang="en-US" sz="1100" kern="1200" dirty="0">
                        <a:solidFill>
                          <a:schemeClr val="tx1"/>
                        </a:solidFill>
                        <a:effectLst/>
                        <a:latin typeface="+mn-lt"/>
                        <a:ea typeface="+mn-ea"/>
                        <a:cs typeface="+mn-cs"/>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t"/>
                      <a:r>
                        <a:rPr lang="en-US" sz="1100" kern="1200" dirty="0" smtClean="0">
                          <a:solidFill>
                            <a:schemeClr val="tx1"/>
                          </a:solidFill>
                          <a:effectLst/>
                          <a:latin typeface="+mn-lt"/>
                          <a:ea typeface="+mn-ea"/>
                          <a:cs typeface="+mn-cs"/>
                        </a:rPr>
                        <a:t>Revised. </a:t>
                      </a:r>
                    </a:p>
                    <a:p>
                      <a:pPr fontAlgn="t"/>
                      <a:r>
                        <a:rPr lang="en-US" sz="1100" kern="1200" dirty="0" smtClean="0">
                          <a:solidFill>
                            <a:schemeClr val="tx1"/>
                          </a:solidFill>
                          <a:effectLst/>
                          <a:latin typeface="+mn-lt"/>
                          <a:ea typeface="+mn-ea"/>
                          <a:cs typeface="+mn-cs"/>
                        </a:rPr>
                        <a:t> </a:t>
                      </a:r>
                    </a:p>
                    <a:p>
                      <a:r>
                        <a:rPr lang="en-US" sz="1100" kern="1200" dirty="0" smtClean="0">
                          <a:solidFill>
                            <a:schemeClr val="tx1"/>
                          </a:solidFill>
                          <a:effectLst/>
                          <a:latin typeface="+mn-lt"/>
                          <a:ea typeface="+mn-ea"/>
                          <a:cs typeface="+mn-cs"/>
                        </a:rPr>
                        <a:t>Propose that 20MHz only STA shall support operating on primary channel and may optionally operate on non-primary channels. Please see the proposed text for details</a:t>
                      </a:r>
                      <a:r>
                        <a:rPr lang="en-US" sz="1100" dirty="0" smtClean="0">
                          <a:effectLst/>
                        </a:rPr>
                        <a:t> </a:t>
                      </a:r>
                      <a:endParaRPr lang="en-US" sz="1100" kern="1200" dirty="0">
                        <a:solidFill>
                          <a:schemeClr val="tx1"/>
                        </a:solidFill>
                        <a:effectLst/>
                        <a:latin typeface="+mn-lt"/>
                        <a:ea typeface="+mn-ea"/>
                        <a:cs typeface="+mn-cs"/>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8452">
                <a:tc>
                  <a:txBody>
                    <a:bodyPr/>
                    <a:lstStyle/>
                    <a:p>
                      <a:pPr algn="r" fontAlgn="t"/>
                      <a:r>
                        <a:rPr lang="cs-CZ" sz="1100" b="0" i="0" u="none" strike="noStrike" dirty="0" smtClean="0">
                          <a:effectLst/>
                          <a:latin typeface="Arial" charset="0"/>
                        </a:rPr>
                        <a:t>8810</a:t>
                      </a:r>
                      <a:endParaRPr lang="cs-CZ" sz="1100" b="0" i="0" u="none" strike="noStrike" dirty="0">
                        <a:effectLst/>
                        <a:latin typeface="Arial" charset="0"/>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hr-HR" sz="1100" b="0" i="0" u="none" strike="noStrike" dirty="0">
                          <a:effectLst/>
                          <a:latin typeface="Arial" charset="0"/>
                        </a:rPr>
                        <a:t>9.2.4.6.4.3</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effectLst/>
                          <a:latin typeface="Arial" charset="0"/>
                        </a:rPr>
                        <a:t>Current ROM shall be improved to settle the case with large number of STA in narrow band ROM mode. Current ROM requires all STAs to occupy primary 20MHz and causes low channel utility. Need to allocate some narrow band ROM STA to RU in non-primary portion.</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effectLst/>
                          <a:latin typeface="Arial" charset="0"/>
                        </a:rPr>
                        <a:t>The Channel Width field shall support indication of specific 20MHz channel which STA prefers in this ROM mode.</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t"/>
                      <a:r>
                        <a:rPr lang="en-US" sz="1100" kern="1200" dirty="0" smtClean="0">
                          <a:solidFill>
                            <a:schemeClr val="tx1"/>
                          </a:solidFill>
                          <a:effectLst/>
                          <a:latin typeface="+mn-lt"/>
                          <a:ea typeface="+mn-ea"/>
                          <a:cs typeface="+mn-cs"/>
                        </a:rPr>
                        <a:t>Agreed</a:t>
                      </a:r>
                      <a:r>
                        <a:rPr lang="en-US" sz="1100" kern="1200" baseline="0" dirty="0" smtClean="0">
                          <a:solidFill>
                            <a:schemeClr val="tx1"/>
                          </a:solidFill>
                          <a:effectLst/>
                          <a:latin typeface="+mn-lt"/>
                          <a:ea typeface="+mn-ea"/>
                          <a:cs typeface="+mn-cs"/>
                        </a:rPr>
                        <a:t> in principle.</a:t>
                      </a:r>
                      <a:endParaRPr lang="en-US" sz="1100" kern="1200" dirty="0" smtClean="0">
                        <a:solidFill>
                          <a:schemeClr val="tx1"/>
                        </a:solidFill>
                        <a:effectLst/>
                        <a:latin typeface="+mn-lt"/>
                        <a:ea typeface="+mn-ea"/>
                        <a:cs typeface="+mn-cs"/>
                      </a:endParaRPr>
                    </a:p>
                    <a:p>
                      <a:pPr fontAlgn="t"/>
                      <a:r>
                        <a:rPr lang="en-US" sz="1100" kern="1200" dirty="0" smtClean="0">
                          <a:solidFill>
                            <a:schemeClr val="tx1"/>
                          </a:solidFill>
                          <a:effectLst/>
                          <a:latin typeface="+mn-lt"/>
                          <a:ea typeface="+mn-ea"/>
                          <a:cs typeface="+mn-cs"/>
                        </a:rPr>
                        <a:t> </a:t>
                      </a:r>
                    </a:p>
                    <a:p>
                      <a:r>
                        <a:rPr lang="en-US" sz="1100" kern="1200" dirty="0" smtClean="0">
                          <a:solidFill>
                            <a:schemeClr val="tx1"/>
                          </a:solidFill>
                          <a:effectLst/>
                          <a:latin typeface="+mn-lt"/>
                          <a:ea typeface="+mn-ea"/>
                          <a:cs typeface="+mn-cs"/>
                        </a:rPr>
                        <a:t>Propose to allow 20 MHz-operating STA to operate on any 20 </a:t>
                      </a:r>
                      <a:r>
                        <a:rPr lang="en-US" sz="1100" kern="1200" dirty="0" err="1" smtClean="0">
                          <a:solidFill>
                            <a:schemeClr val="tx1"/>
                          </a:solidFill>
                          <a:effectLst/>
                          <a:latin typeface="+mn-lt"/>
                          <a:ea typeface="+mn-ea"/>
                          <a:cs typeface="+mn-cs"/>
                        </a:rPr>
                        <a:t>MHz.</a:t>
                      </a:r>
                      <a:r>
                        <a:rPr lang="en-US" sz="1100" kern="1200" dirty="0" smtClean="0">
                          <a:solidFill>
                            <a:schemeClr val="tx1"/>
                          </a:solidFill>
                          <a:effectLst/>
                          <a:latin typeface="+mn-lt"/>
                          <a:ea typeface="+mn-ea"/>
                          <a:cs typeface="+mn-cs"/>
                        </a:rPr>
                        <a:t> Please see the text for details</a:t>
                      </a:r>
                      <a:r>
                        <a:rPr lang="en-US" sz="1100" dirty="0" smtClean="0">
                          <a:effectLst/>
                        </a:rPr>
                        <a:t> </a:t>
                      </a:r>
                      <a:endParaRPr lang="en-US" sz="1100" b="0" i="0" u="none" strike="noStrike" dirty="0">
                        <a:effectLst/>
                        <a:latin typeface="Arial" charset="0"/>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Content Placeholder 2"/>
          <p:cNvSpPr txBox="1">
            <a:spLocks/>
          </p:cNvSpPr>
          <p:nvPr/>
        </p:nvSpPr>
        <p:spPr bwMode="auto">
          <a:xfrm>
            <a:off x="685800" y="1828005"/>
            <a:ext cx="8153400" cy="65146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smtClean="0"/>
              <a:t>The following three CIDs are related to 20MHz-only STA operating on secondary channel</a:t>
            </a:r>
          </a:p>
          <a:p>
            <a:pPr marL="0" indent="0">
              <a:buNone/>
            </a:pPr>
            <a:endParaRPr lang="en-US" sz="1600" kern="0" dirty="0" smtClean="0"/>
          </a:p>
        </p:txBody>
      </p:sp>
    </p:spTree>
    <p:extLst>
      <p:ext uri="{BB962C8B-B14F-4D97-AF65-F5344CB8AC3E}">
        <p14:creationId xmlns:p14="http://schemas.microsoft.com/office/powerpoint/2010/main" val="1089809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a:t>
            </a:r>
            <a:endParaRPr lang="en-US" dirty="0"/>
          </a:p>
        </p:txBody>
      </p:sp>
      <p:sp>
        <p:nvSpPr>
          <p:cNvPr id="3" name="Content Placeholder 2"/>
          <p:cNvSpPr>
            <a:spLocks noGrp="1"/>
          </p:cNvSpPr>
          <p:nvPr>
            <p:ph idx="1"/>
          </p:nvPr>
        </p:nvSpPr>
        <p:spPr>
          <a:xfrm>
            <a:off x="685800" y="1733286"/>
            <a:ext cx="7772400" cy="4676775"/>
          </a:xfrm>
        </p:spPr>
        <p:txBody>
          <a:bodyPr/>
          <a:lstStyle/>
          <a:p>
            <a:r>
              <a:rPr lang="en-US" sz="2000" dirty="0" smtClean="0"/>
              <a:t>Clarify that 20MHz-only STA can operate on any non-primary 20MHz as an optional mode</a:t>
            </a:r>
            <a:r>
              <a:rPr lang="en-US" sz="2000" dirty="0" smtClean="0"/>
              <a:t>.</a:t>
            </a:r>
          </a:p>
          <a:p>
            <a:r>
              <a:rPr lang="en-US" sz="2000" dirty="0" smtClean="0"/>
              <a:t> </a:t>
            </a:r>
            <a:r>
              <a:rPr lang="en-US" sz="2000" dirty="0" smtClean="0"/>
              <a:t>This mode </a:t>
            </a:r>
            <a:r>
              <a:rPr lang="en-US" sz="2000" smtClean="0"/>
              <a:t>can </a:t>
            </a:r>
            <a:r>
              <a:rPr lang="en-US" sz="2000" smtClean="0"/>
              <a:t>also be </a:t>
            </a:r>
            <a:r>
              <a:rPr lang="en-US" sz="2000" dirty="0" smtClean="0"/>
              <a:t>used by 80MHz </a:t>
            </a:r>
            <a:r>
              <a:rPr lang="en-US" sz="2000" dirty="0" smtClean="0">
                <a:solidFill>
                  <a:schemeClr val="tx2"/>
                </a:solidFill>
              </a:rPr>
              <a:t>capable</a:t>
            </a:r>
            <a:r>
              <a:rPr lang="en-US" sz="2000" dirty="0" smtClean="0"/>
              <a:t> STA operating at </a:t>
            </a:r>
            <a:r>
              <a:rPr lang="en-US" sz="2000" dirty="0" smtClean="0"/>
              <a:t>20MHz. However, for 80MHz capable STAs, it is better to operate in 80MHz to receive the wideband PPDU</a:t>
            </a:r>
            <a:endParaRPr lang="en-US" sz="2000" dirty="0" smtClean="0"/>
          </a:p>
          <a:p>
            <a:r>
              <a:rPr lang="en-US" sz="2000" dirty="0" smtClean="0"/>
              <a:t>Define the protocol elements that allows a </a:t>
            </a:r>
            <a:r>
              <a:rPr lang="en-US" sz="2000" dirty="0" smtClean="0"/>
              <a:t>20MHz-only </a:t>
            </a:r>
            <a:r>
              <a:rPr lang="en-US" sz="2000" dirty="0" smtClean="0"/>
              <a:t>STA to operate on any 20MHz channel</a:t>
            </a:r>
          </a:p>
          <a:p>
            <a:pPr lvl="1"/>
            <a:r>
              <a:rPr lang="en-US" sz="1800" dirty="0" smtClean="0"/>
              <a:t>Capability indication that a 20MHz-only  STA is able to operate on secondary channel</a:t>
            </a:r>
          </a:p>
          <a:p>
            <a:pPr lvl="1"/>
            <a:r>
              <a:rPr lang="en-US" sz="1800" dirty="0" err="1" smtClean="0"/>
              <a:t>Signalings</a:t>
            </a:r>
            <a:r>
              <a:rPr lang="en-US" sz="1800" dirty="0" smtClean="0"/>
              <a:t> (IE, Action frames etc.) that enable a 20MHz-only</a:t>
            </a:r>
            <a:r>
              <a:rPr lang="en-US" sz="1800" dirty="0" smtClean="0">
                <a:solidFill>
                  <a:schemeClr val="tx2"/>
                </a:solidFill>
              </a:rPr>
              <a:t> STA </a:t>
            </a:r>
            <a:r>
              <a:rPr lang="en-US" sz="1800" dirty="0" smtClean="0"/>
              <a:t>to switch the operating 20MHz channel </a:t>
            </a:r>
          </a:p>
          <a:p>
            <a:r>
              <a:rPr lang="en-US" sz="2000" dirty="0" smtClean="0"/>
              <a:t>Specify the normative behavior for a 20MHz-only STA operating on non-primary 20 MHz channel such as channel access, protection, channel switch delay, Beacon reception and synchronization</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38235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685800" y="1777768"/>
            <a:ext cx="8153400" cy="1302937"/>
          </a:xfrm>
        </p:spPr>
        <p:txBody>
          <a:bodyPr/>
          <a:lstStyle/>
          <a:p>
            <a:r>
              <a:rPr lang="en-US" sz="2000" dirty="0" smtClean="0"/>
              <a:t>In order for AP to utilize the entire 80 MHz bandwidth, 20MH</a:t>
            </a:r>
            <a:r>
              <a:rPr lang="en-US" sz="2000" dirty="0" smtClean="0">
                <a:solidFill>
                  <a:schemeClr val="tx2"/>
                </a:solidFill>
              </a:rPr>
              <a:t>z-only</a:t>
            </a:r>
            <a:r>
              <a:rPr lang="en-US" sz="2000" dirty="0" smtClean="0"/>
              <a:t> STA is required to be able to participate in wideband OFDMA</a:t>
            </a:r>
          </a:p>
          <a:p>
            <a:r>
              <a:rPr lang="en-US" sz="2000" dirty="0" smtClean="0"/>
              <a:t>An illustration of OFDMA transmission with 20MHz-only STA mixed with 80MHz-STAs</a:t>
            </a:r>
          </a:p>
          <a:p>
            <a:endParaRPr lang="en-US" sz="2000" dirty="0"/>
          </a:p>
          <a:p>
            <a:endParaRPr lang="en-US" sz="2000" dirty="0" smtClean="0"/>
          </a:p>
          <a:p>
            <a:endParaRPr lang="en-US" sz="2000" dirty="0"/>
          </a:p>
          <a:p>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cxnSp>
        <p:nvCxnSpPr>
          <p:cNvPr id="6" name="Straight Arrow Connector 5"/>
          <p:cNvCxnSpPr/>
          <p:nvPr/>
        </p:nvCxnSpPr>
        <p:spPr bwMode="auto">
          <a:xfrm flipV="1">
            <a:off x="1862122" y="6172200"/>
            <a:ext cx="6215078" cy="79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p:cNvSpPr/>
          <p:nvPr/>
        </p:nvSpPr>
        <p:spPr bwMode="auto">
          <a:xfrm>
            <a:off x="2205022" y="5257006"/>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2205022" y="5486003"/>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2205022" y="5715000"/>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2205022" y="5943600"/>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3652822" y="4330020"/>
            <a:ext cx="8382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STA8</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3652822" y="4564777"/>
            <a:ext cx="8382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STA7</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3652822" y="4793774"/>
            <a:ext cx="8382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STA6</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3652822" y="5022374"/>
            <a:ext cx="8382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STA5</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5" name="Rectangle 14"/>
          <p:cNvSpPr/>
          <p:nvPr/>
        </p:nvSpPr>
        <p:spPr bwMode="auto">
          <a:xfrm>
            <a:off x="2205022" y="4350304"/>
            <a:ext cx="838200" cy="896381"/>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STA9</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3652822" y="5250974"/>
            <a:ext cx="838200" cy="458266"/>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5138722" y="5709241"/>
            <a:ext cx="838200" cy="471004"/>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STA5</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5138722" y="4345186"/>
            <a:ext cx="838200" cy="896381"/>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STA9</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6874830" y="4233260"/>
            <a:ext cx="971206" cy="22860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20MHz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6874830" y="4597611"/>
            <a:ext cx="971206" cy="272288"/>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a:t>8</a:t>
            </a:r>
            <a:r>
              <a:rPr lang="en-US" sz="1050" dirty="0" smtClean="0"/>
              <a:t>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5" name="Left Brace 24"/>
          <p:cNvSpPr/>
          <p:nvPr/>
        </p:nvSpPr>
        <p:spPr bwMode="auto">
          <a:xfrm>
            <a:off x="1866179" y="4331086"/>
            <a:ext cx="190500" cy="83142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26" name="Left Brace 25"/>
          <p:cNvSpPr/>
          <p:nvPr/>
        </p:nvSpPr>
        <p:spPr bwMode="auto">
          <a:xfrm>
            <a:off x="1870236" y="5334544"/>
            <a:ext cx="182386" cy="78366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827591" y="5566636"/>
            <a:ext cx="1089609" cy="292388"/>
          </a:xfrm>
          <a:prstGeom prst="rect">
            <a:avLst/>
          </a:prstGeom>
          <a:noFill/>
        </p:spPr>
        <p:txBody>
          <a:bodyPr wrap="square" rtlCol="0">
            <a:spAutoFit/>
          </a:bodyPr>
          <a:lstStyle/>
          <a:p>
            <a:r>
              <a:rPr lang="en-US" sz="1300" dirty="0" smtClean="0"/>
              <a:t>Primary 20</a:t>
            </a:r>
            <a:endParaRPr lang="en-US" sz="1300" dirty="0"/>
          </a:p>
        </p:txBody>
      </p:sp>
      <p:sp>
        <p:nvSpPr>
          <p:cNvPr id="28" name="TextBox 27"/>
          <p:cNvSpPr txBox="1"/>
          <p:nvPr/>
        </p:nvSpPr>
        <p:spPr>
          <a:xfrm>
            <a:off x="660400" y="4597611"/>
            <a:ext cx="1239822" cy="292388"/>
          </a:xfrm>
          <a:prstGeom prst="rect">
            <a:avLst/>
          </a:prstGeom>
          <a:noFill/>
        </p:spPr>
        <p:txBody>
          <a:bodyPr wrap="square" rtlCol="0">
            <a:spAutoFit/>
          </a:bodyPr>
          <a:lstStyle/>
          <a:p>
            <a:r>
              <a:rPr lang="en-US" sz="1300" dirty="0" smtClean="0"/>
              <a:t>Secondary 20</a:t>
            </a:r>
            <a:endParaRPr lang="en-US" sz="1300" dirty="0"/>
          </a:p>
        </p:txBody>
      </p:sp>
      <p:sp>
        <p:nvSpPr>
          <p:cNvPr id="30" name="Rectangle 29"/>
          <p:cNvSpPr/>
          <p:nvPr/>
        </p:nvSpPr>
        <p:spPr bwMode="auto">
          <a:xfrm>
            <a:off x="5138723" y="5249652"/>
            <a:ext cx="838200" cy="44443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32" name="Rectangle 31"/>
          <p:cNvSpPr/>
          <p:nvPr/>
        </p:nvSpPr>
        <p:spPr bwMode="auto">
          <a:xfrm>
            <a:off x="3652822" y="5719686"/>
            <a:ext cx="838200" cy="45251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7" name="TextBox 16"/>
          <p:cNvSpPr txBox="1"/>
          <p:nvPr/>
        </p:nvSpPr>
        <p:spPr>
          <a:xfrm>
            <a:off x="6586522" y="5059384"/>
            <a:ext cx="2214578" cy="461665"/>
          </a:xfrm>
          <a:prstGeom prst="rect">
            <a:avLst/>
          </a:prstGeom>
          <a:noFill/>
        </p:spPr>
        <p:txBody>
          <a:bodyPr wrap="square" rtlCol="0">
            <a:spAutoFit/>
          </a:bodyPr>
          <a:lstStyle/>
          <a:p>
            <a:r>
              <a:rPr lang="en-US" smtClean="0"/>
              <a:t>Note: Secondary 40 is not shown here due to space limitation</a:t>
            </a:r>
            <a:endParaRPr lang="en-US"/>
          </a:p>
        </p:txBody>
      </p:sp>
    </p:spTree>
    <p:extLst>
      <p:ext uri="{BB962C8B-B14F-4D97-AF65-F5344CB8AC3E}">
        <p14:creationId xmlns:p14="http://schemas.microsoft.com/office/powerpoint/2010/main" val="15781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a:t>
            </a:r>
            <a:r>
              <a:rPr lang="en-US" dirty="0" smtClean="0"/>
              <a:t>(cont.)</a:t>
            </a:r>
            <a:endParaRPr lang="en-US" dirty="0"/>
          </a:p>
        </p:txBody>
      </p:sp>
      <p:sp>
        <p:nvSpPr>
          <p:cNvPr id="3" name="Content Placeholder 2"/>
          <p:cNvSpPr>
            <a:spLocks noGrp="1"/>
          </p:cNvSpPr>
          <p:nvPr>
            <p:ph idx="1"/>
          </p:nvPr>
        </p:nvSpPr>
        <p:spPr>
          <a:xfrm>
            <a:off x="685800" y="1692328"/>
            <a:ext cx="8153400" cy="2269537"/>
          </a:xfrm>
        </p:spPr>
        <p:txBody>
          <a:bodyPr/>
          <a:lstStyle/>
          <a:p>
            <a:r>
              <a:rPr lang="en-US" sz="1800" dirty="0" smtClean="0"/>
              <a:t>However, 20MHz-only STAs are envisioned to be low power low complexity devices such as </a:t>
            </a:r>
            <a:r>
              <a:rPr lang="en-US" sz="1800" dirty="0" err="1" smtClean="0"/>
              <a:t>IoT</a:t>
            </a:r>
            <a:r>
              <a:rPr lang="en-US" sz="1800" dirty="0" smtClean="0"/>
              <a:t> devices</a:t>
            </a:r>
          </a:p>
          <a:p>
            <a:r>
              <a:rPr lang="en-US" sz="1800" dirty="0" smtClean="0"/>
              <a:t>In </a:t>
            </a:r>
            <a:r>
              <a:rPr lang="en-US" sz="1800" dirty="0" err="1" smtClean="0"/>
              <a:t>IoT</a:t>
            </a:r>
            <a:r>
              <a:rPr lang="en-US" sz="1800" dirty="0" smtClean="0"/>
              <a:t> deployment such as home scenarios, a BSS may have a lot of 20MHz-only STAs </a:t>
            </a:r>
          </a:p>
          <a:p>
            <a:r>
              <a:rPr lang="en-US" sz="1800" dirty="0" smtClean="0"/>
              <a:t>When these devices only operate on primary 20MHz, the BSS will be forced to operate on primary 20 only and </a:t>
            </a:r>
            <a:r>
              <a:rPr lang="en-US" sz="1800" dirty="0" smtClean="0">
                <a:solidFill>
                  <a:schemeClr val="tx2"/>
                </a:solidFill>
              </a:rPr>
              <a:t>the </a:t>
            </a:r>
            <a:r>
              <a:rPr lang="en-US" sz="1800" dirty="0" smtClean="0"/>
              <a:t>rest of the 60MHz is wasted most of </a:t>
            </a:r>
            <a:r>
              <a:rPr lang="en-US" sz="1800" dirty="0" smtClean="0">
                <a:solidFill>
                  <a:schemeClr val="tx2"/>
                </a:solidFill>
              </a:rPr>
              <a:t>the </a:t>
            </a:r>
            <a:r>
              <a:rPr lang="en-US" sz="1800" dirty="0" smtClean="0"/>
              <a:t>time</a:t>
            </a:r>
            <a:endParaRPr lang="en-US" sz="1800" dirty="0">
              <a:solidFill>
                <a:srgbClr val="FF0000"/>
              </a:solidFill>
            </a:endParaRPr>
          </a:p>
          <a:p>
            <a:endParaRPr lang="en-US" sz="1800" dirty="0" smtClean="0"/>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cxnSp>
        <p:nvCxnSpPr>
          <p:cNvPr id="6" name="Straight Arrow Connector 5"/>
          <p:cNvCxnSpPr/>
          <p:nvPr/>
        </p:nvCxnSpPr>
        <p:spPr bwMode="auto">
          <a:xfrm>
            <a:off x="1388092" y="6222643"/>
            <a:ext cx="6934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p:cNvSpPr/>
          <p:nvPr/>
        </p:nvSpPr>
        <p:spPr bwMode="auto">
          <a:xfrm>
            <a:off x="1730992" y="5306655"/>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1730992" y="5535652"/>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1730992" y="5764649"/>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1730992" y="5993249"/>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5" name="Rectangle 14"/>
          <p:cNvSpPr/>
          <p:nvPr/>
        </p:nvSpPr>
        <p:spPr bwMode="auto">
          <a:xfrm>
            <a:off x="1730992" y="4399953"/>
            <a:ext cx="838200" cy="896381"/>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STA5</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3178792" y="5764251"/>
            <a:ext cx="838200" cy="457597"/>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8058257" y="4117450"/>
            <a:ext cx="971206" cy="22860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20MHz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8058257" y="4481801"/>
            <a:ext cx="971206" cy="272288"/>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a:t>8</a:t>
            </a:r>
            <a:r>
              <a:rPr lang="en-US" sz="1050" dirty="0" smtClean="0"/>
              <a:t>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2" name="Rectangle 21"/>
          <p:cNvSpPr/>
          <p:nvPr/>
        </p:nvSpPr>
        <p:spPr bwMode="auto">
          <a:xfrm>
            <a:off x="5503168" y="5305447"/>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3" name="Rectangle 22"/>
          <p:cNvSpPr/>
          <p:nvPr/>
        </p:nvSpPr>
        <p:spPr bwMode="auto">
          <a:xfrm>
            <a:off x="5503168" y="5534444"/>
            <a:ext cx="838200" cy="694148"/>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5" name="Left Brace 24"/>
          <p:cNvSpPr/>
          <p:nvPr/>
        </p:nvSpPr>
        <p:spPr bwMode="auto">
          <a:xfrm>
            <a:off x="1392149" y="4380735"/>
            <a:ext cx="190500" cy="83142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26" name="Left Brace 25"/>
          <p:cNvSpPr/>
          <p:nvPr/>
        </p:nvSpPr>
        <p:spPr bwMode="auto">
          <a:xfrm>
            <a:off x="1396206" y="5384193"/>
            <a:ext cx="182386" cy="78366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353561" y="5616285"/>
            <a:ext cx="1089609" cy="292388"/>
          </a:xfrm>
          <a:prstGeom prst="rect">
            <a:avLst/>
          </a:prstGeom>
          <a:noFill/>
        </p:spPr>
        <p:txBody>
          <a:bodyPr wrap="square" rtlCol="0">
            <a:spAutoFit/>
          </a:bodyPr>
          <a:lstStyle/>
          <a:p>
            <a:r>
              <a:rPr lang="en-US" sz="1300" dirty="0" smtClean="0"/>
              <a:t>Primary 20</a:t>
            </a:r>
            <a:endParaRPr lang="en-US" sz="1300" dirty="0"/>
          </a:p>
        </p:txBody>
      </p:sp>
      <p:sp>
        <p:nvSpPr>
          <p:cNvPr id="28" name="TextBox 27"/>
          <p:cNvSpPr txBox="1"/>
          <p:nvPr/>
        </p:nvSpPr>
        <p:spPr>
          <a:xfrm>
            <a:off x="186370" y="4647260"/>
            <a:ext cx="1239822" cy="292388"/>
          </a:xfrm>
          <a:prstGeom prst="rect">
            <a:avLst/>
          </a:prstGeom>
          <a:noFill/>
        </p:spPr>
        <p:txBody>
          <a:bodyPr wrap="square" rtlCol="0">
            <a:spAutoFit/>
          </a:bodyPr>
          <a:lstStyle/>
          <a:p>
            <a:r>
              <a:rPr lang="en-US" sz="1300" dirty="0" smtClean="0"/>
              <a:t>Secondary 20</a:t>
            </a:r>
            <a:endParaRPr lang="en-US" sz="1300" dirty="0"/>
          </a:p>
        </p:txBody>
      </p:sp>
      <p:sp>
        <p:nvSpPr>
          <p:cNvPr id="29" name="Left Brace 28"/>
          <p:cNvSpPr/>
          <p:nvPr/>
        </p:nvSpPr>
        <p:spPr bwMode="auto">
          <a:xfrm flipH="1" flipV="1">
            <a:off x="3263382" y="4420954"/>
            <a:ext cx="211364" cy="884493"/>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4432048" y="5308918"/>
            <a:ext cx="767010" cy="911779"/>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31" name="TextBox 30"/>
          <p:cNvSpPr txBox="1"/>
          <p:nvPr/>
        </p:nvSpPr>
        <p:spPr>
          <a:xfrm>
            <a:off x="3547310" y="4541384"/>
            <a:ext cx="2139912" cy="492443"/>
          </a:xfrm>
          <a:prstGeom prst="rect">
            <a:avLst/>
          </a:prstGeom>
          <a:noFill/>
        </p:spPr>
        <p:txBody>
          <a:bodyPr wrap="square" rtlCol="0">
            <a:spAutoFit/>
          </a:bodyPr>
          <a:lstStyle/>
          <a:p>
            <a:r>
              <a:rPr lang="en-US" sz="1300" dirty="0" smtClean="0"/>
              <a:t>Waste of BW </a:t>
            </a:r>
            <a:r>
              <a:rPr lang="en-US" sz="1300" smtClean="0"/>
              <a:t>when 80MHz </a:t>
            </a:r>
            <a:r>
              <a:rPr lang="en-US" sz="1300" dirty="0" smtClean="0"/>
              <a:t>STA do not have traffic</a:t>
            </a:r>
            <a:endParaRPr lang="en-US" sz="1300" dirty="0"/>
          </a:p>
        </p:txBody>
      </p:sp>
      <p:sp>
        <p:nvSpPr>
          <p:cNvPr id="32" name="Rectangle 31"/>
          <p:cNvSpPr/>
          <p:nvPr/>
        </p:nvSpPr>
        <p:spPr bwMode="auto">
          <a:xfrm>
            <a:off x="3178792" y="5306655"/>
            <a:ext cx="838200" cy="45582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5843679" y="4134483"/>
            <a:ext cx="2214578" cy="461665"/>
          </a:xfrm>
          <a:prstGeom prst="rect">
            <a:avLst/>
          </a:prstGeom>
          <a:noFill/>
        </p:spPr>
        <p:txBody>
          <a:bodyPr wrap="square" rtlCol="0">
            <a:spAutoFit/>
          </a:bodyPr>
          <a:lstStyle/>
          <a:p>
            <a:r>
              <a:rPr lang="en-US" dirty="0" smtClean="0"/>
              <a:t>Note: Secondary 40 is not shown here due to space limitation</a:t>
            </a:r>
            <a:endParaRPr lang="en-US" dirty="0"/>
          </a:p>
        </p:txBody>
      </p:sp>
      <p:sp>
        <p:nvSpPr>
          <p:cNvPr id="34" name="Rectangle 33"/>
          <p:cNvSpPr/>
          <p:nvPr/>
        </p:nvSpPr>
        <p:spPr bwMode="auto">
          <a:xfrm>
            <a:off x="6590279" y="5278073"/>
            <a:ext cx="838200" cy="93862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06267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381000" y="6073512"/>
            <a:ext cx="8382000" cy="77123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228600" y="844516"/>
            <a:ext cx="8534400" cy="808868"/>
          </a:xfrm>
        </p:spPr>
        <p:txBody>
          <a:bodyPr/>
          <a:lstStyle/>
          <a:p>
            <a:r>
              <a:rPr lang="en-US" sz="2800" dirty="0" smtClean="0"/>
              <a:t>Solution: Enable </a:t>
            </a:r>
            <a:r>
              <a:rPr lang="en-US" sz="2800" dirty="0" smtClean="0"/>
              <a:t>20MHz STAs </a:t>
            </a:r>
            <a:r>
              <a:rPr lang="en-US" sz="2800" dirty="0" smtClean="0"/>
              <a:t>to Operate on </a:t>
            </a:r>
            <a:r>
              <a:rPr lang="en-US" sz="2800" dirty="0"/>
              <a:t>A</a:t>
            </a:r>
            <a:r>
              <a:rPr lang="en-US" sz="2800" dirty="0" smtClean="0"/>
              <a:t>ny 20MHz channel</a:t>
            </a:r>
            <a:endParaRPr lang="en-US" sz="2800" dirty="0"/>
          </a:p>
        </p:txBody>
      </p:sp>
      <p:sp>
        <p:nvSpPr>
          <p:cNvPr id="3" name="Content Placeholder 2"/>
          <p:cNvSpPr>
            <a:spLocks noGrp="1"/>
          </p:cNvSpPr>
          <p:nvPr>
            <p:ph idx="1"/>
          </p:nvPr>
        </p:nvSpPr>
        <p:spPr>
          <a:xfrm>
            <a:off x="381000" y="1790127"/>
            <a:ext cx="8686800" cy="1701644"/>
          </a:xfrm>
        </p:spPr>
        <p:txBody>
          <a:bodyPr/>
          <a:lstStyle/>
          <a:p>
            <a:r>
              <a:rPr lang="en-US" sz="1800" dirty="0" smtClean="0">
                <a:solidFill>
                  <a:schemeClr val="tx2"/>
                </a:solidFill>
              </a:rPr>
              <a:t>If a STA can operate on any 20MHz channel, then an AP can mix 20MHz STAs with 20MHz STAs in wideband OFDMA, see figure below</a:t>
            </a:r>
          </a:p>
          <a:p>
            <a:r>
              <a:rPr lang="en-US" sz="1800" dirty="0" smtClean="0">
                <a:solidFill>
                  <a:schemeClr val="tx2"/>
                </a:solidFill>
              </a:rPr>
              <a:t>Compared to the previous slide</a:t>
            </a:r>
            <a:r>
              <a:rPr lang="en-US" sz="1800" dirty="0" smtClean="0"/>
              <a:t>, channels </a:t>
            </a:r>
            <a:r>
              <a:rPr lang="en-US" sz="1800" dirty="0"/>
              <a:t>are utilized </a:t>
            </a:r>
            <a:r>
              <a:rPr lang="en-US" sz="1800" dirty="0" smtClean="0"/>
              <a:t>more efficiently and flexibly since full BSS BW can be used more often</a:t>
            </a:r>
          </a:p>
          <a:p>
            <a:r>
              <a:rPr lang="en-US" sz="1800" dirty="0"/>
              <a:t>From AP’s point of view, this mode </a:t>
            </a:r>
            <a:r>
              <a:rPr lang="en-US" sz="1800" dirty="0" smtClean="0"/>
              <a:t>allows </a:t>
            </a:r>
            <a:r>
              <a:rPr lang="en-US" sz="1800" dirty="0"/>
              <a:t>AP to do intelligent load balancing, interference management and maximize spectrum utilization</a:t>
            </a:r>
          </a:p>
          <a:p>
            <a:r>
              <a:rPr lang="en-US" sz="1800" dirty="0"/>
              <a:t>From STA’s point of view, STAs can achieve better power efficiency since no energy is spent on </a:t>
            </a:r>
            <a:r>
              <a:rPr lang="en-US" sz="1800" dirty="0" smtClean="0"/>
              <a:t>sensing</a:t>
            </a:r>
            <a:endParaRPr lang="en-US" sz="1800" dirty="0"/>
          </a:p>
          <a:p>
            <a:endParaRPr lang="en-US" sz="1800" dirty="0" smtClean="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
        <p:nvSpPr>
          <p:cNvPr id="33" name="Slide Number Placeholder 3"/>
          <p:cNvSpPr>
            <a:spLocks noGrp="1"/>
          </p:cNvSpPr>
          <p:nvPr>
            <p:ph type="sldNum" sz="quarter" idx="11"/>
          </p:nvPr>
        </p:nvSpPr>
        <p:spPr>
          <a:xfrm>
            <a:off x="4328730" y="6592933"/>
            <a:ext cx="432811" cy="184666"/>
          </a:xfrm>
        </p:spPr>
        <p:txBody>
          <a:bodyPr/>
          <a:lstStyle/>
          <a:p>
            <a:pPr>
              <a:defRPr/>
            </a:pPr>
            <a:r>
              <a:rPr lang="en-US" dirty="0" smtClean="0"/>
              <a:t>Slide 7</a:t>
            </a:r>
            <a:endParaRPr lang="en-US" dirty="0"/>
          </a:p>
        </p:txBody>
      </p:sp>
      <p:sp>
        <p:nvSpPr>
          <p:cNvPr id="34" name="Footer Placeholder 4"/>
          <p:cNvSpPr txBox="1">
            <a:spLocks/>
          </p:cNvSpPr>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mtClean="0"/>
              <a:t>Apple</a:t>
            </a:r>
          </a:p>
          <a:p>
            <a:pPr>
              <a:defRPr/>
            </a:pPr>
            <a:endParaRPr lang="en-US" dirty="0"/>
          </a:p>
        </p:txBody>
      </p:sp>
      <p:cxnSp>
        <p:nvCxnSpPr>
          <p:cNvPr id="79" name="Straight Arrow Connector 78"/>
          <p:cNvCxnSpPr/>
          <p:nvPr/>
        </p:nvCxnSpPr>
        <p:spPr bwMode="auto">
          <a:xfrm>
            <a:off x="1447255" y="6475413"/>
            <a:ext cx="6934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0" name="Rectangle 79"/>
          <p:cNvSpPr/>
          <p:nvPr/>
        </p:nvSpPr>
        <p:spPr bwMode="auto">
          <a:xfrm>
            <a:off x="1790155" y="5559425"/>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1" name="Rectangle 80"/>
          <p:cNvSpPr/>
          <p:nvPr/>
        </p:nvSpPr>
        <p:spPr bwMode="auto">
          <a:xfrm>
            <a:off x="1790155" y="5788422"/>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2" name="Rectangle 81"/>
          <p:cNvSpPr/>
          <p:nvPr/>
        </p:nvSpPr>
        <p:spPr bwMode="auto">
          <a:xfrm>
            <a:off x="1790155" y="6017419"/>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3" name="Rectangle 82"/>
          <p:cNvSpPr/>
          <p:nvPr/>
        </p:nvSpPr>
        <p:spPr bwMode="auto">
          <a:xfrm>
            <a:off x="1790155" y="6246019"/>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4" name="Rectangle 83"/>
          <p:cNvSpPr/>
          <p:nvPr/>
        </p:nvSpPr>
        <p:spPr bwMode="auto">
          <a:xfrm>
            <a:off x="1790155" y="4652723"/>
            <a:ext cx="838200" cy="896381"/>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STA5</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5" name="Rectangle 84"/>
          <p:cNvSpPr/>
          <p:nvPr/>
        </p:nvSpPr>
        <p:spPr bwMode="auto">
          <a:xfrm>
            <a:off x="3237955" y="6017021"/>
            <a:ext cx="838200" cy="457597"/>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6" name="Rectangle 85"/>
          <p:cNvSpPr/>
          <p:nvPr/>
        </p:nvSpPr>
        <p:spPr bwMode="auto">
          <a:xfrm>
            <a:off x="7895852" y="4983391"/>
            <a:ext cx="971206" cy="22860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20MHz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7" name="Rectangle 86"/>
          <p:cNvSpPr/>
          <p:nvPr/>
        </p:nvSpPr>
        <p:spPr bwMode="auto">
          <a:xfrm>
            <a:off x="7895852" y="5347742"/>
            <a:ext cx="971206" cy="272288"/>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a:t>8</a:t>
            </a:r>
            <a:r>
              <a:rPr lang="en-US" sz="1050" dirty="0" smtClean="0"/>
              <a:t>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8" name="Rectangle 87"/>
          <p:cNvSpPr/>
          <p:nvPr/>
        </p:nvSpPr>
        <p:spPr bwMode="auto">
          <a:xfrm>
            <a:off x="4497479" y="5548693"/>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9" name="Rectangle 88"/>
          <p:cNvSpPr/>
          <p:nvPr/>
        </p:nvSpPr>
        <p:spPr bwMode="auto">
          <a:xfrm>
            <a:off x="4497479" y="5777690"/>
            <a:ext cx="838200" cy="694148"/>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0" name="Left Brace 89"/>
          <p:cNvSpPr/>
          <p:nvPr/>
        </p:nvSpPr>
        <p:spPr bwMode="auto">
          <a:xfrm>
            <a:off x="1451312" y="4633505"/>
            <a:ext cx="190500" cy="83142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91" name="Left Brace 90"/>
          <p:cNvSpPr/>
          <p:nvPr/>
        </p:nvSpPr>
        <p:spPr bwMode="auto">
          <a:xfrm>
            <a:off x="1455369" y="5636963"/>
            <a:ext cx="182386" cy="78366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92" name="TextBox 91"/>
          <p:cNvSpPr txBox="1"/>
          <p:nvPr/>
        </p:nvSpPr>
        <p:spPr>
          <a:xfrm>
            <a:off x="412724" y="5869055"/>
            <a:ext cx="1089609" cy="292388"/>
          </a:xfrm>
          <a:prstGeom prst="rect">
            <a:avLst/>
          </a:prstGeom>
          <a:noFill/>
        </p:spPr>
        <p:txBody>
          <a:bodyPr wrap="square" rtlCol="0">
            <a:spAutoFit/>
          </a:bodyPr>
          <a:lstStyle/>
          <a:p>
            <a:r>
              <a:rPr lang="en-US" sz="1300" dirty="0" smtClean="0"/>
              <a:t>Primary 20</a:t>
            </a:r>
            <a:endParaRPr lang="en-US" sz="1300" dirty="0"/>
          </a:p>
        </p:txBody>
      </p:sp>
      <p:sp>
        <p:nvSpPr>
          <p:cNvPr id="93" name="TextBox 92"/>
          <p:cNvSpPr txBox="1"/>
          <p:nvPr/>
        </p:nvSpPr>
        <p:spPr>
          <a:xfrm>
            <a:off x="245533" y="4900030"/>
            <a:ext cx="1239822" cy="292388"/>
          </a:xfrm>
          <a:prstGeom prst="rect">
            <a:avLst/>
          </a:prstGeom>
          <a:noFill/>
        </p:spPr>
        <p:txBody>
          <a:bodyPr wrap="square" rtlCol="0">
            <a:spAutoFit/>
          </a:bodyPr>
          <a:lstStyle/>
          <a:p>
            <a:r>
              <a:rPr lang="en-US" sz="1300" dirty="0" smtClean="0"/>
              <a:t>Secondary 20</a:t>
            </a:r>
            <a:endParaRPr lang="en-US" sz="1300" dirty="0"/>
          </a:p>
        </p:txBody>
      </p:sp>
      <p:sp>
        <p:nvSpPr>
          <p:cNvPr id="95" name="Rectangle 94"/>
          <p:cNvSpPr/>
          <p:nvPr/>
        </p:nvSpPr>
        <p:spPr bwMode="auto">
          <a:xfrm>
            <a:off x="3232365" y="4637325"/>
            <a:ext cx="843790" cy="911779"/>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7" name="Rectangle 96"/>
          <p:cNvSpPr/>
          <p:nvPr/>
        </p:nvSpPr>
        <p:spPr bwMode="auto">
          <a:xfrm>
            <a:off x="3237955" y="5559425"/>
            <a:ext cx="838200" cy="45582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8" name="TextBox 97"/>
          <p:cNvSpPr txBox="1"/>
          <p:nvPr/>
        </p:nvSpPr>
        <p:spPr>
          <a:xfrm>
            <a:off x="5681274" y="5000424"/>
            <a:ext cx="2214578" cy="461665"/>
          </a:xfrm>
          <a:prstGeom prst="rect">
            <a:avLst/>
          </a:prstGeom>
          <a:noFill/>
        </p:spPr>
        <p:txBody>
          <a:bodyPr wrap="square" rtlCol="0">
            <a:spAutoFit/>
          </a:bodyPr>
          <a:lstStyle/>
          <a:p>
            <a:r>
              <a:rPr lang="en-US" dirty="0" smtClean="0"/>
              <a:t>Note: Secondary 40 is not shown here due to space limitation</a:t>
            </a:r>
            <a:endParaRPr lang="en-US" dirty="0"/>
          </a:p>
        </p:txBody>
      </p:sp>
      <p:sp>
        <p:nvSpPr>
          <p:cNvPr id="99" name="Rectangle 98"/>
          <p:cNvSpPr/>
          <p:nvPr/>
        </p:nvSpPr>
        <p:spPr bwMode="auto">
          <a:xfrm>
            <a:off x="4497479" y="4605897"/>
            <a:ext cx="838200" cy="93862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8997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Access and Protection</a:t>
            </a:r>
            <a:endParaRPr lang="en-US" dirty="0"/>
          </a:p>
        </p:txBody>
      </p:sp>
      <p:sp>
        <p:nvSpPr>
          <p:cNvPr id="3" name="Content Placeholder 2"/>
          <p:cNvSpPr>
            <a:spLocks noGrp="1"/>
          </p:cNvSpPr>
          <p:nvPr>
            <p:ph idx="1"/>
          </p:nvPr>
        </p:nvSpPr>
        <p:spPr/>
        <p:txBody>
          <a:bodyPr/>
          <a:lstStyle/>
          <a:p>
            <a:r>
              <a:rPr lang="en-US" sz="2000" dirty="0" smtClean="0"/>
              <a:t>The STAs </a:t>
            </a:r>
            <a:r>
              <a:rPr lang="en-US" sz="2000" dirty="0"/>
              <a:t>staying on non-primary </a:t>
            </a:r>
            <a:r>
              <a:rPr lang="en-US" sz="2000" dirty="0" smtClean="0"/>
              <a:t>20MHz channel </a:t>
            </a:r>
            <a:r>
              <a:rPr lang="en-US" sz="2000" dirty="0"/>
              <a:t>can only use MU </a:t>
            </a:r>
            <a:r>
              <a:rPr lang="en-US" sz="2000" dirty="0" smtClean="0"/>
              <a:t>transmission in uplink transmission since </a:t>
            </a:r>
            <a:r>
              <a:rPr lang="en-US" sz="2000" dirty="0"/>
              <a:t>it is blind </a:t>
            </a:r>
            <a:r>
              <a:rPr lang="en-US" sz="2000" dirty="0" smtClean="0">
                <a:solidFill>
                  <a:schemeClr val="tx2"/>
                </a:solidFill>
              </a:rPr>
              <a:t>to</a:t>
            </a:r>
            <a:r>
              <a:rPr lang="en-US" sz="2000" dirty="0" smtClean="0"/>
              <a:t> </a:t>
            </a:r>
            <a:r>
              <a:rPr lang="en-US" sz="2000" dirty="0"/>
              <a:t>the status on </a:t>
            </a:r>
            <a:r>
              <a:rPr lang="en-US" sz="2000" dirty="0" smtClean="0">
                <a:solidFill>
                  <a:schemeClr val="tx2"/>
                </a:solidFill>
              </a:rPr>
              <a:t>the </a:t>
            </a:r>
            <a:r>
              <a:rPr lang="en-US" sz="2000" dirty="0" smtClean="0"/>
              <a:t>primary channel</a:t>
            </a:r>
          </a:p>
          <a:p>
            <a:pPr lvl="1"/>
            <a:r>
              <a:rPr lang="en-US" sz="1600" dirty="0" smtClean="0"/>
              <a:t>i.e., STAs on secondary channel cannot use EDCA to transmit</a:t>
            </a:r>
          </a:p>
          <a:p>
            <a:endParaRPr lang="en-US" sz="2000" dirty="0" smtClean="0"/>
          </a:p>
          <a:p>
            <a:r>
              <a:rPr lang="en-US" sz="2000" dirty="0" smtClean="0"/>
              <a:t>These devices need to rely on AP for protection</a:t>
            </a:r>
          </a:p>
          <a:p>
            <a:pPr lvl="1"/>
            <a:r>
              <a:rPr lang="en-US" sz="1600" dirty="0" smtClean="0"/>
              <a:t>DL and UL transmission is recommended to start with MU-RTS and CTS</a:t>
            </a:r>
            <a:endParaRPr lang="en-US" sz="1400" dirty="0" smtClean="0"/>
          </a:p>
          <a:p>
            <a:pPr lvl="1"/>
            <a:r>
              <a:rPr lang="en-US" sz="1600" dirty="0" smtClean="0"/>
              <a:t>UL transmission is further protected by trigger frame</a:t>
            </a:r>
            <a:endParaRPr lang="en-US" sz="1600" dirty="0"/>
          </a:p>
          <a:p>
            <a:endParaRPr lang="en-US" sz="2000" dirty="0" smtClean="0"/>
          </a:p>
          <a:p>
            <a:r>
              <a:rPr lang="en-US" sz="2000" dirty="0" smtClean="0"/>
              <a:t>STAs follows the same channel sensing requirement for UL MU operation</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9085229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Channel Switch</a:t>
            </a:r>
            <a:endParaRPr lang="en-US" dirty="0"/>
          </a:p>
        </p:txBody>
      </p:sp>
      <p:sp>
        <p:nvSpPr>
          <p:cNvPr id="3" name="Content Placeholder 2"/>
          <p:cNvSpPr>
            <a:spLocks noGrp="1"/>
          </p:cNvSpPr>
          <p:nvPr>
            <p:ph idx="1"/>
          </p:nvPr>
        </p:nvSpPr>
        <p:spPr>
          <a:xfrm>
            <a:off x="762000" y="1717964"/>
            <a:ext cx="7962900" cy="4394200"/>
          </a:xfrm>
        </p:spPr>
        <p:txBody>
          <a:bodyPr/>
          <a:lstStyle/>
          <a:p>
            <a:r>
              <a:rPr lang="en-US" sz="2000" dirty="0" smtClean="0"/>
              <a:t>A few options to consider</a:t>
            </a:r>
          </a:p>
          <a:p>
            <a:pPr lvl="1"/>
            <a:r>
              <a:rPr lang="en-US" sz="1800" dirty="0"/>
              <a:t>Define </a:t>
            </a:r>
            <a:r>
              <a:rPr lang="en-US" sz="1800" dirty="0" smtClean="0"/>
              <a:t>new IE </a:t>
            </a:r>
            <a:r>
              <a:rPr lang="en-US" sz="1800" dirty="0"/>
              <a:t>and new action </a:t>
            </a:r>
            <a:r>
              <a:rPr lang="en-US" sz="1800" dirty="0" smtClean="0"/>
              <a:t>frames</a:t>
            </a:r>
          </a:p>
          <a:p>
            <a:pPr lvl="2"/>
            <a:r>
              <a:rPr lang="en-US" sz="1600" dirty="0" smtClean="0"/>
              <a:t>The IE can also be included in (re)association request after STA scans the channel before association</a:t>
            </a:r>
          </a:p>
          <a:p>
            <a:pPr lvl="2"/>
            <a:r>
              <a:rPr lang="en-US" sz="1600" dirty="0" smtClean="0"/>
              <a:t>Preferred approach</a:t>
            </a:r>
          </a:p>
          <a:p>
            <a:pPr lvl="1"/>
            <a:r>
              <a:rPr lang="en-US" sz="2000" dirty="0" smtClean="0"/>
              <a:t>Modify  TWT channel field in TWT setup</a:t>
            </a:r>
          </a:p>
          <a:p>
            <a:pPr lvl="2"/>
            <a:r>
              <a:rPr lang="en-US" sz="1600" dirty="0" smtClean="0"/>
              <a:t>It makes more sense </a:t>
            </a:r>
            <a:r>
              <a:rPr lang="en-US" sz="1600" dirty="0" smtClean="0">
                <a:solidFill>
                  <a:schemeClr val="tx2"/>
                </a:solidFill>
              </a:rPr>
              <a:t>for a STA </a:t>
            </a:r>
            <a:r>
              <a:rPr lang="en-US" sz="1600" dirty="0" smtClean="0"/>
              <a:t>to use TWT when operating on non-primary channel. Since STAs can only do MU in UL transmission on non-primary channel there is no need to be awake all the time, it’s better to go to sleep and only wake up at the pre-determined time, i.e., TWT. </a:t>
            </a:r>
          </a:p>
          <a:p>
            <a:pPr lvl="2"/>
            <a:r>
              <a:rPr lang="en-US" sz="1600" dirty="0" smtClean="0"/>
              <a:t>However, the STA shall not set TWT on non-primary channel if it is already  operating on non-primary channel</a:t>
            </a:r>
          </a:p>
          <a:p>
            <a:pPr lvl="1"/>
            <a:r>
              <a:rPr lang="en-US" sz="1800" dirty="0" smtClean="0"/>
              <a:t>Define </a:t>
            </a:r>
            <a:r>
              <a:rPr lang="en-US" sz="1800" dirty="0"/>
              <a:t>new control ID </a:t>
            </a:r>
            <a:r>
              <a:rPr lang="en-US" sz="1800" dirty="0" smtClean="0"/>
              <a:t>in A-control field or modify </a:t>
            </a:r>
            <a:r>
              <a:rPr lang="en-US" sz="1800" dirty="0"/>
              <a:t>OMI </a:t>
            </a:r>
          </a:p>
          <a:p>
            <a:pPr lvl="2"/>
            <a:r>
              <a:rPr lang="en-US" sz="1600" dirty="0" smtClean="0"/>
              <a:t>However, since operating </a:t>
            </a:r>
            <a:r>
              <a:rPr lang="en-US" sz="1600" dirty="0"/>
              <a:t>c</a:t>
            </a:r>
            <a:r>
              <a:rPr lang="en-US" sz="1600" dirty="0" smtClean="0"/>
              <a:t>hannel </a:t>
            </a:r>
            <a:r>
              <a:rPr lang="en-US" sz="1600" dirty="0"/>
              <a:t>s</a:t>
            </a:r>
            <a:r>
              <a:rPr lang="en-US" sz="1600" dirty="0" smtClean="0"/>
              <a:t>witch for a 20MHz-only STA should take effect only after the switch request is acknowledged, it is more suited to use action frames</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5" name="Footer Placeholder 4"/>
          <p:cNvSpPr>
            <a:spLocks noGrp="1"/>
          </p:cNvSpPr>
          <p:nvPr>
            <p:ph type="ftr" sz="quarter" idx="3"/>
          </p:nvPr>
        </p:nvSpPr>
        <p:spPr/>
        <p:txBody>
          <a:bodyPr/>
          <a:lstStyle/>
          <a:p>
            <a:pPr>
              <a:defRPr/>
            </a:pPr>
            <a:r>
              <a:rPr lang="en-US" dirty="0" smtClean="0"/>
              <a:t>Apple</a:t>
            </a:r>
          </a:p>
          <a:p>
            <a:pPr>
              <a:defRPr/>
            </a:pPr>
            <a:endParaRPr lang="en-US" dirty="0"/>
          </a:p>
        </p:txBody>
      </p:sp>
    </p:spTree>
    <p:extLst>
      <p:ext uri="{BB962C8B-B14F-4D97-AF65-F5344CB8AC3E}">
        <p14:creationId xmlns:p14="http://schemas.microsoft.com/office/powerpoint/2010/main" val="76992352"/>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154116</TotalTime>
  <Words>2210</Words>
  <Application>Microsoft Macintosh PowerPoint</Application>
  <PresentationFormat>On-screen Show (4:3)</PresentationFormat>
  <Paragraphs>278</Paragraphs>
  <Slides>19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Times New Roman</vt:lpstr>
      <vt:lpstr>宋体</vt:lpstr>
      <vt:lpstr>Arial</vt:lpstr>
      <vt:lpstr>ACcord Submission Template</vt:lpstr>
      <vt:lpstr>CIDs Related to 20MHz-only STAs operating on non-primary 20 MHz channels</vt:lpstr>
      <vt:lpstr>Introduction</vt:lpstr>
      <vt:lpstr>CIDs Related to 20MHz-only Operation on Secondary Channel</vt:lpstr>
      <vt:lpstr>Proposed Resolution</vt:lpstr>
      <vt:lpstr>Motivation</vt:lpstr>
      <vt:lpstr>Motivation (cont.)</vt:lpstr>
      <vt:lpstr>Solution: Enable 20MHz STAs to Operate on Any 20MHz channel</vt:lpstr>
      <vt:lpstr>Channel Access and Protection</vt:lpstr>
      <vt:lpstr>Operating Channel Switch</vt:lpstr>
      <vt:lpstr>Operating Channel Switch (cont.)</vt:lpstr>
      <vt:lpstr>Operation Timer</vt:lpstr>
      <vt:lpstr>Channel Switch Time</vt:lpstr>
      <vt:lpstr>DL transmission in the absence of traffic on primary channel</vt:lpstr>
      <vt:lpstr>UL transmission in the absence of traffic on primary channel</vt:lpstr>
      <vt:lpstr>Beacon Reception and Synchronization</vt:lpstr>
      <vt:lpstr>Co-existence with OBSS</vt:lpstr>
      <vt:lpstr>MU-RTS and CTS</vt:lpstr>
      <vt:lpstr>Summary</vt:lpstr>
      <vt:lpstr>Proposed Spec Text</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Microsoft Office User</cp:lastModifiedBy>
  <cp:revision>2258</cp:revision>
  <cp:lastPrinted>1998-02-10T13:28:06Z</cp:lastPrinted>
  <dcterms:created xsi:type="dcterms:W3CDTF">2009-12-02T19:05:24Z</dcterms:created>
  <dcterms:modified xsi:type="dcterms:W3CDTF">2017-03-09T17:00:16Z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(2)Li1rKYQacqufIbF+UDzt7diGZw2hcmUb8TAK6tjRdyKv1FbzguPD8EZJAnkrmUpeGtgNbOX87TBMZE7gIdML6DE1Z2VdpDRYOr2tc86TTxDHvJdJzADypI65weeUK57crEZjf2f4Vl1Lzoe7bamMAmQbRWTP09hROXQAOHoS8/FFGFJXqP210is52ro0sc5HzAgAjYUCvByWFNMasEgFsahDmkee5HYMqH5Enw4zB+OKYtno</vt:lpwstr>
  </property>
  <property fmtid="{D5CDD505-2E9C-101B-9397-08002B2CF9AE}" pid="4" name="_ms_pID_7253431">
    <vt:lpwstr>nhVYoQ2FgOp8eHjcPf8D3rC8wS68b0aw/PVT8/E6K6aVl675B4b5auxE5Ip4JmPNdE3kUSgYzOCBZ38w+KEBD/HWUrCCkQe4GAE3nd1eFRX4WaUIY4d9H8Ju2xeUUm4ws2bkztthiHnDswoPzaWuk4Mq3fYFb7PsYZeE21w7PoiOGcDejpuIxdQpPNFk4cOoAngqePB7DLp3YWhx</vt:lpwstr>
  </property>
  <property fmtid="{D5CDD505-2E9C-101B-9397-08002B2CF9AE}" pid="5" name="sflag">
    <vt:lpwstr>1418870925</vt:lpwstr>
  </property>
</Properties>
</file>