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13" r:id="rId2"/>
    <p:sldId id="431" r:id="rId3"/>
    <p:sldId id="442" r:id="rId4"/>
    <p:sldId id="432" r:id="rId5"/>
    <p:sldId id="433" r:id="rId6"/>
    <p:sldId id="434" r:id="rId7"/>
    <p:sldId id="447" r:id="rId8"/>
    <p:sldId id="444" r:id="rId9"/>
    <p:sldId id="437" r:id="rId10"/>
    <p:sldId id="448" r:id="rId11"/>
    <p:sldId id="439" r:id="rId12"/>
    <p:sldId id="440" r:id="rId13"/>
    <p:sldId id="438" r:id="rId14"/>
    <p:sldId id="441" r:id="rId15"/>
    <p:sldId id="445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44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5" autoAdjust="0"/>
    <p:restoredTop sz="95501" autoAdjust="0"/>
  </p:normalViewPr>
  <p:slideViewPr>
    <p:cSldViewPr>
      <p:cViewPr>
        <p:scale>
          <a:sx n="100" d="100"/>
          <a:sy n="100" d="100"/>
        </p:scale>
        <p:origin x="-246" y="210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583798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 dirty="0" smtClean="0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5109202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7085262-DAF8-40EB-B101-2C509DD647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8767F8E-C671-44AE-B57E-1FAC75A3C9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C694010-9FAD-4A5E-AE03-53FD22EA53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43906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9CC4226-5898-4289-B3B7-B3B6384723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52FA7AA-22C1-4E97-88D6-3976232AE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29B3BF4-2FB5-48DF-B7F8-378C94E27C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EA5A18A-0502-4C7F-91C7-3FAD3C7033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7D10478-073E-41FC-8CD8-273C831393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2DA8EA7-967B-44C3-81AE-E347CC116D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E488B76-7930-427E-B17C-4A951210E5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7620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581401" y="303340"/>
            <a:ext cx="487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802.11-17/361 r1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381001" y="303340"/>
            <a:ext cx="16001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400" b="1" dirty="0" smtClean="0"/>
              <a:t>     Ma</a:t>
            </a:r>
            <a:r>
              <a:rPr lang="en-US" altLang="zh-CN" sz="1400" b="1" dirty="0" smtClean="0"/>
              <a:t>y</a:t>
            </a:r>
            <a:r>
              <a:rPr lang="en-US" sz="1400" b="1" dirty="0" smtClean="0"/>
              <a:t> 2017</a:t>
            </a:r>
            <a:endParaRPr lang="en-US" sz="1400" b="1" dirty="0"/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6702072" y="6475413"/>
            <a:ext cx="1588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zh-CN" dirty="0" smtClean="0"/>
              <a:t>Ming Gan </a:t>
            </a: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BSS Load Information in </a:t>
            </a:r>
            <a:r>
              <a:rPr lang="en-US" altLang="zh-CN" dirty="0" err="1" smtClean="0"/>
              <a:t>802.11ax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329906"/>
          </a:xfrm>
        </p:spPr>
        <p:txBody>
          <a:bodyPr/>
          <a:lstStyle/>
          <a:p>
            <a:pPr algn="ctr">
              <a:buNone/>
            </a:pPr>
            <a:r>
              <a:rPr lang="en-US" altLang="zh-CN" dirty="0" smtClean="0"/>
              <a:t>Date: 2017-05-01</a:t>
            </a:r>
          </a:p>
          <a:p>
            <a:r>
              <a:rPr lang="en-US" altLang="zh-CN" dirty="0" smtClean="0"/>
              <a:t>Authors: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5" name="Table 12"/>
          <p:cNvGraphicFramePr>
            <a:graphicFrameLocks noGrp="1"/>
          </p:cNvGraphicFramePr>
          <p:nvPr/>
        </p:nvGraphicFramePr>
        <p:xfrm>
          <a:off x="762000" y="2743200"/>
          <a:ext cx="7467600" cy="125650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00200"/>
                <a:gridCol w="1072415"/>
                <a:gridCol w="1650733"/>
                <a:gridCol w="1336307"/>
                <a:gridCol w="1807945"/>
              </a:tblGrid>
              <a:tr h="206445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2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latin typeface="+mn-lt"/>
                          <a:ea typeface="Times New Roman"/>
                          <a:cs typeface="Arial"/>
                        </a:rPr>
                        <a:t>Ming </a:t>
                      </a: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Gan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Times New Roman"/>
                          <a:ea typeface="Times New Roman"/>
                          <a:cs typeface="Arial"/>
                        </a:rPr>
                        <a:t>Huawei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sz="10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, Shenzhen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latin typeface="+mn-lt"/>
                          <a:ea typeface="Times New Roman"/>
                          <a:cs typeface="Arial"/>
                        </a:rPr>
                        <a:t>ming.gan@huawei.com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05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 X. Yang</a:t>
                      </a: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F1-17, Huawei Base, </a:t>
                      </a:r>
                      <a:r>
                        <a:rPr lang="en-US" altLang="zh-CN" sz="1100" dirty="0" err="1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Bantian</a:t>
                      </a: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, Shenzhen</a:t>
                      </a:r>
                      <a:endParaRPr lang="en-US" altLang="zh-CN" sz="14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+86-15914117462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david.yangxun@huawei.com</a:t>
                      </a: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34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6702072" y="6475413"/>
            <a:ext cx="15885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FR" altLang="zh-CN" dirty="0" smtClean="0"/>
              <a:t>Ming Gan </a:t>
            </a:r>
            <a:r>
              <a:rPr kumimoji="0" lang="fr-FR" altLang="zh-CN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et al. (Huawei)</a:t>
            </a: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support have a element to indicate BSS load info?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altLang="zh-CN" sz="2000" dirty="0" smtClean="0"/>
              <a:t>Do you support to indicate the total number of OFDMA/MU-MIMO capable STAs associated with this BSS in BSS load element?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Y</a:t>
            </a:r>
          </a:p>
          <a:p>
            <a:r>
              <a:rPr lang="en-US" altLang="zh-CN" dirty="0" smtClean="0"/>
              <a:t>N</a:t>
            </a:r>
          </a:p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Do you support freq/spatial  underutilization ratio on each 20MHz-CH within the observation time considering the spatial number on each RU?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  <a:p>
            <a:r>
              <a:rPr lang="en-US" altLang="zh-CN" dirty="0" smtClean="0"/>
              <a:t>Y</a:t>
            </a:r>
          </a:p>
          <a:p>
            <a:r>
              <a:rPr lang="en-US" altLang="zh-CN" dirty="0" smtClean="0"/>
              <a:t>N</a:t>
            </a:r>
          </a:p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SP4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lang="en-US" altLang="zh-CN" sz="2000" dirty="0" smtClean="0"/>
              <a:t>Do you support to indicate resource unitization of OFDMA and MU-MIMO 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for each 20MHz channel</a:t>
            </a:r>
            <a:r>
              <a:rPr lang="en-US" altLang="zh-CN" sz="2000" dirty="0" smtClean="0"/>
              <a:t> for load balancing in 802.11ax?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Y</a:t>
            </a:r>
          </a:p>
          <a:p>
            <a:r>
              <a:rPr lang="en-US" altLang="zh-CN" dirty="0" smtClean="0"/>
              <a:t>N</a:t>
            </a:r>
          </a:p>
          <a:p>
            <a:r>
              <a:rPr lang="en-US" altLang="zh-CN" dirty="0" smtClean="0"/>
              <a:t>A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[1] Draft </a:t>
            </a:r>
            <a:r>
              <a:rPr lang="en-US" altLang="zh-CN" sz="1800" dirty="0" err="1" smtClean="0"/>
              <a:t>P802.11REVmc_D8.0</a:t>
            </a:r>
            <a:endParaRPr lang="zh-CN" altLang="en-US" sz="1800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5410200"/>
            <a:ext cx="632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When   </a:t>
            </a:r>
            <a:endParaRPr lang="zh-CN" altLang="en-US" dirty="0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47675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 up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AP updates/sends OFDMA+MU-MIMO BSS load information in Beacon or Probe response.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5" name="矩形 4"/>
          <p:cNvSpPr/>
          <p:nvPr/>
        </p:nvSpPr>
        <p:spPr>
          <a:xfrm>
            <a:off x="2288940" y="4114799"/>
            <a:ext cx="792088" cy="28924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Beacon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6" name="直接箭头连接符 5"/>
          <p:cNvCxnSpPr/>
          <p:nvPr/>
        </p:nvCxnSpPr>
        <p:spPr>
          <a:xfrm>
            <a:off x="1100808" y="4405040"/>
            <a:ext cx="712879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28800" y="4004930"/>
            <a:ext cx="5277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AP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68960" y="3657600"/>
            <a:ext cx="15295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BSS load information</a:t>
            </a:r>
            <a:endParaRPr lang="zh-CN" altLang="en-US" dirty="0"/>
          </a:p>
        </p:txBody>
      </p:sp>
      <p:cxnSp>
        <p:nvCxnSpPr>
          <p:cNvPr id="9" name="直接箭头连接符 8"/>
          <p:cNvCxnSpPr/>
          <p:nvPr/>
        </p:nvCxnSpPr>
        <p:spPr>
          <a:xfrm flipH="1">
            <a:off x="2590800" y="3962400"/>
            <a:ext cx="180020" cy="1440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/>
          <p:cNvSpPr/>
          <p:nvPr/>
        </p:nvSpPr>
        <p:spPr>
          <a:xfrm>
            <a:off x="7005464" y="4114800"/>
            <a:ext cx="756084" cy="29024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Beacon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1" name="任意多边形 10"/>
          <p:cNvSpPr/>
          <p:nvPr/>
        </p:nvSpPr>
        <p:spPr>
          <a:xfrm>
            <a:off x="4737212" y="4278779"/>
            <a:ext cx="135148" cy="207034"/>
          </a:xfrm>
          <a:custGeom>
            <a:avLst/>
            <a:gdLst>
              <a:gd name="connsiteX0" fmla="*/ 122208 w 135148"/>
              <a:gd name="connsiteY0" fmla="*/ 0 h 207034"/>
              <a:gd name="connsiteX1" fmla="*/ 1438 w 135148"/>
              <a:gd name="connsiteY1" fmla="*/ 60385 h 207034"/>
              <a:gd name="connsiteX2" fmla="*/ 130835 w 135148"/>
              <a:gd name="connsiteY2" fmla="*/ 155276 h 207034"/>
              <a:gd name="connsiteX3" fmla="*/ 27318 w 135148"/>
              <a:gd name="connsiteY3" fmla="*/ 207034 h 207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148" h="207034">
                <a:moveTo>
                  <a:pt x="122208" y="0"/>
                </a:moveTo>
                <a:cubicBezTo>
                  <a:pt x="61104" y="17253"/>
                  <a:pt x="0" y="34506"/>
                  <a:pt x="1438" y="60385"/>
                </a:cubicBezTo>
                <a:cubicBezTo>
                  <a:pt x="2876" y="86264"/>
                  <a:pt x="126522" y="130835"/>
                  <a:pt x="130835" y="155276"/>
                </a:cubicBezTo>
                <a:cubicBezTo>
                  <a:pt x="135148" y="179717"/>
                  <a:pt x="81233" y="193375"/>
                  <a:pt x="27318" y="207034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任意多边形 11"/>
          <p:cNvSpPr/>
          <p:nvPr/>
        </p:nvSpPr>
        <p:spPr>
          <a:xfrm>
            <a:off x="4829002" y="4288766"/>
            <a:ext cx="135148" cy="207034"/>
          </a:xfrm>
          <a:custGeom>
            <a:avLst/>
            <a:gdLst>
              <a:gd name="connsiteX0" fmla="*/ 122208 w 135148"/>
              <a:gd name="connsiteY0" fmla="*/ 0 h 207034"/>
              <a:gd name="connsiteX1" fmla="*/ 1438 w 135148"/>
              <a:gd name="connsiteY1" fmla="*/ 60385 h 207034"/>
              <a:gd name="connsiteX2" fmla="*/ 130835 w 135148"/>
              <a:gd name="connsiteY2" fmla="*/ 155276 h 207034"/>
              <a:gd name="connsiteX3" fmla="*/ 27318 w 135148"/>
              <a:gd name="connsiteY3" fmla="*/ 207034 h 2070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5148" h="207034">
                <a:moveTo>
                  <a:pt x="122208" y="0"/>
                </a:moveTo>
                <a:cubicBezTo>
                  <a:pt x="61104" y="17253"/>
                  <a:pt x="0" y="34506"/>
                  <a:pt x="1438" y="60385"/>
                </a:cubicBezTo>
                <a:cubicBezTo>
                  <a:pt x="2876" y="86264"/>
                  <a:pt x="126522" y="130835"/>
                  <a:pt x="130835" y="155276"/>
                </a:cubicBezTo>
                <a:cubicBezTo>
                  <a:pt x="135148" y="179717"/>
                  <a:pt x="81233" y="193375"/>
                  <a:pt x="27318" y="207034"/>
                </a:cubicBezTo>
              </a:path>
            </a:pathLst>
          </a:cu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4536976" y="5383305"/>
            <a:ext cx="1178024" cy="29902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Probe Response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0600" y="5257799"/>
            <a:ext cx="5277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AP</a:t>
            </a:r>
            <a:endParaRPr lang="zh-CN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1905000" y="5683625"/>
            <a:ext cx="1096888" cy="3048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>
                <a:solidFill>
                  <a:schemeClr val="tx1"/>
                </a:solidFill>
              </a:rPr>
              <a:t>Probe Request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16" name="直接箭头连接符 15"/>
          <p:cNvCxnSpPr/>
          <p:nvPr/>
        </p:nvCxnSpPr>
        <p:spPr>
          <a:xfrm>
            <a:off x="1062608" y="5680465"/>
            <a:ext cx="712879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914400" y="5742801"/>
            <a:ext cx="79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STAs</a:t>
            </a:r>
            <a:endParaRPr lang="zh-CN" alt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410200" y="5029200"/>
            <a:ext cx="18837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BSS load information</a:t>
            </a:r>
            <a:endParaRPr lang="zh-CN" altLang="en-US" dirty="0"/>
          </a:p>
        </p:txBody>
      </p:sp>
      <p:cxnSp>
        <p:nvCxnSpPr>
          <p:cNvPr id="19" name="直接箭头连接符 18"/>
          <p:cNvCxnSpPr/>
          <p:nvPr/>
        </p:nvCxnSpPr>
        <p:spPr>
          <a:xfrm flipH="1">
            <a:off x="5029200" y="5257800"/>
            <a:ext cx="304800" cy="12550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3200400" y="5383305"/>
            <a:ext cx="756084" cy="29757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err="1" smtClean="0">
                <a:solidFill>
                  <a:schemeClr val="tx1"/>
                </a:solidFill>
              </a:rPr>
              <a:t>Ack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5791200" y="5688105"/>
            <a:ext cx="756084" cy="30480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err="1" smtClean="0">
                <a:solidFill>
                  <a:schemeClr val="tx1"/>
                </a:solidFill>
              </a:rPr>
              <a:t>Ack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Load Balancing Problem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3810000"/>
          </a:xfrm>
        </p:spPr>
        <p:txBody>
          <a:bodyPr/>
          <a:lstStyle/>
          <a:p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STAs normally prefer to access best AP with strongest received power.</a:t>
            </a:r>
          </a:p>
          <a:p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In 802.11ax, there will be a large number of STAs and traffic in dense scenarios. Some AP may be associated with too many STAs and/or over-loaded.</a:t>
            </a:r>
          </a:p>
          <a:p>
            <a:pPr lvl="1"/>
            <a:r>
              <a:rPr lang="en-US" altLang="zh-CN" sz="16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If STAs choose the busy AP, they have less opportunity of scheduled transmission.</a:t>
            </a:r>
          </a:p>
          <a:p>
            <a:pPr>
              <a:buNone/>
            </a:pP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 </a:t>
            </a:r>
            <a:r>
              <a:rPr lang="en-US" altLang="zh-CN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Load unbalancing problem is getting more serious in 802.11ax dense scenarios.</a:t>
            </a:r>
            <a:endParaRPr lang="en-US" altLang="zh-CN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>
              <a:buNone/>
            </a:pPr>
            <a:endParaRPr lang="en-US" altLang="zh-CN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endParaRPr lang="en-US" altLang="zh-CN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000" dirty="0" smtClean="0"/>
          </a:p>
          <a:p>
            <a:pPr lvl="1"/>
            <a:endParaRPr lang="en-US" altLang="zh-CN" sz="14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椭圆 7"/>
          <p:cNvSpPr/>
          <p:nvPr/>
        </p:nvSpPr>
        <p:spPr>
          <a:xfrm>
            <a:off x="2467000" y="4700228"/>
            <a:ext cx="2556284" cy="1548172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>
            <a:off x="4267200" y="4664224"/>
            <a:ext cx="2556284" cy="1548172"/>
          </a:xfrm>
          <a:prstGeom prst="ellipse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4879268" y="5456312"/>
            <a:ext cx="108012" cy="1080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>
            <a:off x="6067400" y="5024264"/>
            <a:ext cx="108012" cy="1080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>
            <a:off x="5995392" y="5420308"/>
            <a:ext cx="108012" cy="1080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椭圆 12"/>
          <p:cNvSpPr/>
          <p:nvPr/>
        </p:nvSpPr>
        <p:spPr>
          <a:xfrm>
            <a:off x="6355432" y="5636332"/>
            <a:ext cx="108012" cy="1080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/>
          <p:cNvSpPr/>
          <p:nvPr/>
        </p:nvSpPr>
        <p:spPr>
          <a:xfrm>
            <a:off x="4375212" y="5276292"/>
            <a:ext cx="108012" cy="108012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椭圆 14"/>
          <p:cNvSpPr/>
          <p:nvPr/>
        </p:nvSpPr>
        <p:spPr>
          <a:xfrm>
            <a:off x="3187080" y="5348300"/>
            <a:ext cx="108012" cy="108012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/>
          <p:cNvSpPr/>
          <p:nvPr/>
        </p:nvSpPr>
        <p:spPr>
          <a:xfrm>
            <a:off x="5383324" y="5744344"/>
            <a:ext cx="108012" cy="1080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椭圆 16"/>
          <p:cNvSpPr/>
          <p:nvPr/>
        </p:nvSpPr>
        <p:spPr>
          <a:xfrm>
            <a:off x="4699248" y="5672336"/>
            <a:ext cx="108012" cy="1080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/>
          <p:cNvSpPr/>
          <p:nvPr/>
        </p:nvSpPr>
        <p:spPr>
          <a:xfrm>
            <a:off x="3619128" y="5780348"/>
            <a:ext cx="108012" cy="108012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椭圆 18"/>
          <p:cNvSpPr/>
          <p:nvPr/>
        </p:nvSpPr>
        <p:spPr>
          <a:xfrm>
            <a:off x="5707360" y="4988260"/>
            <a:ext cx="108012" cy="1080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等腰三角形 19"/>
          <p:cNvSpPr/>
          <p:nvPr/>
        </p:nvSpPr>
        <p:spPr>
          <a:xfrm>
            <a:off x="5455332" y="4826992"/>
            <a:ext cx="180020" cy="612068"/>
          </a:xfrm>
          <a:prstGeom prst="triangl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等腰三角形 20"/>
          <p:cNvSpPr/>
          <p:nvPr/>
        </p:nvSpPr>
        <p:spPr>
          <a:xfrm>
            <a:off x="3727140" y="4844244"/>
            <a:ext cx="180020" cy="612068"/>
          </a:xfrm>
          <a:prstGeom prst="triangle">
            <a:avLst/>
          </a:prstGeom>
          <a:solidFill>
            <a:srgbClr val="0000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/>
          <p:cNvSpPr/>
          <p:nvPr/>
        </p:nvSpPr>
        <p:spPr>
          <a:xfrm>
            <a:off x="4699248" y="5096272"/>
            <a:ext cx="108012" cy="1080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椭圆 22"/>
          <p:cNvSpPr/>
          <p:nvPr/>
        </p:nvSpPr>
        <p:spPr>
          <a:xfrm>
            <a:off x="6607460" y="5168280"/>
            <a:ext cx="108012" cy="108012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Comments on Loading Balancing Problem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5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3378374"/>
              </p:ext>
            </p:extLst>
          </p:nvPr>
        </p:nvGraphicFramePr>
        <p:xfrm>
          <a:off x="1285874" y="1828800"/>
          <a:ext cx="6648451" cy="3154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0955"/>
                <a:gridCol w="629948"/>
                <a:gridCol w="800934"/>
                <a:gridCol w="3063747"/>
                <a:gridCol w="1612867"/>
              </a:tblGrid>
              <a:tr h="3048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CID</a:t>
                      </a:r>
                      <a:endParaRPr lang="zh-CN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P.L</a:t>
                      </a:r>
                      <a:endParaRPr lang="zh-CN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Clause</a:t>
                      </a:r>
                      <a:endParaRPr lang="zh-CN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Comment</a:t>
                      </a:r>
                      <a:endParaRPr lang="zh-CN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Malgun Gothic" panose="020B0503020000020004" pitchFamily="34" charset="-127"/>
                        </a:rPr>
                        <a:t>Proposed Change</a:t>
                      </a:r>
                      <a:endParaRPr lang="zh-CN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62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  <a:t>5917</a:t>
                      </a:r>
                      <a:endParaRPr lang="zh-CN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  <a:t>67.01</a:t>
                      </a:r>
                      <a:endParaRPr lang="zh-CN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  <a:t>9.4.2</a:t>
                      </a:r>
                      <a:endParaRPr lang="zh-CN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With the introduction of new features such as OFDMA and UL MU MIMO, the existing BSS load elements (9.4.2.160 &amp; 9.4.2.28), which address STA numbers, primary/secondary channel busy condition and DL MU-MIMO underutilization (</a:t>
                      </a:r>
                      <a:r>
                        <a:rPr lang="en-US" altLang="zh-CN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11ac</a:t>
                      </a:r>
                      <a:r>
                        <a:rPr lang="en-US" altLang="zh-CN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are not sufficient for addressing the BSS load status in a </a:t>
                      </a:r>
                      <a:r>
                        <a:rPr lang="en-US" altLang="zh-CN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11ax</a:t>
                      </a:r>
                      <a:r>
                        <a:rPr lang="en-US" altLang="zh-CN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BSS. A further enhanced BSS Load element needs to be defined.</a:t>
                      </a:r>
                      <a:endParaRPr lang="zh-CN" altLang="zh-CN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 a new information element to define </a:t>
                      </a:r>
                      <a:r>
                        <a:rPr lang="en-US" altLang="zh-CN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11ax</a:t>
                      </a:r>
                      <a:r>
                        <a:rPr lang="en-US" altLang="zh-CN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BSS Load. The new IE shall address utilization status of OFDMA as well as UL/DL MU MIMO, as well as provisions to allow future extensions.</a:t>
                      </a:r>
                      <a:endParaRPr lang="zh-CN" altLang="zh-CN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3627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  <a:t>8165</a:t>
                      </a:r>
                      <a:endParaRPr lang="zh-CN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  <a:t>67.01</a:t>
                      </a:r>
                      <a:endParaRPr lang="zh-CN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0" dirty="0" smtClean="0">
                          <a:solidFill>
                            <a:schemeClr val="tx1"/>
                          </a:solidFill>
                          <a:effectLst/>
                        </a:rPr>
                        <a:t>9.4.2</a:t>
                      </a:r>
                      <a:endParaRPr lang="zh-CN" sz="1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BSS load element provides the channel utilization such that the unassociated STA can choose the proper AP┤+ε and extended BSS load element further provides the spatial stream underutilization given the busy channel such that unassociated STA  with MU-MIMO capability can choose the proper AP. Now </a:t>
                      </a:r>
                      <a:r>
                        <a:rPr lang="en-US" altLang="zh-CN" sz="1100" b="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11ax</a:t>
                      </a:r>
                      <a:r>
                        <a:rPr lang="en-US" altLang="zh-CN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introduce a OFDMA, there is the probability of frequency underutilization given the busy channel.</a:t>
                      </a:r>
                      <a:endParaRPr lang="zh-CN" altLang="zh-CN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zh-CN" sz="11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Define a HE BSS load element considering frequency utilization such to help unassociated STA to choose a best AP</a:t>
                      </a:r>
                      <a:endParaRPr lang="zh-CN" altLang="zh-CN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矩形 98"/>
          <p:cNvSpPr/>
          <p:nvPr/>
        </p:nvSpPr>
        <p:spPr bwMode="auto">
          <a:xfrm>
            <a:off x="3424088" y="4699956"/>
            <a:ext cx="381000" cy="1430548"/>
          </a:xfrm>
          <a:prstGeom prst="rect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8" name="矩形 97"/>
          <p:cNvSpPr/>
          <p:nvPr/>
        </p:nvSpPr>
        <p:spPr bwMode="auto">
          <a:xfrm>
            <a:off x="3375200" y="4725834"/>
            <a:ext cx="381000" cy="1430548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5" name="矩形 94"/>
          <p:cNvSpPr/>
          <p:nvPr/>
        </p:nvSpPr>
        <p:spPr bwMode="auto">
          <a:xfrm>
            <a:off x="7502104" y="4976244"/>
            <a:ext cx="381000" cy="306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6" name="矩形 95"/>
          <p:cNvSpPr/>
          <p:nvPr/>
        </p:nvSpPr>
        <p:spPr bwMode="auto">
          <a:xfrm>
            <a:off x="7470468" y="5000688"/>
            <a:ext cx="381000" cy="306000"/>
          </a:xfrm>
          <a:prstGeom prst="rect">
            <a:avLst/>
          </a:prstGeom>
          <a:solidFill>
            <a:srgbClr val="D46C4C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7" name="矩形 96"/>
          <p:cNvSpPr/>
          <p:nvPr/>
        </p:nvSpPr>
        <p:spPr bwMode="auto">
          <a:xfrm>
            <a:off x="7437398" y="5035192"/>
            <a:ext cx="381000" cy="306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4" name="矩形 93"/>
          <p:cNvSpPr/>
          <p:nvPr/>
        </p:nvSpPr>
        <p:spPr bwMode="auto">
          <a:xfrm>
            <a:off x="6048568" y="5808452"/>
            <a:ext cx="381000" cy="144000"/>
          </a:xfrm>
          <a:prstGeom prst="rect">
            <a:avLst/>
          </a:prstGeom>
          <a:solidFill>
            <a:srgbClr val="008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3" name="矩形 92"/>
          <p:cNvSpPr/>
          <p:nvPr/>
        </p:nvSpPr>
        <p:spPr bwMode="auto">
          <a:xfrm>
            <a:off x="6008306" y="5842956"/>
            <a:ext cx="381000" cy="1440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2" name="矩形 91"/>
          <p:cNvSpPr/>
          <p:nvPr/>
        </p:nvSpPr>
        <p:spPr bwMode="auto">
          <a:xfrm>
            <a:off x="5976670" y="5864532"/>
            <a:ext cx="381000" cy="1440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8" name="矩形 87"/>
          <p:cNvSpPr/>
          <p:nvPr/>
        </p:nvSpPr>
        <p:spPr bwMode="auto">
          <a:xfrm>
            <a:off x="7397158" y="5059636"/>
            <a:ext cx="381000" cy="306000"/>
          </a:xfrm>
          <a:prstGeom prst="rect">
            <a:avLst/>
          </a:prstGeom>
          <a:solidFill>
            <a:srgbClr val="008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9" name="矩形 88"/>
          <p:cNvSpPr/>
          <p:nvPr/>
        </p:nvSpPr>
        <p:spPr bwMode="auto">
          <a:xfrm>
            <a:off x="7365522" y="5084080"/>
            <a:ext cx="381000" cy="306000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矩形 89"/>
          <p:cNvSpPr/>
          <p:nvPr/>
        </p:nvSpPr>
        <p:spPr bwMode="auto">
          <a:xfrm>
            <a:off x="7332452" y="5118584"/>
            <a:ext cx="381000" cy="306000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0" name="矩形 59"/>
          <p:cNvSpPr/>
          <p:nvPr/>
        </p:nvSpPr>
        <p:spPr bwMode="auto">
          <a:xfrm>
            <a:off x="3343564" y="4757470"/>
            <a:ext cx="381000" cy="1430548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6" name="矩形 55"/>
          <p:cNvSpPr/>
          <p:nvPr/>
        </p:nvSpPr>
        <p:spPr bwMode="auto">
          <a:xfrm>
            <a:off x="7342512" y="5840088"/>
            <a:ext cx="381000" cy="340738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BSS load information in 802.11ac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US" altLang="zh-CN" sz="1800" dirty="0" smtClean="0"/>
              <a:t>In 802.11ac, MU-MIMO spatial stream</a:t>
            </a: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underutilization</a:t>
            </a:r>
            <a:r>
              <a:rPr lang="en-US" altLang="zh-CN" sz="1800" dirty="0" smtClean="0"/>
              <a:t> have been considered in the ‘</a:t>
            </a:r>
            <a:r>
              <a:rPr lang="en-US" altLang="zh-CN" sz="18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Extended BSS Load element’ of the Beacon frame </a:t>
            </a:r>
            <a:r>
              <a:rPr lang="en-US" altLang="zh-CN" sz="1800" b="1" dirty="0" smtClean="0">
                <a:latin typeface="Times New Roman" pitchFamily="18" charset="0"/>
                <a:ea typeface="+mn-ea"/>
                <a:cs typeface="Times New Roman" pitchFamily="18" charset="0"/>
                <a:sym typeface="Wingdings" pitchFamily="2" charset="2"/>
              </a:rPr>
              <a:t>STAs use it for implementation-specific AP selection.</a:t>
            </a:r>
          </a:p>
          <a:p>
            <a:pPr>
              <a:buFont typeface="Wingdings"/>
              <a:buChar char="è"/>
            </a:pPr>
            <a:r>
              <a:rPr lang="en-US" altLang="zh-CN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However, the frequency utilization is only calculated on primary 20MHz and secondary 20/40/80MHz since OFDM with SU/MU-MIMO is supported in 802.11ac.</a:t>
            </a:r>
          </a:p>
          <a:p>
            <a:r>
              <a:rPr lang="en-US" altLang="zh-CN" sz="1800" dirty="0" smtClean="0">
                <a:sym typeface="Wingdings" pitchFamily="2" charset="2"/>
              </a:rPr>
              <a:t>In 802.11ax, OFDMA together with SU-MIMO on each RU and MU-MIMO on RU&gt;=106 are </a:t>
            </a:r>
            <a:r>
              <a:rPr lang="en-US" altLang="zh-CN" sz="1800" dirty="0" smtClean="0"/>
              <a:t>supported.</a:t>
            </a:r>
            <a:endParaRPr lang="zh-CN" altLang="en-US" sz="18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cxnSp>
        <p:nvCxnSpPr>
          <p:cNvPr id="26" name="直接箭头连接符 25"/>
          <p:cNvCxnSpPr/>
          <p:nvPr/>
        </p:nvCxnSpPr>
        <p:spPr bwMode="auto">
          <a:xfrm>
            <a:off x="1524000" y="6246966"/>
            <a:ext cx="28194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8" name="直接箭头连接符 27"/>
          <p:cNvCxnSpPr/>
          <p:nvPr/>
        </p:nvCxnSpPr>
        <p:spPr bwMode="auto">
          <a:xfrm flipV="1">
            <a:off x="1524000" y="4570566"/>
            <a:ext cx="0" cy="1676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9" name="矩形 28"/>
          <p:cNvSpPr/>
          <p:nvPr/>
        </p:nvSpPr>
        <p:spPr bwMode="auto">
          <a:xfrm>
            <a:off x="1676400" y="5865966"/>
            <a:ext cx="3810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zh-CN" altLang="en-US" smtClean="0"/>
          </a:p>
        </p:txBody>
      </p:sp>
      <p:sp>
        <p:nvSpPr>
          <p:cNvPr id="30" name="矩形 29"/>
          <p:cNvSpPr/>
          <p:nvPr/>
        </p:nvSpPr>
        <p:spPr bwMode="auto">
          <a:xfrm>
            <a:off x="3301868" y="4799166"/>
            <a:ext cx="381000" cy="144923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zh-CN" altLang="en-US" smtClean="0"/>
          </a:p>
        </p:txBody>
      </p:sp>
      <p:sp>
        <p:nvSpPr>
          <p:cNvPr id="33" name="矩形 32"/>
          <p:cNvSpPr/>
          <p:nvPr/>
        </p:nvSpPr>
        <p:spPr bwMode="auto">
          <a:xfrm>
            <a:off x="7300816" y="4799166"/>
            <a:ext cx="381000" cy="14478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4" name="矩形 33"/>
          <p:cNvSpPr/>
          <p:nvPr/>
        </p:nvSpPr>
        <p:spPr bwMode="auto">
          <a:xfrm>
            <a:off x="5943600" y="5865966"/>
            <a:ext cx="381000" cy="3810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zh-CN" altLang="en-US" smtClean="0"/>
          </a:p>
        </p:txBody>
      </p:sp>
      <p:cxnSp>
        <p:nvCxnSpPr>
          <p:cNvPr id="35" name="直接箭头连接符 34"/>
          <p:cNvCxnSpPr/>
          <p:nvPr/>
        </p:nvCxnSpPr>
        <p:spPr bwMode="auto">
          <a:xfrm flipV="1">
            <a:off x="5638800" y="4570566"/>
            <a:ext cx="0" cy="1676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37" name="直接箭头连接符 36"/>
          <p:cNvCxnSpPr/>
          <p:nvPr/>
        </p:nvCxnSpPr>
        <p:spPr bwMode="auto">
          <a:xfrm>
            <a:off x="5638800" y="6246966"/>
            <a:ext cx="2514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4" name="矩形 43"/>
          <p:cNvSpPr/>
          <p:nvPr/>
        </p:nvSpPr>
        <p:spPr bwMode="auto">
          <a:xfrm>
            <a:off x="7300816" y="4826476"/>
            <a:ext cx="381000" cy="2789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6" name="矩形 45"/>
          <p:cNvSpPr/>
          <p:nvPr/>
        </p:nvSpPr>
        <p:spPr bwMode="auto">
          <a:xfrm>
            <a:off x="7300816" y="5671870"/>
            <a:ext cx="381000" cy="17827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191000" y="6026503"/>
            <a:ext cx="457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/>
              <a:t>t</a:t>
            </a:r>
            <a:endParaRPr lang="zh-CN" altLang="en-US" i="1" dirty="0"/>
          </a:p>
        </p:txBody>
      </p:sp>
      <p:sp>
        <p:nvSpPr>
          <p:cNvPr id="62" name="TextBox 61"/>
          <p:cNvSpPr txBox="1"/>
          <p:nvPr/>
        </p:nvSpPr>
        <p:spPr>
          <a:xfrm>
            <a:off x="1328470" y="4494366"/>
            <a:ext cx="15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/>
              <a:t>f</a:t>
            </a:r>
            <a:endParaRPr lang="zh-CN" altLang="en-US" i="1" dirty="0"/>
          </a:p>
        </p:txBody>
      </p:sp>
      <p:sp>
        <p:nvSpPr>
          <p:cNvPr id="63" name="TextBox 62"/>
          <p:cNvSpPr txBox="1"/>
          <p:nvPr/>
        </p:nvSpPr>
        <p:spPr>
          <a:xfrm>
            <a:off x="8160592" y="6180826"/>
            <a:ext cx="457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/>
              <a:t>t</a:t>
            </a:r>
            <a:endParaRPr lang="zh-CN" altLang="en-US" i="1" dirty="0"/>
          </a:p>
        </p:txBody>
      </p:sp>
      <p:sp>
        <p:nvSpPr>
          <p:cNvPr id="64" name="TextBox 63"/>
          <p:cNvSpPr txBox="1"/>
          <p:nvPr/>
        </p:nvSpPr>
        <p:spPr>
          <a:xfrm>
            <a:off x="5469148" y="4502503"/>
            <a:ext cx="152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smtClean="0"/>
              <a:t>f</a:t>
            </a:r>
            <a:endParaRPr lang="zh-CN" altLang="en-US" i="1" dirty="0"/>
          </a:p>
        </p:txBody>
      </p:sp>
      <p:sp>
        <p:nvSpPr>
          <p:cNvPr id="65" name="TextBox 64"/>
          <p:cNvSpPr txBox="1"/>
          <p:nvPr/>
        </p:nvSpPr>
        <p:spPr>
          <a:xfrm>
            <a:off x="1869062" y="4350103"/>
            <a:ext cx="20624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802.11ac with SU/MU-MIMO</a:t>
            </a:r>
            <a:endParaRPr lang="zh-CN" alt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5486400" y="4343400"/>
            <a:ext cx="27101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802.11ax with OFDMA+SU/MU-MIMO</a:t>
            </a:r>
            <a:endParaRPr lang="zh-CN" alt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3741816" y="4876800"/>
            <a:ext cx="990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/>
              <a:t>2STA with 2SSs per STA</a:t>
            </a:r>
            <a:endParaRPr lang="zh-CN" altLang="en-US" sz="1100" dirty="0"/>
          </a:p>
        </p:txBody>
      </p:sp>
      <p:cxnSp>
        <p:nvCxnSpPr>
          <p:cNvPr id="71" name="直接连接符 70"/>
          <p:cNvCxnSpPr/>
          <p:nvPr/>
        </p:nvCxnSpPr>
        <p:spPr bwMode="auto">
          <a:xfrm>
            <a:off x="1524000" y="5874103"/>
            <a:ext cx="6858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73" name="直接连接符 72"/>
          <p:cNvCxnSpPr/>
          <p:nvPr/>
        </p:nvCxnSpPr>
        <p:spPr bwMode="auto">
          <a:xfrm>
            <a:off x="1524000" y="5493103"/>
            <a:ext cx="6781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cxnSp>
        <p:nvCxnSpPr>
          <p:cNvPr id="74" name="直接连接符 73"/>
          <p:cNvCxnSpPr/>
          <p:nvPr/>
        </p:nvCxnSpPr>
        <p:spPr bwMode="auto">
          <a:xfrm>
            <a:off x="1524000" y="4798677"/>
            <a:ext cx="67818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sm" len="sm"/>
            <a:tailEnd type="none" w="sm" len="sm"/>
          </a:ln>
          <a:effectLst/>
        </p:spPr>
      </p:cxnSp>
      <p:sp>
        <p:nvSpPr>
          <p:cNvPr id="75" name="TextBox 74"/>
          <p:cNvSpPr txBox="1"/>
          <p:nvPr/>
        </p:nvSpPr>
        <p:spPr>
          <a:xfrm>
            <a:off x="549218" y="5950303"/>
            <a:ext cx="11031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/>
              <a:t>Primary 20MHz</a:t>
            </a:r>
            <a:endParaRPr lang="zh-CN" altLang="en-US" sz="1050" dirty="0"/>
          </a:p>
        </p:txBody>
      </p:sp>
      <p:sp>
        <p:nvSpPr>
          <p:cNvPr id="76" name="TextBox 75"/>
          <p:cNvSpPr txBox="1"/>
          <p:nvPr/>
        </p:nvSpPr>
        <p:spPr>
          <a:xfrm>
            <a:off x="398252" y="5552051"/>
            <a:ext cx="119776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/>
              <a:t>Secondary 20MHz</a:t>
            </a:r>
            <a:endParaRPr lang="zh-CN" altLang="en-US" sz="1050" dirty="0"/>
          </a:p>
        </p:txBody>
      </p:sp>
      <p:sp>
        <p:nvSpPr>
          <p:cNvPr id="78" name="TextBox 77"/>
          <p:cNvSpPr txBox="1"/>
          <p:nvPr/>
        </p:nvSpPr>
        <p:spPr>
          <a:xfrm>
            <a:off x="398252" y="5010587"/>
            <a:ext cx="119776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/>
              <a:t>Secondary 40MHz</a:t>
            </a:r>
            <a:endParaRPr lang="zh-CN" altLang="en-US" sz="1050" dirty="0"/>
          </a:p>
        </p:txBody>
      </p:sp>
      <p:sp>
        <p:nvSpPr>
          <p:cNvPr id="85" name="矩形 84"/>
          <p:cNvSpPr/>
          <p:nvPr/>
        </p:nvSpPr>
        <p:spPr bwMode="auto">
          <a:xfrm>
            <a:off x="7300816" y="5867400"/>
            <a:ext cx="381000" cy="330678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6" name="矩形 85"/>
          <p:cNvSpPr/>
          <p:nvPr/>
        </p:nvSpPr>
        <p:spPr bwMode="auto">
          <a:xfrm>
            <a:off x="5942144" y="5900470"/>
            <a:ext cx="381000" cy="144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7" name="矩形 86"/>
          <p:cNvSpPr/>
          <p:nvPr/>
        </p:nvSpPr>
        <p:spPr bwMode="auto">
          <a:xfrm>
            <a:off x="1676400" y="5901904"/>
            <a:ext cx="381000" cy="306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1" name="矩形 90"/>
          <p:cNvSpPr/>
          <p:nvPr/>
        </p:nvSpPr>
        <p:spPr bwMode="auto">
          <a:xfrm>
            <a:off x="5943600" y="6071556"/>
            <a:ext cx="381000" cy="1440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1633270" y="6206704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busy</a:t>
            </a:r>
            <a:endParaRPr lang="zh-CN" altLang="en-US" dirty="0"/>
          </a:p>
        </p:txBody>
      </p:sp>
      <p:sp>
        <p:nvSpPr>
          <p:cNvPr id="101" name="TextBox 100"/>
          <p:cNvSpPr txBox="1"/>
          <p:nvPr/>
        </p:nvSpPr>
        <p:spPr>
          <a:xfrm>
            <a:off x="2630898" y="6215330"/>
            <a:ext cx="417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idle</a:t>
            </a:r>
            <a:endParaRPr lang="zh-CN" altLang="en-US" dirty="0"/>
          </a:p>
        </p:txBody>
      </p:sp>
      <p:cxnSp>
        <p:nvCxnSpPr>
          <p:cNvPr id="103" name="直接箭头连接符 102"/>
          <p:cNvCxnSpPr/>
          <p:nvPr/>
        </p:nvCxnSpPr>
        <p:spPr bwMode="auto">
          <a:xfrm>
            <a:off x="1633270" y="6293448"/>
            <a:ext cx="47481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04" name="直接箭头连接符 103"/>
          <p:cNvCxnSpPr/>
          <p:nvPr/>
        </p:nvCxnSpPr>
        <p:spPr bwMode="auto">
          <a:xfrm>
            <a:off x="2083278" y="6298722"/>
            <a:ext cx="119332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08" name="TextBox 107"/>
          <p:cNvSpPr txBox="1"/>
          <p:nvPr/>
        </p:nvSpPr>
        <p:spPr>
          <a:xfrm>
            <a:off x="3267364" y="6213896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busy</a:t>
            </a:r>
            <a:endParaRPr lang="zh-CN" altLang="en-US" dirty="0"/>
          </a:p>
        </p:txBody>
      </p:sp>
      <p:cxnSp>
        <p:nvCxnSpPr>
          <p:cNvPr id="109" name="直接箭头连接符 108"/>
          <p:cNvCxnSpPr/>
          <p:nvPr/>
        </p:nvCxnSpPr>
        <p:spPr bwMode="auto">
          <a:xfrm>
            <a:off x="3267364" y="6300640"/>
            <a:ext cx="47481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5950792" y="6232582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busy</a:t>
            </a:r>
            <a:endParaRPr lang="zh-CN" altLang="en-US" dirty="0"/>
          </a:p>
        </p:txBody>
      </p:sp>
      <p:sp>
        <p:nvSpPr>
          <p:cNvPr id="111" name="TextBox 110"/>
          <p:cNvSpPr txBox="1"/>
          <p:nvPr/>
        </p:nvSpPr>
        <p:spPr>
          <a:xfrm>
            <a:off x="6705600" y="6241208"/>
            <a:ext cx="4171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idle</a:t>
            </a:r>
            <a:endParaRPr lang="zh-CN" altLang="en-US" dirty="0"/>
          </a:p>
        </p:txBody>
      </p:sp>
      <p:cxnSp>
        <p:nvCxnSpPr>
          <p:cNvPr id="112" name="直接箭头连接符 111"/>
          <p:cNvCxnSpPr/>
          <p:nvPr/>
        </p:nvCxnSpPr>
        <p:spPr bwMode="auto">
          <a:xfrm>
            <a:off x="5950792" y="6319326"/>
            <a:ext cx="47481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13" name="直接箭头连接符 112"/>
          <p:cNvCxnSpPr/>
          <p:nvPr/>
        </p:nvCxnSpPr>
        <p:spPr bwMode="auto">
          <a:xfrm>
            <a:off x="6409426" y="6324600"/>
            <a:ext cx="8382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14" name="TextBox 113"/>
          <p:cNvSpPr txBox="1"/>
          <p:nvPr/>
        </p:nvSpPr>
        <p:spPr>
          <a:xfrm>
            <a:off x="7280696" y="6239774"/>
            <a:ext cx="4748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busy</a:t>
            </a:r>
            <a:endParaRPr lang="zh-CN" altLang="en-US" dirty="0"/>
          </a:p>
        </p:txBody>
      </p:sp>
      <p:cxnSp>
        <p:nvCxnSpPr>
          <p:cNvPr id="115" name="直接箭头连接符 114"/>
          <p:cNvCxnSpPr/>
          <p:nvPr/>
        </p:nvCxnSpPr>
        <p:spPr bwMode="auto">
          <a:xfrm>
            <a:off x="7254818" y="6326518"/>
            <a:ext cx="47481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22" name="TextBox 121"/>
          <p:cNvSpPr txBox="1"/>
          <p:nvPr/>
        </p:nvSpPr>
        <p:spPr>
          <a:xfrm>
            <a:off x="7696200" y="5656862"/>
            <a:ext cx="990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/>
              <a:t>2STA with 1SS per STA on 242-RU</a:t>
            </a:r>
            <a:endParaRPr lang="zh-CN" altLang="en-US" sz="1100" dirty="0"/>
          </a:p>
        </p:txBody>
      </p:sp>
      <p:sp>
        <p:nvSpPr>
          <p:cNvPr id="123" name="TextBox 122"/>
          <p:cNvSpPr txBox="1"/>
          <p:nvPr/>
        </p:nvSpPr>
        <p:spPr>
          <a:xfrm>
            <a:off x="7924800" y="4800600"/>
            <a:ext cx="990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/>
              <a:t>4STA with 2SSs per STA on 242-RU</a:t>
            </a:r>
            <a:endParaRPr lang="zh-CN" altLang="en-US" sz="1100" dirty="0"/>
          </a:p>
        </p:txBody>
      </p:sp>
      <p:sp>
        <p:nvSpPr>
          <p:cNvPr id="124" name="TextBox 123"/>
          <p:cNvSpPr txBox="1"/>
          <p:nvPr/>
        </p:nvSpPr>
        <p:spPr>
          <a:xfrm>
            <a:off x="6019800" y="5257800"/>
            <a:ext cx="990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/>
              <a:t>4STA with 1SS per STA on 106-RU</a:t>
            </a:r>
            <a:endParaRPr lang="zh-CN" altLang="en-US" sz="1100" dirty="0"/>
          </a:p>
        </p:txBody>
      </p:sp>
      <p:sp>
        <p:nvSpPr>
          <p:cNvPr id="67" name="矩形 66"/>
          <p:cNvSpPr/>
          <p:nvPr/>
        </p:nvSpPr>
        <p:spPr bwMode="auto">
          <a:xfrm>
            <a:off x="7297948" y="5164348"/>
            <a:ext cx="381000" cy="2789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Objective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 propose to consider resource utilization of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each 20 MHz channel</a:t>
            </a:r>
            <a:r>
              <a:rPr lang="en-US" altLang="zh-CN" dirty="0" smtClean="0"/>
              <a:t> and Frequency and spatial stream underutilization of OFDMA and SU/MU-MIMO on each 20 MHz channel for load balancing in 802.11ax.</a:t>
            </a:r>
          </a:p>
          <a:p>
            <a:pPr lvl="1"/>
            <a:r>
              <a:rPr lang="en-US" altLang="zh-CN" dirty="0" smtClean="0"/>
              <a:t>Resource dimensions {time, frequency, space}</a:t>
            </a:r>
          </a:p>
          <a:p>
            <a:pPr lvl="2"/>
            <a:r>
              <a:rPr lang="en-US" altLang="zh-CN" dirty="0" smtClean="0"/>
              <a:t>frequency-domain: </a:t>
            </a:r>
            <a:r>
              <a:rPr lang="en-US" altLang="zh-CN" dirty="0" smtClean="0">
                <a:solidFill>
                  <a:srgbClr val="FF0000"/>
                </a:solidFill>
              </a:rPr>
              <a:t>each 20MHz-CH</a:t>
            </a:r>
            <a:r>
              <a:rPr lang="en-US" altLang="zh-CN" dirty="0" smtClean="0"/>
              <a:t> instead of primary 20, secondary 20/40/80MHz only</a:t>
            </a:r>
          </a:p>
          <a:p>
            <a:pPr lvl="2"/>
            <a:r>
              <a:rPr lang="en-US" altLang="zh-CN" dirty="0" smtClean="0"/>
              <a:t>space-domain: </a:t>
            </a:r>
            <a:r>
              <a:rPr lang="en-US" altLang="zh-CN" dirty="0" smtClean="0">
                <a:solidFill>
                  <a:srgbClr val="FF0000"/>
                </a:solidFill>
              </a:rPr>
              <a:t>SU/MU-MIMO spatial streams on OFDMA RUs</a:t>
            </a:r>
            <a:r>
              <a:rPr lang="en-US" altLang="zh-CN" dirty="0" smtClean="0"/>
              <a:t> instead of that on whole BW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6992" y="5453330"/>
            <a:ext cx="767333" cy="4992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802.11ac BSS Load Element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MU-MIMO BSS load element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388078"/>
            <a:ext cx="7416824" cy="2431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5758" y="4876800"/>
            <a:ext cx="4798876" cy="549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1710680" y="5532052"/>
            <a:ext cx="51845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i="1" dirty="0" err="1" smtClean="0"/>
              <a:t>T</a:t>
            </a:r>
            <a:r>
              <a:rPr lang="en-US" altLang="zh-CN" sz="1050" i="1" baseline="-25000" dirty="0" err="1" smtClean="0"/>
              <a:t>utilize</a:t>
            </a:r>
            <a:r>
              <a:rPr lang="en-US" altLang="zh-CN" sz="1050" baseline="-25000" dirty="0" err="1" smtClean="0"/>
              <a:t>d</a:t>
            </a:r>
            <a:r>
              <a:rPr lang="en-US" altLang="zh-CN" dirty="0" smtClean="0"/>
              <a:t>:                        with </a:t>
            </a:r>
            <a:r>
              <a:rPr lang="en-US" altLang="zh-CN" i="1" dirty="0" err="1" smtClean="0"/>
              <a:t>N</a:t>
            </a:r>
            <a:r>
              <a:rPr lang="en-US" altLang="zh-CN" i="1" baseline="-25000" dirty="0" err="1" smtClean="0"/>
              <a:t>ss</a:t>
            </a:r>
            <a:r>
              <a:rPr lang="en-US" altLang="zh-CN" baseline="-25000" dirty="0" err="1" smtClean="0"/>
              <a:t>,</a:t>
            </a:r>
            <a:r>
              <a:rPr lang="en-US" altLang="zh-CN" i="1" baseline="-25000" dirty="0" err="1" smtClean="0"/>
              <a:t>i</a:t>
            </a:r>
            <a:r>
              <a:rPr lang="en-US" altLang="zh-CN" dirty="0" smtClean="0"/>
              <a:t> is utilized number of SSs during </a:t>
            </a:r>
            <a:r>
              <a:rPr lang="en-US" altLang="zh-CN" dirty="0" err="1" smtClean="0"/>
              <a:t>i-th</a:t>
            </a:r>
            <a:r>
              <a:rPr lang="en-US" altLang="zh-CN" dirty="0" smtClean="0"/>
              <a:t> busy time </a:t>
            </a:r>
            <a:r>
              <a:rPr lang="en-US" altLang="zh-CN" i="1" dirty="0" smtClean="0"/>
              <a:t>T</a:t>
            </a:r>
            <a:r>
              <a:rPr lang="en-US" altLang="zh-CN" sz="1000" i="1" dirty="0" smtClean="0"/>
              <a:t>i</a:t>
            </a:r>
          </a:p>
          <a:p>
            <a:endParaRPr lang="en-US" altLang="zh-CN" i="1" dirty="0" smtClean="0"/>
          </a:p>
          <a:p>
            <a:r>
              <a:rPr lang="en-US" altLang="zh-CN" i="1" dirty="0" err="1" smtClean="0"/>
              <a:t>N</a:t>
            </a:r>
            <a:r>
              <a:rPr lang="en-US" altLang="zh-CN" sz="1050" i="1" baseline="-25000" dirty="0" err="1" smtClean="0"/>
              <a:t>max_SS</a:t>
            </a:r>
            <a:r>
              <a:rPr lang="en-US" altLang="zh-CN" dirty="0" smtClean="0"/>
              <a:t>: max </a:t>
            </a:r>
            <a:r>
              <a:rPr lang="en-US" altLang="zh-CN" dirty="0" err="1" smtClean="0"/>
              <a:t>Nss</a:t>
            </a:r>
            <a:r>
              <a:rPr lang="en-US" altLang="zh-CN" dirty="0" smtClean="0"/>
              <a:t> at AP</a:t>
            </a:r>
          </a:p>
          <a:p>
            <a:r>
              <a:rPr lang="en-US" altLang="zh-CN" i="1" dirty="0" err="1" smtClean="0"/>
              <a:t>T</a:t>
            </a:r>
            <a:r>
              <a:rPr lang="en-US" altLang="zh-CN" sz="1050" i="1" baseline="-25000" dirty="0" err="1" smtClean="0"/>
              <a:t>busy</a:t>
            </a:r>
            <a:r>
              <a:rPr lang="en-US" altLang="zh-CN" dirty="0" smtClean="0"/>
              <a:t>: CCA busy time (us)</a:t>
            </a:r>
          </a:p>
          <a:p>
            <a:endParaRPr lang="zh-CN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042656" y="3802360"/>
            <a:ext cx="129394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 smtClean="0"/>
              <a:t>for primary 20MHz</a:t>
            </a:r>
            <a:endParaRPr lang="zh-CN" altLang="en-US" sz="1050" dirty="0"/>
          </a:p>
        </p:txBody>
      </p:sp>
      <p:sp>
        <p:nvSpPr>
          <p:cNvPr id="23" name="矩形 22"/>
          <p:cNvSpPr/>
          <p:nvPr/>
        </p:nvSpPr>
        <p:spPr bwMode="auto">
          <a:xfrm>
            <a:off x="3106948" y="3420374"/>
            <a:ext cx="943200" cy="6804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802.11ax BSS Load Element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In 802.11ax, DL/UL MU OFDMA and SU/MU-MIMO are based on AP scheduling.</a:t>
            </a:r>
          </a:p>
          <a:p>
            <a:pPr lvl="1"/>
            <a:r>
              <a:rPr lang="en-US" altLang="zh-CN" sz="1400" dirty="0" smtClean="0"/>
              <a:t>Within each 20MHz, there may be OFDMA RUs with different number of MU-MIMO STAs and/or SU-MIMO streams.</a:t>
            </a:r>
          </a:p>
          <a:p>
            <a:pPr lvl="1"/>
            <a:r>
              <a:rPr lang="en-US" altLang="zh-CN" sz="1400" dirty="0" smtClean="0"/>
              <a:t>Each 20MHz has variant freq/spatial underutilization </a:t>
            </a:r>
            <a:r>
              <a:rPr lang="en-US" altLang="zh-CN" sz="1400" dirty="0" smtClean="0">
                <a:sym typeface="Wingdings" pitchFamily="2" charset="2"/>
              </a:rPr>
              <a:t> need to be indicated</a:t>
            </a:r>
            <a:r>
              <a:rPr lang="en-US" altLang="zh-CN" sz="1400" dirty="0" smtClean="0"/>
              <a:t> respectively.</a:t>
            </a:r>
          </a:p>
          <a:p>
            <a:endParaRPr lang="en-US" altLang="zh-CN" sz="2000" dirty="0" smtClean="0"/>
          </a:p>
          <a:p>
            <a:r>
              <a:rPr lang="en-US" altLang="zh-CN" sz="2000" dirty="0" smtClean="0"/>
              <a:t>OFDMA+MU-MIMO BSS load element need to indicate</a:t>
            </a:r>
          </a:p>
          <a:p>
            <a:pPr lvl="1"/>
            <a:r>
              <a:rPr lang="en-US" altLang="zh-CN" sz="1400" dirty="0" smtClean="0"/>
              <a:t>Total number of OFDMA/MU-MIMO capable STAs associated with this BSS</a:t>
            </a:r>
          </a:p>
          <a:p>
            <a:pPr lvl="1"/>
            <a:r>
              <a:rPr lang="en-US" altLang="zh-CN" sz="1400" dirty="0" smtClean="0"/>
              <a:t>Freq/spatial underutilization ratio on each 20MHz-CH within the observation time considering the spatial number on each RU</a:t>
            </a:r>
          </a:p>
          <a:p>
            <a:pPr lvl="1"/>
            <a:r>
              <a:rPr lang="en-US" altLang="zh-CN" sz="1400" dirty="0" smtClean="0"/>
              <a:t>The observable utilization on each 20 MHz-CH, except for primary 20 MHz and second 20 MHz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Indication of BSS Load Elements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AP updates/sends OFDMA+MU-MIMO BSS load information in Beacon or Probe response.</a:t>
            </a:r>
          </a:p>
          <a:p>
            <a:pPr lvl="1"/>
            <a:r>
              <a:rPr lang="en-US" altLang="zh-CN" sz="1600" dirty="0" smtClean="0"/>
              <a:t>Detailed definition of BSS load elements are as following</a:t>
            </a:r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 smtClean="0"/>
          </a:p>
          <a:p>
            <a:pPr lvl="1"/>
            <a:endParaRPr lang="en-US" altLang="zh-CN" sz="1600" dirty="0" smtClean="0"/>
          </a:p>
          <a:p>
            <a:pPr lvl="1"/>
            <a:r>
              <a:rPr lang="en-US" altLang="zh-CN" sz="1600" dirty="0" smtClean="0"/>
              <a:t>The definition observable utilization is similar to that in extended BSS load element</a:t>
            </a:r>
            <a:endParaRPr lang="zh-CN" altLang="en-US" sz="160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22" name="矩形 21"/>
          <p:cNvSpPr/>
          <p:nvPr/>
        </p:nvSpPr>
        <p:spPr bwMode="auto">
          <a:xfrm>
            <a:off x="1295400" y="3124200"/>
            <a:ext cx="7620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Element</a:t>
            </a:r>
            <a:r>
              <a:rPr kumimoji="0" lang="en-US" altLang="zh-CN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ID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矩形 22"/>
          <p:cNvSpPr/>
          <p:nvPr/>
        </p:nvSpPr>
        <p:spPr bwMode="auto">
          <a:xfrm>
            <a:off x="2057400" y="3124200"/>
            <a:ext cx="6858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Length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4" name="矩形 23"/>
          <p:cNvSpPr/>
          <p:nvPr/>
        </p:nvSpPr>
        <p:spPr bwMode="auto">
          <a:xfrm>
            <a:off x="2743200" y="3124200"/>
            <a:ext cx="10668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OFDMA/MU-MIMO Capable STA Count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矩形 24"/>
          <p:cNvSpPr/>
          <p:nvPr/>
        </p:nvSpPr>
        <p:spPr bwMode="auto">
          <a:xfrm>
            <a:off x="3809995" y="3124200"/>
            <a:ext cx="12192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/>
              <a:t>Freq/spatial Underutilization</a:t>
            </a:r>
          </a:p>
          <a:p>
            <a:pPr algn="ctr"/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for 1</a:t>
            </a:r>
            <a:r>
              <a:rPr kumimoji="0" lang="en-US" altLang="zh-CN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st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r>
              <a:rPr kumimoji="0" lang="en-US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20MHz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CH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矩形 25"/>
          <p:cNvSpPr/>
          <p:nvPr/>
        </p:nvSpPr>
        <p:spPr bwMode="auto">
          <a:xfrm>
            <a:off x="5333995" y="3124200"/>
            <a:ext cx="1219205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dirty="0" smtClean="0"/>
              <a:t>Freq/spatial Underutilization</a:t>
            </a:r>
          </a:p>
          <a:p>
            <a:pPr algn="ctr"/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for 8</a:t>
            </a:r>
            <a:r>
              <a:rPr lang="en-US" altLang="zh-CN" baseline="30000" dirty="0" smtClean="0"/>
              <a:t>th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 </a:t>
            </a:r>
            <a:r>
              <a:rPr kumimoji="0" lang="en-US" altLang="zh-CN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20MHz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CH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7" name="矩形 26"/>
          <p:cNvSpPr/>
          <p:nvPr/>
        </p:nvSpPr>
        <p:spPr bwMode="auto">
          <a:xfrm>
            <a:off x="5029195" y="3124200"/>
            <a:ext cx="3048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dirty="0" smtClean="0"/>
              <a:t>…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8" name="矩形 27"/>
          <p:cNvSpPr/>
          <p:nvPr/>
        </p:nvSpPr>
        <p:spPr bwMode="auto">
          <a:xfrm>
            <a:off x="4724400" y="4114800"/>
            <a:ext cx="15240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050" dirty="0" smtClean="0"/>
              <a:t>Observable</a:t>
            </a:r>
            <a:br>
              <a:rPr lang="en-US" altLang="zh-CN" sz="1050" dirty="0" smtClean="0"/>
            </a:br>
            <a:r>
              <a:rPr lang="en-US" altLang="zh-CN" sz="1050" dirty="0" smtClean="0"/>
              <a:t>1</a:t>
            </a:r>
            <a:r>
              <a:rPr lang="en-US" altLang="zh-CN" sz="1050" baseline="30000" dirty="0" smtClean="0"/>
              <a:t>st</a:t>
            </a:r>
            <a:r>
              <a:rPr lang="en-US" altLang="zh-CN" sz="1050" dirty="0" smtClean="0"/>
              <a:t> 20 MHz </a:t>
            </a:r>
            <a:r>
              <a:rPr lang="en-US" altLang="zh-CN" sz="1050" dirty="0" err="1" smtClean="0"/>
              <a:t>Subband</a:t>
            </a:r>
            <a:r>
              <a:rPr lang="en-US" altLang="zh-CN" sz="1050" dirty="0" smtClean="0"/>
              <a:t> of Secondary</a:t>
            </a:r>
            <a:br>
              <a:rPr lang="en-US" altLang="zh-CN" sz="1050" dirty="0" smtClean="0"/>
            </a:br>
            <a:r>
              <a:rPr lang="en-US" altLang="zh-CN" sz="1050" dirty="0" smtClean="0"/>
              <a:t>80 MHz</a:t>
            </a:r>
            <a:br>
              <a:rPr lang="en-US" altLang="zh-CN" sz="1050" dirty="0" smtClean="0"/>
            </a:br>
            <a:r>
              <a:rPr lang="en-US" altLang="zh-CN" sz="1050" dirty="0" smtClean="0"/>
              <a:t>Utilization </a:t>
            </a:r>
            <a:br>
              <a:rPr lang="en-US" altLang="zh-CN" sz="1050" dirty="0" smtClean="0"/>
            </a:br>
            <a:endParaRPr kumimoji="0" lang="zh-CN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矩形 28"/>
          <p:cNvSpPr/>
          <p:nvPr/>
        </p:nvSpPr>
        <p:spPr bwMode="auto">
          <a:xfrm>
            <a:off x="6553200" y="4114800"/>
            <a:ext cx="15240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050" dirty="0" smtClean="0"/>
              <a:t>Observable</a:t>
            </a:r>
            <a:br>
              <a:rPr lang="en-US" altLang="zh-CN" sz="1050" dirty="0" smtClean="0"/>
            </a:br>
            <a:r>
              <a:rPr lang="en-US" altLang="zh-CN" sz="1050" dirty="0" smtClean="0"/>
              <a:t>4</a:t>
            </a:r>
            <a:r>
              <a:rPr lang="en-US" altLang="zh-CN" sz="1050" baseline="30000" dirty="0" smtClean="0"/>
              <a:t>th</a:t>
            </a:r>
            <a:r>
              <a:rPr lang="en-US" altLang="zh-CN" sz="1050" dirty="0" smtClean="0"/>
              <a:t> 20 MHz </a:t>
            </a:r>
            <a:r>
              <a:rPr lang="en-US" altLang="zh-CN" sz="1050" dirty="0" err="1" smtClean="0"/>
              <a:t>Subband</a:t>
            </a:r>
            <a:r>
              <a:rPr lang="en-US" altLang="zh-CN" sz="1050" dirty="0" smtClean="0"/>
              <a:t> of Secondary</a:t>
            </a:r>
            <a:br>
              <a:rPr lang="en-US" altLang="zh-CN" sz="1050" dirty="0" smtClean="0"/>
            </a:br>
            <a:r>
              <a:rPr lang="en-US" altLang="zh-CN" sz="1050" dirty="0" smtClean="0"/>
              <a:t>80 MHz</a:t>
            </a:r>
            <a:br>
              <a:rPr lang="en-US" altLang="zh-CN" sz="1050" dirty="0" smtClean="0"/>
            </a:br>
            <a:r>
              <a:rPr lang="en-US" altLang="zh-CN" sz="1050" dirty="0" smtClean="0"/>
              <a:t>Utilization </a:t>
            </a:r>
            <a:br>
              <a:rPr lang="en-US" altLang="zh-CN" sz="1050" dirty="0" smtClean="0"/>
            </a:br>
            <a:endParaRPr kumimoji="0" lang="zh-CN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0" name="矩形 29"/>
          <p:cNvSpPr/>
          <p:nvPr/>
        </p:nvSpPr>
        <p:spPr bwMode="auto">
          <a:xfrm>
            <a:off x="6248400" y="4114800"/>
            <a:ext cx="3048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1050" dirty="0" smtClean="0"/>
              <a:t>…</a:t>
            </a:r>
            <a:endParaRPr kumimoji="0" lang="zh-CN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1" name="矩形 30"/>
          <p:cNvSpPr/>
          <p:nvPr/>
        </p:nvSpPr>
        <p:spPr bwMode="auto">
          <a:xfrm>
            <a:off x="2057400" y="4114800"/>
            <a:ext cx="12954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050" dirty="0" smtClean="0"/>
              <a:t>Observable</a:t>
            </a:r>
            <a:br>
              <a:rPr lang="en-US" altLang="zh-CN" sz="1050" dirty="0" smtClean="0"/>
            </a:br>
            <a:r>
              <a:rPr lang="en-US" altLang="zh-CN" sz="1050" dirty="0" smtClean="0"/>
              <a:t>1</a:t>
            </a:r>
            <a:r>
              <a:rPr lang="en-US" altLang="zh-CN" sz="1050" baseline="30000" dirty="0" smtClean="0"/>
              <a:t>st</a:t>
            </a:r>
            <a:r>
              <a:rPr lang="en-US" altLang="zh-CN" sz="1050" dirty="0" smtClean="0"/>
              <a:t> 20 MHz </a:t>
            </a:r>
            <a:r>
              <a:rPr lang="en-US" altLang="zh-CN" sz="1050" dirty="0" err="1" smtClean="0"/>
              <a:t>Subband</a:t>
            </a:r>
            <a:r>
              <a:rPr lang="en-US" altLang="zh-CN" sz="1050" dirty="0" smtClean="0"/>
              <a:t> of Secondary</a:t>
            </a:r>
            <a:br>
              <a:rPr lang="en-US" altLang="zh-CN" sz="1050" dirty="0" smtClean="0"/>
            </a:br>
            <a:r>
              <a:rPr lang="en-US" altLang="zh-CN" sz="1050" dirty="0" smtClean="0"/>
              <a:t>40 MHz</a:t>
            </a:r>
            <a:br>
              <a:rPr lang="en-US" altLang="zh-CN" sz="1050" dirty="0" smtClean="0"/>
            </a:br>
            <a:r>
              <a:rPr lang="en-US" altLang="zh-CN" sz="1050" dirty="0" smtClean="0"/>
              <a:t>Utilization</a:t>
            </a:r>
            <a:br>
              <a:rPr lang="en-US" altLang="zh-CN" sz="1050" dirty="0" smtClean="0"/>
            </a:br>
            <a:r>
              <a:rPr lang="en-US" altLang="zh-CN" sz="1050" dirty="0" smtClean="0"/>
              <a:t/>
            </a:r>
            <a:br>
              <a:rPr lang="en-US" altLang="zh-CN" sz="1050" dirty="0" smtClean="0"/>
            </a:br>
            <a:endParaRPr kumimoji="0" lang="zh-CN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矩形 31"/>
          <p:cNvSpPr/>
          <p:nvPr/>
        </p:nvSpPr>
        <p:spPr bwMode="auto">
          <a:xfrm>
            <a:off x="3352800" y="4114800"/>
            <a:ext cx="1371600" cy="8382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zh-CN" sz="1050" dirty="0" smtClean="0"/>
              <a:t>Observable</a:t>
            </a:r>
            <a:br>
              <a:rPr lang="en-US" altLang="zh-CN" sz="1050" dirty="0" smtClean="0"/>
            </a:br>
            <a:r>
              <a:rPr lang="en-US" altLang="zh-CN" sz="1050" dirty="0" smtClean="0"/>
              <a:t>2</a:t>
            </a:r>
            <a:r>
              <a:rPr lang="en-US" altLang="zh-CN" sz="1050" baseline="30000" dirty="0" smtClean="0"/>
              <a:t>nd</a:t>
            </a:r>
            <a:r>
              <a:rPr lang="en-US" altLang="zh-CN" sz="1050" dirty="0" smtClean="0"/>
              <a:t> 20 MHz </a:t>
            </a:r>
            <a:r>
              <a:rPr lang="en-US" altLang="zh-CN" sz="1050" dirty="0" err="1" smtClean="0"/>
              <a:t>Subband</a:t>
            </a:r>
            <a:r>
              <a:rPr lang="en-US" altLang="zh-CN" sz="1050" dirty="0" smtClean="0"/>
              <a:t> of Secondary</a:t>
            </a:r>
            <a:br>
              <a:rPr lang="en-US" altLang="zh-CN" sz="1050" dirty="0" smtClean="0"/>
            </a:br>
            <a:r>
              <a:rPr lang="en-US" altLang="zh-CN" sz="1050" dirty="0" smtClean="0"/>
              <a:t>40 MHz</a:t>
            </a:r>
            <a:br>
              <a:rPr lang="en-US" altLang="zh-CN" sz="1050" dirty="0" smtClean="0"/>
            </a:br>
            <a:r>
              <a:rPr lang="en-US" altLang="zh-CN" sz="1050" dirty="0" smtClean="0"/>
              <a:t>Utilization</a:t>
            </a:r>
            <a:br>
              <a:rPr lang="en-US" altLang="zh-CN" sz="1050" dirty="0" smtClean="0"/>
            </a:br>
            <a:r>
              <a:rPr lang="en-US" altLang="zh-CN" sz="1050" dirty="0" smtClean="0"/>
              <a:t/>
            </a:r>
            <a:br>
              <a:rPr lang="en-US" altLang="zh-CN" sz="1050" dirty="0" smtClean="0"/>
            </a:br>
            <a:endParaRPr kumimoji="0" lang="zh-CN" altLang="en-US" sz="10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We propose to consider </a:t>
            </a:r>
            <a:r>
              <a:rPr lang="en-US" altLang="zh-CN" smtClean="0"/>
              <a:t>resource utilization of 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each 20 MHz channel</a:t>
            </a:r>
            <a:r>
              <a:rPr lang="en-US" altLang="zh-CN" dirty="0" smtClean="0"/>
              <a:t> and Frequency and spatial stream underutilization of OFDMA and SU/MU-MIMO on each 20 MHz channel for load balancing in 802.11ax.</a:t>
            </a:r>
          </a:p>
          <a:p>
            <a:r>
              <a:rPr lang="en-US" altLang="zh-CN" dirty="0" smtClean="0"/>
              <a:t>OFDMA+MU-MIMO BSS load element need to indicate</a:t>
            </a:r>
          </a:p>
          <a:p>
            <a:pPr lvl="1"/>
            <a:r>
              <a:rPr lang="en-US" altLang="zh-CN" dirty="0" smtClean="0"/>
              <a:t>Total number of OFDMA/MU-MIMO capable STAs associated with this BSS</a:t>
            </a:r>
          </a:p>
          <a:p>
            <a:pPr lvl="1"/>
            <a:r>
              <a:rPr lang="en-US" altLang="zh-CN" dirty="0" smtClean="0"/>
              <a:t>Freq/spatial underutilization ratio on each 20MHz-CH within the observation time considering the spatial number on each RU</a:t>
            </a:r>
          </a:p>
          <a:p>
            <a:pPr lvl="1"/>
            <a:r>
              <a:rPr lang="en-US" altLang="zh-CN" dirty="0" smtClean="0"/>
              <a:t>The observable utilization on each </a:t>
            </a:r>
            <a:r>
              <a:rPr lang="en-US" altLang="zh-CN" dirty="0" err="1" smtClean="0"/>
              <a:t>20MHz</a:t>
            </a:r>
            <a:r>
              <a:rPr lang="en-US" altLang="zh-CN" dirty="0" smtClean="0"/>
              <a:t>-CH, except for primary </a:t>
            </a:r>
            <a:r>
              <a:rPr lang="en-US" altLang="zh-CN" dirty="0" err="1" smtClean="0"/>
              <a:t>20MHz</a:t>
            </a:r>
            <a:r>
              <a:rPr lang="en-US" altLang="zh-CN" dirty="0" smtClean="0"/>
              <a:t> and second </a:t>
            </a:r>
            <a:r>
              <a:rPr lang="en-US" altLang="zh-CN" dirty="0" err="1" smtClean="0"/>
              <a:t>20MHz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41526</TotalTime>
  <Words>960</Words>
  <Application>Microsoft Office PowerPoint</Application>
  <PresentationFormat>全屏显示(4:3)</PresentationFormat>
  <Paragraphs>172</Paragraphs>
  <Slides>15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ACcord Submission Template</vt:lpstr>
      <vt:lpstr>BSS Load Information in 802.11ax</vt:lpstr>
      <vt:lpstr>Load Balancing Problem</vt:lpstr>
      <vt:lpstr>Comments on Loading Balancing Problem</vt:lpstr>
      <vt:lpstr>BSS load information in 802.11ac</vt:lpstr>
      <vt:lpstr>Objective</vt:lpstr>
      <vt:lpstr>802.11ac BSS Load Element</vt:lpstr>
      <vt:lpstr>802.11ax BSS Load Element</vt:lpstr>
      <vt:lpstr>Indication of BSS Load Elements</vt:lpstr>
      <vt:lpstr>Summary</vt:lpstr>
      <vt:lpstr>SP1</vt:lpstr>
      <vt:lpstr>SP2</vt:lpstr>
      <vt:lpstr>SP3</vt:lpstr>
      <vt:lpstr>SP4</vt:lpstr>
      <vt:lpstr>References</vt:lpstr>
      <vt:lpstr>Back up</vt:lpstr>
    </vt:vector>
  </TitlesOfParts>
  <Company>&lt;Company Name&gt;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ming.gan@huawei.com</dc:creator>
  <cp:lastModifiedBy>Ming Gan</cp:lastModifiedBy>
  <cp:revision>996</cp:revision>
  <cp:lastPrinted>1998-02-10T13:28:06Z</cp:lastPrinted>
  <dcterms:created xsi:type="dcterms:W3CDTF">2009-12-02T19:05:24Z</dcterms:created>
  <dcterms:modified xsi:type="dcterms:W3CDTF">2017-05-09T03:18:01Z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(3)4Fi5xspvQGr8b6y36Y0xugU2f4wyliB5ZK6LMypj1u6W4WS7LnaGmJ/UqI9kUNTbaFOHLHDb
otYeW1psozB0KxZVpoSs8erZv/r38xkjLwaSfKG3iQEhUBXf1mvYieYBBlJP3GYFNZ6brlEn
wyIgwX4qRhgcTcWdDgpT+/L4+qWsM+7c/+UtqHQizM2TBbp0R4lfoIRiOsM+bVdpg4bgXGq4
zyigVG7BC2ksKh6xh/</vt:lpwstr>
  </property>
  <property fmtid="{D5CDD505-2E9C-101B-9397-08002B2CF9AE}" pid="4" name="_2015_ms_pID_7253431">
    <vt:lpwstr>4tEhhDHSbWqTc1hXMMQ5q95KL0neNYTdTpYWufaTfyy0U4w/lUb9He
b8XWx1veAPeRFVwI/A7dQYPkktG1MWo9PRovxm3wgbBuim1vP+jMM1DRd1+WeiRgN0Bs/fI3
/3njqguV+UUT72X0oBgnBVZ58QllM2oQk4KigBiaEmzf2wGwL5Fc+JkvYwQc3ZwIM4/YVKNr
/amocLH2I54j3qGSzhx1k7OGDD4eDdPadCHJ</vt:lpwstr>
  </property>
  <property fmtid="{D5CDD505-2E9C-101B-9397-08002B2CF9AE}" pid="5" name="_2015_ms_pID_7253432">
    <vt:lpwstr>8V6LFy3IBXAcxcnXiwxKiJq77+cvDuqKCG3Q
Q5kJTw5M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1494199498</vt:lpwstr>
  </property>
</Properties>
</file>