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13" r:id="rId2"/>
    <p:sldId id="431" r:id="rId3"/>
    <p:sldId id="442" r:id="rId4"/>
    <p:sldId id="432" r:id="rId5"/>
    <p:sldId id="433" r:id="rId6"/>
    <p:sldId id="434" r:id="rId7"/>
    <p:sldId id="447" r:id="rId8"/>
    <p:sldId id="444" r:id="rId9"/>
    <p:sldId id="437" r:id="rId10"/>
    <p:sldId id="448" r:id="rId11"/>
    <p:sldId id="439" r:id="rId12"/>
    <p:sldId id="440" r:id="rId13"/>
    <p:sldId id="438" r:id="rId14"/>
    <p:sldId id="441" r:id="rId15"/>
    <p:sldId id="44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246" y="210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802.11-17/361 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</a:t>
            </a:r>
            <a:r>
              <a:rPr lang="en-US" altLang="zh-CN" sz="1400" b="1" dirty="0" smtClean="0"/>
              <a:t>y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</a:t>
            </a:r>
            <a:r>
              <a:rPr lang="en-US" altLang="zh-CN" dirty="0" err="1" smtClean="0"/>
              <a:t>802.11ax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29906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Date: 2017-05-01</a:t>
            </a:r>
          </a:p>
          <a:p>
            <a:r>
              <a:rPr lang="en-US" altLang="zh-CN" dirty="0" smtClean="0"/>
              <a:t>Authors: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2743200"/>
          <a:ext cx="7467600" cy="12565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+86-15914117462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have a element to indicate BSS load info?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Do you support to indicate the total number of OFDMA/MU-MIMO capable STAs associated with this BSS in BSS load element?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Do you support freq/spatial  underutilization ratio on each 20MHz-CH within the observation time considering the spatial number on each RU?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Do you support to indicate resource unitization of OFDMA and MU-MIMO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 each 20MHz channel</a:t>
            </a:r>
            <a:r>
              <a:rPr lang="en-US" altLang="zh-CN" sz="2000" dirty="0" smtClean="0"/>
              <a:t> for load balancing in 802.11ax?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Draft </a:t>
            </a:r>
            <a:r>
              <a:rPr lang="en-US" altLang="zh-CN" sz="1800" dirty="0" err="1" smtClean="0"/>
              <a:t>P802.11REVmc_D8.0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410200"/>
            <a:ext cx="632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When   </a:t>
            </a:r>
            <a:endParaRPr lang="zh-CN" altLang="en-US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4767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 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 updates/sends OFDMA+MU-MIMO BSS load information in Beacon or Probe response.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2288940" y="4114799"/>
            <a:ext cx="792088" cy="28924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Beacon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1100808" y="4405040"/>
            <a:ext cx="71287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8800" y="4004930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68960" y="3657600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BSS load information</a:t>
            </a:r>
            <a:endParaRPr lang="zh-CN" altLang="en-US" dirty="0"/>
          </a:p>
        </p:txBody>
      </p:sp>
      <p:cxnSp>
        <p:nvCxnSpPr>
          <p:cNvPr id="9" name="直接箭头连接符 8"/>
          <p:cNvCxnSpPr/>
          <p:nvPr/>
        </p:nvCxnSpPr>
        <p:spPr>
          <a:xfrm flipH="1">
            <a:off x="2590800" y="3962400"/>
            <a:ext cx="18002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005464" y="4114800"/>
            <a:ext cx="756084" cy="2902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Beacon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4737212" y="4278779"/>
            <a:ext cx="135148" cy="207034"/>
          </a:xfrm>
          <a:custGeom>
            <a:avLst/>
            <a:gdLst>
              <a:gd name="connsiteX0" fmla="*/ 122208 w 135148"/>
              <a:gd name="connsiteY0" fmla="*/ 0 h 207034"/>
              <a:gd name="connsiteX1" fmla="*/ 1438 w 135148"/>
              <a:gd name="connsiteY1" fmla="*/ 60385 h 207034"/>
              <a:gd name="connsiteX2" fmla="*/ 130835 w 135148"/>
              <a:gd name="connsiteY2" fmla="*/ 155276 h 207034"/>
              <a:gd name="connsiteX3" fmla="*/ 27318 w 135148"/>
              <a:gd name="connsiteY3" fmla="*/ 207034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48" h="207034">
                <a:moveTo>
                  <a:pt x="122208" y="0"/>
                </a:moveTo>
                <a:cubicBezTo>
                  <a:pt x="61104" y="17253"/>
                  <a:pt x="0" y="34506"/>
                  <a:pt x="1438" y="60385"/>
                </a:cubicBezTo>
                <a:cubicBezTo>
                  <a:pt x="2876" y="86264"/>
                  <a:pt x="126522" y="130835"/>
                  <a:pt x="130835" y="155276"/>
                </a:cubicBezTo>
                <a:cubicBezTo>
                  <a:pt x="135148" y="179717"/>
                  <a:pt x="81233" y="193375"/>
                  <a:pt x="27318" y="20703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>
            <a:off x="4829002" y="4288766"/>
            <a:ext cx="135148" cy="207034"/>
          </a:xfrm>
          <a:custGeom>
            <a:avLst/>
            <a:gdLst>
              <a:gd name="connsiteX0" fmla="*/ 122208 w 135148"/>
              <a:gd name="connsiteY0" fmla="*/ 0 h 207034"/>
              <a:gd name="connsiteX1" fmla="*/ 1438 w 135148"/>
              <a:gd name="connsiteY1" fmla="*/ 60385 h 207034"/>
              <a:gd name="connsiteX2" fmla="*/ 130835 w 135148"/>
              <a:gd name="connsiteY2" fmla="*/ 155276 h 207034"/>
              <a:gd name="connsiteX3" fmla="*/ 27318 w 135148"/>
              <a:gd name="connsiteY3" fmla="*/ 207034 h 20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5148" h="207034">
                <a:moveTo>
                  <a:pt x="122208" y="0"/>
                </a:moveTo>
                <a:cubicBezTo>
                  <a:pt x="61104" y="17253"/>
                  <a:pt x="0" y="34506"/>
                  <a:pt x="1438" y="60385"/>
                </a:cubicBezTo>
                <a:cubicBezTo>
                  <a:pt x="2876" y="86264"/>
                  <a:pt x="126522" y="130835"/>
                  <a:pt x="130835" y="155276"/>
                </a:cubicBezTo>
                <a:cubicBezTo>
                  <a:pt x="135148" y="179717"/>
                  <a:pt x="81233" y="193375"/>
                  <a:pt x="27318" y="20703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536976" y="5383305"/>
            <a:ext cx="1178024" cy="2990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Probe Response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5257799"/>
            <a:ext cx="527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905000" y="5683625"/>
            <a:ext cx="1096888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Probe Request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062608" y="5680465"/>
            <a:ext cx="71287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4400" y="5742801"/>
            <a:ext cx="79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STAs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0200" y="5029200"/>
            <a:ext cx="1883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BSS load information</a:t>
            </a:r>
            <a:endParaRPr lang="zh-CN" altLang="en-US" dirty="0"/>
          </a:p>
        </p:txBody>
      </p:sp>
      <p:cxnSp>
        <p:nvCxnSpPr>
          <p:cNvPr id="19" name="直接箭头连接符 18"/>
          <p:cNvCxnSpPr/>
          <p:nvPr/>
        </p:nvCxnSpPr>
        <p:spPr>
          <a:xfrm flipH="1">
            <a:off x="5029200" y="5257800"/>
            <a:ext cx="304800" cy="125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3200400" y="5383305"/>
            <a:ext cx="756084" cy="29757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>
                <a:solidFill>
                  <a:schemeClr val="tx1"/>
                </a:solidFill>
              </a:rPr>
              <a:t>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791200" y="5688105"/>
            <a:ext cx="756084" cy="304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err="1" smtClean="0">
                <a:solidFill>
                  <a:schemeClr val="tx1"/>
                </a:solidFill>
              </a:rPr>
              <a:t>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Load Balancing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810000"/>
          </a:xfrm>
        </p:spPr>
        <p:txBody>
          <a:bodyPr/>
          <a:lstStyle/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STAs normally prefer to access best AP with strongest received power.</a:t>
            </a:r>
          </a:p>
          <a:p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In 802.11ax, there will be a large number of STAs and traffic in dense scenarios. Some AP may be associated with too many STAs and/or over-loaded.</a:t>
            </a:r>
          </a:p>
          <a:p>
            <a:pPr lvl="1"/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If STAs choose the busy AP, they have less opportunity of scheduled transmission.</a:t>
            </a:r>
          </a:p>
          <a:p>
            <a:pPr>
              <a:buNone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Load unbalancing problem is getting more serious in 802.11ax dense scenarios.</a:t>
            </a:r>
            <a:endParaRPr lang="en-US" altLang="zh-C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0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椭圆 7"/>
          <p:cNvSpPr/>
          <p:nvPr/>
        </p:nvSpPr>
        <p:spPr>
          <a:xfrm>
            <a:off x="2467000" y="4700228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267200" y="4664224"/>
            <a:ext cx="2556284" cy="1548172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879268" y="545631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067400" y="502426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5995392" y="5420308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355432" y="563633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375212" y="5276292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187080" y="5348300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383324" y="5744344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699248" y="5672336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619128" y="5780348"/>
            <a:ext cx="108012" cy="1080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707360" y="498826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5455332" y="4826992"/>
            <a:ext cx="180020" cy="612068"/>
          </a:xfrm>
          <a:prstGeom prst="triangl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3727140" y="4844244"/>
            <a:ext cx="180020" cy="612068"/>
          </a:xfrm>
          <a:prstGeom prst="triangl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4699248" y="5096272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607460" y="5168280"/>
            <a:ext cx="108012" cy="1080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Comments on Loading Balancing Problem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378374"/>
              </p:ext>
            </p:extLst>
          </p:nvPr>
        </p:nvGraphicFramePr>
        <p:xfrm>
          <a:off x="1285874" y="1828800"/>
          <a:ext cx="6648451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955"/>
                <a:gridCol w="629948"/>
                <a:gridCol w="800934"/>
                <a:gridCol w="3063747"/>
                <a:gridCol w="1612867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CID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P.L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Clause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Comment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Proposed Change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5917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the introduction of new features such as OFDMA and UL MU MIMO, the existing BSS load elements (9.4.2.160 &amp; 9.4.2.28), which address STA numbers, primary/secondary channel busy condition and DL MU-MIMO underutilization (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11ac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are not sufficient for addressing the BSS load status in a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BSS. A further enhanced BSS Load element needs to be defined.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 new information element to define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BSS Load. The new IE shall address utilization status of OFDMA as well as UL/DL MU MIMO, as well as provisions to allow future extensions.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8165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67.01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effectLst/>
                        </a:rPr>
                        <a:t>9.4.2</a:t>
                      </a:r>
                      <a:endParaRPr lang="zh-CN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BSS load element provides the channel utilization such that the unassociated STA can choose the proper AP┤+ε and extended BSS load element further provides the spatial stream underutilization given the busy channel such that unassociated STA  with MU-MIMO capability can choose the proper AP. Now </a:t>
                      </a:r>
                      <a:r>
                        <a:rPr lang="en-US" altLang="zh-CN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11ax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introduce a OFDMA, there is the probability of frequency underutilization given the busy channel.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 HE BSS load element considering frequency utilization such to help unassociated STA to choose a best AP</a:t>
                      </a:r>
                      <a:endParaRPr lang="zh-CN" altLang="zh-CN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矩形 98"/>
          <p:cNvSpPr/>
          <p:nvPr/>
        </p:nvSpPr>
        <p:spPr bwMode="auto">
          <a:xfrm>
            <a:off x="3424088" y="4699956"/>
            <a:ext cx="381000" cy="143054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 bwMode="auto">
          <a:xfrm>
            <a:off x="3375200" y="4725834"/>
            <a:ext cx="381000" cy="143054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矩形 94"/>
          <p:cNvSpPr/>
          <p:nvPr/>
        </p:nvSpPr>
        <p:spPr bwMode="auto">
          <a:xfrm>
            <a:off x="7502104" y="4976244"/>
            <a:ext cx="381000" cy="30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 bwMode="auto">
          <a:xfrm>
            <a:off x="7470468" y="5000688"/>
            <a:ext cx="381000" cy="306000"/>
          </a:xfrm>
          <a:prstGeom prst="rect">
            <a:avLst/>
          </a:prstGeom>
          <a:solidFill>
            <a:srgbClr val="D46C4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矩形 96"/>
          <p:cNvSpPr/>
          <p:nvPr/>
        </p:nvSpPr>
        <p:spPr bwMode="auto">
          <a:xfrm>
            <a:off x="7437398" y="5035192"/>
            <a:ext cx="381000" cy="30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 bwMode="auto">
          <a:xfrm>
            <a:off x="6048568" y="5808452"/>
            <a:ext cx="381000" cy="144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矩形 92"/>
          <p:cNvSpPr/>
          <p:nvPr/>
        </p:nvSpPr>
        <p:spPr bwMode="auto">
          <a:xfrm>
            <a:off x="6008306" y="5842956"/>
            <a:ext cx="381000" cy="144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矩形 91"/>
          <p:cNvSpPr/>
          <p:nvPr/>
        </p:nvSpPr>
        <p:spPr bwMode="auto">
          <a:xfrm>
            <a:off x="5976670" y="5864532"/>
            <a:ext cx="381000" cy="144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7397158" y="5059636"/>
            <a:ext cx="381000" cy="306000"/>
          </a:xfrm>
          <a:prstGeom prst="rect">
            <a:avLst/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7365522" y="5084080"/>
            <a:ext cx="381000" cy="3060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332452" y="5118584"/>
            <a:ext cx="381000" cy="306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343564" y="4757470"/>
            <a:ext cx="381000" cy="14305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7342512" y="5840088"/>
            <a:ext cx="381000" cy="34073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load information in 802.11ac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In 802.11ac, MU-MIMO spatial stream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underutilization</a:t>
            </a:r>
            <a:r>
              <a:rPr lang="en-US" altLang="zh-CN" sz="1800" dirty="0" smtClean="0"/>
              <a:t> have been considered in the ‘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Extended BSS Load element’ of the Beacon frame </a:t>
            </a: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  <a:sym typeface="Wingdings" pitchFamily="2" charset="2"/>
              </a:rPr>
              <a:t>STAs use it for implementation-specific AP selection.</a:t>
            </a:r>
          </a:p>
          <a:p>
            <a:pPr>
              <a:buFont typeface="Wingdings"/>
              <a:buChar char="è"/>
            </a:pPr>
            <a:r>
              <a:rPr lang="en-US" altLang="zh-CN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However, the frequency utilization is only calculated on primary 20MHz and secondary 20/40/80MHz since OFDM with SU/MU-MIMO is supported in 802.11ac.</a:t>
            </a:r>
          </a:p>
          <a:p>
            <a:r>
              <a:rPr lang="en-US" altLang="zh-CN" sz="1800" dirty="0" smtClean="0">
                <a:sym typeface="Wingdings" pitchFamily="2" charset="2"/>
              </a:rPr>
              <a:t>In 802.11ax, OFDMA together with SU-MIMO on each RU and MU-MIMO on RU&gt;=106 are </a:t>
            </a:r>
            <a:r>
              <a:rPr lang="en-US" altLang="zh-CN" sz="1800" dirty="0" smtClean="0"/>
              <a:t>supported.</a:t>
            </a:r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1524000" y="6246966"/>
            <a:ext cx="2819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V="1">
            <a:off x="15240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16764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0" name="矩形 29"/>
          <p:cNvSpPr/>
          <p:nvPr/>
        </p:nvSpPr>
        <p:spPr bwMode="auto">
          <a:xfrm>
            <a:off x="3301868" y="4799166"/>
            <a:ext cx="381000" cy="14492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sp>
        <p:nvSpPr>
          <p:cNvPr id="33" name="矩形 32"/>
          <p:cNvSpPr/>
          <p:nvPr/>
        </p:nvSpPr>
        <p:spPr bwMode="auto">
          <a:xfrm>
            <a:off x="7300816" y="4799166"/>
            <a:ext cx="381000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943600" y="5865966"/>
            <a:ext cx="381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cxnSp>
        <p:nvCxnSpPr>
          <p:cNvPr id="35" name="直接箭头连接符 34"/>
          <p:cNvCxnSpPr/>
          <p:nvPr/>
        </p:nvCxnSpPr>
        <p:spPr bwMode="auto">
          <a:xfrm flipV="1">
            <a:off x="5638800" y="4570566"/>
            <a:ext cx="0" cy="1676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5638800" y="6246966"/>
            <a:ext cx="2514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300816" y="4826476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300816" y="5671870"/>
            <a:ext cx="381000" cy="1782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91000" y="6026503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328470" y="4494366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8160592" y="6180826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t</a:t>
            </a:r>
            <a:endParaRPr lang="zh-CN" altLang="en-US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5469148" y="4502503"/>
            <a:ext cx="15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f</a:t>
            </a:r>
            <a:endParaRPr lang="zh-CN" altLang="en-US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869062" y="4350103"/>
            <a:ext cx="2062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802.11ac with SU/MU-MIMO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486400" y="4343400"/>
            <a:ext cx="2710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802.11ax with OFDMA+SU/MU-MIMO</a:t>
            </a:r>
            <a:endParaRPr lang="zh-CN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741816" y="4876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2SSs per STA</a:t>
            </a:r>
            <a:endParaRPr lang="zh-CN" altLang="en-US" sz="1100" dirty="0"/>
          </a:p>
        </p:txBody>
      </p:sp>
      <p:cxnSp>
        <p:nvCxnSpPr>
          <p:cNvPr id="71" name="直接连接符 70"/>
          <p:cNvCxnSpPr/>
          <p:nvPr/>
        </p:nvCxnSpPr>
        <p:spPr bwMode="auto">
          <a:xfrm>
            <a:off x="1524000" y="5874103"/>
            <a:ext cx="685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直接连接符 72"/>
          <p:cNvCxnSpPr/>
          <p:nvPr/>
        </p:nvCxnSpPr>
        <p:spPr bwMode="auto">
          <a:xfrm>
            <a:off x="1524000" y="5493103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直接连接符 73"/>
          <p:cNvCxnSpPr/>
          <p:nvPr/>
        </p:nvCxnSpPr>
        <p:spPr bwMode="auto">
          <a:xfrm>
            <a:off x="1524000" y="4798677"/>
            <a:ext cx="6781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49218" y="5950303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Primary 20MHz</a:t>
            </a:r>
            <a:endParaRPr lang="zh-CN" alt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98252" y="5552051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20MHz</a:t>
            </a:r>
            <a:endParaRPr lang="zh-CN" alt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398252" y="5010587"/>
            <a:ext cx="11977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Secondary 40MHz</a:t>
            </a:r>
            <a:endParaRPr lang="zh-CN" altLang="en-US" sz="1050" dirty="0"/>
          </a:p>
        </p:txBody>
      </p:sp>
      <p:sp>
        <p:nvSpPr>
          <p:cNvPr id="85" name="矩形 84"/>
          <p:cNvSpPr/>
          <p:nvPr/>
        </p:nvSpPr>
        <p:spPr bwMode="auto">
          <a:xfrm>
            <a:off x="7300816" y="5867400"/>
            <a:ext cx="381000" cy="33067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5942144" y="5900470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1676400" y="5901904"/>
            <a:ext cx="381000" cy="306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矩形 90"/>
          <p:cNvSpPr/>
          <p:nvPr/>
        </p:nvSpPr>
        <p:spPr bwMode="auto">
          <a:xfrm>
            <a:off x="5943600" y="6071556"/>
            <a:ext cx="381000" cy="144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33270" y="620670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2630898" y="621533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03" name="直接箭头连接符 102"/>
          <p:cNvCxnSpPr/>
          <p:nvPr/>
        </p:nvCxnSpPr>
        <p:spPr bwMode="auto">
          <a:xfrm>
            <a:off x="1633270" y="629344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" name="直接箭头连接符 103"/>
          <p:cNvCxnSpPr/>
          <p:nvPr/>
        </p:nvCxnSpPr>
        <p:spPr bwMode="auto">
          <a:xfrm>
            <a:off x="2083278" y="6298722"/>
            <a:ext cx="11933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8" name="TextBox 107"/>
          <p:cNvSpPr txBox="1"/>
          <p:nvPr/>
        </p:nvSpPr>
        <p:spPr>
          <a:xfrm>
            <a:off x="3267364" y="6213896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09" name="直接箭头连接符 108"/>
          <p:cNvCxnSpPr/>
          <p:nvPr/>
        </p:nvCxnSpPr>
        <p:spPr bwMode="auto">
          <a:xfrm>
            <a:off x="3267364" y="6300640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5950792" y="6232582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6705600" y="6241208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idle</a:t>
            </a:r>
            <a:endParaRPr lang="zh-CN" altLang="en-US" dirty="0"/>
          </a:p>
        </p:txBody>
      </p:sp>
      <p:cxnSp>
        <p:nvCxnSpPr>
          <p:cNvPr id="112" name="直接箭头连接符 111"/>
          <p:cNvCxnSpPr/>
          <p:nvPr/>
        </p:nvCxnSpPr>
        <p:spPr bwMode="auto">
          <a:xfrm>
            <a:off x="5950792" y="6319326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" name="直接箭头连接符 112"/>
          <p:cNvCxnSpPr/>
          <p:nvPr/>
        </p:nvCxnSpPr>
        <p:spPr bwMode="auto">
          <a:xfrm>
            <a:off x="6409426" y="63246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280696" y="6239774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busy</a:t>
            </a:r>
            <a:endParaRPr lang="zh-CN" altLang="en-US" dirty="0"/>
          </a:p>
        </p:txBody>
      </p:sp>
      <p:cxnSp>
        <p:nvCxnSpPr>
          <p:cNvPr id="115" name="直接箭头连接符 114"/>
          <p:cNvCxnSpPr/>
          <p:nvPr/>
        </p:nvCxnSpPr>
        <p:spPr bwMode="auto">
          <a:xfrm>
            <a:off x="7254818" y="6326518"/>
            <a:ext cx="47481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7696200" y="5656862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2STA with 1SS per STA on 242-RU</a:t>
            </a:r>
            <a:endParaRPr lang="zh-CN" altLang="en-US" sz="1100" dirty="0"/>
          </a:p>
        </p:txBody>
      </p:sp>
      <p:sp>
        <p:nvSpPr>
          <p:cNvPr id="123" name="TextBox 122"/>
          <p:cNvSpPr txBox="1"/>
          <p:nvPr/>
        </p:nvSpPr>
        <p:spPr>
          <a:xfrm>
            <a:off x="7924800" y="48006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2SSs per STA on 242-RU</a:t>
            </a:r>
            <a:endParaRPr lang="zh-CN" altLang="en-US" sz="11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019800" y="52578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4STA with 1SS per STA on 106-RU</a:t>
            </a:r>
            <a:endParaRPr lang="zh-CN" altLang="en-US" sz="1100" dirty="0"/>
          </a:p>
        </p:txBody>
      </p:sp>
      <p:sp>
        <p:nvSpPr>
          <p:cNvPr id="67" name="矩形 66"/>
          <p:cNvSpPr/>
          <p:nvPr/>
        </p:nvSpPr>
        <p:spPr bwMode="auto">
          <a:xfrm>
            <a:off x="7297948" y="5164348"/>
            <a:ext cx="381000" cy="2789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consider resource utilization of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 20 MHz channel</a:t>
            </a:r>
            <a:r>
              <a:rPr lang="en-US" altLang="zh-CN" dirty="0" smtClean="0"/>
              <a:t> and Frequency and spatial stream underutilization of OFDMA and SU/MU-MIMO on each 20 MHz channel for load balancing in 802.11ax.</a:t>
            </a:r>
          </a:p>
          <a:p>
            <a:pPr lvl="1"/>
            <a:r>
              <a:rPr lang="en-US" altLang="zh-CN" dirty="0" smtClean="0"/>
              <a:t>Resource dimensions {time, frequency, space}</a:t>
            </a:r>
          </a:p>
          <a:p>
            <a:pPr lvl="2"/>
            <a:r>
              <a:rPr lang="en-US" altLang="zh-CN" dirty="0" smtClean="0"/>
              <a:t>frequency-domain: </a:t>
            </a:r>
            <a:r>
              <a:rPr lang="en-US" altLang="zh-CN" dirty="0" smtClean="0">
                <a:solidFill>
                  <a:srgbClr val="FF0000"/>
                </a:solidFill>
              </a:rPr>
              <a:t>each 20MHz-CH</a:t>
            </a:r>
            <a:r>
              <a:rPr lang="en-US" altLang="zh-CN" dirty="0" smtClean="0"/>
              <a:t> instead of primary 20, secondary 20/40/80MHz only</a:t>
            </a:r>
          </a:p>
          <a:p>
            <a:pPr lvl="2"/>
            <a:r>
              <a:rPr lang="en-US" altLang="zh-CN" dirty="0" smtClean="0"/>
              <a:t>space-domain: </a:t>
            </a:r>
            <a:r>
              <a:rPr lang="en-US" altLang="zh-CN" dirty="0" smtClean="0">
                <a:solidFill>
                  <a:srgbClr val="FF0000"/>
                </a:solidFill>
              </a:rPr>
              <a:t>SU/MU-MIMO spatial streams on OFDMA RUs</a:t>
            </a:r>
            <a:r>
              <a:rPr lang="en-US" altLang="zh-CN" dirty="0" smtClean="0"/>
              <a:t> instead of that on whole BW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992" y="5453330"/>
            <a:ext cx="767333" cy="49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802.11ac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MU-MIMO BSS load element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388078"/>
            <a:ext cx="7416824" cy="243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5758" y="4876800"/>
            <a:ext cx="4798876" cy="54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10680" y="5532052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utilize</a:t>
            </a:r>
            <a:r>
              <a:rPr lang="en-US" altLang="zh-CN" sz="1050" baseline="-25000" dirty="0" err="1" smtClean="0"/>
              <a:t>d</a:t>
            </a:r>
            <a:r>
              <a:rPr lang="en-US" altLang="zh-CN" dirty="0" smtClean="0"/>
              <a:t>:                        with </a:t>
            </a:r>
            <a:r>
              <a:rPr lang="en-US" altLang="zh-CN" i="1" dirty="0" err="1" smtClean="0"/>
              <a:t>N</a:t>
            </a:r>
            <a:r>
              <a:rPr lang="en-US" altLang="zh-CN" i="1" baseline="-25000" dirty="0" err="1" smtClean="0"/>
              <a:t>ss</a:t>
            </a:r>
            <a:r>
              <a:rPr lang="en-US" altLang="zh-CN" baseline="-25000" dirty="0" err="1" smtClean="0"/>
              <a:t>,</a:t>
            </a:r>
            <a:r>
              <a:rPr lang="en-US" altLang="zh-CN" i="1" baseline="-25000" dirty="0" err="1" smtClean="0"/>
              <a:t>i</a:t>
            </a:r>
            <a:r>
              <a:rPr lang="en-US" altLang="zh-CN" dirty="0" smtClean="0"/>
              <a:t> is utilized number of SSs during </a:t>
            </a:r>
            <a:r>
              <a:rPr lang="en-US" altLang="zh-CN" dirty="0" err="1" smtClean="0"/>
              <a:t>i-th</a:t>
            </a:r>
            <a:r>
              <a:rPr lang="en-US" altLang="zh-CN" dirty="0" smtClean="0"/>
              <a:t> busy time </a:t>
            </a:r>
            <a:r>
              <a:rPr lang="en-US" altLang="zh-CN" i="1" dirty="0" smtClean="0"/>
              <a:t>T</a:t>
            </a:r>
            <a:r>
              <a:rPr lang="en-US" altLang="zh-CN" sz="1000" i="1" dirty="0" smtClean="0"/>
              <a:t>i</a:t>
            </a:r>
          </a:p>
          <a:p>
            <a:endParaRPr lang="en-US" altLang="zh-CN" i="1" dirty="0" smtClean="0"/>
          </a:p>
          <a:p>
            <a:r>
              <a:rPr lang="en-US" altLang="zh-CN" i="1" dirty="0" err="1" smtClean="0"/>
              <a:t>N</a:t>
            </a:r>
            <a:r>
              <a:rPr lang="en-US" altLang="zh-CN" sz="1050" i="1" baseline="-25000" dirty="0" err="1" smtClean="0"/>
              <a:t>max_SS</a:t>
            </a:r>
            <a:r>
              <a:rPr lang="en-US" altLang="zh-CN" dirty="0" smtClean="0"/>
              <a:t>: max </a:t>
            </a:r>
            <a:r>
              <a:rPr lang="en-US" altLang="zh-CN" dirty="0" err="1" smtClean="0"/>
              <a:t>Nss</a:t>
            </a:r>
            <a:r>
              <a:rPr lang="en-US" altLang="zh-CN" dirty="0" smtClean="0"/>
              <a:t> at AP</a:t>
            </a:r>
          </a:p>
          <a:p>
            <a:r>
              <a:rPr lang="en-US" altLang="zh-CN" i="1" dirty="0" err="1" smtClean="0"/>
              <a:t>T</a:t>
            </a:r>
            <a:r>
              <a:rPr lang="en-US" altLang="zh-CN" sz="1050" i="1" baseline="-25000" dirty="0" err="1" smtClean="0"/>
              <a:t>busy</a:t>
            </a:r>
            <a:r>
              <a:rPr lang="en-US" altLang="zh-CN" dirty="0" smtClean="0"/>
              <a:t>: CCA busy time (us)</a:t>
            </a:r>
          </a:p>
          <a:p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42656" y="3802360"/>
            <a:ext cx="12939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 smtClean="0"/>
              <a:t>for primary 20MHz</a:t>
            </a:r>
            <a:endParaRPr lang="zh-CN" altLang="en-US" sz="1050" dirty="0"/>
          </a:p>
        </p:txBody>
      </p:sp>
      <p:sp>
        <p:nvSpPr>
          <p:cNvPr id="23" name="矩形 22"/>
          <p:cNvSpPr/>
          <p:nvPr/>
        </p:nvSpPr>
        <p:spPr bwMode="auto">
          <a:xfrm>
            <a:off x="3106948" y="3420374"/>
            <a:ext cx="943200" cy="680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802.11ax BSS Load Element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802.11ax, DL/UL MU OFDMA and SU/MU-MIMO are based on AP scheduling.</a:t>
            </a:r>
          </a:p>
          <a:p>
            <a:pPr lvl="1"/>
            <a:r>
              <a:rPr lang="en-US" altLang="zh-CN" sz="1400" dirty="0" smtClean="0"/>
              <a:t>Within each 20MHz, there may be OFDMA RUs with different number of MU-MIMO STAs and/or SU-MIMO streams.</a:t>
            </a:r>
          </a:p>
          <a:p>
            <a:pPr lvl="1"/>
            <a:r>
              <a:rPr lang="en-US" altLang="zh-CN" sz="1400" dirty="0" smtClean="0"/>
              <a:t>Each 20MHz has variant freq/spatial underutilization </a:t>
            </a:r>
            <a:r>
              <a:rPr lang="en-US" altLang="zh-CN" sz="1400" dirty="0" smtClean="0">
                <a:sym typeface="Wingdings" pitchFamily="2" charset="2"/>
              </a:rPr>
              <a:t> need to be indicated</a:t>
            </a:r>
            <a:r>
              <a:rPr lang="en-US" altLang="zh-CN" sz="1400" dirty="0" smtClean="0"/>
              <a:t> respectively.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OFDMA+MU-MIMO BSS load element need to indicate</a:t>
            </a:r>
          </a:p>
          <a:p>
            <a:pPr lvl="1"/>
            <a:r>
              <a:rPr lang="en-US" altLang="zh-CN" sz="1400" dirty="0" smtClean="0"/>
              <a:t>Total number of OFDMA/MU-MIMO capable STAs associated with this BSS</a:t>
            </a:r>
          </a:p>
          <a:p>
            <a:pPr lvl="1"/>
            <a:r>
              <a:rPr lang="en-US" altLang="zh-CN" sz="1400" dirty="0" smtClean="0"/>
              <a:t>Freq/spatial underutilization ratio on each 20MHz-CH within the observation time considering the spatial number on each RU</a:t>
            </a:r>
          </a:p>
          <a:p>
            <a:pPr lvl="1"/>
            <a:r>
              <a:rPr lang="en-US" altLang="zh-CN" sz="1400" dirty="0" smtClean="0"/>
              <a:t>The observable utilization on each 20 MHz-CH, except for primary 20 MHz and second 20 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Indication of BSS Load Elements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AP updates/sends OFDMA+MU-MIMO BSS load information in Beacon or Probe response.</a:t>
            </a:r>
          </a:p>
          <a:p>
            <a:pPr lvl="1"/>
            <a:r>
              <a:rPr lang="en-US" altLang="zh-CN" sz="1600" dirty="0" smtClean="0"/>
              <a:t>Detailed definition of BSS load elements are as following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The definition observable utilization is similar to that in extended BSS load element</a:t>
            </a:r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1295400" y="3124200"/>
            <a:ext cx="762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Element</a:t>
            </a:r>
            <a:r>
              <a:rPr kumimoji="0" lang="en-US" altLang="zh-CN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ID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2057400" y="3124200"/>
            <a:ext cx="685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2743200" y="3124200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OFDMA/MU-MIMO Capable STA Count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3809995" y="3124200"/>
            <a:ext cx="12192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1</a:t>
            </a:r>
            <a:r>
              <a:rPr kumimoji="0" lang="en-US" altLang="zh-CN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33995" y="3124200"/>
            <a:ext cx="1219205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Freq/spatial Underutilization</a:t>
            </a:r>
          </a:p>
          <a:p>
            <a:pPr algn="ctr"/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for 8</a:t>
            </a:r>
            <a:r>
              <a:rPr lang="en-US" altLang="zh-CN" baseline="30000" dirty="0" smtClean="0"/>
              <a:t>th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20MHz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CH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029195" y="31242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…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724400" y="41148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553200" y="4114800"/>
            <a:ext cx="1524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4</a:t>
            </a:r>
            <a:r>
              <a:rPr lang="en-US" altLang="zh-CN" sz="1050" baseline="30000" dirty="0" smtClean="0"/>
              <a:t>th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80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 </a:t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6248400" y="4114800"/>
            <a:ext cx="304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050" dirty="0" smtClean="0"/>
              <a:t>…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2057400" y="4114800"/>
            <a:ext cx="12954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1</a:t>
            </a:r>
            <a:r>
              <a:rPr lang="en-US" altLang="zh-CN" sz="1050" baseline="30000" dirty="0" smtClean="0"/>
              <a:t>st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352800" y="4114800"/>
            <a:ext cx="13716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50" dirty="0" smtClean="0"/>
              <a:t>Observable</a:t>
            </a:r>
            <a:br>
              <a:rPr lang="en-US" altLang="zh-CN" sz="1050" dirty="0" smtClean="0"/>
            </a:br>
            <a:r>
              <a:rPr lang="en-US" altLang="zh-CN" sz="1050" dirty="0" smtClean="0"/>
              <a:t>2</a:t>
            </a:r>
            <a:r>
              <a:rPr lang="en-US" altLang="zh-CN" sz="1050" baseline="30000" dirty="0" smtClean="0"/>
              <a:t>nd</a:t>
            </a:r>
            <a:r>
              <a:rPr lang="en-US" altLang="zh-CN" sz="1050" dirty="0" smtClean="0"/>
              <a:t> 20 MHz </a:t>
            </a:r>
            <a:r>
              <a:rPr lang="en-US" altLang="zh-CN" sz="1050" dirty="0" err="1" smtClean="0"/>
              <a:t>Subband</a:t>
            </a:r>
            <a:r>
              <a:rPr lang="en-US" altLang="zh-CN" sz="1050" dirty="0" smtClean="0"/>
              <a:t> of Secondary</a:t>
            </a:r>
            <a:br>
              <a:rPr lang="en-US" altLang="zh-CN" sz="1050" dirty="0" smtClean="0"/>
            </a:br>
            <a:r>
              <a:rPr lang="en-US" altLang="zh-CN" sz="1050" dirty="0" smtClean="0"/>
              <a:t>40 MHz</a:t>
            </a:r>
            <a:br>
              <a:rPr lang="en-US" altLang="zh-CN" sz="1050" dirty="0" smtClean="0"/>
            </a:br>
            <a:r>
              <a:rPr lang="en-US" altLang="zh-CN" sz="1050" dirty="0" smtClean="0"/>
              <a:t>Utilization</a:t>
            </a:r>
            <a:br>
              <a:rPr lang="en-US" altLang="zh-CN" sz="1050" dirty="0" smtClean="0"/>
            </a:br>
            <a:r>
              <a:rPr lang="en-US" altLang="zh-CN" sz="1050" dirty="0" smtClean="0"/>
              <a:t/>
            </a:r>
            <a:br>
              <a:rPr lang="en-US" altLang="zh-CN" sz="1050" dirty="0" smtClean="0"/>
            </a:b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consider </a:t>
            </a:r>
            <a:r>
              <a:rPr lang="en-US" altLang="zh-CN" smtClean="0"/>
              <a:t>resource utilization of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each 20 MHz channel</a:t>
            </a:r>
            <a:r>
              <a:rPr lang="en-US" altLang="zh-CN" dirty="0" smtClean="0"/>
              <a:t> and Frequency and spatial stream underutilization of OFDMA and SU/MU-MIMO on each 20 MHz channel for load balancing in 802.11ax.</a:t>
            </a:r>
          </a:p>
          <a:p>
            <a:r>
              <a:rPr lang="en-US" altLang="zh-CN" dirty="0" smtClean="0"/>
              <a:t>OFDMA+MU-MIMO BSS load element need to indicate</a:t>
            </a:r>
          </a:p>
          <a:p>
            <a:pPr lvl="1"/>
            <a:r>
              <a:rPr lang="en-US" altLang="zh-CN" dirty="0" smtClean="0"/>
              <a:t>Total number of OFDMA/MU-MIMO capable STAs associated with this BSS</a:t>
            </a:r>
          </a:p>
          <a:p>
            <a:pPr lvl="1"/>
            <a:r>
              <a:rPr lang="en-US" altLang="zh-CN" dirty="0" smtClean="0"/>
              <a:t>Freq/spatial underutilization ratio on each 20MHz-CH within the observation time considering the spatial number on each RU</a:t>
            </a:r>
          </a:p>
          <a:p>
            <a:pPr lvl="1"/>
            <a:r>
              <a:rPr lang="en-US" altLang="zh-CN" dirty="0" smtClean="0"/>
              <a:t>The observable utilization on each </a:t>
            </a:r>
            <a:r>
              <a:rPr lang="en-US" altLang="zh-CN" dirty="0" err="1" smtClean="0"/>
              <a:t>20MHz</a:t>
            </a:r>
            <a:r>
              <a:rPr lang="en-US" altLang="zh-CN" dirty="0" smtClean="0"/>
              <a:t>-CH, except for primary </a:t>
            </a:r>
            <a:r>
              <a:rPr lang="en-US" altLang="zh-CN" dirty="0" err="1" smtClean="0"/>
              <a:t>20MHz</a:t>
            </a:r>
            <a:r>
              <a:rPr lang="en-US" altLang="zh-CN" dirty="0" smtClean="0"/>
              <a:t> and second </a:t>
            </a:r>
            <a:r>
              <a:rPr lang="en-US" altLang="zh-CN" dirty="0" err="1" smtClean="0"/>
              <a:t>20MHz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41526</TotalTime>
  <Words>960</Words>
  <Application>Microsoft Office PowerPoint</Application>
  <PresentationFormat>全屏显示(4:3)</PresentationFormat>
  <Paragraphs>172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ACcord Submission Template</vt:lpstr>
      <vt:lpstr>BSS Load Information in 802.11ax</vt:lpstr>
      <vt:lpstr>Load Balancing Problem</vt:lpstr>
      <vt:lpstr>Comments on Loading Balancing Problem</vt:lpstr>
      <vt:lpstr>BSS load information in 802.11ac</vt:lpstr>
      <vt:lpstr>Objective</vt:lpstr>
      <vt:lpstr>802.11ac BSS Load Element</vt:lpstr>
      <vt:lpstr>802.11ax BSS Load Element</vt:lpstr>
      <vt:lpstr>Indication of BSS Load Elements</vt:lpstr>
      <vt:lpstr>Summary</vt:lpstr>
      <vt:lpstr>SP1</vt:lpstr>
      <vt:lpstr>SP2</vt:lpstr>
      <vt:lpstr>SP3</vt:lpstr>
      <vt:lpstr>SP4</vt:lpstr>
      <vt:lpstr>References</vt:lpstr>
      <vt:lpstr>Back up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996</cp:revision>
  <cp:lastPrinted>1998-02-10T13:28:06Z</cp:lastPrinted>
  <dcterms:created xsi:type="dcterms:W3CDTF">2009-12-02T19:05:24Z</dcterms:created>
  <dcterms:modified xsi:type="dcterms:W3CDTF">2017-05-09T03:18:01Z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(3)4Fi5xspvQGr8b6y36Y0xugU2f4wyliB5ZK6LMypj1u6W4WS7LnaGmJ/UqI9kUNTbaFOHLHDb
otYeW1psozB0KxZVpoSs8erZv/r38xkjLwaSfKG3iQEhUBXf1mvYieYBBlJP3GYFNZ6brlEn
wyIgwX4qRhgcTcWdDgpT+/L4+qWsM+7c/+UtqHQizM2TBbp0R4lfoIRiOsM+bVdpg4bgXGq4
zyigVG7BC2ksKh6xh/</vt:lpwstr>
  </property>
  <property fmtid="{D5CDD505-2E9C-101B-9397-08002B2CF9AE}" pid="4" name="_2015_ms_pID_7253431">
    <vt:lpwstr>4tEhhDHSbWqTc1hXMMQ5q95KL0neNYTdTpYWufaTfyy0U4w/lUb9He
b8XWx1veAPeRFVwI/A7dQYPkktG1MWo9PRovxm3wgbBuim1vP+jMM1DRd1+WeiRgN0Bs/fI3
/3njqguV+UUT72X0oBgnBVZ58QllM2oQk4KigBiaEmzf2wGwL5Fc+JkvYwQc3ZwIM4/YVKNr
/amocLH2I54j3qGSzhx1k7OGDD4eDdPadCHJ</vt:lpwstr>
  </property>
  <property fmtid="{D5CDD505-2E9C-101B-9397-08002B2CF9AE}" pid="5" name="_2015_ms_pID_7253432">
    <vt:lpwstr>8V6LFy3IBXAcxcnXiwxKiJq77+cvDuqKCG3Q
Q5kJTw5M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1494199498</vt:lpwstr>
  </property>
</Properties>
</file>