
<file path=[Content_Types].xml><?xml version="1.0" encoding="utf-8"?>
<Types xmlns="http://schemas.openxmlformats.org/package/2006/content-types">
  <Default Extension="png" ContentType="image/png"/>
  <Default Extension="emf" ContentType="image/x-emf"/>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8"/>
  </p:notesMasterIdLst>
  <p:handoutMasterIdLst>
    <p:handoutMasterId r:id="rId59"/>
  </p:handoutMasterIdLst>
  <p:sldIdLst>
    <p:sldId id="256" r:id="rId2"/>
    <p:sldId id="257" r:id="rId3"/>
    <p:sldId id="258" r:id="rId4"/>
    <p:sldId id="261" r:id="rId5"/>
    <p:sldId id="262" r:id="rId6"/>
    <p:sldId id="263" r:id="rId7"/>
    <p:sldId id="264" r:id="rId8"/>
    <p:sldId id="265" r:id="rId9"/>
    <p:sldId id="266" r:id="rId10"/>
    <p:sldId id="270" r:id="rId11"/>
    <p:sldId id="279" r:id="rId12"/>
    <p:sldId id="271" r:id="rId13"/>
    <p:sldId id="272" r:id="rId14"/>
    <p:sldId id="282" r:id="rId15"/>
    <p:sldId id="280" r:id="rId16"/>
    <p:sldId id="283" r:id="rId17"/>
    <p:sldId id="294" r:id="rId18"/>
    <p:sldId id="284" r:id="rId19"/>
    <p:sldId id="285" r:id="rId20"/>
    <p:sldId id="286" r:id="rId21"/>
    <p:sldId id="287" r:id="rId22"/>
    <p:sldId id="281" r:id="rId23"/>
    <p:sldId id="288" r:id="rId24"/>
    <p:sldId id="289" r:id="rId25"/>
    <p:sldId id="295" r:id="rId26"/>
    <p:sldId id="277" r:id="rId27"/>
    <p:sldId id="290" r:id="rId28"/>
    <p:sldId id="291" r:id="rId29"/>
    <p:sldId id="292" r:id="rId30"/>
    <p:sldId id="293" r:id="rId31"/>
    <p:sldId id="296" r:id="rId32"/>
    <p:sldId id="298" r:id="rId33"/>
    <p:sldId id="301" r:id="rId34"/>
    <p:sldId id="302" r:id="rId35"/>
    <p:sldId id="299" r:id="rId36"/>
    <p:sldId id="303" r:id="rId37"/>
    <p:sldId id="304" r:id="rId38"/>
    <p:sldId id="305" r:id="rId39"/>
    <p:sldId id="306" r:id="rId40"/>
    <p:sldId id="307" r:id="rId41"/>
    <p:sldId id="300" r:id="rId42"/>
    <p:sldId id="308" r:id="rId43"/>
    <p:sldId id="309" r:id="rId44"/>
    <p:sldId id="310" r:id="rId45"/>
    <p:sldId id="311" r:id="rId46"/>
    <p:sldId id="278" r:id="rId47"/>
    <p:sldId id="312" r:id="rId48"/>
    <p:sldId id="313" r:id="rId49"/>
    <p:sldId id="315" r:id="rId50"/>
    <p:sldId id="316" r:id="rId51"/>
    <p:sldId id="317" r:id="rId52"/>
    <p:sldId id="318" r:id="rId53"/>
    <p:sldId id="319" r:id="rId54"/>
    <p:sldId id="320" r:id="rId55"/>
    <p:sldId id="321" r:id="rId56"/>
    <p:sldId id="322" r:id="rId57"/>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5" autoAdjust="0"/>
    <p:restoredTop sz="94660"/>
  </p:normalViewPr>
  <p:slideViewPr>
    <p:cSldViewPr>
      <p:cViewPr varScale="1">
        <p:scale>
          <a:sx n="82" d="100"/>
          <a:sy n="82" d="100"/>
        </p:scale>
        <p:origin x="918" y="96"/>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notesMaster" Target="notesMasters/notesMaster1.xml"/><Relationship Id="rId5" Type="http://schemas.openxmlformats.org/officeDocument/2006/relationships/slide" Target="slides/slide4.xml"/><Relationship Id="rId61" Type="http://schemas.openxmlformats.org/officeDocument/2006/relationships/viewProps" Target="viewProp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handoutMaster" Target="handoutMasters/handoutMaster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3/12/2017</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3</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11</a:t>
            </a:fld>
            <a:endParaRPr lang="en-US"/>
          </a:p>
        </p:txBody>
      </p:sp>
    </p:spTree>
    <p:extLst>
      <p:ext uri="{BB962C8B-B14F-4D97-AF65-F5344CB8AC3E}">
        <p14:creationId xmlns:p14="http://schemas.microsoft.com/office/powerpoint/2010/main" val="252878215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mr-IN" smtClean="0"/>
              <a:t>doc.: IEEE 802.11-17/xxxxr0</a:t>
            </a:r>
            <a:endParaRPr lang="en-US"/>
          </a:p>
        </p:txBody>
      </p:sp>
      <p:sp>
        <p:nvSpPr>
          <p:cNvPr id="5" name="Date Placeholder 4"/>
          <p:cNvSpPr>
            <a:spLocks noGrp="1"/>
          </p:cNvSpPr>
          <p:nvPr>
            <p:ph type="dt" idx="11"/>
          </p:nvPr>
        </p:nvSpPr>
        <p:spPr/>
        <p:txBody>
          <a:bodyPr/>
          <a:lstStyle/>
          <a:p>
            <a:r>
              <a:rPr lang="en-US" smtClean="0"/>
              <a:t>January 2017</a:t>
            </a:r>
            <a:endParaRPr lang="en-US"/>
          </a:p>
        </p:txBody>
      </p:sp>
      <p:sp>
        <p:nvSpPr>
          <p:cNvPr id="6" name="Footer Placeholder 5"/>
          <p:cNvSpPr>
            <a:spLocks noGrp="1"/>
          </p:cNvSpPr>
          <p:nvPr>
            <p:ph type="ftr" idx="12"/>
          </p:nvPr>
        </p:nvSpPr>
        <p:spPr/>
        <p:txBody>
          <a:bodyPr/>
          <a:lstStyle/>
          <a:p>
            <a:r>
              <a:rPr lang="en-US" smtClean="0"/>
              <a:t>Jarkko Kneckt, Apple</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49</a:t>
            </a:fld>
            <a:endParaRPr lang="en-US"/>
          </a:p>
        </p:txBody>
      </p:sp>
    </p:spTree>
    <p:extLst>
      <p:ext uri="{BB962C8B-B14F-4D97-AF65-F5344CB8AC3E}">
        <p14:creationId xmlns:p14="http://schemas.microsoft.com/office/powerpoint/2010/main" val="101735439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March 2017</a:t>
            </a:r>
            <a:endParaRPr lang="en-GB"/>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Osama Aboul-Magd, Huawei Technologies</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March 2017</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March 2017</a:t>
            </a:r>
            <a:endParaRPr lang="en-GB"/>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March 2017</a:t>
            </a:r>
            <a:endParaRPr lang="en-GB"/>
          </a:p>
        </p:txBody>
      </p:sp>
      <p:sp>
        <p:nvSpPr>
          <p:cNvPr id="6" name="Footer Placeholder 5"/>
          <p:cNvSpPr>
            <a:spLocks noGrp="1"/>
          </p:cNvSpPr>
          <p:nvPr>
            <p:ph type="ftr" idx="11"/>
          </p:nvPr>
        </p:nvSpPr>
        <p:spPr/>
        <p:txBody>
          <a:bodyPr/>
          <a:lstStyle>
            <a:lvl1pPr>
              <a:defRPr/>
            </a:lvl1pPr>
          </a:lstStyle>
          <a:p>
            <a:r>
              <a:rPr lang="en-GB" smtClean="0"/>
              <a:t>Osama Aboul-Magd, Huawei Technologies</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March 2017</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smtClean="0"/>
              <a:t>Osama Aboul-Magd, Huawei Technologies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March 2017</a:t>
            </a:r>
            <a:endParaRPr lang="en-GB"/>
          </a:p>
        </p:txBody>
      </p:sp>
      <p:sp>
        <p:nvSpPr>
          <p:cNvPr id="4" name="Footer Placeholder 3"/>
          <p:cNvSpPr>
            <a:spLocks noGrp="1"/>
          </p:cNvSpPr>
          <p:nvPr>
            <p:ph type="ftr" idx="11"/>
          </p:nvPr>
        </p:nvSpPr>
        <p:spPr/>
        <p:txBody>
          <a:bodyPr/>
          <a:lstStyle>
            <a:lvl1pPr>
              <a:defRPr/>
            </a:lvl1pPr>
          </a:lstStyle>
          <a:p>
            <a:r>
              <a:rPr lang="en-GB" smtClean="0"/>
              <a:t>Osama Aboul-Magd, Huawei Technologies</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March 2017</a:t>
            </a:r>
            <a:endParaRPr lang="en-GB"/>
          </a:p>
        </p:txBody>
      </p:sp>
      <p:sp>
        <p:nvSpPr>
          <p:cNvPr id="3" name="Footer Placeholder 2"/>
          <p:cNvSpPr>
            <a:spLocks noGrp="1"/>
          </p:cNvSpPr>
          <p:nvPr>
            <p:ph type="ftr" idx="11"/>
          </p:nvPr>
        </p:nvSpPr>
        <p:spPr/>
        <p:txBody>
          <a:bodyPr/>
          <a:lstStyle>
            <a:lvl1pPr>
              <a:defRPr/>
            </a:lvl1pPr>
          </a:lstStyle>
          <a:p>
            <a:r>
              <a:rPr lang="en-GB" smtClean="0"/>
              <a:t>Osama Aboul-Magd, Huawei Technologies</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March 2017</a:t>
            </a:r>
            <a:endParaRPr lang="en-GB"/>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March 2017</a:t>
            </a:r>
            <a:endParaRPr lang="en-GB"/>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March 2017</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Osama Aboul-Magd, Huawei Technologies</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802.11-17/0356r6</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s://standards.ieee.org/develop/policies/bylaws/sb_bylaws.pdf%20section%205.2.1.3" TargetMode="Externa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2.wmf"/></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smtClean="0"/>
              <a:t>March 2017</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smtClean="0"/>
              <a:t>Osama Aboul-Magd, Huawei Technologies</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TGax</a:t>
            </a:r>
            <a:r>
              <a:rPr lang="en-US" altLang="en-US" dirty="0"/>
              <a:t> </a:t>
            </a:r>
            <a:r>
              <a:rPr lang="en-US" altLang="en-US" dirty="0" smtClean="0"/>
              <a:t>March 2017 Ad Hoc </a:t>
            </a:r>
            <a:r>
              <a:rPr lang="en-US" altLang="en-US" dirty="0"/>
              <a:t>Meeting </a:t>
            </a:r>
            <a:r>
              <a:rPr lang="en-US" altLang="en-US" dirty="0" smtClean="0"/>
              <a:t>Agenda</a:t>
            </a:r>
            <a:br>
              <a:rPr lang="en-US" altLang="en-US" dirty="0" smtClean="0"/>
            </a:br>
            <a:r>
              <a:rPr lang="en-US" altLang="en-US" dirty="0" smtClean="0"/>
              <a:t>(Non-PHY ad hoc)</a:t>
            </a:r>
            <a:endParaRPr lang="en-GB" dirty="0"/>
          </a:p>
        </p:txBody>
      </p:sp>
      <p:sp>
        <p:nvSpPr>
          <p:cNvPr id="3074" name="Rectangle 2"/>
          <p:cNvSpPr>
            <a:spLocks noGrp="1" noChangeArrowheads="1"/>
          </p:cNvSpPr>
          <p:nvPr>
            <p:ph type="body" idx="1"/>
          </p:nvPr>
        </p:nvSpPr>
        <p:spPr>
          <a:xfrm>
            <a:off x="685800" y="18542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2017-03-06</a:t>
            </a:r>
            <a:endParaRPr lang="en-GB" sz="2000"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3697580732"/>
              </p:ext>
            </p:extLst>
          </p:nvPr>
        </p:nvGraphicFramePr>
        <p:xfrm>
          <a:off x="520700" y="2870200"/>
          <a:ext cx="8159750" cy="2503488"/>
        </p:xfrm>
        <a:graphic>
          <a:graphicData uri="http://schemas.openxmlformats.org/presentationml/2006/ole">
            <mc:AlternateContent xmlns:mc="http://schemas.openxmlformats.org/markup-compatibility/2006">
              <mc:Choice xmlns:v="urn:schemas-microsoft-com:vml" Requires="v">
                <p:oleObj spid="_x0000_s3198" name="Document" r:id="rId4" imgW="8258040" imgH="2549006" progId="Word.Document.8">
                  <p:embed/>
                </p:oleObj>
              </mc:Choice>
              <mc:Fallback>
                <p:oleObj name="Document" r:id="rId4" imgW="8258040" imgH="2549006" progId="Word.Document.8">
                  <p:embed/>
                  <p:pic>
                    <p:nvPicPr>
                      <p:cNvPr id="0" name="Picture 3"/>
                      <p:cNvPicPr>
                        <a:picLocks noChangeAspect="1" noChangeArrowheads="1"/>
                      </p:cNvPicPr>
                      <p:nvPr/>
                    </p:nvPicPr>
                    <p:blipFill>
                      <a:blip r:embed="rId5"/>
                      <a:srcRect/>
                      <a:stretch>
                        <a:fillRect/>
                      </a:stretch>
                    </p:blipFill>
                    <p:spPr bwMode="auto">
                      <a:xfrm>
                        <a:off x="520700" y="2870200"/>
                        <a:ext cx="8159750" cy="2503488"/>
                      </a:xfrm>
                      <a:prstGeom prst="rect">
                        <a:avLst/>
                      </a:prstGeom>
                      <a:noFill/>
                      <a:extLst/>
                    </p:spPr>
                  </p:pic>
                </p:oleObj>
              </mc:Fallback>
            </mc:AlternateContent>
          </a:graphicData>
        </a:graphic>
      </p:graphicFrame>
      <p:sp>
        <p:nvSpPr>
          <p:cNvPr id="3076" name="Rectangle 4"/>
          <p:cNvSpPr>
            <a:spLocks noChangeArrowheads="1"/>
          </p:cNvSpPr>
          <p:nvPr/>
        </p:nvSpPr>
        <p:spPr bwMode="auto">
          <a:xfrm>
            <a:off x="533400" y="2133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r>
              <a:rPr lang="en-GB" sz="2000" dirty="0" smtClean="0">
                <a:solidFill>
                  <a:srgbClr val="000000"/>
                </a:solidFill>
              </a:rPr>
              <a:t>:</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113213"/>
          </a:xfrm>
        </p:spPr>
        <p:txBody>
          <a:bodyPr/>
          <a:lstStyle/>
          <a:p>
            <a:pPr>
              <a:defRPr/>
            </a:pPr>
            <a:r>
              <a:rPr lang="en-US" sz="1800" dirty="0"/>
              <a:t>All participation in IEEE 802 Working Group meetings is on an individual basis</a:t>
            </a:r>
          </a:p>
          <a:p>
            <a:pPr marL="0" indent="0">
              <a:buFontTx/>
              <a:buNone/>
              <a:defRPr/>
            </a:pPr>
            <a:r>
              <a:rPr lang="en-GB" sz="1600" i="1" dirty="0"/>
              <a:t>•     Participants in the IEEE standards development individual process shall act based on their qualifications and experience. (</a:t>
            </a:r>
            <a:r>
              <a:rPr lang="en-GB" sz="1600" i="1" dirty="0">
                <a:hlinkClick r:id="rId2"/>
              </a:rPr>
              <a:t>https://standards.ieee.org/develop/policies/bylaws/sb_bylaws.pdf</a:t>
            </a:r>
            <a:r>
              <a:rPr lang="en-GB" sz="1600" i="1" dirty="0"/>
              <a:t>  section 5.2.1)</a:t>
            </a:r>
            <a:endParaRPr lang="en-US" sz="1600" dirty="0"/>
          </a:p>
          <a:p>
            <a:pPr marL="0" indent="0">
              <a:buFontTx/>
              <a:buNone/>
              <a:defRPr/>
            </a:pPr>
            <a:r>
              <a:rPr lang="en-US" sz="1600" dirty="0"/>
              <a:t>•    </a:t>
            </a:r>
            <a:r>
              <a:rPr lang="en-US" sz="1600" i="1" dirty="0"/>
              <a:t>IEEE 802 </a:t>
            </a:r>
            <a:r>
              <a:rPr lang="en-GB" sz="1600" i="1" dirty="0"/>
              <a:t>Working Group membership is by individual; “Working Group members shall participate in the consensus process in a manner consistent with their professional expert opinion as individuals, and not as organizational representatives”. (</a:t>
            </a:r>
            <a:r>
              <a:rPr lang="en-GB" sz="1600" i="1" u="sng" dirty="0">
                <a:hlinkClick r:id="rId3"/>
              </a:rPr>
              <a:t>http://ieee802.org/PNP/approved/IEEE_802_WG_PandP_v19.pdf</a:t>
            </a:r>
            <a:r>
              <a:rPr lang="en-GB" sz="1600" i="1" dirty="0"/>
              <a:t> section 4.2.1)</a:t>
            </a:r>
            <a:endParaRPr lang="en-US" sz="1600" dirty="0"/>
          </a:p>
          <a:p>
            <a:pPr>
              <a:buFont typeface="Arial" panose="020B0604020202020204" pitchFamily="34" charset="0"/>
              <a:buChar char="•"/>
              <a:defRPr/>
            </a:pPr>
            <a:r>
              <a:rPr lang="en-US" sz="1600" dirty="0"/>
              <a:t>You have an obligation to act and vote as an individual and not under the direction of any other individual or group. Your obligation to act and vote as an individual applies in all cases, regardless of any external commitments, agreements, contracts, or orders. </a:t>
            </a:r>
          </a:p>
          <a:p>
            <a:pPr>
              <a:buFont typeface="Arial" panose="020B0604020202020204" pitchFamily="34" charset="0"/>
              <a:buChar char="•"/>
              <a:defRPr/>
            </a:pPr>
            <a:r>
              <a:rPr lang="en-US" sz="1600" dirty="0"/>
              <a:t>You shall not direct the actions or votes of any other member of an IEEE 802 Working Group or retaliate against any other member for their actions or votes within IEEE 802 Working Group meetings, see </a:t>
            </a:r>
            <a:r>
              <a:rPr lang="en-US" sz="1600" u="sng" dirty="0">
                <a:hlinkClick r:id="rId4"/>
              </a:rPr>
              <a:t>https://standards.ieee.org/develop/policies/bylaws/sb_bylaws.pdf </a:t>
            </a:r>
            <a:r>
              <a:rPr lang="en-US" sz="1600" dirty="0"/>
              <a:t> section 5.2.1.3 and </a:t>
            </a:r>
            <a:r>
              <a:rPr lang="en-GB" sz="1600" u="sng" dirty="0">
                <a:hlinkClick r:id="rId3"/>
              </a:rPr>
              <a:t>http://ieee802.org/PNP/approved/IEEE_802_WG_PandP_v19.pdf</a:t>
            </a:r>
            <a:r>
              <a:rPr lang="en-GB" sz="1600" dirty="0"/>
              <a:t>  section 3.4.1, list item x</a:t>
            </a:r>
            <a:endParaRPr lang="en-US" sz="1600" dirty="0"/>
          </a:p>
          <a:p>
            <a:pPr marL="0" indent="0">
              <a:buFontTx/>
              <a:buNone/>
              <a:defRPr/>
            </a:pPr>
            <a:r>
              <a:rPr lang="en-US" sz="1800" dirty="0"/>
              <a:t>By participating in IEEE 802 meetings, you accept these requirements.  If you do not agree to these policies then you shall not participate.</a:t>
            </a:r>
          </a:p>
          <a:p>
            <a:endParaRPr lang="en-US" sz="16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spTree>
    <p:extLst>
      <p:ext uri="{BB962C8B-B14F-4D97-AF65-F5344CB8AC3E}">
        <p14:creationId xmlns:p14="http://schemas.microsoft.com/office/powerpoint/2010/main" val="338786376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General Flow of the Meeting</a:t>
            </a:r>
            <a:endParaRPr lang="en-US" dirty="0"/>
          </a:p>
        </p:txBody>
      </p:sp>
      <p:sp>
        <p:nvSpPr>
          <p:cNvPr id="3" name="Content Placeholder 2"/>
          <p:cNvSpPr>
            <a:spLocks noGrp="1"/>
          </p:cNvSpPr>
          <p:nvPr>
            <p:ph idx="1"/>
          </p:nvPr>
        </p:nvSpPr>
        <p:spPr/>
        <p:txBody>
          <a:bodyPr/>
          <a:lstStyle/>
          <a:p>
            <a:r>
              <a:rPr lang="en-US" altLang="en-US" sz="2000" dirty="0"/>
              <a:t>Wednesday </a:t>
            </a:r>
            <a:r>
              <a:rPr lang="en-US" altLang="en-US" sz="2000" dirty="0" smtClean="0"/>
              <a:t>(10:00 </a:t>
            </a:r>
            <a:r>
              <a:rPr lang="en-US" altLang="en-US" sz="2000" dirty="0"/>
              <a:t>am – </a:t>
            </a:r>
            <a:r>
              <a:rPr lang="en-US" altLang="en-US" sz="2000" dirty="0" smtClean="0"/>
              <a:t>6:00 </a:t>
            </a:r>
            <a:r>
              <a:rPr lang="en-US" altLang="en-US" sz="2000" dirty="0"/>
              <a:t>pm</a:t>
            </a:r>
            <a:r>
              <a:rPr lang="en-US" altLang="en-US" sz="2000" dirty="0" smtClean="0"/>
              <a:t>)</a:t>
            </a:r>
            <a:endParaRPr lang="en-US" altLang="en-US" sz="1800" dirty="0"/>
          </a:p>
          <a:p>
            <a:pPr lvl="1"/>
            <a:r>
              <a:rPr lang="en-US" altLang="en-US" sz="1800" dirty="0"/>
              <a:t>Comment Resolution</a:t>
            </a:r>
          </a:p>
          <a:p>
            <a:pPr lvl="1"/>
            <a:r>
              <a:rPr lang="en-US" altLang="en-US" sz="1800" dirty="0"/>
              <a:t>Recess</a:t>
            </a:r>
          </a:p>
          <a:p>
            <a:r>
              <a:rPr lang="en-US" altLang="en-US" sz="2000" dirty="0"/>
              <a:t>Thursday (9:00 am – </a:t>
            </a:r>
            <a:r>
              <a:rPr lang="en-US" altLang="en-US" sz="2000" dirty="0" smtClean="0"/>
              <a:t>6:00 </a:t>
            </a:r>
            <a:r>
              <a:rPr lang="en-US" altLang="en-US" sz="2000" dirty="0"/>
              <a:t>pm)</a:t>
            </a:r>
          </a:p>
          <a:p>
            <a:pPr lvl="1"/>
            <a:r>
              <a:rPr lang="en-US" altLang="en-US" sz="1800" dirty="0"/>
              <a:t>Comment Resolution</a:t>
            </a:r>
          </a:p>
          <a:p>
            <a:pPr lvl="1"/>
            <a:r>
              <a:rPr lang="en-US" altLang="en-US" sz="1800" dirty="0"/>
              <a:t>Recess</a:t>
            </a:r>
          </a:p>
          <a:p>
            <a:r>
              <a:rPr lang="en-US" altLang="en-US" sz="2000" dirty="0"/>
              <a:t>Friday (9:00 am – </a:t>
            </a:r>
            <a:r>
              <a:rPr lang="en-US" altLang="en-US" sz="2000" dirty="0" smtClean="0"/>
              <a:t>4:00 </a:t>
            </a:r>
            <a:r>
              <a:rPr lang="en-US" altLang="en-US" sz="2000" dirty="0"/>
              <a:t>pm)</a:t>
            </a:r>
          </a:p>
          <a:p>
            <a:pPr lvl="1"/>
            <a:r>
              <a:rPr lang="en-US" altLang="en-US" sz="1800" dirty="0"/>
              <a:t>Comment </a:t>
            </a:r>
            <a:r>
              <a:rPr lang="en-US" altLang="en-US" sz="1800" dirty="0" smtClean="0"/>
              <a:t>Resolution</a:t>
            </a:r>
            <a:endParaRPr lang="en-US" altLang="en-US" sz="1800" dirty="0"/>
          </a:p>
          <a:p>
            <a:pPr lvl="1"/>
            <a:r>
              <a:rPr lang="en-US" altLang="en-US" sz="1800" dirty="0"/>
              <a:t>Adjourn</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spTree>
    <p:extLst>
      <p:ext uri="{BB962C8B-B14F-4D97-AF65-F5344CB8AC3E}">
        <p14:creationId xmlns:p14="http://schemas.microsoft.com/office/powerpoint/2010/main" val="256612276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t>Agenda for </a:t>
            </a:r>
            <a:r>
              <a:rPr lang="en-US" altLang="en-US" dirty="0" smtClean="0"/>
              <a:t>Wednesday March 08</a:t>
            </a:r>
            <a:r>
              <a:rPr lang="en-US" altLang="en-US" dirty="0"/>
              <a:t> </a:t>
            </a:r>
            <a:r>
              <a:rPr lang="en-US" altLang="en-US" dirty="0" smtClean="0"/>
              <a:t>2017</a:t>
            </a:r>
            <a:endParaRPr lang="en-US" dirty="0"/>
          </a:p>
        </p:txBody>
      </p:sp>
      <p:sp>
        <p:nvSpPr>
          <p:cNvPr id="7" name="Content Placeholder 6"/>
          <p:cNvSpPr>
            <a:spLocks noGrp="1"/>
          </p:cNvSpPr>
          <p:nvPr>
            <p:ph idx="1"/>
          </p:nvPr>
        </p:nvSpPr>
        <p:spPr/>
        <p:txBody>
          <a:bodyPr/>
          <a:lstStyle/>
          <a:p>
            <a:pPr>
              <a:lnSpc>
                <a:spcPct val="80000"/>
              </a:lnSpc>
              <a:buFont typeface="Arial" panose="020B0604020202020204" pitchFamily="34" charset="0"/>
              <a:buChar char="•"/>
            </a:pPr>
            <a:r>
              <a:rPr lang="en-US" altLang="en-US" sz="2000" dirty="0"/>
              <a:t>Call meeting to order </a:t>
            </a:r>
          </a:p>
          <a:p>
            <a:pPr>
              <a:lnSpc>
                <a:spcPct val="80000"/>
              </a:lnSpc>
              <a:buFont typeface="Arial" panose="020B0604020202020204" pitchFamily="34" charset="0"/>
              <a:buChar char="•"/>
            </a:pPr>
            <a:r>
              <a:rPr lang="en-US" altLang="en-US" sz="2000" dirty="0"/>
              <a:t>Patent policy, etc</a:t>
            </a:r>
            <a:r>
              <a:rPr lang="en-US" altLang="en-US" sz="2000" dirty="0" smtClean="0"/>
              <a:t>.</a:t>
            </a:r>
          </a:p>
          <a:p>
            <a:pPr>
              <a:lnSpc>
                <a:spcPct val="80000"/>
              </a:lnSpc>
              <a:buFont typeface="Arial" panose="020B0604020202020204" pitchFamily="34" charset="0"/>
              <a:buChar char="•"/>
            </a:pPr>
            <a:r>
              <a:rPr lang="en-US" altLang="en-US" sz="2000" dirty="0" smtClean="0"/>
              <a:t>Announcements</a:t>
            </a:r>
            <a:endParaRPr lang="en-US" altLang="en-US" sz="2000" dirty="0"/>
          </a:p>
          <a:p>
            <a:pPr>
              <a:lnSpc>
                <a:spcPct val="80000"/>
              </a:lnSpc>
              <a:buFont typeface="Arial" panose="020B0604020202020204" pitchFamily="34" charset="0"/>
              <a:buChar char="•"/>
            </a:pPr>
            <a:r>
              <a:rPr lang="en-US" altLang="en-US" sz="2000" dirty="0"/>
              <a:t>Call for submissions</a:t>
            </a:r>
          </a:p>
          <a:p>
            <a:pPr>
              <a:lnSpc>
                <a:spcPct val="80000"/>
              </a:lnSpc>
              <a:buFont typeface="Arial" panose="020B0604020202020204" pitchFamily="34" charset="0"/>
              <a:buChar char="•"/>
            </a:pPr>
            <a:r>
              <a:rPr lang="en-US" altLang="en-US" sz="2000" dirty="0" smtClean="0"/>
              <a:t>Set agenda</a:t>
            </a:r>
            <a:endParaRPr lang="en-US" altLang="en-US" sz="2000" dirty="0"/>
          </a:p>
          <a:p>
            <a:pPr>
              <a:lnSpc>
                <a:spcPct val="80000"/>
              </a:lnSpc>
              <a:buFont typeface="Arial" panose="020B0604020202020204" pitchFamily="34" charset="0"/>
              <a:buChar char="•"/>
            </a:pPr>
            <a:r>
              <a:rPr lang="en-US" altLang="en-US" sz="2000" dirty="0"/>
              <a:t>Presentations and Comment Resolution</a:t>
            </a:r>
          </a:p>
          <a:p>
            <a:pPr>
              <a:lnSpc>
                <a:spcPct val="80000"/>
              </a:lnSpc>
              <a:buFont typeface="Arial" panose="020B0604020202020204" pitchFamily="34" charset="0"/>
              <a:buChar char="•"/>
            </a:pPr>
            <a:r>
              <a:rPr lang="en-US" altLang="en-US" sz="2000" dirty="0"/>
              <a:t>Recess</a:t>
            </a:r>
          </a:p>
          <a:p>
            <a:endParaRPr lang="en-US" dirty="0"/>
          </a:p>
        </p:txBody>
      </p:sp>
      <p:sp>
        <p:nvSpPr>
          <p:cNvPr id="5" name="Slide Number Placeholder 4"/>
          <p:cNvSpPr>
            <a:spLocks noGrp="1"/>
          </p:cNvSpPr>
          <p:nvPr>
            <p:ph type="sldNum" idx="12"/>
          </p:nvPr>
        </p:nvSpPr>
        <p:spPr/>
        <p:txBody>
          <a:bodyPr/>
          <a:lstStyle/>
          <a:p>
            <a:r>
              <a:rPr lang="en-GB" smtClean="0"/>
              <a:t>Slide </a:t>
            </a:r>
            <a:fld id="{06B781AF-4CCF-49B0-A572-DE54FBE5D942}" type="slidenum">
              <a:rPr lang="en-GB" smtClean="0"/>
              <a:pPr/>
              <a:t>12</a:t>
            </a:fld>
            <a:endParaRPr lang="en-GB"/>
          </a:p>
        </p:txBody>
      </p:sp>
      <p:sp>
        <p:nvSpPr>
          <p:cNvPr id="4" name="Footer Placeholder 3"/>
          <p:cNvSpPr>
            <a:spLocks noGrp="1"/>
          </p:cNvSpPr>
          <p:nvPr>
            <p:ph type="ftr" idx="14"/>
          </p:nvPr>
        </p:nvSpPr>
        <p:spPr/>
        <p:txBody>
          <a:bodyPr/>
          <a:lstStyle/>
          <a:p>
            <a:r>
              <a:rPr lang="en-GB" smtClean="0"/>
              <a:t>Osama Aboul-Magd, Huawei Technologies</a:t>
            </a:r>
            <a:endParaRPr lang="en-GB"/>
          </a:p>
        </p:txBody>
      </p:sp>
      <p:sp>
        <p:nvSpPr>
          <p:cNvPr id="3" name="Date Placeholder 2"/>
          <p:cNvSpPr>
            <a:spLocks noGrp="1"/>
          </p:cNvSpPr>
          <p:nvPr>
            <p:ph type="dt" idx="15"/>
          </p:nvPr>
        </p:nvSpPr>
        <p:spPr/>
        <p:txBody>
          <a:bodyPr/>
          <a:lstStyle/>
          <a:p>
            <a:r>
              <a:rPr lang="en-US" smtClean="0"/>
              <a:t>March 2017</a:t>
            </a:r>
            <a:endParaRPr lang="en-GB"/>
          </a:p>
        </p:txBody>
      </p:sp>
    </p:spTree>
    <p:extLst>
      <p:ext uri="{BB962C8B-B14F-4D97-AF65-F5344CB8AC3E}">
        <p14:creationId xmlns:p14="http://schemas.microsoft.com/office/powerpoint/2010/main" val="81002210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t>TBD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graphicFrame>
        <p:nvGraphicFramePr>
          <p:cNvPr id="8" name="Object 7"/>
          <p:cNvGraphicFramePr>
            <a:graphicFrameLocks noChangeAspect="1"/>
          </p:cNvGraphicFramePr>
          <p:nvPr>
            <p:extLst>
              <p:ext uri="{D42A27DB-BD31-4B8C-83A1-F6EECF244321}">
                <p14:modId xmlns:p14="http://schemas.microsoft.com/office/powerpoint/2010/main" val="2383989603"/>
              </p:ext>
            </p:extLst>
          </p:nvPr>
        </p:nvGraphicFramePr>
        <p:xfrm>
          <a:off x="4114800" y="3043238"/>
          <a:ext cx="914400" cy="771525"/>
        </p:xfrm>
        <a:graphic>
          <a:graphicData uri="http://schemas.openxmlformats.org/presentationml/2006/ole">
            <mc:AlternateContent xmlns:mc="http://schemas.openxmlformats.org/markup-compatibility/2006">
              <mc:Choice xmlns:v="urn:schemas-microsoft-com:vml" Requires="v">
                <p:oleObj spid="_x0000_s4205" name="Worksheet" showAsIcon="1" r:id="rId3" imgW="914400" imgH="771480" progId="Excel.Sheet.12">
                  <p:embed/>
                </p:oleObj>
              </mc:Choice>
              <mc:Fallback>
                <p:oleObj name="Worksheet" showAsIcon="1" r:id="rId3" imgW="914400" imgH="771480" progId="Excel.Sheet.12">
                  <p:embed/>
                  <p:pic>
                    <p:nvPicPr>
                      <p:cNvPr id="0" name=""/>
                      <p:cNvPicPr/>
                      <p:nvPr/>
                    </p:nvPicPr>
                    <p:blipFill>
                      <a:blip r:embed="rId4"/>
                      <a:stretch>
                        <a:fillRect/>
                      </a:stretch>
                    </p:blipFill>
                    <p:spPr>
                      <a:xfrm>
                        <a:off x="4114800" y="3043238"/>
                        <a:ext cx="914400" cy="771525"/>
                      </a:xfrm>
                      <a:prstGeom prst="rect">
                        <a:avLst/>
                      </a:prstGeom>
                    </p:spPr>
                  </p:pic>
                </p:oleObj>
              </mc:Fallback>
            </mc:AlternateContent>
          </a:graphicData>
        </a:graphic>
      </p:graphicFrame>
    </p:spTree>
    <p:extLst>
      <p:ext uri="{BB962C8B-B14F-4D97-AF65-F5344CB8AC3E}">
        <p14:creationId xmlns:p14="http://schemas.microsoft.com/office/powerpoint/2010/main" val="218042322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spTree>
    <p:extLst>
      <p:ext uri="{BB962C8B-B14F-4D97-AF65-F5344CB8AC3E}">
        <p14:creationId xmlns:p14="http://schemas.microsoft.com/office/powerpoint/2010/main" val="14634528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Laurent of SR</a:t>
            </a:r>
          </a:p>
          <a:p>
            <a:r>
              <a:rPr lang="en-US" dirty="0" smtClean="0"/>
              <a:t>Yongho</a:t>
            </a:r>
          </a:p>
          <a:p>
            <a:r>
              <a:rPr lang="en-US" dirty="0" smtClean="0"/>
              <a:t>Po-Kai</a:t>
            </a:r>
          </a:p>
          <a:p>
            <a:r>
              <a:rPr lang="en-US" dirty="0" smtClean="0"/>
              <a:t>Raja</a:t>
            </a:r>
          </a:p>
          <a:p>
            <a:r>
              <a:rPr lang="en-US" dirty="0" smtClean="0"/>
              <a:t>Alfred</a:t>
            </a:r>
          </a:p>
          <a:p>
            <a:r>
              <a:rPr lang="en-US" dirty="0" err="1" smtClean="0"/>
              <a:t>Abhi</a:t>
            </a:r>
            <a:endParaRPr lang="en-US" dirty="0" smtClean="0"/>
          </a:p>
          <a:p>
            <a:r>
              <a:rPr lang="en-US" dirty="0" smtClean="0"/>
              <a:t>George</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spTree>
    <p:extLst>
      <p:ext uri="{BB962C8B-B14F-4D97-AF65-F5344CB8AC3E}">
        <p14:creationId xmlns:p14="http://schemas.microsoft.com/office/powerpoint/2010/main" val="365846760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 #1</a:t>
            </a:r>
            <a:endParaRPr lang="en-US" dirty="0"/>
          </a:p>
        </p:txBody>
      </p:sp>
      <p:sp>
        <p:nvSpPr>
          <p:cNvPr id="3" name="Content Placeholder 2"/>
          <p:cNvSpPr>
            <a:spLocks noGrp="1"/>
          </p:cNvSpPr>
          <p:nvPr>
            <p:ph idx="1"/>
          </p:nvPr>
        </p:nvSpPr>
        <p:spPr/>
        <p:txBody>
          <a:bodyPr/>
          <a:lstStyle/>
          <a:p>
            <a:r>
              <a:rPr lang="en-US" dirty="0" smtClean="0"/>
              <a:t>Do you agree to resolutions to CIDs, </a:t>
            </a:r>
            <a:r>
              <a:rPr lang="en-GB" dirty="0"/>
              <a:t>: 9612, 4832 </a:t>
            </a:r>
            <a:r>
              <a:rPr lang="en-GB" dirty="0" smtClean="0"/>
              <a:t>in doc 11-17/0208r2?</a:t>
            </a:r>
          </a:p>
          <a:p>
            <a:r>
              <a:rPr lang="en-GB" dirty="0" smtClean="0"/>
              <a:t>No objection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spTree>
    <p:extLst>
      <p:ext uri="{BB962C8B-B14F-4D97-AF65-F5344CB8AC3E}">
        <p14:creationId xmlns:p14="http://schemas.microsoft.com/office/powerpoint/2010/main" val="49960766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 #2</a:t>
            </a:r>
            <a:endParaRPr lang="en-US" dirty="0"/>
          </a:p>
        </p:txBody>
      </p:sp>
      <p:sp>
        <p:nvSpPr>
          <p:cNvPr id="3" name="Content Placeholder 2"/>
          <p:cNvSpPr>
            <a:spLocks noGrp="1"/>
          </p:cNvSpPr>
          <p:nvPr>
            <p:ph idx="1"/>
          </p:nvPr>
        </p:nvSpPr>
        <p:spPr/>
        <p:txBody>
          <a:bodyPr/>
          <a:lstStyle/>
          <a:p>
            <a:r>
              <a:rPr lang="en-US" dirty="0" smtClean="0"/>
              <a:t>Do you accept resolutions to CIDs; </a:t>
            </a:r>
            <a:r>
              <a:rPr lang="en-GB" dirty="0"/>
              <a:t>7840, 7959, 8502, 9771, 8715, </a:t>
            </a:r>
            <a:r>
              <a:rPr lang="en-GB" dirty="0" smtClean="0"/>
              <a:t>10071 in doc 11-17/0309r1?</a:t>
            </a:r>
          </a:p>
          <a:p>
            <a:endParaRPr lang="en-GB" dirty="0"/>
          </a:p>
          <a:p>
            <a:r>
              <a:rPr lang="en-GB" dirty="0" smtClean="0"/>
              <a:t>SP was deferred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spTree>
    <p:extLst>
      <p:ext uri="{BB962C8B-B14F-4D97-AF65-F5344CB8AC3E}">
        <p14:creationId xmlns:p14="http://schemas.microsoft.com/office/powerpoint/2010/main" val="356541937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 #3</a:t>
            </a:r>
            <a:endParaRPr lang="en-US" dirty="0"/>
          </a:p>
        </p:txBody>
      </p:sp>
      <p:sp>
        <p:nvSpPr>
          <p:cNvPr id="3" name="Content Placeholder 2"/>
          <p:cNvSpPr>
            <a:spLocks noGrp="1"/>
          </p:cNvSpPr>
          <p:nvPr>
            <p:ph idx="1"/>
          </p:nvPr>
        </p:nvSpPr>
        <p:spPr/>
        <p:txBody>
          <a:bodyPr/>
          <a:lstStyle/>
          <a:p>
            <a:r>
              <a:rPr lang="en-US" dirty="0" smtClean="0"/>
              <a:t>Do you agree to resolutions to CIDs; </a:t>
            </a:r>
            <a:r>
              <a:rPr lang="en-GB" dirty="0"/>
              <a:t>7668, 7669, 7906, 9694, 4833, 5775, 9600, 5969, 9861, 5968, 7670, 7881, 9346, </a:t>
            </a:r>
            <a:r>
              <a:rPr lang="en-GB" dirty="0" smtClean="0"/>
              <a:t>3188 in doc 11-17/0210r2?</a:t>
            </a:r>
          </a:p>
          <a:p>
            <a:endParaRPr lang="en-GB" dirty="0"/>
          </a:p>
          <a:p>
            <a:r>
              <a:rPr lang="en-GB" dirty="0" smtClean="0"/>
              <a:t>No objection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spTree>
    <p:extLst>
      <p:ext uri="{BB962C8B-B14F-4D97-AF65-F5344CB8AC3E}">
        <p14:creationId xmlns:p14="http://schemas.microsoft.com/office/powerpoint/2010/main" val="333846061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 #4</a:t>
            </a:r>
            <a:endParaRPr lang="en-US" dirty="0"/>
          </a:p>
        </p:txBody>
      </p:sp>
      <p:sp>
        <p:nvSpPr>
          <p:cNvPr id="3" name="Content Placeholder 2"/>
          <p:cNvSpPr>
            <a:spLocks noGrp="1"/>
          </p:cNvSpPr>
          <p:nvPr>
            <p:ph idx="1"/>
          </p:nvPr>
        </p:nvSpPr>
        <p:spPr/>
        <p:txBody>
          <a:bodyPr/>
          <a:lstStyle/>
          <a:p>
            <a:r>
              <a:rPr lang="en-US" dirty="0" smtClean="0"/>
              <a:t>Do you agree to resolutions to CIDs; </a:t>
            </a:r>
            <a:r>
              <a:rPr lang="en-GB" dirty="0"/>
              <a:t>: 4754, 6094, 7564, 8404, 8689, 9677, 6480, 7565, 5848, 6481, 8406, </a:t>
            </a:r>
            <a:r>
              <a:rPr lang="en-GB" strike="sngStrike" dirty="0">
                <a:solidFill>
                  <a:srgbClr val="FF0000"/>
                </a:solidFill>
              </a:rPr>
              <a:t>6484</a:t>
            </a:r>
            <a:r>
              <a:rPr lang="en-GB" dirty="0">
                <a:solidFill>
                  <a:srgbClr val="FF0000"/>
                </a:solidFill>
              </a:rPr>
              <a:t>, </a:t>
            </a:r>
            <a:r>
              <a:rPr lang="en-GB" strike="sngStrike" dirty="0" smtClean="0">
                <a:solidFill>
                  <a:srgbClr val="FF0000"/>
                </a:solidFill>
              </a:rPr>
              <a:t>9611</a:t>
            </a:r>
            <a:r>
              <a:rPr lang="en-GB" dirty="0" smtClean="0"/>
              <a:t> in doc 11-17/0226r1?</a:t>
            </a:r>
          </a:p>
          <a:p>
            <a:endParaRPr lang="en-GB" dirty="0"/>
          </a:p>
          <a:p>
            <a:r>
              <a:rPr lang="en-GB" dirty="0" smtClean="0"/>
              <a:t>No objection</a:t>
            </a:r>
          </a:p>
          <a:p>
            <a:r>
              <a:rPr lang="en-GB" dirty="0" smtClean="0"/>
              <a:t>Resolutions will be worked offline for 6484 and 9611</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spTree>
    <p:extLst>
      <p:ext uri="{BB962C8B-B14F-4D97-AF65-F5344CB8AC3E}">
        <p14:creationId xmlns:p14="http://schemas.microsoft.com/office/powerpoint/2010/main" val="212996409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smtClean="0">
                <a:solidFill>
                  <a:srgbClr val="0000FF"/>
                </a:solidFill>
                <a:latin typeface="Arial Black" panose="020B0A04020102020204" pitchFamily="34" charset="0"/>
              </a:rPr>
              <a:t/>
            </a:r>
            <a:br>
              <a:rPr lang="en-US" altLang="en-US" dirty="0" smtClean="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
            </a:r>
            <a:br>
              <a:rPr lang="en-US" altLang="en-US" dirty="0">
                <a:solidFill>
                  <a:srgbClr val="0000FF"/>
                </a:solidFill>
                <a:latin typeface="Arial Black" panose="020B0A04020102020204" pitchFamily="34" charset="0"/>
              </a:rPr>
            </a:br>
            <a:r>
              <a:rPr lang="en-US" altLang="en-US" dirty="0" smtClean="0">
                <a:solidFill>
                  <a:srgbClr val="0000FF"/>
                </a:solidFill>
                <a:latin typeface="Arial Black" panose="020B0A04020102020204" pitchFamily="34" charset="0"/>
              </a:rPr>
              <a:t>IEEE </a:t>
            </a:r>
            <a:r>
              <a:rPr lang="en-US" altLang="en-US" dirty="0">
                <a:solidFill>
                  <a:srgbClr val="0000FF"/>
                </a:solidFill>
                <a:latin typeface="Arial Black" panose="020B0A04020102020204" pitchFamily="34" charset="0"/>
              </a:rPr>
              <a:t>802.11 </a:t>
            </a:r>
            <a:r>
              <a:rPr lang="en-US" altLang="en-US" dirty="0" err="1">
                <a:solidFill>
                  <a:srgbClr val="0000FF"/>
                </a:solidFill>
                <a:latin typeface="Arial Black" panose="020B0A04020102020204" pitchFamily="34" charset="0"/>
              </a:rPr>
              <a:t>TGax</a:t>
            </a:r>
            <a:r>
              <a:rPr lang="en-US" altLang="en-US" dirty="0">
                <a:solidFill>
                  <a:srgbClr val="0000FF"/>
                </a:solidFill>
                <a:latin typeface="Arial Black" panose="020B0A04020102020204" pitchFamily="34" charset="0"/>
              </a:rPr>
              <a:t>:</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High Efficiency WLAN</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Task Group</a:t>
            </a:r>
            <a:endParaRPr lang="en-GB" dirty="0"/>
          </a:p>
        </p:txBody>
      </p:sp>
      <p:sp>
        <p:nvSpPr>
          <p:cNvPr id="4098" name="Rectangle 2"/>
          <p:cNvSpPr>
            <a:spLocks noGrp="1" noChangeArrowheads="1"/>
          </p:cNvSpPr>
          <p:nvPr>
            <p:ph idx="1"/>
          </p:nvPr>
        </p:nvSpPr>
        <p:spPr>
          <a:xfrm>
            <a:off x="685800" y="2743201"/>
            <a:ext cx="7770813" cy="2971800"/>
          </a:xfrm>
          <a:ln/>
        </p:spPr>
        <p:txBody>
          <a:bodyPr/>
          <a:lstStyle/>
          <a:p>
            <a:pPr algn="ctr">
              <a:lnSpc>
                <a:spcPct val="90000"/>
              </a:lnSpc>
              <a:buFontTx/>
              <a:buNone/>
            </a:pPr>
            <a:r>
              <a:rPr lang="en-GB" dirty="0" smtClean="0"/>
              <a:t> </a:t>
            </a:r>
            <a:r>
              <a:rPr lang="en-US" sz="4000" dirty="0" smtClean="0">
                <a:latin typeface="Arial" panose="020B0604020202020204" pitchFamily="34" charset="0"/>
              </a:rPr>
              <a:t>San Diego</a:t>
            </a:r>
            <a:r>
              <a:rPr lang="en-US" altLang="en-US" sz="4000" dirty="0" smtClean="0">
                <a:latin typeface="Arial" panose="020B0604020202020204" pitchFamily="34" charset="0"/>
              </a:rPr>
              <a:t>, California</a:t>
            </a:r>
            <a:endParaRPr lang="en-US" altLang="en-US" sz="4000" dirty="0">
              <a:latin typeface="Arial" panose="020B0604020202020204" pitchFamily="34" charset="0"/>
            </a:endParaRPr>
          </a:p>
          <a:p>
            <a:pPr algn="ctr">
              <a:lnSpc>
                <a:spcPct val="90000"/>
              </a:lnSpc>
              <a:buFontTx/>
              <a:buNone/>
            </a:pPr>
            <a:r>
              <a:rPr lang="en-US" altLang="en-US" sz="4000" dirty="0" smtClean="0">
                <a:latin typeface="Arial" panose="020B0604020202020204" pitchFamily="34" charset="0"/>
              </a:rPr>
              <a:t>March 08-10, </a:t>
            </a:r>
            <a:r>
              <a:rPr lang="en-US" altLang="en-US" sz="4000" dirty="0">
                <a:latin typeface="Arial" panose="020B0604020202020204" pitchFamily="34" charset="0"/>
              </a:rPr>
              <a:t>2017</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dirty="0">
                <a:latin typeface="Arial" panose="020B0604020202020204" pitchFamily="34" charset="0"/>
              </a:rPr>
              <a:t>Chair: Osama Aboul-Magd (Huawei Technologies)</a:t>
            </a:r>
          </a:p>
          <a:p>
            <a:pPr algn="ctr">
              <a:lnSpc>
                <a:spcPct val="90000"/>
              </a:lnSpc>
              <a:buFontTx/>
              <a:buNone/>
            </a:pPr>
            <a:r>
              <a:rPr lang="en-US" altLang="en-US" dirty="0">
                <a:latin typeface="Arial" panose="020B0604020202020204" pitchFamily="34" charset="0"/>
              </a:rPr>
              <a:t>Vice Chair: Simone Merlin (Qualcomm)</a:t>
            </a:r>
          </a:p>
          <a:p>
            <a:pPr algn="ctr">
              <a:lnSpc>
                <a:spcPct val="90000"/>
              </a:lnSpc>
              <a:buFontTx/>
              <a:buNone/>
            </a:pPr>
            <a:r>
              <a:rPr lang="en-US" altLang="en-US" dirty="0">
                <a:latin typeface="Arial" panose="020B0604020202020204" pitchFamily="34" charset="0"/>
              </a:rPr>
              <a:t>Vice Chair: Ron </a:t>
            </a:r>
            <a:r>
              <a:rPr lang="en-US" altLang="en-US" dirty="0" err="1">
                <a:latin typeface="Arial" panose="020B0604020202020204" pitchFamily="34" charset="0"/>
              </a:rPr>
              <a:t>Porat</a:t>
            </a:r>
            <a:r>
              <a:rPr lang="en-US" altLang="en-US" dirty="0">
                <a:latin typeface="Arial" panose="020B0604020202020204" pitchFamily="34" charset="0"/>
              </a:rPr>
              <a:t> (Broadcom)</a:t>
            </a:r>
            <a:endParaRPr lang="en-US" altLang="en-US" sz="2000" dirty="0">
              <a:latin typeface="Arial" panose="020B0604020202020204" pitchFamily="34" charset="0"/>
            </a:endParaRPr>
          </a:p>
          <a:p>
            <a:pPr algn="ctr">
              <a:lnSpc>
                <a:spcPct val="90000"/>
              </a:lnSpc>
              <a:buFontTx/>
              <a:buNone/>
            </a:pPr>
            <a:r>
              <a:rPr lang="en-US" altLang="en-US" dirty="0">
                <a:latin typeface="Arial" panose="020B0604020202020204" pitchFamily="34" charset="0"/>
              </a:rPr>
              <a:t>Secretary: Yasuhiko Inoue (NTT)</a:t>
            </a:r>
          </a:p>
          <a:p>
            <a:pPr algn="ctr">
              <a:lnSpc>
                <a:spcPct val="90000"/>
              </a:lnSpc>
              <a:buFontTx/>
              <a:buNone/>
            </a:pPr>
            <a:r>
              <a:rPr lang="en-US" altLang="en-US" dirty="0">
                <a:latin typeface="Arial" panose="020B0604020202020204" pitchFamily="34" charset="0"/>
              </a:rPr>
              <a:t>Technical Editor: Robert Stacey (Intel)</a:t>
            </a:r>
            <a:endParaRPr lang="en-CA" altLang="en-US"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4" name="Date Placeholder 3"/>
          <p:cNvSpPr>
            <a:spLocks noGrp="1"/>
          </p:cNvSpPr>
          <p:nvPr>
            <p:ph type="dt" idx="15"/>
          </p:nvPr>
        </p:nvSpPr>
        <p:spPr/>
        <p:txBody>
          <a:bodyPr/>
          <a:lstStyle/>
          <a:p>
            <a:r>
              <a:rPr lang="en-US" smtClean="0"/>
              <a:t>March 2017</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 #5</a:t>
            </a:r>
            <a:endParaRPr lang="en-US" dirty="0"/>
          </a:p>
        </p:txBody>
      </p:sp>
      <p:sp>
        <p:nvSpPr>
          <p:cNvPr id="3" name="Content Placeholder 2"/>
          <p:cNvSpPr>
            <a:spLocks noGrp="1"/>
          </p:cNvSpPr>
          <p:nvPr>
            <p:ph idx="1"/>
          </p:nvPr>
        </p:nvSpPr>
        <p:spPr/>
        <p:txBody>
          <a:bodyPr/>
          <a:lstStyle/>
          <a:p>
            <a:pPr lvl="0"/>
            <a:r>
              <a:rPr lang="en-US" dirty="0" smtClean="0"/>
              <a:t>Do you agree to resolutions to CIDs; </a:t>
            </a:r>
            <a:r>
              <a:rPr lang="en-GB" dirty="0"/>
              <a:t>8394, 5215, 7142, </a:t>
            </a:r>
            <a:r>
              <a:rPr lang="en-GB" dirty="0" smtClean="0"/>
              <a:t>10292 in doc 11-17/0263r3?</a:t>
            </a:r>
          </a:p>
          <a:p>
            <a:pPr lvl="0"/>
            <a:r>
              <a:rPr lang="en-GB" dirty="0" smtClean="0"/>
              <a:t>No objection</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spTree>
    <p:extLst>
      <p:ext uri="{BB962C8B-B14F-4D97-AF65-F5344CB8AC3E}">
        <p14:creationId xmlns:p14="http://schemas.microsoft.com/office/powerpoint/2010/main" val="180608171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 #6</a:t>
            </a:r>
            <a:endParaRPr lang="en-US" dirty="0"/>
          </a:p>
        </p:txBody>
      </p:sp>
      <p:sp>
        <p:nvSpPr>
          <p:cNvPr id="3" name="Content Placeholder 2"/>
          <p:cNvSpPr>
            <a:spLocks noGrp="1"/>
          </p:cNvSpPr>
          <p:nvPr>
            <p:ph idx="1"/>
          </p:nvPr>
        </p:nvSpPr>
        <p:spPr/>
        <p:txBody>
          <a:bodyPr/>
          <a:lstStyle/>
          <a:p>
            <a:r>
              <a:rPr lang="en-US" dirty="0" smtClean="0"/>
              <a:t>Do you agree to resolutions to CIDs; </a:t>
            </a:r>
            <a:r>
              <a:rPr lang="en-GB" dirty="0"/>
              <a:t>5075, 5076, 5561, 9481, 5562, 5563, 9274, 7140, 9423, 5044, 9425, 8095, 8096, 5045, 9427, 7975, 5932, 7976, 9424, 9426, 9557, 9681, 9850, 5933, 8411, 9515, 7569, 8410, 5795, 7137, 5761, 9682, 8256, 8257, </a:t>
            </a:r>
            <a:r>
              <a:rPr lang="en-GB" strike="sngStrike" dirty="0">
                <a:solidFill>
                  <a:srgbClr val="FF0000"/>
                </a:solidFill>
              </a:rPr>
              <a:t>9428</a:t>
            </a:r>
            <a:r>
              <a:rPr lang="en-GB" strike="sngStrike" dirty="0"/>
              <a:t>,</a:t>
            </a:r>
            <a:r>
              <a:rPr lang="en-GB" dirty="0"/>
              <a:t> 4835, 5934, 9851, </a:t>
            </a:r>
            <a:r>
              <a:rPr lang="en-GB" dirty="0" smtClean="0"/>
              <a:t>7663</a:t>
            </a:r>
            <a:r>
              <a:rPr lang="en-US" dirty="0" smtClean="0"/>
              <a:t> in doc 11-17/0264r2?</a:t>
            </a:r>
          </a:p>
          <a:p>
            <a:r>
              <a:rPr lang="en-US" dirty="0" smtClean="0"/>
              <a:t>No objection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spTree>
    <p:extLst>
      <p:ext uri="{BB962C8B-B14F-4D97-AF65-F5344CB8AC3E}">
        <p14:creationId xmlns:p14="http://schemas.microsoft.com/office/powerpoint/2010/main" val="215978228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 #7</a:t>
            </a:r>
            <a:endParaRPr lang="en-US" dirty="0"/>
          </a:p>
        </p:txBody>
      </p:sp>
      <p:sp>
        <p:nvSpPr>
          <p:cNvPr id="3" name="Content Placeholder 2"/>
          <p:cNvSpPr>
            <a:spLocks noGrp="1"/>
          </p:cNvSpPr>
          <p:nvPr>
            <p:ph idx="1"/>
          </p:nvPr>
        </p:nvSpPr>
        <p:spPr>
          <a:xfrm>
            <a:off x="988218" y="1799012"/>
            <a:ext cx="7770813" cy="4113213"/>
          </a:xfrm>
        </p:spPr>
        <p:txBody>
          <a:bodyPr/>
          <a:lstStyle/>
          <a:p>
            <a:r>
              <a:rPr lang="en-US" dirty="0" smtClean="0"/>
              <a:t>Do you agree to resolutions </a:t>
            </a:r>
            <a:r>
              <a:rPr lang="en-US" dirty="0" smtClean="0"/>
              <a:t>to CIDs; </a:t>
            </a:r>
            <a:r>
              <a:rPr lang="en-GB" dirty="0"/>
              <a:t>10250, 10320, 10321, 10322, 10323, 10247, 10005, 10006, 10246, 9584, 9386, 9285, 8592, 8354, 8211, 7233, 6068, 6056, 5930, 5559, 5468, 5466, 5463, 5358, 5169, 3057, 8268, 8269, 7844, </a:t>
            </a:r>
            <a:r>
              <a:rPr lang="en-GB" dirty="0" smtClean="0"/>
              <a:t>9442 in doc 11-17/0324r0?</a:t>
            </a:r>
          </a:p>
          <a:p>
            <a:endParaRPr lang="en-GB" dirty="0"/>
          </a:p>
          <a:p>
            <a:r>
              <a:rPr lang="en-GB" dirty="0" smtClean="0"/>
              <a:t>No objection</a:t>
            </a:r>
          </a:p>
          <a:p>
            <a:endParaRPr lang="en-US" dirty="0"/>
          </a:p>
          <a:p>
            <a:r>
              <a:rPr lang="en-GB" dirty="0"/>
              <a:t> </a:t>
            </a:r>
            <a:endParaRPr lang="en-US" dirty="0"/>
          </a:p>
          <a:p>
            <a:r>
              <a:rPr lang="en-US" dirty="0" smtClean="0"/>
              <a:t> </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spTree>
    <p:extLst>
      <p:ext uri="{BB962C8B-B14F-4D97-AF65-F5344CB8AC3E}">
        <p14:creationId xmlns:p14="http://schemas.microsoft.com/office/powerpoint/2010/main" val="306354856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 #8</a:t>
            </a:r>
            <a:endParaRPr lang="en-US" dirty="0"/>
          </a:p>
        </p:txBody>
      </p:sp>
      <p:sp>
        <p:nvSpPr>
          <p:cNvPr id="3" name="Content Placeholder 2"/>
          <p:cNvSpPr>
            <a:spLocks noGrp="1"/>
          </p:cNvSpPr>
          <p:nvPr>
            <p:ph idx="1"/>
          </p:nvPr>
        </p:nvSpPr>
        <p:spPr/>
        <p:txBody>
          <a:bodyPr/>
          <a:lstStyle/>
          <a:p>
            <a:r>
              <a:rPr lang="en-US" dirty="0" smtClean="0"/>
              <a:t>Do you agree to resolutions </a:t>
            </a:r>
            <a:r>
              <a:rPr lang="en-US" dirty="0" smtClean="0"/>
              <a:t>to CIDs; </a:t>
            </a:r>
            <a:r>
              <a:rPr lang="en-GB" dirty="0"/>
              <a:t>3006, 3010, 3112, 3162, 5047, 5058, 5067, </a:t>
            </a:r>
            <a:r>
              <a:rPr lang="en-GB" strike="sngStrike" dirty="0">
                <a:solidFill>
                  <a:srgbClr val="FF0000"/>
                </a:solidFill>
              </a:rPr>
              <a:t>5403</a:t>
            </a:r>
            <a:r>
              <a:rPr lang="en-GB" dirty="0"/>
              <a:t>, 5926, 6075, </a:t>
            </a:r>
            <a:r>
              <a:rPr lang="en-GB" dirty="0" smtClean="0"/>
              <a:t>6076</a:t>
            </a:r>
            <a:r>
              <a:rPr lang="en-GB" dirty="0"/>
              <a:t>, </a:t>
            </a:r>
            <a:r>
              <a:rPr lang="en-GB" strike="sngStrike" dirty="0">
                <a:solidFill>
                  <a:srgbClr val="FF0000"/>
                </a:solidFill>
              </a:rPr>
              <a:t>6184</a:t>
            </a:r>
            <a:r>
              <a:rPr lang="en-GB" dirty="0"/>
              <a:t>, 6272, 6273, </a:t>
            </a:r>
            <a:r>
              <a:rPr lang="en-GB" strike="sngStrike" dirty="0">
                <a:solidFill>
                  <a:srgbClr val="FF0000"/>
                </a:solidFill>
              </a:rPr>
              <a:t>7044</a:t>
            </a:r>
            <a:r>
              <a:rPr lang="en-GB" dirty="0"/>
              <a:t>, 7134, 7311, 7312, 7314, </a:t>
            </a:r>
            <a:r>
              <a:rPr lang="en-GB" dirty="0" smtClean="0"/>
              <a:t>7475,</a:t>
            </a:r>
            <a:r>
              <a:rPr lang="en-US" dirty="0"/>
              <a:t> </a:t>
            </a:r>
            <a:r>
              <a:rPr lang="en-GB" dirty="0" smtClean="0"/>
              <a:t>7733</a:t>
            </a:r>
            <a:r>
              <a:rPr lang="en-GB" dirty="0"/>
              <a:t>, 7734, 7735, 7736, 7737, 7934, 8113, </a:t>
            </a:r>
            <a:r>
              <a:rPr lang="en-GB" strike="sngStrike" dirty="0">
                <a:solidFill>
                  <a:srgbClr val="FF0000"/>
                </a:solidFill>
              </a:rPr>
              <a:t>8157</a:t>
            </a:r>
            <a:r>
              <a:rPr lang="en-GB" dirty="0"/>
              <a:t>, 8186, </a:t>
            </a:r>
            <a:r>
              <a:rPr lang="en-GB" dirty="0" smtClean="0"/>
              <a:t>8187</a:t>
            </a:r>
            <a:r>
              <a:rPr lang="en-US" dirty="0" smtClean="0"/>
              <a:t>, </a:t>
            </a:r>
            <a:r>
              <a:rPr lang="en-GB" dirty="0" smtClean="0"/>
              <a:t>8474</a:t>
            </a:r>
            <a:r>
              <a:rPr lang="en-GB" dirty="0"/>
              <a:t>, 8475, 8477, 8478, 9362, 9363, 9364, 9625, 9626, </a:t>
            </a:r>
            <a:r>
              <a:rPr lang="en-GB" dirty="0" smtClean="0"/>
              <a:t>9642</a:t>
            </a:r>
            <a:r>
              <a:rPr lang="en-US" dirty="0" smtClean="0"/>
              <a:t>, </a:t>
            </a:r>
            <a:r>
              <a:rPr lang="en-GB" dirty="0" smtClean="0"/>
              <a:t>9814</a:t>
            </a:r>
            <a:r>
              <a:rPr lang="en-GB" dirty="0"/>
              <a:t>, 9815, 9816, 9817, </a:t>
            </a:r>
            <a:r>
              <a:rPr lang="en-GB" dirty="0" smtClean="0"/>
              <a:t>9818</a:t>
            </a:r>
            <a:r>
              <a:rPr lang="en-US" dirty="0" smtClean="0"/>
              <a:t> in doc 11-17/306r2?</a:t>
            </a:r>
          </a:p>
          <a:p>
            <a:endParaRPr lang="en-US" dirty="0"/>
          </a:p>
          <a:p>
            <a:r>
              <a:rPr lang="en-US" dirty="0" smtClean="0"/>
              <a:t>No objection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spTree>
    <p:extLst>
      <p:ext uri="{BB962C8B-B14F-4D97-AF65-F5344CB8AC3E}">
        <p14:creationId xmlns:p14="http://schemas.microsoft.com/office/powerpoint/2010/main" val="230540325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71525" y="915987"/>
            <a:ext cx="7770813" cy="1065213"/>
          </a:xfrm>
        </p:spPr>
        <p:txBody>
          <a:bodyPr/>
          <a:lstStyle/>
          <a:p>
            <a:r>
              <a:rPr lang="en-US" dirty="0" smtClean="0"/>
              <a:t>SP #9</a:t>
            </a:r>
            <a:endParaRPr lang="en-US" dirty="0"/>
          </a:p>
        </p:txBody>
      </p:sp>
      <p:sp>
        <p:nvSpPr>
          <p:cNvPr id="3" name="Content Placeholder 2"/>
          <p:cNvSpPr>
            <a:spLocks noGrp="1"/>
          </p:cNvSpPr>
          <p:nvPr>
            <p:ph idx="1"/>
          </p:nvPr>
        </p:nvSpPr>
        <p:spPr/>
        <p:txBody>
          <a:bodyPr/>
          <a:lstStyle/>
          <a:p>
            <a:r>
              <a:rPr lang="en-US" dirty="0" smtClean="0"/>
              <a:t>Do you agree to resolutions to CIDs; </a:t>
            </a:r>
            <a:r>
              <a:rPr lang="en-GB" dirty="0"/>
              <a:t>3060, </a:t>
            </a:r>
            <a:r>
              <a:rPr lang="en-GB" strike="sngStrike" dirty="0">
                <a:solidFill>
                  <a:srgbClr val="FF0000"/>
                </a:solidFill>
              </a:rPr>
              <a:t>3061</a:t>
            </a:r>
            <a:r>
              <a:rPr lang="en-GB" dirty="0"/>
              <a:t>, </a:t>
            </a:r>
            <a:r>
              <a:rPr lang="en-GB" strike="sngStrike" dirty="0">
                <a:solidFill>
                  <a:srgbClr val="FF0000"/>
                </a:solidFill>
              </a:rPr>
              <a:t>3062</a:t>
            </a:r>
            <a:r>
              <a:rPr lang="en-GB" dirty="0"/>
              <a:t>, 3063, 3064, 3065, </a:t>
            </a:r>
            <a:r>
              <a:rPr lang="en-GB" strike="sngStrike" dirty="0">
                <a:solidFill>
                  <a:srgbClr val="FF0000"/>
                </a:solidFill>
              </a:rPr>
              <a:t>3070</a:t>
            </a:r>
            <a:r>
              <a:rPr lang="en-GB" dirty="0"/>
              <a:t>, 3201, 3202, </a:t>
            </a:r>
            <a:r>
              <a:rPr lang="en-GB" dirty="0" smtClean="0"/>
              <a:t>3203</a:t>
            </a:r>
            <a:r>
              <a:rPr lang="en-US" dirty="0" smtClean="0"/>
              <a:t>, </a:t>
            </a:r>
            <a:r>
              <a:rPr lang="en-GB" dirty="0" smtClean="0"/>
              <a:t>3204</a:t>
            </a:r>
            <a:r>
              <a:rPr lang="en-GB" dirty="0"/>
              <a:t>, 3205, 3206, 3213, 5174, </a:t>
            </a:r>
            <a:r>
              <a:rPr lang="en-GB" strike="sngStrike" dirty="0">
                <a:solidFill>
                  <a:srgbClr val="FF0000"/>
                </a:solidFill>
              </a:rPr>
              <a:t>5175</a:t>
            </a:r>
            <a:r>
              <a:rPr lang="en-GB" dirty="0"/>
              <a:t>, 5178, 5650, 5651, </a:t>
            </a:r>
            <a:r>
              <a:rPr lang="en-GB" dirty="0" smtClean="0"/>
              <a:t>5652</a:t>
            </a:r>
            <a:r>
              <a:rPr lang="en-US" dirty="0" smtClean="0"/>
              <a:t>, </a:t>
            </a:r>
            <a:r>
              <a:rPr lang="en-GB" dirty="0" smtClean="0"/>
              <a:t>5653</a:t>
            </a:r>
            <a:r>
              <a:rPr lang="en-GB" dirty="0"/>
              <a:t>, 5654, 5655, 5668, 5685, 5803, 5804, 5805, 5806, </a:t>
            </a:r>
            <a:r>
              <a:rPr lang="en-GB" dirty="0" smtClean="0"/>
              <a:t>6060</a:t>
            </a:r>
            <a:r>
              <a:rPr lang="en-US" dirty="0" smtClean="0"/>
              <a:t>, </a:t>
            </a:r>
            <a:r>
              <a:rPr lang="en-GB" dirty="0" smtClean="0"/>
              <a:t>6135</a:t>
            </a:r>
            <a:r>
              <a:rPr lang="en-GB" dirty="0"/>
              <a:t>, 6608, 6611, 6621, 6623, 6637, 6639, 6640, 6641, </a:t>
            </a:r>
            <a:r>
              <a:rPr lang="en-GB" dirty="0" smtClean="0"/>
              <a:t>7082</a:t>
            </a:r>
            <a:r>
              <a:rPr lang="en-US" dirty="0" smtClean="0"/>
              <a:t>, </a:t>
            </a:r>
            <a:r>
              <a:rPr lang="en-GB" dirty="0" smtClean="0"/>
              <a:t>7393</a:t>
            </a:r>
            <a:r>
              <a:rPr lang="en-GB" dirty="0"/>
              <a:t>, 7534, 7653, 7654, 7655, 7656, 7802, 7967, 8122, </a:t>
            </a:r>
            <a:r>
              <a:rPr lang="en-GB" dirty="0" smtClean="0"/>
              <a:t>8391</a:t>
            </a:r>
            <a:r>
              <a:rPr lang="en-US" dirty="0" smtClean="0"/>
              <a:t>, </a:t>
            </a:r>
            <a:r>
              <a:rPr lang="en-GB" dirty="0" smtClean="0"/>
              <a:t>8392</a:t>
            </a:r>
            <a:r>
              <a:rPr lang="en-GB" dirty="0"/>
              <a:t>, 8459, 8490, 8491, 9214, 9286, 9718, 9736</a:t>
            </a:r>
            <a:r>
              <a:rPr lang="en-GB" dirty="0">
                <a:solidFill>
                  <a:schemeClr val="tx1"/>
                </a:solidFill>
              </a:rPr>
              <a:t>, 9737</a:t>
            </a:r>
            <a:r>
              <a:rPr lang="en-GB" dirty="0"/>
              <a:t>, </a:t>
            </a:r>
            <a:r>
              <a:rPr lang="en-GB" dirty="0" smtClean="0"/>
              <a:t>9882</a:t>
            </a:r>
            <a:r>
              <a:rPr lang="en-US" dirty="0" smtClean="0"/>
              <a:t>, </a:t>
            </a:r>
            <a:r>
              <a:rPr lang="en-GB" dirty="0" smtClean="0"/>
              <a:t>10009</a:t>
            </a:r>
            <a:r>
              <a:rPr lang="en-GB" dirty="0"/>
              <a:t>, 10329, 10330, </a:t>
            </a:r>
            <a:r>
              <a:rPr lang="en-GB" dirty="0" smtClean="0"/>
              <a:t>10333, 8395 in doc 11-17/0319r1?</a:t>
            </a:r>
            <a:endParaRPr lang="en-GB" dirty="0"/>
          </a:p>
          <a:p>
            <a:r>
              <a:rPr lang="en-GB" dirty="0" smtClean="0"/>
              <a:t>No objection</a:t>
            </a:r>
          </a:p>
          <a:p>
            <a:endParaRPr lang="en-GB"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spTree>
    <p:extLst>
      <p:ext uri="{BB962C8B-B14F-4D97-AF65-F5344CB8AC3E}">
        <p14:creationId xmlns:p14="http://schemas.microsoft.com/office/powerpoint/2010/main" val="366470428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 #10</a:t>
            </a:r>
            <a:endParaRPr lang="en-US" dirty="0"/>
          </a:p>
        </p:txBody>
      </p:sp>
      <p:sp>
        <p:nvSpPr>
          <p:cNvPr id="3" name="Content Placeholder 2"/>
          <p:cNvSpPr>
            <a:spLocks noGrp="1"/>
          </p:cNvSpPr>
          <p:nvPr>
            <p:ph idx="1"/>
          </p:nvPr>
        </p:nvSpPr>
        <p:spPr/>
        <p:txBody>
          <a:bodyPr/>
          <a:lstStyle/>
          <a:p>
            <a:pPr lvl="0"/>
            <a:r>
              <a:rPr lang="en-US" dirty="0" smtClean="0"/>
              <a:t>Do you accept resolutions to CIDs; </a:t>
            </a:r>
            <a:r>
              <a:rPr lang="en-GB" dirty="0"/>
              <a:t>5854, 6160, </a:t>
            </a:r>
            <a:r>
              <a:rPr lang="en-GB" dirty="0" smtClean="0"/>
              <a:t>8519, 7660, 9403</a:t>
            </a:r>
            <a:endParaRPr lang="en-US" dirty="0"/>
          </a:p>
          <a:p>
            <a:r>
              <a:rPr lang="en-US" dirty="0" smtClean="0"/>
              <a:t>In doc 11-17/0204r5?</a:t>
            </a:r>
          </a:p>
          <a:p>
            <a:r>
              <a:rPr lang="en-US" dirty="0" smtClean="0"/>
              <a:t>8262, 8297, </a:t>
            </a:r>
            <a:r>
              <a:rPr lang="en-US" strike="sngStrike" dirty="0" smtClean="0">
                <a:solidFill>
                  <a:srgbClr val="FF0000"/>
                </a:solidFill>
              </a:rPr>
              <a:t>5853</a:t>
            </a:r>
            <a:r>
              <a:rPr lang="en-US" dirty="0" smtClean="0"/>
              <a:t>, 8290, and the above.</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spTree>
    <p:extLst>
      <p:ext uri="{BB962C8B-B14F-4D97-AF65-F5344CB8AC3E}">
        <p14:creationId xmlns:p14="http://schemas.microsoft.com/office/powerpoint/2010/main" val="320463173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85800"/>
            <a:ext cx="8077200" cy="1065213"/>
          </a:xfrm>
        </p:spPr>
        <p:txBody>
          <a:bodyPr/>
          <a:lstStyle/>
          <a:p>
            <a:r>
              <a:rPr lang="en-US" altLang="en-US" dirty="0"/>
              <a:t>Agenda for </a:t>
            </a:r>
            <a:r>
              <a:rPr lang="en-US" altLang="en-US" dirty="0" smtClean="0"/>
              <a:t>Thursday March 09, 2017</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a:xfrm>
            <a:off x="708583" y="2057400"/>
            <a:ext cx="7770813" cy="4113213"/>
          </a:xfrm>
        </p:spPr>
        <p:txBody>
          <a:bodyPr/>
          <a:lstStyle/>
          <a:p>
            <a:pPr>
              <a:buFont typeface="Arial" panose="020B0604020202020204" pitchFamily="34" charset="0"/>
              <a:buChar char="•"/>
            </a:pPr>
            <a:r>
              <a:rPr lang="en-US" dirty="0" smtClean="0"/>
              <a:t>Call the meeting to order</a:t>
            </a:r>
          </a:p>
          <a:p>
            <a:pPr>
              <a:buFont typeface="Arial" panose="020B0604020202020204" pitchFamily="34" charset="0"/>
              <a:buChar char="•"/>
            </a:pPr>
            <a:r>
              <a:rPr lang="en-US" dirty="0" smtClean="0"/>
              <a:t>IP Policy and procedure</a:t>
            </a:r>
          </a:p>
          <a:p>
            <a:pPr>
              <a:buFont typeface="Arial" panose="020B0604020202020204" pitchFamily="34" charset="0"/>
              <a:buChar char="•"/>
            </a:pPr>
            <a:r>
              <a:rPr lang="en-US" dirty="0" smtClean="0"/>
              <a:t>9:00 -12:00	 	Comment Resolution</a:t>
            </a:r>
            <a:endParaRPr lang="en-US" dirty="0"/>
          </a:p>
          <a:p>
            <a:pPr>
              <a:buFont typeface="Arial" panose="020B0604020202020204" pitchFamily="34" charset="0"/>
              <a:buChar char="•"/>
            </a:pPr>
            <a:r>
              <a:rPr lang="en-US" dirty="0" smtClean="0"/>
              <a:t>12:00 – 1:00	Lunch</a:t>
            </a:r>
          </a:p>
          <a:p>
            <a:pPr>
              <a:buFont typeface="Arial" panose="020B0604020202020204" pitchFamily="34" charset="0"/>
              <a:buChar char="•"/>
            </a:pPr>
            <a:r>
              <a:rPr lang="en-US" dirty="0" smtClean="0"/>
              <a:t>1:00 – 6:00		 Comment Resolution (including break)</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spTree>
    <p:extLst>
      <p:ext uri="{BB962C8B-B14F-4D97-AF65-F5344CB8AC3E}">
        <p14:creationId xmlns:p14="http://schemas.microsoft.com/office/powerpoint/2010/main" val="37958329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 #11</a:t>
            </a:r>
            <a:endParaRPr lang="en-US" dirty="0"/>
          </a:p>
        </p:txBody>
      </p:sp>
      <p:sp>
        <p:nvSpPr>
          <p:cNvPr id="3" name="Content Placeholder 2"/>
          <p:cNvSpPr>
            <a:spLocks noGrp="1"/>
          </p:cNvSpPr>
          <p:nvPr>
            <p:ph idx="1"/>
          </p:nvPr>
        </p:nvSpPr>
        <p:spPr/>
        <p:txBody>
          <a:bodyPr/>
          <a:lstStyle/>
          <a:p>
            <a:r>
              <a:rPr lang="en-US" dirty="0" smtClean="0"/>
              <a:t>Do you agree to resolution of CID 5050 in doc 11-16/0363</a:t>
            </a:r>
          </a:p>
          <a:p>
            <a:endParaRPr lang="en-US" dirty="0"/>
          </a:p>
          <a:p>
            <a:r>
              <a:rPr lang="en-US" dirty="0" smtClean="0"/>
              <a:t>No SP on the resolution. More discussion is needed.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spTree>
    <p:extLst>
      <p:ext uri="{BB962C8B-B14F-4D97-AF65-F5344CB8AC3E}">
        <p14:creationId xmlns:p14="http://schemas.microsoft.com/office/powerpoint/2010/main" val="343332632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 #12</a:t>
            </a:r>
            <a:endParaRPr lang="en-US" dirty="0"/>
          </a:p>
        </p:txBody>
      </p:sp>
      <p:sp>
        <p:nvSpPr>
          <p:cNvPr id="3" name="Content Placeholder 2"/>
          <p:cNvSpPr>
            <a:spLocks noGrp="1"/>
          </p:cNvSpPr>
          <p:nvPr>
            <p:ph idx="1"/>
          </p:nvPr>
        </p:nvSpPr>
        <p:spPr/>
        <p:txBody>
          <a:bodyPr/>
          <a:lstStyle/>
          <a:p>
            <a:r>
              <a:rPr lang="en-US" dirty="0" smtClean="0"/>
              <a:t>DO you agree to resolutions to CID; </a:t>
            </a:r>
            <a:r>
              <a:rPr lang="en-GB" dirty="0"/>
              <a:t>3015,3016, 3165, 7487, 8660, 8661, 9262, 9263, </a:t>
            </a:r>
            <a:r>
              <a:rPr lang="en-GB" dirty="0" smtClean="0"/>
              <a:t>9633 in doc 11-12/0282 r2?</a:t>
            </a:r>
          </a:p>
          <a:p>
            <a:endParaRPr lang="en-GB" dirty="0"/>
          </a:p>
          <a:p>
            <a:r>
              <a:rPr lang="en-GB" dirty="0" smtClean="0"/>
              <a:t>No SP on resolutions. Need to consult with PHY if SS gap is allowed </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spTree>
    <p:extLst>
      <p:ext uri="{BB962C8B-B14F-4D97-AF65-F5344CB8AC3E}">
        <p14:creationId xmlns:p14="http://schemas.microsoft.com/office/powerpoint/2010/main" val="20249428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 #13</a:t>
            </a:r>
            <a:endParaRPr lang="en-US" dirty="0"/>
          </a:p>
        </p:txBody>
      </p:sp>
      <p:sp>
        <p:nvSpPr>
          <p:cNvPr id="3" name="Content Placeholder 2"/>
          <p:cNvSpPr>
            <a:spLocks noGrp="1"/>
          </p:cNvSpPr>
          <p:nvPr>
            <p:ph idx="1"/>
          </p:nvPr>
        </p:nvSpPr>
        <p:spPr/>
        <p:txBody>
          <a:bodyPr/>
          <a:lstStyle/>
          <a:p>
            <a:r>
              <a:rPr lang="en-US" dirty="0" smtClean="0"/>
              <a:t>Do you agree to resolutions to CIDs; </a:t>
            </a:r>
            <a:r>
              <a:rPr lang="en-GB" strike="sngStrike" dirty="0">
                <a:solidFill>
                  <a:srgbClr val="FF0000"/>
                </a:solidFill>
              </a:rPr>
              <a:t>3012</a:t>
            </a:r>
            <a:r>
              <a:rPr lang="en-GB" dirty="0"/>
              <a:t>, 3019, 9648, 9837, 10162, </a:t>
            </a:r>
            <a:r>
              <a:rPr lang="en-GB" strike="sngStrike" dirty="0" smtClean="0">
                <a:solidFill>
                  <a:srgbClr val="FF0000"/>
                </a:solidFill>
              </a:rPr>
              <a:t>5189</a:t>
            </a:r>
            <a:r>
              <a:rPr lang="en-GB" strike="sngStrike" dirty="0" smtClean="0"/>
              <a:t> </a:t>
            </a:r>
            <a:r>
              <a:rPr lang="en-GB" dirty="0" smtClean="0"/>
              <a:t>in doc 11-17/0359r2?</a:t>
            </a:r>
          </a:p>
          <a:p>
            <a:endParaRPr lang="en-GB" dirty="0"/>
          </a:p>
          <a:p>
            <a:r>
              <a:rPr lang="en-GB" dirty="0" smtClean="0"/>
              <a:t>No objection</a:t>
            </a:r>
          </a:p>
          <a:p>
            <a:endParaRPr lang="en-GB" strike="sngStrike"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spTree>
    <p:extLst>
      <p:ext uri="{BB962C8B-B14F-4D97-AF65-F5344CB8AC3E}">
        <p14:creationId xmlns:p14="http://schemas.microsoft.com/office/powerpoint/2010/main" val="315800256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Meeting Protocol</a:t>
            </a:r>
            <a:endParaRPr lang="en-US" dirty="0"/>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spTree>
    <p:extLst>
      <p:ext uri="{BB962C8B-B14F-4D97-AF65-F5344CB8AC3E}">
        <p14:creationId xmlns:p14="http://schemas.microsoft.com/office/powerpoint/2010/main" val="325418267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 #14</a:t>
            </a:r>
            <a:endParaRPr lang="en-US" dirty="0"/>
          </a:p>
        </p:txBody>
      </p:sp>
      <p:sp>
        <p:nvSpPr>
          <p:cNvPr id="3" name="Content Placeholder 2"/>
          <p:cNvSpPr>
            <a:spLocks noGrp="1"/>
          </p:cNvSpPr>
          <p:nvPr>
            <p:ph idx="1"/>
          </p:nvPr>
        </p:nvSpPr>
        <p:spPr/>
        <p:txBody>
          <a:bodyPr/>
          <a:lstStyle/>
          <a:p>
            <a:pPr lvl="0"/>
            <a:r>
              <a:rPr lang="en-US" dirty="0" smtClean="0"/>
              <a:t>Do you agree to resolutions to CIDs; </a:t>
            </a:r>
            <a:r>
              <a:rPr lang="en-GB" dirty="0"/>
              <a:t>3018, </a:t>
            </a:r>
            <a:r>
              <a:rPr lang="en-GB" dirty="0" smtClean="0"/>
              <a:t>8190</a:t>
            </a:r>
            <a:r>
              <a:rPr lang="en-US" dirty="0" smtClean="0"/>
              <a:t>, </a:t>
            </a:r>
            <a:r>
              <a:rPr lang="en-GB" dirty="0" smtClean="0"/>
              <a:t>3167</a:t>
            </a:r>
            <a:r>
              <a:rPr lang="en-GB" dirty="0"/>
              <a:t>, </a:t>
            </a:r>
            <a:r>
              <a:rPr lang="en-GB" dirty="0">
                <a:solidFill>
                  <a:srgbClr val="FF0000"/>
                </a:solidFill>
              </a:rPr>
              <a:t>3216</a:t>
            </a:r>
            <a:r>
              <a:rPr lang="en-GB" dirty="0"/>
              <a:t>, 5130, </a:t>
            </a:r>
            <a:r>
              <a:rPr lang="en-GB" strike="sngStrike" dirty="0">
                <a:solidFill>
                  <a:srgbClr val="FF0000"/>
                </a:solidFill>
              </a:rPr>
              <a:t>8114</a:t>
            </a:r>
            <a:r>
              <a:rPr lang="en-GB" dirty="0"/>
              <a:t>, 8166, 8335, 8336, 8380, 8415, 8539, 8540, 9494, 9645, </a:t>
            </a:r>
            <a:r>
              <a:rPr lang="en-GB" strike="sngStrike" dirty="0" smtClean="0">
                <a:solidFill>
                  <a:srgbClr val="FF0000"/>
                </a:solidFill>
              </a:rPr>
              <a:t>9647</a:t>
            </a:r>
            <a:r>
              <a:rPr lang="en-US" dirty="0" smtClean="0"/>
              <a:t>, </a:t>
            </a:r>
            <a:r>
              <a:rPr lang="en-GB" dirty="0" smtClean="0"/>
              <a:t>6082</a:t>
            </a:r>
            <a:r>
              <a:rPr lang="en-GB" dirty="0"/>
              <a:t>, </a:t>
            </a:r>
            <a:r>
              <a:rPr lang="en-GB" dirty="0" smtClean="0"/>
              <a:t>7484</a:t>
            </a:r>
            <a:r>
              <a:rPr lang="en-US" dirty="0" smtClean="0"/>
              <a:t>, </a:t>
            </a:r>
            <a:r>
              <a:rPr lang="en-GB" strike="sngStrike" dirty="0" smtClean="0">
                <a:solidFill>
                  <a:srgbClr val="FF0000"/>
                </a:solidFill>
              </a:rPr>
              <a:t>9831</a:t>
            </a:r>
            <a:r>
              <a:rPr lang="en-GB" dirty="0" smtClean="0"/>
              <a:t> in doc 11-17/0283r3?</a:t>
            </a:r>
          </a:p>
          <a:p>
            <a:pPr lvl="0"/>
            <a:endParaRPr lang="en-GB" dirty="0"/>
          </a:p>
          <a:p>
            <a:pPr lvl="0"/>
            <a:r>
              <a:rPr lang="en-GB" dirty="0" smtClean="0"/>
              <a:t>Accepted with no </a:t>
            </a:r>
            <a:r>
              <a:rPr lang="en-GB" dirty="0" smtClean="0"/>
              <a:t>objection</a:t>
            </a:r>
          </a:p>
          <a:p>
            <a:pPr lvl="0"/>
            <a:r>
              <a:rPr lang="en-GB" dirty="0" smtClean="0"/>
              <a:t>3216 was removed later by a SP</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spTree>
    <p:extLst>
      <p:ext uri="{BB962C8B-B14F-4D97-AF65-F5344CB8AC3E}">
        <p14:creationId xmlns:p14="http://schemas.microsoft.com/office/powerpoint/2010/main" val="6429543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 #15</a:t>
            </a:r>
            <a:endParaRPr lang="en-US" dirty="0"/>
          </a:p>
        </p:txBody>
      </p:sp>
      <p:sp>
        <p:nvSpPr>
          <p:cNvPr id="3" name="Content Placeholder 2"/>
          <p:cNvSpPr>
            <a:spLocks noGrp="1"/>
          </p:cNvSpPr>
          <p:nvPr>
            <p:ph idx="1"/>
          </p:nvPr>
        </p:nvSpPr>
        <p:spPr/>
        <p:txBody>
          <a:bodyPr/>
          <a:lstStyle/>
          <a:p>
            <a:r>
              <a:rPr lang="en-US" dirty="0"/>
              <a:t>Do you agree </a:t>
            </a:r>
            <a:r>
              <a:rPr lang="en-US" dirty="0" smtClean="0"/>
              <a:t>with the resolutions of </a:t>
            </a:r>
            <a:r>
              <a:rPr lang="en-US" dirty="0"/>
              <a:t>CIDs </a:t>
            </a:r>
            <a:r>
              <a:rPr lang="en-GB" dirty="0" smtClean="0"/>
              <a:t>6484</a:t>
            </a:r>
            <a:r>
              <a:rPr lang="en-GB" dirty="0"/>
              <a:t>, </a:t>
            </a:r>
            <a:r>
              <a:rPr lang="en-GB" dirty="0" smtClean="0"/>
              <a:t>9611</a:t>
            </a:r>
          </a:p>
          <a:p>
            <a:r>
              <a:rPr lang="en-GB" dirty="0"/>
              <a:t>i</a:t>
            </a:r>
            <a:r>
              <a:rPr lang="en-GB" dirty="0" smtClean="0"/>
              <a:t>n document 17/0226r3</a:t>
            </a:r>
            <a:endParaRPr lang="en-GB" dirty="0"/>
          </a:p>
          <a:p>
            <a:r>
              <a:rPr lang="en-GB" dirty="0" smtClean="0"/>
              <a:t> </a:t>
            </a:r>
          </a:p>
          <a:p>
            <a:r>
              <a:rPr lang="en-GB" dirty="0" smtClean="0"/>
              <a:t>No objections</a:t>
            </a:r>
          </a:p>
          <a:p>
            <a:endParaRPr lang="en-GB" dirty="0"/>
          </a:p>
          <a:p>
            <a:r>
              <a:rPr lang="en-GB" dirty="0" smtClean="0"/>
              <a:t>[Alfred]</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spTree>
    <p:extLst>
      <p:ext uri="{BB962C8B-B14F-4D97-AF65-F5344CB8AC3E}">
        <p14:creationId xmlns:p14="http://schemas.microsoft.com/office/powerpoint/2010/main" val="2479572201"/>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 #16</a:t>
            </a:r>
            <a:endParaRPr lang="en-US" dirty="0"/>
          </a:p>
        </p:txBody>
      </p:sp>
      <p:sp>
        <p:nvSpPr>
          <p:cNvPr id="3" name="Content Placeholder 2"/>
          <p:cNvSpPr>
            <a:spLocks noGrp="1"/>
          </p:cNvSpPr>
          <p:nvPr>
            <p:ph idx="1"/>
          </p:nvPr>
        </p:nvSpPr>
        <p:spPr/>
        <p:txBody>
          <a:bodyPr/>
          <a:lstStyle/>
          <a:p>
            <a:r>
              <a:rPr lang="en-US" dirty="0"/>
              <a:t>Do you agree </a:t>
            </a:r>
            <a:r>
              <a:rPr lang="en-US" dirty="0" smtClean="0"/>
              <a:t>with the resolutions of CID </a:t>
            </a:r>
            <a:r>
              <a:rPr lang="en-GB" dirty="0" smtClean="0"/>
              <a:t>9428</a:t>
            </a:r>
          </a:p>
          <a:p>
            <a:r>
              <a:rPr lang="en-GB" dirty="0"/>
              <a:t>i</a:t>
            </a:r>
            <a:r>
              <a:rPr lang="en-GB" dirty="0" smtClean="0"/>
              <a:t>n document 17/0264r3</a:t>
            </a:r>
            <a:endParaRPr lang="en-GB" dirty="0"/>
          </a:p>
          <a:p>
            <a:r>
              <a:rPr lang="en-GB" dirty="0" smtClean="0"/>
              <a:t> </a:t>
            </a:r>
          </a:p>
          <a:p>
            <a:r>
              <a:rPr lang="en-GB" dirty="0" smtClean="0"/>
              <a:t>No objections</a:t>
            </a:r>
          </a:p>
          <a:p>
            <a:endParaRPr lang="en-GB" dirty="0"/>
          </a:p>
          <a:p>
            <a:r>
              <a:rPr lang="en-GB" dirty="0" smtClean="0"/>
              <a:t>[Po-Kai]</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spTree>
    <p:extLst>
      <p:ext uri="{BB962C8B-B14F-4D97-AF65-F5344CB8AC3E}">
        <p14:creationId xmlns:p14="http://schemas.microsoft.com/office/powerpoint/2010/main" val="4265077037"/>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 #17</a:t>
            </a:r>
            <a:endParaRPr lang="en-US" dirty="0"/>
          </a:p>
        </p:txBody>
      </p:sp>
      <p:sp>
        <p:nvSpPr>
          <p:cNvPr id="3" name="Content Placeholder 2"/>
          <p:cNvSpPr>
            <a:spLocks noGrp="1"/>
          </p:cNvSpPr>
          <p:nvPr>
            <p:ph idx="1"/>
          </p:nvPr>
        </p:nvSpPr>
        <p:spPr/>
        <p:txBody>
          <a:bodyPr/>
          <a:lstStyle/>
          <a:p>
            <a:r>
              <a:rPr lang="en-US" dirty="0"/>
              <a:t>Do you agree </a:t>
            </a:r>
            <a:r>
              <a:rPr lang="en-US" dirty="0" smtClean="0"/>
              <a:t>with the resolutions of </a:t>
            </a:r>
            <a:r>
              <a:rPr lang="en-US" dirty="0"/>
              <a:t>CIDs 3060, 3061, 9444, 5175, 3062, 3071, 5708, 5709, 5710, 9709, 5711, 7177, 3072, 4817, 3136, 9821, 3075, 7552, 7972, 8533, 5455, 7163, 7164, 9378, 7165, 7841, 7169, 9379, 7146, 8280, 8292</a:t>
            </a:r>
          </a:p>
          <a:p>
            <a:r>
              <a:rPr lang="en-GB" dirty="0"/>
              <a:t>i</a:t>
            </a:r>
            <a:r>
              <a:rPr lang="en-GB" dirty="0" smtClean="0"/>
              <a:t>n document 17/0230r1</a:t>
            </a:r>
            <a:endParaRPr lang="en-GB" dirty="0"/>
          </a:p>
          <a:p>
            <a:r>
              <a:rPr lang="en-GB" dirty="0" smtClean="0"/>
              <a:t> </a:t>
            </a:r>
          </a:p>
          <a:p>
            <a:r>
              <a:rPr lang="en-GB" dirty="0" smtClean="0"/>
              <a:t>No Objections</a:t>
            </a:r>
            <a:endParaRPr lang="en-GB" dirty="0"/>
          </a:p>
          <a:p>
            <a:endParaRPr lang="en-GB" dirty="0"/>
          </a:p>
          <a:p>
            <a:r>
              <a:rPr lang="en-GB" dirty="0" smtClean="0"/>
              <a:t>[Abhishek]</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spTree>
    <p:extLst>
      <p:ext uri="{BB962C8B-B14F-4D97-AF65-F5344CB8AC3E}">
        <p14:creationId xmlns:p14="http://schemas.microsoft.com/office/powerpoint/2010/main" val="186719821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 #18</a:t>
            </a:r>
            <a:endParaRPr lang="en-US" dirty="0"/>
          </a:p>
        </p:txBody>
      </p:sp>
      <p:sp>
        <p:nvSpPr>
          <p:cNvPr id="3" name="Content Placeholder 2"/>
          <p:cNvSpPr>
            <a:spLocks noGrp="1"/>
          </p:cNvSpPr>
          <p:nvPr>
            <p:ph idx="1"/>
          </p:nvPr>
        </p:nvSpPr>
        <p:spPr/>
        <p:txBody>
          <a:bodyPr/>
          <a:lstStyle/>
          <a:p>
            <a:r>
              <a:rPr lang="en-US" sz="1600" dirty="0"/>
              <a:t>Do you agree </a:t>
            </a:r>
            <a:r>
              <a:rPr lang="en-US" sz="1600" dirty="0" smtClean="0"/>
              <a:t>with the resolutions of </a:t>
            </a:r>
            <a:r>
              <a:rPr lang="en-US" sz="1600" dirty="0"/>
              <a:t>CIDs </a:t>
            </a:r>
            <a:endParaRPr lang="en-US" sz="1600" dirty="0" smtClean="0"/>
          </a:p>
          <a:p>
            <a:r>
              <a:rPr lang="en-US" sz="1600" dirty="0"/>
              <a:t>7968, 8271, 4809, 4810, 4811, 5702, 5183, 5184, 9451, 5185, 5703, 7574, 9894, 4812, 5186, 5704, 9452, 8272, 9707, 5706, 5187, 6168, 5983, 8273, 8338, 9588, 6166, 10167, 4815, 4816, 7644, </a:t>
            </a:r>
            <a:r>
              <a:rPr lang="en-US" sz="1600" strike="sngStrike" dirty="0">
                <a:solidFill>
                  <a:srgbClr val="FF0000"/>
                </a:solidFill>
              </a:rPr>
              <a:t>7041</a:t>
            </a:r>
            <a:r>
              <a:rPr lang="en-US" sz="1600" dirty="0"/>
              <a:t>, </a:t>
            </a:r>
            <a:r>
              <a:rPr lang="en-US" sz="1600" strike="sngStrike" dirty="0">
                <a:solidFill>
                  <a:srgbClr val="FF0000"/>
                </a:solidFill>
              </a:rPr>
              <a:t>7141</a:t>
            </a:r>
            <a:r>
              <a:rPr lang="en-US" sz="1600" dirty="0"/>
              <a:t>, </a:t>
            </a:r>
            <a:r>
              <a:rPr lang="en-US" sz="1600" strike="sngStrike" dirty="0">
                <a:solidFill>
                  <a:srgbClr val="FF0000"/>
                </a:solidFill>
              </a:rPr>
              <a:t>9897</a:t>
            </a:r>
            <a:r>
              <a:rPr lang="en-US" sz="1600" dirty="0"/>
              <a:t>, 7812, 9896, 6065, 7175, 9759, 9456, 9589, 7176, 10260, 9898, 8552, 3228, 9710, 4818, 8151, 8701, 8702, 4821, 9529, 4820, 8703, 4822, 4823, 4824, 4825, 6685, 7649, 5717, 3232, 7816, 5988, 9713, 4828, 6196, 3325*, 6695, 8705, 6696, 7817, 6697, 9917, 5997, 5998, </a:t>
            </a:r>
            <a:r>
              <a:rPr lang="en-US" sz="1600" dirty="0" smtClean="0"/>
              <a:t>6701</a:t>
            </a:r>
          </a:p>
          <a:p>
            <a:r>
              <a:rPr lang="en-GB" sz="1600" dirty="0" smtClean="0"/>
              <a:t>in document 17/0250r2</a:t>
            </a:r>
            <a:endParaRPr lang="en-GB" sz="1600" dirty="0"/>
          </a:p>
          <a:p>
            <a:r>
              <a:rPr lang="en-GB" sz="1600" dirty="0" smtClean="0"/>
              <a:t> </a:t>
            </a:r>
          </a:p>
          <a:p>
            <a:r>
              <a:rPr lang="en-GB" sz="1600" dirty="0" smtClean="0"/>
              <a:t>No Objections.</a:t>
            </a:r>
          </a:p>
          <a:p>
            <a:endParaRPr lang="en-GB" sz="1600" dirty="0" smtClean="0"/>
          </a:p>
          <a:p>
            <a:r>
              <a:rPr lang="en-GB" sz="1600" dirty="0" smtClean="0"/>
              <a:t>[Abhishek]</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spTree>
    <p:extLst>
      <p:ext uri="{BB962C8B-B14F-4D97-AF65-F5344CB8AC3E}">
        <p14:creationId xmlns:p14="http://schemas.microsoft.com/office/powerpoint/2010/main" val="131867468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 #19</a:t>
            </a:r>
            <a:endParaRPr lang="en-US" dirty="0"/>
          </a:p>
        </p:txBody>
      </p:sp>
      <p:sp>
        <p:nvSpPr>
          <p:cNvPr id="3" name="Content Placeholder 2"/>
          <p:cNvSpPr>
            <a:spLocks noGrp="1"/>
          </p:cNvSpPr>
          <p:nvPr>
            <p:ph idx="1"/>
          </p:nvPr>
        </p:nvSpPr>
        <p:spPr/>
        <p:txBody>
          <a:bodyPr/>
          <a:lstStyle/>
          <a:p>
            <a:r>
              <a:rPr lang="en-US" dirty="0" smtClean="0"/>
              <a:t>Do </a:t>
            </a:r>
            <a:r>
              <a:rPr lang="en-US" dirty="0"/>
              <a:t>you agree with the resolutions of CIDs </a:t>
            </a:r>
            <a:r>
              <a:rPr lang="en-US" dirty="0" smtClean="0"/>
              <a:t>3084</a:t>
            </a:r>
            <a:r>
              <a:rPr lang="en-US" dirty="0"/>
              <a:t>, 3085, 3086, 5387, 7166, 6786, 6779, 6777, 6781, 3088, 9458, 10299, 3087, </a:t>
            </a:r>
            <a:r>
              <a:rPr lang="en-US" dirty="0" smtClean="0"/>
              <a:t>5476</a:t>
            </a:r>
          </a:p>
          <a:p>
            <a:r>
              <a:rPr lang="en-GB" dirty="0"/>
              <a:t>in document </a:t>
            </a:r>
            <a:r>
              <a:rPr lang="en-GB" dirty="0" smtClean="0"/>
              <a:t>17/0134r8</a:t>
            </a:r>
          </a:p>
          <a:p>
            <a:endParaRPr lang="en-GB" dirty="0"/>
          </a:p>
          <a:p>
            <a:r>
              <a:rPr lang="en-GB" dirty="0" smtClean="0">
                <a:solidFill>
                  <a:srgbClr val="FF0000"/>
                </a:solidFill>
              </a:rPr>
              <a:t>Deferred</a:t>
            </a:r>
            <a:endParaRPr lang="en-GB" dirty="0">
              <a:solidFill>
                <a:srgbClr val="FF0000"/>
              </a:solidFill>
            </a:endParaRPr>
          </a:p>
          <a:p>
            <a:endParaRPr lang="en-GB" dirty="0"/>
          </a:p>
          <a:p>
            <a:r>
              <a:rPr lang="en-GB" dirty="0" smtClean="0"/>
              <a:t>[Abhishek]</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spTree>
    <p:extLst>
      <p:ext uri="{BB962C8B-B14F-4D97-AF65-F5344CB8AC3E}">
        <p14:creationId xmlns:p14="http://schemas.microsoft.com/office/powerpoint/2010/main" val="1316960100"/>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 #20</a:t>
            </a:r>
            <a:endParaRPr lang="en-US" dirty="0"/>
          </a:p>
        </p:txBody>
      </p:sp>
      <p:sp>
        <p:nvSpPr>
          <p:cNvPr id="3" name="Content Placeholder 2"/>
          <p:cNvSpPr>
            <a:spLocks noGrp="1"/>
          </p:cNvSpPr>
          <p:nvPr>
            <p:ph idx="1"/>
          </p:nvPr>
        </p:nvSpPr>
        <p:spPr/>
        <p:txBody>
          <a:bodyPr/>
          <a:lstStyle/>
          <a:p>
            <a:r>
              <a:rPr lang="en-US" dirty="0" smtClean="0"/>
              <a:t>Do </a:t>
            </a:r>
            <a:r>
              <a:rPr lang="en-US" dirty="0"/>
              <a:t>you agree with the resolutions of </a:t>
            </a:r>
            <a:r>
              <a:rPr lang="en-US" dirty="0" smtClean="0"/>
              <a:t>CIDs 6787</a:t>
            </a:r>
            <a:r>
              <a:rPr lang="en-US" dirty="0"/>
              <a:t>, 7131, 10300, 10301, 4910, 4911, 6789, 8356, 4909,</a:t>
            </a:r>
            <a:r>
              <a:rPr lang="en-US" strike="sngStrike" dirty="0">
                <a:solidFill>
                  <a:srgbClr val="FF0000"/>
                </a:solidFill>
              </a:rPr>
              <a:t> 9703</a:t>
            </a:r>
            <a:r>
              <a:rPr lang="en-US" dirty="0"/>
              <a:t>, </a:t>
            </a:r>
            <a:r>
              <a:rPr lang="en-US" dirty="0" smtClean="0"/>
              <a:t>4908</a:t>
            </a:r>
          </a:p>
          <a:p>
            <a:endParaRPr lang="en-US" dirty="0"/>
          </a:p>
          <a:p>
            <a:r>
              <a:rPr lang="en-US" dirty="0" smtClean="0"/>
              <a:t>12/1/2</a:t>
            </a:r>
          </a:p>
          <a:p>
            <a:r>
              <a:rPr lang="en-US" dirty="0" smtClean="0"/>
              <a:t>Straw poll passes</a:t>
            </a:r>
            <a:endParaRPr lang="en-US" dirty="0"/>
          </a:p>
          <a:p>
            <a:endParaRPr lang="en-US" dirty="0"/>
          </a:p>
          <a:p>
            <a:r>
              <a:rPr lang="en-US" dirty="0" smtClean="0"/>
              <a:t>In document 17/138r1</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spTree>
    <p:extLst>
      <p:ext uri="{BB962C8B-B14F-4D97-AF65-F5344CB8AC3E}">
        <p14:creationId xmlns:p14="http://schemas.microsoft.com/office/powerpoint/2010/main" val="388808547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 #21</a:t>
            </a:r>
            <a:endParaRPr lang="en-US" dirty="0"/>
          </a:p>
        </p:txBody>
      </p:sp>
      <p:sp>
        <p:nvSpPr>
          <p:cNvPr id="3" name="Content Placeholder 2"/>
          <p:cNvSpPr>
            <a:spLocks noGrp="1"/>
          </p:cNvSpPr>
          <p:nvPr>
            <p:ph idx="1"/>
          </p:nvPr>
        </p:nvSpPr>
        <p:spPr/>
        <p:txBody>
          <a:bodyPr/>
          <a:lstStyle/>
          <a:p>
            <a:r>
              <a:rPr lang="en-US" dirty="0" smtClean="0"/>
              <a:t>Do </a:t>
            </a:r>
            <a:r>
              <a:rPr lang="en-US" dirty="0"/>
              <a:t>you </a:t>
            </a:r>
            <a:r>
              <a:rPr lang="en-US" dirty="0" smtClean="0"/>
              <a:t>agree to </a:t>
            </a:r>
            <a:r>
              <a:rPr lang="en-US" dirty="0" smtClean="0">
                <a:solidFill>
                  <a:srgbClr val="FF0000"/>
                </a:solidFill>
              </a:rPr>
              <a:t>remove</a:t>
            </a:r>
            <a:r>
              <a:rPr lang="en-US" dirty="0" smtClean="0"/>
              <a:t> the resolution of CID 3216 from document 17/283r3.</a:t>
            </a:r>
          </a:p>
          <a:p>
            <a:r>
              <a:rPr lang="en-US" dirty="0"/>
              <a:t>	</a:t>
            </a:r>
            <a:r>
              <a:rPr lang="en-US" dirty="0" smtClean="0"/>
              <a:t>- resolution will be provided in another document</a:t>
            </a:r>
          </a:p>
          <a:p>
            <a:endParaRPr lang="en-US" dirty="0" smtClean="0"/>
          </a:p>
          <a:p>
            <a:r>
              <a:rPr lang="en-US" dirty="0" smtClean="0"/>
              <a:t>No Objection </a:t>
            </a:r>
          </a:p>
          <a:p>
            <a:endParaRPr lang="en-US" dirty="0"/>
          </a:p>
          <a:p>
            <a:r>
              <a:rPr lang="en-US" dirty="0"/>
              <a:t>[Raja]</a:t>
            </a:r>
            <a:endParaRPr lang="en-US" dirty="0" smtClean="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spTree>
    <p:extLst>
      <p:ext uri="{BB962C8B-B14F-4D97-AF65-F5344CB8AC3E}">
        <p14:creationId xmlns:p14="http://schemas.microsoft.com/office/powerpoint/2010/main" val="1842689316"/>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 #21</a:t>
            </a:r>
            <a:endParaRPr lang="en-US" dirty="0"/>
          </a:p>
        </p:txBody>
      </p:sp>
      <p:sp>
        <p:nvSpPr>
          <p:cNvPr id="3" name="Content Placeholder 2"/>
          <p:cNvSpPr>
            <a:spLocks noGrp="1"/>
          </p:cNvSpPr>
          <p:nvPr>
            <p:ph idx="1"/>
          </p:nvPr>
        </p:nvSpPr>
        <p:spPr/>
        <p:txBody>
          <a:bodyPr/>
          <a:lstStyle/>
          <a:p>
            <a:r>
              <a:rPr lang="en-US" dirty="0" smtClean="0"/>
              <a:t>Do </a:t>
            </a:r>
            <a:r>
              <a:rPr lang="en-US" dirty="0"/>
              <a:t>you </a:t>
            </a:r>
            <a:r>
              <a:rPr lang="en-US" dirty="0" smtClean="0"/>
              <a:t>agree with the revised resolution of CID 9831 from document 17/283r3.</a:t>
            </a:r>
          </a:p>
          <a:p>
            <a:endParaRPr lang="en-US" dirty="0"/>
          </a:p>
          <a:p>
            <a:r>
              <a:rPr lang="en-US" dirty="0" smtClean="0"/>
              <a:t>No Objections</a:t>
            </a:r>
          </a:p>
          <a:p>
            <a:endParaRPr lang="en-US" dirty="0"/>
          </a:p>
          <a:p>
            <a:r>
              <a:rPr lang="en-US" dirty="0"/>
              <a:t>[Raja]</a:t>
            </a:r>
            <a:endParaRPr lang="en-US" dirty="0" smtClean="0"/>
          </a:p>
          <a:p>
            <a:endParaRPr lang="en-US" dirty="0" smtClean="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spTree>
    <p:extLst>
      <p:ext uri="{BB962C8B-B14F-4D97-AF65-F5344CB8AC3E}">
        <p14:creationId xmlns:p14="http://schemas.microsoft.com/office/powerpoint/2010/main" val="1129885093"/>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 #22</a:t>
            </a:r>
            <a:endParaRPr lang="en-US" dirty="0"/>
          </a:p>
        </p:txBody>
      </p:sp>
      <p:sp>
        <p:nvSpPr>
          <p:cNvPr id="3" name="Content Placeholder 2"/>
          <p:cNvSpPr>
            <a:spLocks noGrp="1"/>
          </p:cNvSpPr>
          <p:nvPr>
            <p:ph idx="1"/>
          </p:nvPr>
        </p:nvSpPr>
        <p:spPr/>
        <p:txBody>
          <a:bodyPr/>
          <a:lstStyle/>
          <a:p>
            <a:r>
              <a:rPr lang="en-US" dirty="0" smtClean="0"/>
              <a:t>Do </a:t>
            </a:r>
            <a:r>
              <a:rPr lang="en-US" dirty="0"/>
              <a:t>you </a:t>
            </a:r>
            <a:r>
              <a:rPr lang="en-US" dirty="0" smtClean="0"/>
              <a:t>agree with the resolution of CID 5189 from document 17/359r2.</a:t>
            </a:r>
          </a:p>
          <a:p>
            <a:endParaRPr lang="en-US" dirty="0"/>
          </a:p>
          <a:p>
            <a:r>
              <a:rPr lang="en-US" dirty="0" smtClean="0"/>
              <a:t>No Objections</a:t>
            </a:r>
          </a:p>
          <a:p>
            <a:endParaRPr lang="en-US" dirty="0"/>
          </a:p>
          <a:p>
            <a:r>
              <a:rPr lang="en-US" dirty="0"/>
              <a:t>[Raja]</a:t>
            </a:r>
            <a:endParaRPr lang="en-US" dirty="0" smtClean="0"/>
          </a:p>
          <a:p>
            <a:endParaRPr lang="en-US" dirty="0" smtClean="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spTree>
    <p:extLst>
      <p:ext uri="{BB962C8B-B14F-4D97-AF65-F5344CB8AC3E}">
        <p14:creationId xmlns:p14="http://schemas.microsoft.com/office/powerpoint/2010/main" val="253054462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Patent Policy</a:t>
            </a:r>
            <a:endParaRPr lang="en-US" dirty="0"/>
          </a:p>
        </p:txBody>
      </p:sp>
      <p:sp>
        <p:nvSpPr>
          <p:cNvPr id="3" name="Content Placeholder 2"/>
          <p:cNvSpPr>
            <a:spLocks noGrp="1"/>
          </p:cNvSpPr>
          <p:nvPr>
            <p:ph idx="1"/>
          </p:nvPr>
        </p:nvSpPr>
        <p:spPr/>
        <p:txBody>
          <a:bodyPr/>
          <a:lstStyle/>
          <a:p>
            <a:r>
              <a:rPr lang="en-US" dirty="0" smtClean="0"/>
              <a:t>Following 5 slides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spTree>
    <p:extLst>
      <p:ext uri="{BB962C8B-B14F-4D97-AF65-F5344CB8AC3E}">
        <p14:creationId xmlns:p14="http://schemas.microsoft.com/office/powerpoint/2010/main" val="1676196551"/>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 #23</a:t>
            </a:r>
            <a:endParaRPr lang="en-US" dirty="0"/>
          </a:p>
        </p:txBody>
      </p:sp>
      <p:sp>
        <p:nvSpPr>
          <p:cNvPr id="3" name="Content Placeholder 2"/>
          <p:cNvSpPr>
            <a:spLocks noGrp="1"/>
          </p:cNvSpPr>
          <p:nvPr>
            <p:ph idx="1"/>
          </p:nvPr>
        </p:nvSpPr>
        <p:spPr/>
        <p:txBody>
          <a:bodyPr/>
          <a:lstStyle/>
          <a:p>
            <a:r>
              <a:rPr lang="en-US" dirty="0" smtClean="0"/>
              <a:t>Do </a:t>
            </a:r>
            <a:r>
              <a:rPr lang="en-US" dirty="0"/>
              <a:t>you </a:t>
            </a:r>
            <a:r>
              <a:rPr lang="en-US" dirty="0" smtClean="0"/>
              <a:t>agree with the resolution of CIDs </a:t>
            </a:r>
            <a:r>
              <a:rPr lang="en-GB" dirty="0"/>
              <a:t>3015,3016, 3165, 7487, 8660, 8661, 9262, 9263, </a:t>
            </a:r>
            <a:r>
              <a:rPr lang="en-GB" dirty="0" smtClean="0"/>
              <a:t>9633</a:t>
            </a:r>
          </a:p>
          <a:p>
            <a:r>
              <a:rPr lang="en-US" dirty="0" smtClean="0"/>
              <a:t> from document 17/282r4.</a:t>
            </a:r>
          </a:p>
          <a:p>
            <a:endParaRPr lang="en-US" dirty="0"/>
          </a:p>
          <a:p>
            <a:r>
              <a:rPr lang="en-US" dirty="0" smtClean="0"/>
              <a:t>No Objections</a:t>
            </a:r>
          </a:p>
          <a:p>
            <a:endParaRPr lang="en-US" dirty="0"/>
          </a:p>
          <a:p>
            <a:r>
              <a:rPr lang="en-US" dirty="0" smtClean="0"/>
              <a:t>[Raja]</a:t>
            </a:r>
          </a:p>
          <a:p>
            <a:endParaRPr lang="en-US" dirty="0" smtClean="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spTree>
    <p:extLst>
      <p:ext uri="{BB962C8B-B14F-4D97-AF65-F5344CB8AC3E}">
        <p14:creationId xmlns:p14="http://schemas.microsoft.com/office/powerpoint/2010/main" val="4063927446"/>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 #24</a:t>
            </a:r>
            <a:endParaRPr lang="en-US" dirty="0"/>
          </a:p>
        </p:txBody>
      </p:sp>
      <p:sp>
        <p:nvSpPr>
          <p:cNvPr id="3" name="Content Placeholder 2"/>
          <p:cNvSpPr>
            <a:spLocks noGrp="1"/>
          </p:cNvSpPr>
          <p:nvPr>
            <p:ph idx="1"/>
          </p:nvPr>
        </p:nvSpPr>
        <p:spPr/>
        <p:txBody>
          <a:bodyPr/>
          <a:lstStyle/>
          <a:p>
            <a:r>
              <a:rPr lang="en-US" dirty="0" smtClean="0"/>
              <a:t>Do </a:t>
            </a:r>
            <a:r>
              <a:rPr lang="en-US" dirty="0"/>
              <a:t>you agree with the resolution of </a:t>
            </a:r>
            <a:r>
              <a:rPr lang="en-US" dirty="0" smtClean="0"/>
              <a:t>CIDs </a:t>
            </a:r>
            <a:r>
              <a:rPr lang="en-GB" dirty="0" smtClean="0"/>
              <a:t>4564</a:t>
            </a:r>
            <a:r>
              <a:rPr lang="en-GB" dirty="0"/>
              <a:t>, 4571, 4614, 7369, 8083, 8511, 8512, 9666, </a:t>
            </a:r>
            <a:r>
              <a:rPr lang="en-GB" dirty="0" smtClean="0"/>
              <a:t>9667</a:t>
            </a:r>
          </a:p>
          <a:p>
            <a:r>
              <a:rPr lang="en-GB" dirty="0" smtClean="0"/>
              <a:t>In document 235r0?</a:t>
            </a:r>
            <a:endParaRPr lang="en-US" dirty="0"/>
          </a:p>
          <a:p>
            <a:endParaRPr lang="en-US" dirty="0" smtClean="0"/>
          </a:p>
          <a:p>
            <a:endParaRPr lang="en-US" dirty="0"/>
          </a:p>
          <a:p>
            <a:r>
              <a:rPr lang="en-US" dirty="0" smtClean="0"/>
              <a:t>No Objections</a:t>
            </a:r>
          </a:p>
          <a:p>
            <a:endParaRPr lang="en-US" dirty="0"/>
          </a:p>
          <a:p>
            <a:r>
              <a:rPr lang="en-US" dirty="0" smtClean="0"/>
              <a:t>[Alfred]</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spTree>
    <p:extLst>
      <p:ext uri="{BB962C8B-B14F-4D97-AF65-F5344CB8AC3E}">
        <p14:creationId xmlns:p14="http://schemas.microsoft.com/office/powerpoint/2010/main" val="2589081848"/>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 #25</a:t>
            </a:r>
            <a:endParaRPr lang="en-US" dirty="0"/>
          </a:p>
        </p:txBody>
      </p:sp>
      <p:sp>
        <p:nvSpPr>
          <p:cNvPr id="3" name="Content Placeholder 2"/>
          <p:cNvSpPr>
            <a:spLocks noGrp="1"/>
          </p:cNvSpPr>
          <p:nvPr>
            <p:ph idx="1"/>
          </p:nvPr>
        </p:nvSpPr>
        <p:spPr/>
        <p:txBody>
          <a:bodyPr/>
          <a:lstStyle/>
          <a:p>
            <a:r>
              <a:rPr lang="en-US" dirty="0"/>
              <a:t>Do you agree with the resolution of CIDs </a:t>
            </a:r>
            <a:r>
              <a:rPr lang="en-GB" dirty="0" smtClean="0"/>
              <a:t>3132</a:t>
            </a:r>
            <a:r>
              <a:rPr lang="en-GB" dirty="0"/>
              <a:t>, 3175, 4720, 6919, 7228, 8308 </a:t>
            </a:r>
          </a:p>
          <a:p>
            <a:r>
              <a:rPr lang="en-GB" dirty="0" smtClean="0"/>
              <a:t>In document 236r1</a:t>
            </a:r>
          </a:p>
          <a:p>
            <a:endParaRPr lang="en-GB" dirty="0"/>
          </a:p>
          <a:p>
            <a:endParaRPr lang="en-GB" dirty="0" smtClean="0"/>
          </a:p>
          <a:p>
            <a:r>
              <a:rPr lang="en-US" dirty="0" smtClean="0"/>
              <a:t>No Objections</a:t>
            </a:r>
          </a:p>
          <a:p>
            <a:endParaRPr lang="en-US" dirty="0"/>
          </a:p>
          <a:p>
            <a:r>
              <a:rPr lang="en-US" dirty="0"/>
              <a:t>[Alfred]</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spTree>
    <p:extLst>
      <p:ext uri="{BB962C8B-B14F-4D97-AF65-F5344CB8AC3E}">
        <p14:creationId xmlns:p14="http://schemas.microsoft.com/office/powerpoint/2010/main" val="3176195629"/>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 #26</a:t>
            </a:r>
            <a:endParaRPr lang="en-US" dirty="0"/>
          </a:p>
        </p:txBody>
      </p:sp>
      <p:sp>
        <p:nvSpPr>
          <p:cNvPr id="3" name="Content Placeholder 2"/>
          <p:cNvSpPr>
            <a:spLocks noGrp="1"/>
          </p:cNvSpPr>
          <p:nvPr>
            <p:ph idx="1"/>
          </p:nvPr>
        </p:nvSpPr>
        <p:spPr/>
        <p:txBody>
          <a:bodyPr/>
          <a:lstStyle/>
          <a:p>
            <a:r>
              <a:rPr lang="en-US" dirty="0"/>
              <a:t>Do you agree with the resolution of </a:t>
            </a:r>
            <a:r>
              <a:rPr lang="en-US" dirty="0" smtClean="0"/>
              <a:t>CIDs</a:t>
            </a:r>
            <a:endParaRPr lang="en-GB" dirty="0" smtClean="0"/>
          </a:p>
          <a:p>
            <a:r>
              <a:rPr lang="en-GB" dirty="0" smtClean="0"/>
              <a:t>4789</a:t>
            </a:r>
            <a:r>
              <a:rPr lang="en-GB" dirty="0"/>
              <a:t>, 4808, 5217, 5218, 5219, 5220, 5221, 5511, 5518, 7034, 7035, 7154, 7581, 7582, </a:t>
            </a:r>
            <a:r>
              <a:rPr lang="en-GB" strike="sngStrike" dirty="0">
                <a:solidFill>
                  <a:srgbClr val="FF0000"/>
                </a:solidFill>
              </a:rPr>
              <a:t>7583</a:t>
            </a:r>
            <a:r>
              <a:rPr lang="en-GB" dirty="0"/>
              <a:t>, 8525, 8526, 8616, 8617, 8729, 8730, 9732, 9961, 9962, 9963, </a:t>
            </a:r>
            <a:r>
              <a:rPr lang="en-GB" dirty="0" smtClean="0"/>
              <a:t>9964</a:t>
            </a:r>
            <a:endParaRPr lang="en-US" dirty="0"/>
          </a:p>
          <a:p>
            <a:r>
              <a:rPr lang="en-US" dirty="0" smtClean="0"/>
              <a:t>In document 237r2</a:t>
            </a:r>
          </a:p>
          <a:p>
            <a:endParaRPr lang="en-US" dirty="0" smtClean="0"/>
          </a:p>
          <a:p>
            <a:r>
              <a:rPr lang="en-US" dirty="0" smtClean="0"/>
              <a:t>No Objections</a:t>
            </a:r>
            <a:endParaRPr lang="en-US" dirty="0"/>
          </a:p>
          <a:p>
            <a:endParaRPr lang="en-US" dirty="0"/>
          </a:p>
          <a:p>
            <a:r>
              <a:rPr lang="en-US" dirty="0"/>
              <a:t>[Alfred]</a:t>
            </a:r>
            <a:endParaRPr lang="en-US" dirty="0" smtClean="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spTree>
    <p:extLst>
      <p:ext uri="{BB962C8B-B14F-4D97-AF65-F5344CB8AC3E}">
        <p14:creationId xmlns:p14="http://schemas.microsoft.com/office/powerpoint/2010/main" val="970288537"/>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 #27</a:t>
            </a:r>
            <a:endParaRPr lang="en-US" dirty="0"/>
          </a:p>
        </p:txBody>
      </p:sp>
      <p:sp>
        <p:nvSpPr>
          <p:cNvPr id="3" name="Content Placeholder 2"/>
          <p:cNvSpPr>
            <a:spLocks noGrp="1"/>
          </p:cNvSpPr>
          <p:nvPr>
            <p:ph idx="1"/>
          </p:nvPr>
        </p:nvSpPr>
        <p:spPr/>
        <p:txBody>
          <a:bodyPr/>
          <a:lstStyle/>
          <a:p>
            <a:r>
              <a:rPr lang="en-US" dirty="0"/>
              <a:t>Do you agree with the resolution of </a:t>
            </a:r>
            <a:r>
              <a:rPr lang="en-US" dirty="0" smtClean="0"/>
              <a:t>CID 9703 in document 138r1</a:t>
            </a:r>
            <a:endParaRPr lang="en-GB" dirty="0"/>
          </a:p>
          <a:p>
            <a:endParaRPr lang="en-US" dirty="0"/>
          </a:p>
          <a:p>
            <a:r>
              <a:rPr lang="en-US" dirty="0" smtClean="0"/>
              <a:t>No Objections</a:t>
            </a:r>
          </a:p>
          <a:p>
            <a:endParaRPr lang="en-US" dirty="0"/>
          </a:p>
          <a:p>
            <a:endParaRPr lang="en-US" dirty="0" smtClean="0"/>
          </a:p>
          <a:p>
            <a:r>
              <a:rPr lang="en-US" dirty="0" smtClean="0"/>
              <a:t>[Abhishek]</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spTree>
    <p:extLst>
      <p:ext uri="{BB962C8B-B14F-4D97-AF65-F5344CB8AC3E}">
        <p14:creationId xmlns:p14="http://schemas.microsoft.com/office/powerpoint/2010/main" val="292419301"/>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 #28</a:t>
            </a:r>
            <a:endParaRPr lang="en-US" dirty="0"/>
          </a:p>
        </p:txBody>
      </p:sp>
      <p:sp>
        <p:nvSpPr>
          <p:cNvPr id="3" name="Content Placeholder 2"/>
          <p:cNvSpPr>
            <a:spLocks noGrp="1"/>
          </p:cNvSpPr>
          <p:nvPr>
            <p:ph idx="1"/>
          </p:nvPr>
        </p:nvSpPr>
        <p:spPr/>
        <p:txBody>
          <a:bodyPr/>
          <a:lstStyle/>
          <a:p>
            <a:r>
              <a:rPr lang="en-US" dirty="0"/>
              <a:t>Do you agree with the resolution of </a:t>
            </a:r>
            <a:r>
              <a:rPr lang="en-US" dirty="0" smtClean="0"/>
              <a:t>CIDs </a:t>
            </a:r>
            <a:r>
              <a:rPr lang="en-US" dirty="0"/>
              <a:t>3084, 3085, 3086, 5387, 7166, 6786, 6779, 6777, 6781, 3088, 9458, 10299, 3087, </a:t>
            </a:r>
            <a:r>
              <a:rPr lang="en-US" dirty="0" smtClean="0"/>
              <a:t>5476 </a:t>
            </a:r>
          </a:p>
          <a:p>
            <a:r>
              <a:rPr lang="en-US" dirty="0" smtClean="0"/>
              <a:t>in </a:t>
            </a:r>
            <a:r>
              <a:rPr lang="en-US" dirty="0"/>
              <a:t>document </a:t>
            </a:r>
            <a:r>
              <a:rPr lang="en-US" dirty="0" smtClean="0"/>
              <a:t>134r10</a:t>
            </a:r>
          </a:p>
          <a:p>
            <a:endParaRPr lang="en-US" dirty="0"/>
          </a:p>
          <a:p>
            <a:r>
              <a:rPr lang="en-US" dirty="0" smtClean="0"/>
              <a:t>No Objections</a:t>
            </a:r>
          </a:p>
          <a:p>
            <a:endParaRPr lang="en-US" dirty="0"/>
          </a:p>
          <a:p>
            <a:endParaRPr lang="en-US" dirty="0" smtClean="0"/>
          </a:p>
          <a:p>
            <a:r>
              <a:rPr lang="en-US" dirty="0"/>
              <a:t>[Abhishek]</a:t>
            </a:r>
            <a:endParaRPr lang="en-GB"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spTree>
    <p:extLst>
      <p:ext uri="{BB962C8B-B14F-4D97-AF65-F5344CB8AC3E}">
        <p14:creationId xmlns:p14="http://schemas.microsoft.com/office/powerpoint/2010/main" val="1488295094"/>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0"/>
            <a:ext cx="8008938" cy="1065213"/>
          </a:xfrm>
        </p:spPr>
        <p:txBody>
          <a:bodyPr/>
          <a:lstStyle/>
          <a:p>
            <a:r>
              <a:rPr lang="en-US" altLang="en-US" dirty="0"/>
              <a:t>Agenda for </a:t>
            </a:r>
            <a:r>
              <a:rPr lang="en-US" altLang="en-US" dirty="0" smtClean="0"/>
              <a:t>Friday March 10, 2017</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r>
              <a:rPr lang="en-US" dirty="0" smtClean="0"/>
              <a:t>Call the meeting to order</a:t>
            </a:r>
          </a:p>
          <a:p>
            <a:r>
              <a:rPr lang="en-US" dirty="0" smtClean="0"/>
              <a:t>IPR Policy and Procedure</a:t>
            </a:r>
          </a:p>
          <a:p>
            <a:r>
              <a:rPr lang="en-US" dirty="0" smtClean="0"/>
              <a:t>9</a:t>
            </a:r>
            <a:r>
              <a:rPr lang="en-US" dirty="0" smtClean="0">
                <a:sym typeface="Wingdings" panose="05000000000000000000" pitchFamily="2" charset="2"/>
              </a:rPr>
              <a:t>:00 – 12:00	</a:t>
            </a:r>
            <a:r>
              <a:rPr lang="en-US" dirty="0" smtClean="0"/>
              <a:t>Comment Resolution</a:t>
            </a:r>
          </a:p>
          <a:p>
            <a:r>
              <a:rPr lang="en-US" dirty="0" smtClean="0"/>
              <a:t>12:00 – 1:00	Lunch</a:t>
            </a:r>
          </a:p>
          <a:p>
            <a:r>
              <a:rPr lang="en-US" dirty="0" smtClean="0"/>
              <a:t>1:00 – 4:00 	Comment Resolution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spTree>
    <p:extLst>
      <p:ext uri="{BB962C8B-B14F-4D97-AF65-F5344CB8AC3E}">
        <p14:creationId xmlns:p14="http://schemas.microsoft.com/office/powerpoint/2010/main" val="486307508"/>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 #29</a:t>
            </a:r>
            <a:endParaRPr lang="en-US" dirty="0"/>
          </a:p>
        </p:txBody>
      </p:sp>
      <p:sp>
        <p:nvSpPr>
          <p:cNvPr id="3" name="Content Placeholder 2"/>
          <p:cNvSpPr>
            <a:spLocks noGrp="1"/>
          </p:cNvSpPr>
          <p:nvPr>
            <p:ph idx="1"/>
          </p:nvPr>
        </p:nvSpPr>
        <p:spPr/>
        <p:txBody>
          <a:bodyPr/>
          <a:lstStyle/>
          <a:p>
            <a:r>
              <a:rPr lang="en-US" dirty="0" smtClean="0"/>
              <a:t>Do you agree with the resolution of CID 5050 in document 363r5</a:t>
            </a:r>
          </a:p>
          <a:p>
            <a:endParaRPr lang="en-US" dirty="0"/>
          </a:p>
          <a:p>
            <a:r>
              <a:rPr lang="en-US" dirty="0" smtClean="0"/>
              <a:t>No Objection</a:t>
            </a:r>
          </a:p>
          <a:p>
            <a:endParaRPr lang="en-US" dirty="0" smtClean="0"/>
          </a:p>
          <a:p>
            <a:r>
              <a:rPr lang="en-US" dirty="0" smtClean="0"/>
              <a:t>[Zhou]</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spTree>
    <p:extLst>
      <p:ext uri="{BB962C8B-B14F-4D97-AF65-F5344CB8AC3E}">
        <p14:creationId xmlns:p14="http://schemas.microsoft.com/office/powerpoint/2010/main" val="3596321759"/>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 #30</a:t>
            </a:r>
            <a:endParaRPr lang="en-US" dirty="0"/>
          </a:p>
        </p:txBody>
      </p:sp>
      <p:sp>
        <p:nvSpPr>
          <p:cNvPr id="3" name="Content Placeholder 2"/>
          <p:cNvSpPr>
            <a:spLocks noGrp="1"/>
          </p:cNvSpPr>
          <p:nvPr>
            <p:ph idx="1"/>
          </p:nvPr>
        </p:nvSpPr>
        <p:spPr/>
        <p:txBody>
          <a:bodyPr/>
          <a:lstStyle/>
          <a:p>
            <a:r>
              <a:rPr lang="en-US" dirty="0" smtClean="0"/>
              <a:t>Do you agree to allow 11ax 20MHz-only STAs to operate optionally on non-primary channel?</a:t>
            </a:r>
          </a:p>
          <a:p>
            <a:endParaRPr lang="en-US" dirty="0" smtClean="0"/>
          </a:p>
          <a:p>
            <a:r>
              <a:rPr lang="en-US" dirty="0" smtClean="0"/>
              <a:t>16y/10n/13a </a:t>
            </a:r>
            <a:endParaRPr lang="en-US" dirty="0"/>
          </a:p>
          <a:p>
            <a:endParaRPr lang="en-US" dirty="0"/>
          </a:p>
          <a:p>
            <a:r>
              <a:rPr lang="en-US" dirty="0" smtClean="0"/>
              <a:t>[Guoqing]</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spTree>
    <p:extLst>
      <p:ext uri="{BB962C8B-B14F-4D97-AF65-F5344CB8AC3E}">
        <p14:creationId xmlns:p14="http://schemas.microsoft.com/office/powerpoint/2010/main" val="3821741031"/>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a:t>
            </a:r>
            <a:br>
              <a:rPr lang="en-US" dirty="0" smtClean="0"/>
            </a:br>
            <a:r>
              <a:rPr lang="en-US" dirty="0" smtClean="0">
                <a:solidFill>
                  <a:srgbClr val="FF0000"/>
                </a:solidFill>
              </a:rPr>
              <a:t>Deferred</a:t>
            </a:r>
            <a:endParaRPr lang="en-US" dirty="0">
              <a:solidFill>
                <a:srgbClr val="FF0000"/>
              </a:solidFill>
            </a:endParaRPr>
          </a:p>
        </p:txBody>
      </p:sp>
      <p:sp>
        <p:nvSpPr>
          <p:cNvPr id="3" name="Content Placeholder 2"/>
          <p:cNvSpPr>
            <a:spLocks noGrp="1"/>
          </p:cNvSpPr>
          <p:nvPr>
            <p:ph idx="1"/>
          </p:nvPr>
        </p:nvSpPr>
        <p:spPr/>
        <p:txBody>
          <a:bodyPr/>
          <a:lstStyle/>
          <a:p>
            <a:r>
              <a:rPr lang="en-US" dirty="0" smtClean="0"/>
              <a:t>Are you in favor of:</a:t>
            </a:r>
          </a:p>
          <a:p>
            <a:r>
              <a:rPr lang="en-US" dirty="0"/>
              <a:t>	</a:t>
            </a:r>
            <a:r>
              <a:rPr lang="en-US" dirty="0" smtClean="0"/>
              <a:t>Alternative 1: Define new OPS element to provide OPS information for HE STAs as introduced in slide 13</a:t>
            </a:r>
          </a:p>
          <a:p>
            <a:r>
              <a:rPr lang="en-US" dirty="0" smtClean="0"/>
              <a:t>Yes: 		No:		Abstain:</a:t>
            </a:r>
          </a:p>
          <a:p>
            <a:endParaRPr lang="en-US" dirty="0"/>
          </a:p>
          <a:p>
            <a:r>
              <a:rPr lang="en-US" dirty="0" smtClean="0"/>
              <a:t>	Alternative 2: Use TIM element with new encoding for OPS STAs as introduced in slides 14, 15 and 16</a:t>
            </a:r>
          </a:p>
          <a:p>
            <a:r>
              <a:rPr lang="en-US" dirty="0" smtClean="0"/>
              <a:t> </a:t>
            </a:r>
            <a:r>
              <a:rPr lang="en-US" dirty="0"/>
              <a:t>Yes: 		No:		Abstain</a:t>
            </a:r>
            <a:r>
              <a:rPr lang="en-US" dirty="0" smtClean="0"/>
              <a:t>:</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49</a:t>
            </a:fld>
            <a:endParaRPr lang="en-GB" dirty="0"/>
          </a:p>
        </p:txBody>
      </p:sp>
      <p:sp>
        <p:nvSpPr>
          <p:cNvPr id="5" name="Footer Placeholder 4"/>
          <p:cNvSpPr>
            <a:spLocks noGrp="1"/>
          </p:cNvSpPr>
          <p:nvPr>
            <p:ph type="ftr" idx="14"/>
          </p:nvPr>
        </p:nvSpPr>
        <p:spPr/>
        <p:txBody>
          <a:bodyPr/>
          <a:lstStyle/>
          <a:p>
            <a:r>
              <a:rPr lang="en-GB" smtClean="0"/>
              <a:t>Jarkko Kneckt, Apple</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pic>
        <p:nvPicPr>
          <p:cNvPr id="7" name="Picture 6"/>
          <p:cNvPicPr>
            <a:picLocks noChangeAspect="1"/>
          </p:cNvPicPr>
          <p:nvPr/>
        </p:nvPicPr>
        <p:blipFill>
          <a:blip r:embed="rId3"/>
          <a:stretch>
            <a:fillRect/>
          </a:stretch>
        </p:blipFill>
        <p:spPr>
          <a:xfrm>
            <a:off x="3705995" y="1857169"/>
            <a:ext cx="4279106" cy="549688"/>
          </a:xfrm>
          <a:prstGeom prst="rect">
            <a:avLst/>
          </a:prstGeom>
        </p:spPr>
      </p:pic>
      <p:pic>
        <p:nvPicPr>
          <p:cNvPr id="8" name="Picture 7"/>
          <p:cNvPicPr>
            <a:picLocks noChangeAspect="1"/>
          </p:cNvPicPr>
          <p:nvPr/>
        </p:nvPicPr>
        <p:blipFill>
          <a:blip r:embed="rId4"/>
          <a:stretch>
            <a:fillRect/>
          </a:stretch>
        </p:blipFill>
        <p:spPr>
          <a:xfrm>
            <a:off x="712297" y="5566405"/>
            <a:ext cx="3658720" cy="469994"/>
          </a:xfrm>
          <a:prstGeom prst="rect">
            <a:avLst/>
          </a:prstGeom>
        </p:spPr>
      </p:pic>
      <p:pic>
        <p:nvPicPr>
          <p:cNvPr id="9" name="Picture 8"/>
          <p:cNvPicPr>
            <a:picLocks noChangeAspect="1"/>
          </p:cNvPicPr>
          <p:nvPr/>
        </p:nvPicPr>
        <p:blipFill>
          <a:blip r:embed="rId5"/>
          <a:stretch>
            <a:fillRect/>
          </a:stretch>
        </p:blipFill>
        <p:spPr>
          <a:xfrm>
            <a:off x="1066800" y="6094075"/>
            <a:ext cx="2639195" cy="354303"/>
          </a:xfrm>
          <a:prstGeom prst="rect">
            <a:avLst/>
          </a:prstGeom>
        </p:spPr>
      </p:pic>
    </p:spTree>
    <p:extLst>
      <p:ext uri="{BB962C8B-B14F-4D97-AF65-F5344CB8AC3E}">
        <p14:creationId xmlns:p14="http://schemas.microsoft.com/office/powerpoint/2010/main" val="243176162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accent2"/>
                </a:solidFill>
              </a:rPr>
              <a:t>Instructions for the WG Chair</a:t>
            </a:r>
            <a:endParaRPr lang="en-US" dirty="0"/>
          </a:p>
        </p:txBody>
      </p:sp>
      <p:sp>
        <p:nvSpPr>
          <p:cNvPr id="3" name="Content Placeholder 2"/>
          <p:cNvSpPr>
            <a:spLocks noGrp="1"/>
          </p:cNvSpPr>
          <p:nvPr>
            <p:ph idx="1"/>
          </p:nvPr>
        </p:nvSpPr>
        <p:spPr>
          <a:xfrm>
            <a:off x="685800" y="1449387"/>
            <a:ext cx="7770813" cy="4113213"/>
          </a:xfrm>
        </p:spPr>
        <p:txBody>
          <a:bodyPr/>
          <a:lstStyle/>
          <a:p>
            <a:pPr>
              <a:lnSpc>
                <a:spcPct val="80000"/>
              </a:lnSpc>
              <a:spcAft>
                <a:spcPct val="30000"/>
              </a:spcAft>
              <a:buFont typeface="Monotype Sorts"/>
              <a:buNone/>
            </a:pPr>
            <a:r>
              <a:rPr lang="en-US" altLang="en-US" sz="1600" dirty="0">
                <a:solidFill>
                  <a:schemeClr val="accent2"/>
                </a:solidFill>
              </a:rPr>
              <a:t>The IEEE-SA strongly recommends that at each WG meeting the chair or a designee:</a:t>
            </a:r>
          </a:p>
          <a:p>
            <a:pPr lvl="1">
              <a:lnSpc>
                <a:spcPct val="80000"/>
              </a:lnSpc>
              <a:buFont typeface="Arial" panose="020B0604020202020204" pitchFamily="34" charset="0"/>
              <a:buChar char="•"/>
            </a:pPr>
            <a:r>
              <a:rPr lang="en-US" altLang="en-US" sz="1200" b="1" dirty="0">
                <a:solidFill>
                  <a:schemeClr val="accent2"/>
                </a:solidFill>
              </a:rPr>
              <a:t>Show slides #1 through #4 of this presentation</a:t>
            </a:r>
          </a:p>
          <a:p>
            <a:pPr lvl="1">
              <a:lnSpc>
                <a:spcPct val="80000"/>
              </a:lnSpc>
              <a:buFont typeface="Arial" panose="020B0604020202020204" pitchFamily="34" charset="0"/>
              <a:buChar char="•"/>
            </a:pPr>
            <a:r>
              <a:rPr lang="en-US" altLang="en-US" sz="1200" b="1" dirty="0">
                <a:solidFill>
                  <a:schemeClr val="accent2"/>
                </a:solidFill>
              </a:rPr>
              <a:t>Advise the WG attendees that:</a:t>
            </a:r>
            <a:r>
              <a:rPr lang="en-US" altLang="en-US" sz="1200" dirty="0">
                <a:solidFill>
                  <a:schemeClr val="accent2"/>
                </a:solidFill>
              </a:rPr>
              <a:t> </a:t>
            </a:r>
          </a:p>
          <a:p>
            <a:pPr lvl="2">
              <a:lnSpc>
                <a:spcPct val="80000"/>
              </a:lnSpc>
            </a:pPr>
            <a:r>
              <a:rPr lang="en-US" altLang="en-US" sz="1200" dirty="0">
                <a:solidFill>
                  <a:schemeClr val="accent2"/>
                </a:solidFill>
              </a:rPr>
              <a:t>The IEEE’s patent policy is described in Clause 6 of the </a:t>
            </a:r>
            <a:r>
              <a:rPr lang="en-US" altLang="en-US" sz="1200" i="1" dirty="0">
                <a:solidFill>
                  <a:schemeClr val="accent2"/>
                </a:solidFill>
              </a:rPr>
              <a:t>IEEE-SA Standards Board Bylaws</a:t>
            </a:r>
            <a:r>
              <a:rPr lang="en-US" altLang="en-US" sz="1200" dirty="0">
                <a:solidFill>
                  <a:schemeClr val="accent2"/>
                </a:solidFill>
              </a:rPr>
              <a:t>;</a:t>
            </a:r>
          </a:p>
          <a:p>
            <a:pPr lvl="2">
              <a:lnSpc>
                <a:spcPct val="80000"/>
              </a:lnSpc>
            </a:pPr>
            <a:r>
              <a:rPr lang="en-US" altLang="en-US" sz="1200" dirty="0">
                <a:solidFill>
                  <a:schemeClr val="accent2"/>
                </a:solidFill>
              </a:rPr>
              <a:t>Early identification of patent claims which January be essential for the use of standards under development is strongly encouraged; </a:t>
            </a:r>
          </a:p>
          <a:p>
            <a:pPr lvl="2">
              <a:lnSpc>
                <a:spcPct val="80000"/>
              </a:lnSpc>
            </a:pPr>
            <a:r>
              <a:rPr lang="en-US" altLang="en-US" sz="1200" dirty="0">
                <a:solidFill>
                  <a:schemeClr val="accent2"/>
                </a:solidFill>
              </a:rPr>
              <a:t>There January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altLang="en-US" sz="1200" dirty="0">
                <a:solidFill>
                  <a:schemeClr val="accent2"/>
                </a:solidFill>
              </a:rPr>
            </a:br>
            <a:endParaRPr lang="en-US" altLang="en-US" sz="1200" dirty="0">
              <a:solidFill>
                <a:schemeClr val="accent2"/>
              </a:solidFill>
            </a:endParaRPr>
          </a:p>
          <a:p>
            <a:pPr lvl="1">
              <a:lnSpc>
                <a:spcPct val="20000"/>
              </a:lnSpc>
              <a:buFont typeface="Arial" panose="020B0604020202020204" pitchFamily="34" charset="0"/>
              <a:buChar char="•"/>
            </a:pPr>
            <a:r>
              <a:rPr lang="en-US" altLang="en-US" sz="1200" b="1" dirty="0">
                <a:solidFill>
                  <a:schemeClr val="accent2"/>
                </a:solidFill>
              </a:rPr>
              <a:t>Instruct the WG Secretary to record in the minutes of the relevant WG meeting:</a:t>
            </a:r>
            <a:r>
              <a:rPr lang="en-US" altLang="en-US" sz="800" dirty="0">
                <a:solidFill>
                  <a:schemeClr val="accent2"/>
                </a:solidFill>
              </a:rPr>
              <a:t> </a:t>
            </a:r>
          </a:p>
          <a:p>
            <a:pPr lvl="2">
              <a:lnSpc>
                <a:spcPct val="80000"/>
              </a:lnSpc>
            </a:pPr>
            <a:r>
              <a:rPr lang="en-US" altLang="en-US" sz="1200" dirty="0">
                <a:solidFill>
                  <a:schemeClr val="accent2"/>
                </a:solidFill>
              </a:rPr>
              <a:t>That the foregoing information was provided and that slides 1 through 4 (and this slide 0, if applicable) were shown; </a:t>
            </a:r>
          </a:p>
          <a:p>
            <a:pPr lvl="2">
              <a:lnSpc>
                <a:spcPct val="80000"/>
              </a:lnSpc>
            </a:pPr>
            <a:r>
              <a:rPr lang="en-US" altLang="en-US" sz="1200" dirty="0">
                <a:solidFill>
                  <a:schemeClr val="accent2"/>
                </a:solidFill>
              </a:rPr>
              <a:t>That the chair or designee provided an opportunity for participants to identify patent claim(s)/patent application claim(s) and/or the holder of patent claim(s)/patent application claim(s) of which the participant is personally aware and that January be essential for the use of that standard </a:t>
            </a:r>
          </a:p>
          <a:p>
            <a:pPr lvl="2">
              <a:lnSpc>
                <a:spcPct val="80000"/>
              </a:lnSpc>
            </a:pPr>
            <a:r>
              <a:rPr lang="en-US" altLang="en-US" sz="1200" dirty="0">
                <a:solidFill>
                  <a:schemeClr val="accent2"/>
                </a:solidFill>
              </a:rPr>
              <a:t>Any responses that were given, specifically the patent claim(s)/patent application claim(s) and/or the holder of the patent claim(s)/patent application claim(s) that were identified (if any) and by whom.</a:t>
            </a:r>
          </a:p>
          <a:p>
            <a:pPr lvl="2">
              <a:lnSpc>
                <a:spcPct val="80000"/>
              </a:lnSpc>
            </a:pPr>
            <a:endParaRPr lang="en-US" altLang="en-US" sz="700" dirty="0">
              <a:solidFill>
                <a:schemeClr val="accent2"/>
              </a:solidFill>
            </a:endParaRPr>
          </a:p>
          <a:p>
            <a:pPr lvl="1">
              <a:lnSpc>
                <a:spcPct val="80000"/>
              </a:lnSpc>
              <a:spcBef>
                <a:spcPct val="5000"/>
              </a:spcBef>
              <a:buFont typeface="Arial" panose="020B0604020202020204" pitchFamily="34" charset="0"/>
              <a:buChar char="•"/>
            </a:pPr>
            <a:r>
              <a:rPr lang="en-US" altLang="en-US" sz="1200" dirty="0">
                <a:solidFill>
                  <a:schemeClr val="accent2"/>
                </a:solidFill>
              </a:rPr>
              <a:t>The WG Chair shall ensure that a request is made to any identified holders of potential essential patent claim(s) to complete and submit a Letter of Assurance.</a:t>
            </a:r>
          </a:p>
          <a:p>
            <a:pPr lvl="1">
              <a:lnSpc>
                <a:spcPct val="80000"/>
              </a:lnSpc>
              <a:spcBef>
                <a:spcPct val="5000"/>
              </a:spcBef>
              <a:buFont typeface="Arial" panose="020B0604020202020204" pitchFamily="34" charset="0"/>
              <a:buChar char="•"/>
            </a:pPr>
            <a:r>
              <a:rPr lang="en-US" altLang="en-US" sz="1200" dirty="0">
                <a:solidFill>
                  <a:schemeClr val="accent2"/>
                </a:solidFill>
              </a:rPr>
              <a:t>It is recommended that the WG chair review the guidance in </a:t>
            </a:r>
            <a:r>
              <a:rPr lang="en-US" altLang="en-US" sz="1200" i="1" dirty="0">
                <a:solidFill>
                  <a:schemeClr val="accent2"/>
                </a:solidFill>
              </a:rPr>
              <a:t>IEEE-SA Standards Board Operations Manual</a:t>
            </a:r>
            <a:r>
              <a:rPr lang="en-US" altLang="en-US" sz="1200" dirty="0">
                <a:solidFill>
                  <a:schemeClr val="accent2"/>
                </a:solidFill>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100" dirty="0">
              <a:solidFill>
                <a:schemeClr val="accent2"/>
              </a:solidFill>
            </a:endParaRPr>
          </a:p>
          <a:p>
            <a:pPr lvl="1">
              <a:lnSpc>
                <a:spcPct val="80000"/>
              </a:lnSpc>
              <a:spcBef>
                <a:spcPct val="5000"/>
              </a:spcBef>
              <a:buFont typeface="Monotype Sorts"/>
              <a:buNone/>
            </a:pPr>
            <a:r>
              <a:rPr lang="en-US" altLang="en-US" sz="1100" dirty="0">
                <a:solidFill>
                  <a:schemeClr val="accent2"/>
                </a:solidFill>
              </a:rPr>
              <a:t>	Note: </a:t>
            </a:r>
            <a:r>
              <a:rPr lang="en-US" altLang="en-US" sz="1100" b="1" dirty="0">
                <a:solidFill>
                  <a:schemeClr val="accent2"/>
                </a:solidFill>
              </a:rPr>
              <a:t>WG</a:t>
            </a:r>
            <a:r>
              <a:rPr lang="en-US" altLang="en-US" sz="1100" dirty="0">
                <a:solidFill>
                  <a:schemeClr val="accent2"/>
                </a:solidFill>
              </a:rPr>
              <a:t> includes Working Groups, Task Groups, and other standards-developing committees with a PAR approved by the IEEE-SA Standards Board.</a:t>
            </a:r>
          </a:p>
          <a:p>
            <a:pPr>
              <a:lnSpc>
                <a:spcPct val="80000"/>
              </a:lnSpc>
              <a:spcAft>
                <a:spcPct val="30000"/>
              </a:spcAft>
              <a:buFontTx/>
              <a:buNone/>
            </a:pPr>
            <a:endParaRPr lang="en-US" altLang="en-US" sz="1100" dirty="0"/>
          </a:p>
          <a:p>
            <a:endParaRPr lang="en-US" sz="2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spTree>
    <p:extLst>
      <p:ext uri="{BB962C8B-B14F-4D97-AF65-F5344CB8AC3E}">
        <p14:creationId xmlns:p14="http://schemas.microsoft.com/office/powerpoint/2010/main" val="1661093343"/>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p:cNvSpPr>
            <a:spLocks noGrp="1"/>
          </p:cNvSpPr>
          <p:nvPr>
            <p:ph idx="1"/>
          </p:nvPr>
        </p:nvSpPr>
        <p:spPr>
          <a:xfrm>
            <a:off x="657497" y="1640876"/>
            <a:ext cx="7772400" cy="3693124"/>
          </a:xfrm>
        </p:spPr>
        <p:txBody>
          <a:bodyPr/>
          <a:lstStyle/>
          <a:p>
            <a:r>
              <a:rPr lang="en-US" dirty="0" smtClean="0"/>
              <a:t>Do you agree that the UL MU CS mechanism should be enhanced to overcome the loss of uplink transmission opportunity described in slides 4 and 5? </a:t>
            </a:r>
          </a:p>
          <a:p>
            <a:endParaRPr lang="en-US" dirty="0" smtClean="0"/>
          </a:p>
          <a:p>
            <a:r>
              <a:rPr lang="en-US" dirty="0" smtClean="0"/>
              <a:t>6Y / 4N / 20A</a:t>
            </a:r>
          </a:p>
          <a:p>
            <a:endParaRPr lang="en-US" dirty="0"/>
          </a:p>
          <a:p>
            <a:endParaRPr lang="en-US" dirty="0" smtClean="0"/>
          </a:p>
          <a:p>
            <a:r>
              <a:rPr lang="en-US" dirty="0" smtClean="0"/>
              <a:t>[</a:t>
            </a:r>
            <a:r>
              <a:rPr lang="en-US" dirty="0" err="1" smtClean="0"/>
              <a:t>Rojan</a:t>
            </a:r>
            <a:r>
              <a:rPr lang="en-US" dirty="0" smtClean="0"/>
              <a:t>]</a:t>
            </a:r>
            <a:endParaRPr lang="en-US" dirty="0"/>
          </a:p>
        </p:txBody>
      </p:sp>
      <p:sp>
        <p:nvSpPr>
          <p:cNvPr id="3" name="Title 2"/>
          <p:cNvSpPr>
            <a:spLocks noGrp="1"/>
          </p:cNvSpPr>
          <p:nvPr>
            <p:ph type="title"/>
          </p:nvPr>
        </p:nvSpPr>
        <p:spPr>
          <a:xfrm>
            <a:off x="685800" y="685800"/>
            <a:ext cx="7772400" cy="609600"/>
          </a:xfrm>
        </p:spPr>
        <p:txBody>
          <a:bodyPr/>
          <a:lstStyle/>
          <a:p>
            <a:r>
              <a:rPr lang="en-US" dirty="0" smtClean="0"/>
              <a:t>Straw Poll </a:t>
            </a:r>
            <a:r>
              <a:rPr lang="en-US" dirty="0" smtClean="0"/>
              <a:t>31</a:t>
            </a:r>
            <a:endParaRPr lang="en-US" dirty="0"/>
          </a:p>
        </p:txBody>
      </p:sp>
      <p:sp>
        <p:nvSpPr>
          <p:cNvPr id="4" name="Date Placeholder 3"/>
          <p:cNvSpPr>
            <a:spLocks noGrp="1"/>
          </p:cNvSpPr>
          <p:nvPr>
            <p:ph type="dt" sz="half" idx="4294967295"/>
          </p:nvPr>
        </p:nvSpPr>
        <p:spPr>
          <a:xfrm>
            <a:off x="696913" y="334963"/>
            <a:ext cx="1893887" cy="274637"/>
          </a:xfrm>
          <a:prstGeom prst="rect">
            <a:avLst/>
          </a:prstGeom>
        </p:spPr>
        <p:txBody>
          <a:bodyPr/>
          <a:lstStyle/>
          <a:p>
            <a:pPr>
              <a:defRPr/>
            </a:pPr>
            <a:r>
              <a:rPr lang="en-US" dirty="0">
                <a:solidFill>
                  <a:srgbClr val="000000"/>
                </a:solidFill>
              </a:rPr>
              <a:t>March 2017</a:t>
            </a:r>
          </a:p>
        </p:txBody>
      </p:sp>
      <p:sp>
        <p:nvSpPr>
          <p:cNvPr id="5" name="Footer Placeholder 4"/>
          <p:cNvSpPr>
            <a:spLocks noGrp="1"/>
          </p:cNvSpPr>
          <p:nvPr>
            <p:ph type="ftr" sz="quarter" idx="4294967295"/>
          </p:nvPr>
        </p:nvSpPr>
        <p:spPr>
          <a:xfrm>
            <a:off x="7553269" y="6475413"/>
            <a:ext cx="990656" cy="184666"/>
          </a:xfrm>
          <a:prstGeom prst="rect">
            <a:avLst/>
          </a:prstGeom>
        </p:spPr>
        <p:txBody>
          <a:bodyPr/>
          <a:lstStyle/>
          <a:p>
            <a:pPr>
              <a:defRPr/>
            </a:pPr>
            <a:r>
              <a:rPr lang="en-US" dirty="0">
                <a:solidFill>
                  <a:srgbClr val="000000"/>
                </a:solidFill>
              </a:rPr>
              <a:t>Rojan Chitrakar</a:t>
            </a:r>
          </a:p>
        </p:txBody>
      </p:sp>
      <p:sp>
        <p:nvSpPr>
          <p:cNvPr id="6" name="Slide Number Placeholder 5"/>
          <p:cNvSpPr>
            <a:spLocks noGrp="1"/>
          </p:cNvSpPr>
          <p:nvPr>
            <p:ph type="sldNum" sz="quarter" idx="12"/>
          </p:nvPr>
        </p:nvSpPr>
        <p:spPr/>
        <p:txBody>
          <a:bodyPr/>
          <a:lstStyle/>
          <a:p>
            <a:pPr>
              <a:defRPr/>
            </a:pPr>
            <a:r>
              <a:rPr lang="en-US">
                <a:solidFill>
                  <a:srgbClr val="000000"/>
                </a:solidFill>
              </a:rPr>
              <a:t>Slide </a:t>
            </a:r>
            <a:fld id="{54FC9212-A276-4579-8D5E-ABD8504D37DD}" type="slidenum">
              <a:rPr lang="en-US" smtClean="0">
                <a:solidFill>
                  <a:srgbClr val="000000"/>
                </a:solidFill>
              </a:rPr>
              <a:pPr>
                <a:defRPr/>
              </a:pPr>
              <a:t>50</a:t>
            </a:fld>
            <a:endParaRPr lang="en-US">
              <a:solidFill>
                <a:srgbClr val="000000"/>
              </a:solidFill>
            </a:endParaRPr>
          </a:p>
        </p:txBody>
      </p:sp>
    </p:spTree>
    <p:extLst>
      <p:ext uri="{BB962C8B-B14F-4D97-AF65-F5344CB8AC3E}">
        <p14:creationId xmlns:p14="http://schemas.microsoft.com/office/powerpoint/2010/main" val="434353024"/>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 #32</a:t>
            </a:r>
            <a:endParaRPr lang="en-US" dirty="0"/>
          </a:p>
        </p:txBody>
      </p:sp>
      <p:sp>
        <p:nvSpPr>
          <p:cNvPr id="3" name="Content Placeholder 2"/>
          <p:cNvSpPr>
            <a:spLocks noGrp="1"/>
          </p:cNvSpPr>
          <p:nvPr>
            <p:ph idx="1"/>
          </p:nvPr>
        </p:nvSpPr>
        <p:spPr/>
        <p:txBody>
          <a:bodyPr/>
          <a:lstStyle/>
          <a:p>
            <a:r>
              <a:rPr lang="en-US" sz="1800" dirty="0" smtClean="0"/>
              <a:t>Do you agree with the resolution of CIDs 7809</a:t>
            </a:r>
            <a:r>
              <a:rPr lang="en-US" sz="1800" dirty="0"/>
              <a:t>, 3074, 5999, 9121, 9122, 9123, 5018, 5019, 5020, 5021, 5022, 5023, 5066, 5714, 5986, 6167, 7648, 8156, 8279, 8554, 9100, 9591, 9904, 9975, 9708, 10168, </a:t>
            </a:r>
            <a:r>
              <a:rPr lang="en-US" sz="1800" strike="sngStrike" dirty="0">
                <a:solidFill>
                  <a:srgbClr val="FF0000"/>
                </a:solidFill>
              </a:rPr>
              <a:t>5364</a:t>
            </a:r>
            <a:r>
              <a:rPr lang="en-US" sz="1800" dirty="0"/>
              <a:t>, 7814, 3097, 3229, 3230, </a:t>
            </a:r>
            <a:r>
              <a:rPr lang="en-US" sz="1800" dirty="0" smtClean="0"/>
              <a:t>3301, </a:t>
            </a:r>
            <a:r>
              <a:rPr lang="en-US" sz="1800" dirty="0"/>
              <a:t>4819, 5035, 5094, 5190, 5370, 5713, 6195, 6677, 6999, 7097, 7845, 8276, 8299, 9528, 9711, 10169, 10010, 5810, 10012, 5365, 9916</a:t>
            </a:r>
            <a:r>
              <a:rPr lang="en-US" sz="1800" dirty="0">
                <a:solidFill>
                  <a:srgbClr val="FF0000"/>
                </a:solidFill>
              </a:rPr>
              <a:t>, </a:t>
            </a:r>
            <a:r>
              <a:rPr lang="en-US" sz="1800" strike="sngStrike" dirty="0">
                <a:solidFill>
                  <a:srgbClr val="FF0000"/>
                </a:solidFill>
              </a:rPr>
              <a:t>3073</a:t>
            </a:r>
            <a:r>
              <a:rPr lang="en-US" sz="1800" dirty="0"/>
              <a:t>, </a:t>
            </a:r>
            <a:r>
              <a:rPr lang="en-US" sz="1800" strike="sngStrike" dirty="0">
                <a:solidFill>
                  <a:srgbClr val="FF0000"/>
                </a:solidFill>
              </a:rPr>
              <a:t>5411</a:t>
            </a:r>
            <a:r>
              <a:rPr lang="en-US" sz="1800" dirty="0"/>
              <a:t>, </a:t>
            </a:r>
            <a:r>
              <a:rPr lang="en-US" sz="1800" strike="sngStrike" dirty="0">
                <a:solidFill>
                  <a:srgbClr val="FF0000"/>
                </a:solidFill>
              </a:rPr>
              <a:t>6188</a:t>
            </a:r>
            <a:r>
              <a:rPr lang="en-US" sz="1800" strike="sngStrike" dirty="0"/>
              <a:t>,</a:t>
            </a:r>
            <a:r>
              <a:rPr lang="en-US" sz="1800" dirty="0"/>
              <a:t> </a:t>
            </a:r>
            <a:r>
              <a:rPr lang="en-US" sz="1800" strike="sngStrike" dirty="0">
                <a:solidFill>
                  <a:srgbClr val="FF0000"/>
                </a:solidFill>
              </a:rPr>
              <a:t>9405</a:t>
            </a:r>
            <a:r>
              <a:rPr lang="en-US" sz="1800" dirty="0"/>
              <a:t>, </a:t>
            </a:r>
            <a:r>
              <a:rPr lang="en-US" sz="1800" strike="sngStrike" dirty="0">
                <a:solidFill>
                  <a:srgbClr val="FF0000"/>
                </a:solidFill>
              </a:rPr>
              <a:t>9919</a:t>
            </a:r>
            <a:r>
              <a:rPr lang="en-US" sz="1800" dirty="0"/>
              <a:t>, 9258, 7745, 9827, 9630, 7329, 9997, 9998, 9826, 7041, 7141, </a:t>
            </a:r>
            <a:r>
              <a:rPr lang="en-US" sz="1800" dirty="0" smtClean="0"/>
              <a:t>9897</a:t>
            </a:r>
          </a:p>
          <a:p>
            <a:r>
              <a:rPr lang="en-US" sz="1800" dirty="0" smtClean="0"/>
              <a:t>In document 229r2</a:t>
            </a:r>
          </a:p>
          <a:p>
            <a:endParaRPr lang="en-US" sz="1800" dirty="0" smtClean="0"/>
          </a:p>
          <a:p>
            <a:r>
              <a:rPr lang="en-US" sz="1800" dirty="0" smtClean="0"/>
              <a:t>Accepted.</a:t>
            </a:r>
          </a:p>
          <a:p>
            <a:endParaRPr lang="en-US" sz="1800" dirty="0"/>
          </a:p>
          <a:p>
            <a:r>
              <a:rPr lang="en-US" sz="1800" dirty="0" smtClean="0"/>
              <a:t>[Abhishek]</a:t>
            </a:r>
            <a:endParaRPr lang="en-US" sz="1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spTree>
    <p:extLst>
      <p:ext uri="{BB962C8B-B14F-4D97-AF65-F5344CB8AC3E}">
        <p14:creationId xmlns:p14="http://schemas.microsoft.com/office/powerpoint/2010/main" val="624921275"/>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 #33</a:t>
            </a:r>
            <a:endParaRPr lang="en-US" dirty="0"/>
          </a:p>
        </p:txBody>
      </p:sp>
      <p:sp>
        <p:nvSpPr>
          <p:cNvPr id="3" name="Content Placeholder 2"/>
          <p:cNvSpPr>
            <a:spLocks noGrp="1"/>
          </p:cNvSpPr>
          <p:nvPr>
            <p:ph idx="1"/>
          </p:nvPr>
        </p:nvSpPr>
        <p:spPr/>
        <p:txBody>
          <a:bodyPr/>
          <a:lstStyle/>
          <a:p>
            <a:pPr lvl="0"/>
            <a:r>
              <a:rPr lang="en-US" dirty="0" smtClean="0"/>
              <a:t>Do you agree to resolutions to CIDs; </a:t>
            </a:r>
            <a:r>
              <a:rPr lang="en-GB" dirty="0"/>
              <a:t>5222, 5223, 5224, 5225, 5226, 7584, 7585, 7586, 9751, </a:t>
            </a:r>
            <a:r>
              <a:rPr lang="en-GB" dirty="0">
                <a:solidFill>
                  <a:schemeClr val="tx1"/>
                </a:solidFill>
              </a:rPr>
              <a:t>9965</a:t>
            </a:r>
            <a:r>
              <a:rPr lang="en-GB" dirty="0"/>
              <a:t>, </a:t>
            </a:r>
            <a:r>
              <a:rPr lang="en-GB" dirty="0" smtClean="0"/>
              <a:t>9966</a:t>
            </a:r>
            <a:r>
              <a:rPr lang="en-US" dirty="0" smtClean="0"/>
              <a:t>, </a:t>
            </a:r>
            <a:r>
              <a:rPr lang="en-GB" dirty="0" smtClean="0"/>
              <a:t>3256</a:t>
            </a:r>
            <a:r>
              <a:rPr lang="en-GB" dirty="0"/>
              <a:t>, 3354, 3461, 3775, 3858, 4301, 4925, 5227, 5228, 7587, 7588, </a:t>
            </a:r>
            <a:r>
              <a:rPr lang="en-GB" dirty="0" smtClean="0"/>
              <a:t>7589</a:t>
            </a:r>
            <a:r>
              <a:rPr lang="en-GB" dirty="0"/>
              <a:t>, 7590, 7591, </a:t>
            </a:r>
            <a:r>
              <a:rPr lang="en-GB" dirty="0" smtClean="0"/>
              <a:t>7592 in doc 11-17/0237r3?</a:t>
            </a:r>
          </a:p>
          <a:p>
            <a:pPr lvl="0"/>
            <a:endParaRPr lang="en-GB" dirty="0"/>
          </a:p>
          <a:p>
            <a:pPr lvl="0"/>
            <a:r>
              <a:rPr lang="en-GB" dirty="0" smtClean="0"/>
              <a:t>No objection.</a:t>
            </a:r>
          </a:p>
          <a:p>
            <a:pPr lvl="0"/>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spTree>
    <p:extLst>
      <p:ext uri="{BB962C8B-B14F-4D97-AF65-F5344CB8AC3E}">
        <p14:creationId xmlns:p14="http://schemas.microsoft.com/office/powerpoint/2010/main" val="3446073291"/>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 #34</a:t>
            </a:r>
            <a:endParaRPr lang="en-US" dirty="0"/>
          </a:p>
        </p:txBody>
      </p:sp>
      <p:sp>
        <p:nvSpPr>
          <p:cNvPr id="3" name="Content Placeholder 2"/>
          <p:cNvSpPr>
            <a:spLocks noGrp="1"/>
          </p:cNvSpPr>
          <p:nvPr>
            <p:ph idx="1"/>
          </p:nvPr>
        </p:nvSpPr>
        <p:spPr/>
        <p:txBody>
          <a:bodyPr/>
          <a:lstStyle/>
          <a:p>
            <a:r>
              <a:rPr lang="en-US" dirty="0" smtClean="0"/>
              <a:t>Do you agree</a:t>
            </a:r>
            <a:r>
              <a:rPr lang="en-US" dirty="0" smtClean="0"/>
              <a:t> </a:t>
            </a:r>
            <a:r>
              <a:rPr lang="en-US" dirty="0" smtClean="0"/>
              <a:t>to accept resolutions to CID 5364 in doc 11-17/0229 </a:t>
            </a:r>
            <a:r>
              <a:rPr lang="en-US" dirty="0" smtClean="0"/>
              <a:t>r2?</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spTree>
    <p:extLst>
      <p:ext uri="{BB962C8B-B14F-4D97-AF65-F5344CB8AC3E}">
        <p14:creationId xmlns:p14="http://schemas.microsoft.com/office/powerpoint/2010/main" val="4122575141"/>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 #35</a:t>
            </a:r>
            <a:endParaRPr lang="en-US" dirty="0"/>
          </a:p>
        </p:txBody>
      </p:sp>
      <p:sp>
        <p:nvSpPr>
          <p:cNvPr id="3" name="Content Placeholder 2"/>
          <p:cNvSpPr>
            <a:spLocks noGrp="1"/>
          </p:cNvSpPr>
          <p:nvPr>
            <p:ph idx="1"/>
          </p:nvPr>
        </p:nvSpPr>
        <p:spPr/>
        <p:txBody>
          <a:bodyPr/>
          <a:lstStyle/>
          <a:p>
            <a:pPr lvl="0"/>
            <a:r>
              <a:rPr lang="en-US" dirty="0" smtClean="0"/>
              <a:t>Do you agree </a:t>
            </a:r>
            <a:r>
              <a:rPr lang="en-US" dirty="0" smtClean="0"/>
              <a:t>to </a:t>
            </a:r>
            <a:r>
              <a:rPr lang="en-US" dirty="0" smtClean="0"/>
              <a:t>accept resolutions to CIDs; </a:t>
            </a:r>
            <a:r>
              <a:rPr lang="en-GB" dirty="0"/>
              <a:t>3004, 4725, 5436, 7715, 8175 (5 CIDs)</a:t>
            </a:r>
            <a:endParaRPr lang="en-US" dirty="0"/>
          </a:p>
          <a:p>
            <a:pPr lvl="0"/>
            <a:r>
              <a:rPr lang="en-GB" dirty="0"/>
              <a:t>3378, 3483, 3812, 3896, 4358, 4425, 4727, 5025, 5438, 7471, 7713, 7714, 8176, 8643, 8644, 9801, 9984 (17 CIDs)</a:t>
            </a:r>
            <a:endParaRPr lang="en-US" dirty="0"/>
          </a:p>
          <a:p>
            <a:pPr lvl="0"/>
            <a:r>
              <a:rPr lang="en-GB" dirty="0"/>
              <a:t>3153, 3381, 3487, 3817, 3902, 4365, 4433, 4734, 5051, 5122, 5123, 5439, 8177, 8645, 8646, 10334, 10335, 10336, 10337 (19 CIDs)</a:t>
            </a:r>
            <a:endParaRPr lang="en-US" dirty="0"/>
          </a:p>
          <a:p>
            <a:endParaRPr lang="en-US" dirty="0" smtClean="0"/>
          </a:p>
          <a:p>
            <a:r>
              <a:rPr lang="en-US" dirty="0" smtClean="0"/>
              <a:t>In doc 11-17/0238r2</a:t>
            </a:r>
          </a:p>
          <a:p>
            <a:r>
              <a:rPr lang="en-US" dirty="0" smtClean="0"/>
              <a:t>accepted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spTree>
    <p:extLst>
      <p:ext uri="{BB962C8B-B14F-4D97-AF65-F5344CB8AC3E}">
        <p14:creationId xmlns:p14="http://schemas.microsoft.com/office/powerpoint/2010/main" val="3352293165"/>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 #36</a:t>
            </a:r>
            <a:endParaRPr lang="en-US" dirty="0"/>
          </a:p>
        </p:txBody>
      </p:sp>
      <p:sp>
        <p:nvSpPr>
          <p:cNvPr id="3" name="Content Placeholder 2"/>
          <p:cNvSpPr>
            <a:spLocks noGrp="1"/>
          </p:cNvSpPr>
          <p:nvPr>
            <p:ph idx="1"/>
          </p:nvPr>
        </p:nvSpPr>
        <p:spPr>
          <a:xfrm>
            <a:off x="723899" y="1524000"/>
            <a:ext cx="7770813" cy="4113213"/>
          </a:xfrm>
        </p:spPr>
        <p:txBody>
          <a:bodyPr/>
          <a:lstStyle/>
          <a:p>
            <a:r>
              <a:rPr lang="en-US" sz="2000" dirty="0" smtClean="0"/>
              <a:t>Do you agree to resolutions to CIDs; </a:t>
            </a:r>
            <a:r>
              <a:rPr lang="pt-BR" sz="2000" dirty="0"/>
              <a:t>-	4732, 4733, 5052, 5053, 5124, 5125, 5440, </a:t>
            </a:r>
            <a:r>
              <a:rPr lang="pt-BR" sz="2000" strike="sngStrike" dirty="0">
                <a:solidFill>
                  <a:srgbClr val="FF0000"/>
                </a:solidFill>
              </a:rPr>
              <a:t>5851</a:t>
            </a:r>
            <a:r>
              <a:rPr lang="pt-BR" sz="2000" dirty="0"/>
              <a:t>, </a:t>
            </a:r>
            <a:r>
              <a:rPr lang="pt-BR" sz="2000" strike="sngStrike" dirty="0">
                <a:solidFill>
                  <a:srgbClr val="FF0000"/>
                </a:solidFill>
              </a:rPr>
              <a:t>7249</a:t>
            </a:r>
            <a:r>
              <a:rPr lang="pt-BR" sz="2000" dirty="0"/>
              <a:t>, 7379, 7716, 7717, 8178, 8248, </a:t>
            </a:r>
            <a:r>
              <a:rPr lang="pt-BR" sz="2000" strike="sngStrike" dirty="0">
                <a:solidFill>
                  <a:srgbClr val="FF0000"/>
                </a:solidFill>
              </a:rPr>
              <a:t>9495</a:t>
            </a:r>
            <a:r>
              <a:rPr lang="pt-BR" sz="2000" dirty="0"/>
              <a:t>, 9803, 9804 (17 CIDs</a:t>
            </a:r>
            <a:r>
              <a:rPr lang="pt-BR" sz="2000" dirty="0" smtClean="0"/>
              <a:t>) – SP no objection</a:t>
            </a:r>
            <a:endParaRPr lang="pt-BR" sz="2000" dirty="0"/>
          </a:p>
          <a:p>
            <a:r>
              <a:rPr lang="pt-BR" sz="2000" dirty="0"/>
              <a:t>-	</a:t>
            </a:r>
            <a:r>
              <a:rPr lang="pt-BR" sz="2000" strike="sngStrike" dirty="0">
                <a:solidFill>
                  <a:srgbClr val="FF0000"/>
                </a:solidFill>
              </a:rPr>
              <a:t>3154</a:t>
            </a:r>
            <a:r>
              <a:rPr lang="pt-BR" sz="2000" dirty="0"/>
              <a:t>, 5335, 5441, 7888, </a:t>
            </a:r>
            <a:r>
              <a:rPr lang="pt-BR" sz="2000" strike="sngStrike" dirty="0">
                <a:solidFill>
                  <a:srgbClr val="FF0000"/>
                </a:solidFill>
              </a:rPr>
              <a:t>8369, 9094, 9619, 9805, 10140 </a:t>
            </a:r>
            <a:r>
              <a:rPr lang="pt-BR" sz="2000" dirty="0"/>
              <a:t>(9 3 CIDs</a:t>
            </a:r>
            <a:r>
              <a:rPr lang="pt-BR" sz="2000" dirty="0" smtClean="0"/>
              <a:t>) – SP no objection.</a:t>
            </a:r>
            <a:endParaRPr lang="pt-BR" sz="2000" dirty="0"/>
          </a:p>
          <a:p>
            <a:pPr>
              <a:buFontTx/>
              <a:buChar char="-"/>
            </a:pPr>
            <a:r>
              <a:rPr lang="pt-BR" sz="2000" dirty="0" smtClean="0">
                <a:solidFill>
                  <a:srgbClr val="FF0000"/>
                </a:solidFill>
              </a:rPr>
              <a:t>5054</a:t>
            </a:r>
            <a:r>
              <a:rPr lang="pt-BR" sz="2000" dirty="0">
                <a:solidFill>
                  <a:srgbClr val="FF0000"/>
                </a:solidFill>
              </a:rPr>
              <a:t>, 5055, 5056, 5126, 5442, 7302, 7303, 7305, 7719, 7865, 7867, 8133, 8179, 8180, 8181, 8249, 8426, 8427, 9620, 9621, 98</a:t>
            </a:r>
            <a:r>
              <a:rPr lang="pt-BR" sz="2000" dirty="0"/>
              <a:t>06 (21 CIDs</a:t>
            </a:r>
            <a:r>
              <a:rPr lang="pt-BR" sz="2000" dirty="0" smtClean="0"/>
              <a:t>) in doc 11-17/0239r1?</a:t>
            </a:r>
          </a:p>
          <a:p>
            <a:pPr>
              <a:buFontTx/>
              <a:buChar char="-"/>
            </a:pPr>
            <a:endParaRPr lang="pt-BR" sz="2000" dirty="0"/>
          </a:p>
          <a:p>
            <a:pPr>
              <a:buFontTx/>
              <a:buChar char="-"/>
            </a:pPr>
            <a:r>
              <a:rPr lang="pt-BR" sz="2000" dirty="0" smtClean="0"/>
              <a:t>Related to link adaptation. Not covered in this doc</a:t>
            </a:r>
          </a:p>
          <a:p>
            <a:pPr>
              <a:buFontTx/>
              <a:buChar char="-"/>
            </a:pPr>
            <a:r>
              <a:rPr lang="pt-BR" sz="2000" dirty="0" smtClean="0"/>
              <a:t>5851, 7249, requires further discussion</a:t>
            </a:r>
          </a:p>
          <a:p>
            <a:pPr>
              <a:buFontTx/>
              <a:buChar char="-"/>
            </a:pPr>
            <a:r>
              <a:rPr lang="pt-BR" sz="2000" dirty="0" smtClean="0"/>
              <a:t>9495 assigned to Guoqing</a:t>
            </a:r>
          </a:p>
          <a:p>
            <a:pPr>
              <a:buFontTx/>
              <a:buChar char="-"/>
            </a:pPr>
            <a:r>
              <a:rPr lang="pt-BR" sz="2000" dirty="0" smtClean="0"/>
              <a:t>More time needed to review part III starting at 5054</a:t>
            </a:r>
            <a:endParaRPr lang="en-US" sz="2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spTree>
    <p:extLst>
      <p:ext uri="{BB962C8B-B14F-4D97-AF65-F5344CB8AC3E}">
        <p14:creationId xmlns:p14="http://schemas.microsoft.com/office/powerpoint/2010/main" val="412318957"/>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 #37</a:t>
            </a:r>
            <a:endParaRPr lang="en-US" dirty="0"/>
          </a:p>
        </p:txBody>
      </p:sp>
      <p:sp>
        <p:nvSpPr>
          <p:cNvPr id="3" name="Content Placeholder 2"/>
          <p:cNvSpPr>
            <a:spLocks noGrp="1"/>
          </p:cNvSpPr>
          <p:nvPr>
            <p:ph idx="1"/>
          </p:nvPr>
        </p:nvSpPr>
        <p:spPr>
          <a:xfrm>
            <a:off x="685800" y="1752600"/>
            <a:ext cx="7770813" cy="4113213"/>
          </a:xfrm>
        </p:spPr>
        <p:txBody>
          <a:bodyPr/>
          <a:lstStyle/>
          <a:p>
            <a:pPr lvl="0"/>
            <a:r>
              <a:rPr lang="en-US" sz="2000" dirty="0" smtClean="0"/>
              <a:t>Do you agree to resolutions to CIDs; </a:t>
            </a:r>
            <a:r>
              <a:rPr lang="en-GB" sz="2000" dirty="0"/>
              <a:t>3155, 3382, 3489, 3819, 3905, 4368, 4436, 5443, 7887, 8162, 8647 (11 CIDs</a:t>
            </a:r>
            <a:r>
              <a:rPr lang="en-GB" sz="2000" dirty="0" smtClean="0"/>
              <a:t>)  - SP accepted </a:t>
            </a:r>
            <a:endParaRPr lang="en-US" sz="2000" dirty="0"/>
          </a:p>
          <a:p>
            <a:pPr lvl="0"/>
            <a:r>
              <a:rPr lang="en-GB" sz="2000" dirty="0">
                <a:solidFill>
                  <a:schemeClr val="tx1"/>
                </a:solidFill>
              </a:rPr>
              <a:t>3005</a:t>
            </a:r>
            <a:r>
              <a:rPr lang="en-GB" sz="2000" dirty="0"/>
              <a:t>, 3147, 3157, 3158, 3159, 4738, 5013, 5014, 5127, 5444, 6191, 7015, 7016, 7017, 7018, 7019, 7380, 7472, 7570, 7720, 8182, 8183, 8184, 8250, 8334, 8374, 9397, 9807, 9808, 10339 (30 CIDs</a:t>
            </a:r>
            <a:r>
              <a:rPr lang="en-GB" sz="2000" dirty="0" smtClean="0"/>
              <a:t>) – SP </a:t>
            </a:r>
            <a:r>
              <a:rPr lang="en-GB" sz="2000" dirty="0" err="1" smtClean="0"/>
              <a:t>aceepted</a:t>
            </a:r>
            <a:endParaRPr lang="en-US" sz="2000" dirty="0"/>
          </a:p>
          <a:p>
            <a:pPr lvl="0"/>
            <a:r>
              <a:rPr lang="en-GB" sz="2000" dirty="0"/>
              <a:t>3156, 3160, 3384, 3491, 3822, 3907, 4371, 4439, 4740, 5445, 7020, 7473, 8185, 8375, 9809, 9810, 9811, 9812 (18 CIDs)</a:t>
            </a:r>
            <a:endParaRPr lang="en-US" sz="2000" dirty="0"/>
          </a:p>
          <a:p>
            <a:pPr lvl="0"/>
            <a:r>
              <a:rPr lang="en-GB" sz="2000" dirty="0"/>
              <a:t>6965 (1 CIDs</a:t>
            </a:r>
            <a:r>
              <a:rPr lang="en-GB" sz="2000" dirty="0" smtClean="0"/>
              <a:t>) in doc 11-17/0240r1</a:t>
            </a:r>
            <a:endParaRPr lang="en-US" sz="2000" dirty="0"/>
          </a:p>
          <a:p>
            <a:endParaRPr lang="en-US" sz="2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spTree>
    <p:extLst>
      <p:ext uri="{BB962C8B-B14F-4D97-AF65-F5344CB8AC3E}">
        <p14:creationId xmlns:p14="http://schemas.microsoft.com/office/powerpoint/2010/main" val="20666468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accent2"/>
                </a:solidFill>
              </a:rPr>
              <a:t>Participants, Patents, and Duty to Inform</a:t>
            </a:r>
            <a:endParaRPr lang="en-US" dirty="0"/>
          </a:p>
        </p:txBody>
      </p:sp>
      <p:sp>
        <p:nvSpPr>
          <p:cNvPr id="3" name="Content Placeholder 2"/>
          <p:cNvSpPr>
            <a:spLocks noGrp="1"/>
          </p:cNvSpPr>
          <p:nvPr>
            <p:ph idx="1"/>
          </p:nvPr>
        </p:nvSpPr>
        <p:spPr>
          <a:xfrm>
            <a:off x="381000" y="1373187"/>
            <a:ext cx="8458200" cy="4113213"/>
          </a:xfrm>
        </p:spPr>
        <p:txBody>
          <a:bodyPr/>
          <a:lstStyle/>
          <a:p>
            <a:pPr algn="ctr">
              <a:spcBef>
                <a:spcPct val="20000"/>
              </a:spcBef>
              <a:defRPr/>
            </a:pPr>
            <a:r>
              <a:rPr lang="en-US" altLang="en-US" sz="1600" dirty="0">
                <a:solidFill>
                  <a:schemeClr val="accent2"/>
                </a:solidFill>
                <a:cs typeface="ＭＳ Ｐゴシック" charset="0"/>
              </a:rPr>
              <a:t>All participants in this meeting have certain obligations under the IEEE-SA Patent Policy. </a:t>
            </a:r>
          </a:p>
          <a:p>
            <a:pPr lvl="1">
              <a:spcBef>
                <a:spcPct val="20000"/>
              </a:spcBef>
              <a:buFont typeface="Arial" pitchFamily="34" charset="0"/>
              <a:buChar char="•"/>
              <a:defRPr/>
            </a:pPr>
            <a:r>
              <a:rPr lang="en-US" altLang="en-US" sz="1600" b="1" dirty="0">
                <a:solidFill>
                  <a:srgbClr val="003399"/>
                </a:solidFill>
              </a:rPr>
              <a:t>Participants [Note: </a:t>
            </a:r>
            <a:r>
              <a:rPr lang="en-GB" altLang="en-US" sz="1600" b="1" dirty="0">
                <a:solidFill>
                  <a:srgbClr val="003399"/>
                </a:solidFill>
              </a:rPr>
              <a:t>Quoted text excerpted from IEEE-SA Standards Board Bylaws </a:t>
            </a:r>
            <a:r>
              <a:rPr lang="en-GB" altLang="en-US" sz="1600" b="1" dirty="0" err="1">
                <a:solidFill>
                  <a:srgbClr val="003399"/>
                </a:solidFill>
              </a:rPr>
              <a:t>subclause</a:t>
            </a:r>
            <a:r>
              <a:rPr lang="en-GB" altLang="en-US" sz="1600" b="1" dirty="0">
                <a:solidFill>
                  <a:srgbClr val="003399"/>
                </a:solidFill>
              </a:rPr>
              <a:t> 6.2</a:t>
            </a:r>
            <a:r>
              <a:rPr lang="en-US" altLang="en-US" sz="1600" b="1" dirty="0">
                <a:solidFill>
                  <a:srgbClr val="003399"/>
                </a:solidFill>
              </a:rPr>
              <a:t>]:</a:t>
            </a:r>
          </a:p>
          <a:p>
            <a:pPr marL="1085850" lvl="2">
              <a:spcBef>
                <a:spcPct val="20000"/>
              </a:spcBef>
              <a:buFont typeface="Arial" pitchFamily="34" charset="0"/>
              <a:buChar char="•"/>
              <a:defRPr/>
            </a:pPr>
            <a:r>
              <a:rPr lang="en-US" altLang="en-US" sz="1600" b="1" dirty="0">
                <a:solidFill>
                  <a:srgbClr val="003399"/>
                </a:solidFill>
              </a:rPr>
              <a:t>“Shall inform the IEEE (</a:t>
            </a:r>
            <a:r>
              <a:rPr lang="en-US" altLang="en-US" sz="2000" b="1" dirty="0">
                <a:solidFill>
                  <a:srgbClr val="003399"/>
                </a:solidFill>
              </a:rPr>
              <a:t>or</a:t>
            </a:r>
            <a:r>
              <a:rPr lang="en-US" altLang="en-US" sz="1600" b="1" dirty="0">
                <a:solidFill>
                  <a:srgbClr val="003399"/>
                </a:solidFill>
              </a:rPr>
              <a:t>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dirty="0"/>
          </a:p>
          <a:p>
            <a:pPr marL="1085850" lvl="2">
              <a:spcBef>
                <a:spcPct val="20000"/>
              </a:spcBef>
              <a:buFont typeface="Arial" pitchFamily="34" charset="0"/>
              <a:buChar char="•"/>
              <a:defRPr/>
            </a:pPr>
            <a:r>
              <a:rPr lang="en-US" altLang="en-US" sz="1600" b="1" dirty="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spcBef>
                <a:spcPct val="20000"/>
              </a:spcBef>
              <a:buFont typeface="Arial" pitchFamily="34" charset="0"/>
              <a:buChar char="•"/>
              <a:defRPr/>
            </a:pPr>
            <a:r>
              <a:rPr lang="en-US" altLang="en-US" sz="1600" b="1" dirty="0">
                <a:solidFill>
                  <a:srgbClr val="003399"/>
                </a:solidFill>
              </a:rPr>
              <a:t>The above does not apply if the patent claim is already the subject of an Accepted Letter of Assurance that applies to the proposed standard(s) under consideration by this group</a:t>
            </a:r>
          </a:p>
          <a:p>
            <a:pPr lvl="1">
              <a:spcBef>
                <a:spcPct val="20000"/>
              </a:spcBef>
              <a:buFont typeface="Arial" pitchFamily="34" charset="0"/>
              <a:buChar char="•"/>
              <a:defRPr/>
            </a:pPr>
            <a:r>
              <a:rPr lang="en-US" altLang="en-US" sz="1600" b="1" dirty="0">
                <a:solidFill>
                  <a:srgbClr val="003399"/>
                </a:solidFill>
              </a:rPr>
              <a:t>Early identification of holders of potential Essential Patent Claims is strongly encouraged</a:t>
            </a:r>
          </a:p>
          <a:p>
            <a:pPr lvl="1">
              <a:spcBef>
                <a:spcPct val="20000"/>
              </a:spcBef>
              <a:buFont typeface="Arial" pitchFamily="34" charset="0"/>
              <a:buChar char="•"/>
              <a:defRPr/>
            </a:pPr>
            <a:r>
              <a:rPr lang="en-US" altLang="en-US" sz="1600" b="1" dirty="0">
                <a:solidFill>
                  <a:srgbClr val="003399"/>
                </a:solidFill>
              </a:rPr>
              <a:t>No duty to perform a patent search</a:t>
            </a:r>
            <a:endParaRPr lang="en-US" altLang="en-US" sz="160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spTree>
    <p:extLst>
      <p:ext uri="{BB962C8B-B14F-4D97-AF65-F5344CB8AC3E}">
        <p14:creationId xmlns:p14="http://schemas.microsoft.com/office/powerpoint/2010/main" val="292717789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GB" altLang="en-US" u="sng" dirty="0">
                <a:solidFill>
                  <a:schemeClr val="accent2"/>
                </a:solidFill>
              </a:rPr>
              <a:t>Patent Related Links</a:t>
            </a:r>
            <a:endParaRPr lang="en-US" dirty="0"/>
          </a:p>
        </p:txBody>
      </p:sp>
      <p:sp>
        <p:nvSpPr>
          <p:cNvPr id="3" name="Content Placeholder 2"/>
          <p:cNvSpPr>
            <a:spLocks noGrp="1"/>
          </p:cNvSpPr>
          <p:nvPr>
            <p:ph idx="1"/>
          </p:nvPr>
        </p:nvSpPr>
        <p:spPr>
          <a:xfrm>
            <a:off x="381000" y="1295400"/>
            <a:ext cx="8382000" cy="4113213"/>
          </a:xfrm>
        </p:spPr>
        <p:txBody>
          <a:bodyPr/>
          <a:lstStyle/>
          <a:p>
            <a:pPr lvl="1">
              <a:lnSpc>
                <a:spcPct val="90000"/>
              </a:lnSpc>
              <a:spcBef>
                <a:spcPct val="20000"/>
              </a:spcBef>
              <a:defRPr/>
            </a:pPr>
            <a:r>
              <a:rPr lang="en-US" altLang="en-US" sz="2400" dirty="0">
                <a:solidFill>
                  <a:schemeClr val="accent2">
                    <a:lumMod val="75000"/>
                  </a:schemeClr>
                </a:solidFill>
                <a:cs typeface="Times New Roman" pitchFamily="18" charset="0"/>
              </a:rPr>
              <a:t>All participants should be familiar with their obligations under the IEEE-SA Policies &amp; Procedures for standards development.</a:t>
            </a:r>
          </a:p>
          <a:p>
            <a:pPr lvl="1">
              <a:lnSpc>
                <a:spcPct val="90000"/>
              </a:lnSpc>
              <a:spcBef>
                <a:spcPct val="20000"/>
              </a:spcBef>
              <a:defRPr/>
            </a:pPr>
            <a:r>
              <a:rPr lang="en-US" altLang="en-US" sz="2400" dirty="0">
                <a:solidFill>
                  <a:schemeClr val="accent2">
                    <a:lumMod val="75000"/>
                  </a:schemeClr>
                </a:solidFill>
                <a:cs typeface="Times New Roman" pitchFamily="18" charset="0"/>
              </a:rPr>
              <a:t>	Patent Policy is stated in these sources:</a:t>
            </a:r>
          </a:p>
          <a:p>
            <a:pPr lvl="1">
              <a:lnSpc>
                <a:spcPct val="90000"/>
              </a:lnSpc>
              <a:spcBef>
                <a:spcPct val="20000"/>
              </a:spcBef>
              <a:defRPr/>
            </a:pPr>
            <a:r>
              <a:rPr lang="en-GB" altLang="en-US" sz="2400" dirty="0">
                <a:solidFill>
                  <a:schemeClr val="accent2">
                    <a:lumMod val="75000"/>
                  </a:schemeClr>
                </a:solidFill>
              </a:rPr>
              <a:t>		IEEE-SA Standards Boards Bylaws</a:t>
            </a:r>
          </a:p>
          <a:p>
            <a:pPr lvl="1">
              <a:lnSpc>
                <a:spcPct val="90000"/>
              </a:lnSpc>
              <a:spcBef>
                <a:spcPct val="20000"/>
              </a:spcBef>
              <a:defRPr/>
            </a:pPr>
            <a:r>
              <a:rPr lang="en-US" altLang="en-US" sz="2100" dirty="0">
                <a:solidFill>
                  <a:schemeClr val="accent2">
                    <a:lumMod val="75000"/>
                  </a:schemeClr>
                </a:solidFill>
              </a:rPr>
              <a:t>		</a:t>
            </a:r>
            <a:r>
              <a:rPr lang="en-US" altLang="en-US" sz="2100" i="1" dirty="0">
                <a:solidFill>
                  <a:schemeClr val="accent2">
                    <a:lumMod val="75000"/>
                  </a:schemeClr>
                </a:solidFill>
              </a:rPr>
              <a:t>http://standards.ieee.org/develop/policies/bylaws/sect6-7.html#6</a:t>
            </a:r>
          </a:p>
          <a:p>
            <a:pPr lvl="1">
              <a:lnSpc>
                <a:spcPct val="90000"/>
              </a:lnSpc>
              <a:spcBef>
                <a:spcPct val="20000"/>
              </a:spcBef>
              <a:defRPr/>
            </a:pPr>
            <a:r>
              <a:rPr lang="en-GB" altLang="en-US" sz="2400" dirty="0">
                <a:solidFill>
                  <a:schemeClr val="accent2">
                    <a:lumMod val="75000"/>
                  </a:schemeClr>
                </a:solidFill>
              </a:rPr>
              <a:t>		IEEE-SA Standards Board Operations Manual</a:t>
            </a:r>
          </a:p>
          <a:p>
            <a:pPr lvl="1">
              <a:lnSpc>
                <a:spcPct val="90000"/>
              </a:lnSpc>
              <a:spcBef>
                <a:spcPct val="20000"/>
              </a:spcBef>
              <a:defRPr/>
            </a:pPr>
            <a:r>
              <a:rPr lang="en-US" altLang="en-US" sz="2400" dirty="0">
                <a:solidFill>
                  <a:schemeClr val="accent2">
                    <a:lumMod val="75000"/>
                  </a:schemeClr>
                </a:solidFill>
              </a:rPr>
              <a:t>		</a:t>
            </a:r>
            <a:r>
              <a:rPr lang="en-US" altLang="en-US" sz="2100" i="1" dirty="0">
                <a:solidFill>
                  <a:schemeClr val="accent2">
                    <a:lumMod val="75000"/>
                  </a:schemeClr>
                </a:solidFill>
              </a:rPr>
              <a:t>http://standards.ieee.org/develop/policies/opman/sect6.html#6.3</a:t>
            </a:r>
            <a:endParaRPr lang="en-US" altLang="en-US" sz="2400" dirty="0">
              <a:solidFill>
                <a:schemeClr val="accent2">
                  <a:lumMod val="75000"/>
                </a:schemeClr>
              </a:solidFill>
            </a:endParaRPr>
          </a:p>
          <a:p>
            <a:pPr lvl="1">
              <a:lnSpc>
                <a:spcPct val="90000"/>
              </a:lnSpc>
              <a:spcBef>
                <a:spcPct val="20000"/>
              </a:spcBef>
              <a:defRPr/>
            </a:pPr>
            <a:r>
              <a:rPr lang="en-US" altLang="en-US" sz="2400" dirty="0">
                <a:solidFill>
                  <a:schemeClr val="accent2">
                    <a:lumMod val="75000"/>
                  </a:schemeClr>
                </a:solidFill>
                <a:cs typeface="Times New Roman" pitchFamily="18" charset="0"/>
              </a:rPr>
              <a:t>	Material about the patent policy is available at</a:t>
            </a:r>
            <a:r>
              <a:rPr lang="en-US" altLang="en-US" sz="2400" dirty="0">
                <a:solidFill>
                  <a:schemeClr val="accent2">
                    <a:lumMod val="75000"/>
                  </a:schemeClr>
                </a:solidFill>
              </a:rPr>
              <a:t> </a:t>
            </a:r>
          </a:p>
          <a:p>
            <a:pPr lvl="1">
              <a:lnSpc>
                <a:spcPct val="90000"/>
              </a:lnSpc>
              <a:spcBef>
                <a:spcPct val="20000"/>
              </a:spcBef>
              <a:defRPr/>
            </a:pPr>
            <a:r>
              <a:rPr lang="en-US" altLang="en-US" sz="2400" dirty="0">
                <a:solidFill>
                  <a:schemeClr val="accent2">
                    <a:lumMod val="75000"/>
                  </a:schemeClr>
                </a:solidFill>
              </a:rPr>
              <a:t>		</a:t>
            </a:r>
            <a:r>
              <a:rPr lang="en-US" altLang="en-US" sz="2100" i="1" dirty="0">
                <a:solidFill>
                  <a:schemeClr val="accent2">
                    <a:lumMod val="75000"/>
                  </a:schemeClr>
                </a:solidFill>
              </a:rPr>
              <a:t>http://standards.ieee.org/about/sasb/patcom/materials.html</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sp>
        <p:nvSpPr>
          <p:cNvPr id="7" name="Rectangle 9"/>
          <p:cNvSpPr>
            <a:spLocks noChangeArrowheads="1"/>
          </p:cNvSpPr>
          <p:nvPr/>
        </p:nvSpPr>
        <p:spPr bwMode="auto">
          <a:xfrm>
            <a:off x="990600" y="5192713"/>
            <a:ext cx="7239000" cy="979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dirty="0">
                <a:solidFill>
                  <a:srgbClr val="000099"/>
                </a:solidFill>
                <a:latin typeface="Arial" panose="020B0604020202020204" pitchFamily="34" charset="0"/>
              </a:rPr>
              <a:t>If you have questions, contact the IEEE-SA Standards Board Patent Committee Administrator at patcom@ieee.org or visit http://standards.ieee.org/about/sasb/patcom/index.html</a:t>
            </a:r>
          </a:p>
          <a:p>
            <a:pPr algn="ctr">
              <a:lnSpc>
                <a:spcPct val="80000"/>
              </a:lnSpc>
              <a:buClr>
                <a:srgbClr val="CC3300"/>
              </a:buClr>
              <a:buSzPct val="50000"/>
              <a:buFontTx/>
              <a:buNone/>
            </a:pPr>
            <a:endParaRPr lang="en-US" altLang="en-US" sz="1200" dirty="0">
              <a:solidFill>
                <a:srgbClr val="000099"/>
              </a:solidFill>
              <a:latin typeface="Arial" panose="020B0604020202020204" pitchFamily="34" charset="0"/>
            </a:endParaRPr>
          </a:p>
          <a:p>
            <a:pPr algn="ctr">
              <a:lnSpc>
                <a:spcPct val="80000"/>
              </a:lnSpc>
              <a:buClr>
                <a:srgbClr val="CC3300"/>
              </a:buClr>
              <a:buSzPct val="50000"/>
              <a:buFontTx/>
              <a:buNone/>
            </a:pPr>
            <a:r>
              <a:rPr lang="en-US" altLang="en-US" sz="1200" dirty="0">
                <a:solidFill>
                  <a:srgbClr val="000099"/>
                </a:solidFill>
                <a:latin typeface="Arial" panose="020B0604020202020204" pitchFamily="34" charset="0"/>
              </a:rPr>
              <a:t>This slide set is available at https://development.standards.ieee.org/myproject/Public/mytools/mob/slideset.ppt</a:t>
            </a:r>
          </a:p>
        </p:txBody>
      </p:sp>
    </p:spTree>
    <p:extLst>
      <p:ext uri="{BB962C8B-B14F-4D97-AF65-F5344CB8AC3E}">
        <p14:creationId xmlns:p14="http://schemas.microsoft.com/office/powerpoint/2010/main" val="427760090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2">
                    <a:lumMod val="75000"/>
                  </a:schemeClr>
                </a:solidFill>
              </a:rPr>
              <a:t>Call for Potentially Essential Patents</a:t>
            </a:r>
            <a:endParaRPr lang="en-US" dirty="0"/>
          </a:p>
        </p:txBody>
      </p:sp>
      <p:sp>
        <p:nvSpPr>
          <p:cNvPr id="3" name="Content Placeholder 2"/>
          <p:cNvSpPr>
            <a:spLocks noGrp="1"/>
          </p:cNvSpPr>
          <p:nvPr>
            <p:ph idx="1"/>
          </p:nvPr>
        </p:nvSpPr>
        <p:spPr/>
        <p:txBody>
          <a:bodyPr/>
          <a:lstStyle/>
          <a:p>
            <a:pPr>
              <a:spcBef>
                <a:spcPct val="20000"/>
              </a:spcBef>
              <a:buFont typeface="Arial" pitchFamily="34" charset="0"/>
              <a:buChar char="•"/>
              <a:defRPr/>
            </a:pPr>
            <a:r>
              <a:rPr lang="en-US" altLang="en-US" sz="2800">
                <a:solidFill>
                  <a:schemeClr val="accent2">
                    <a:lumMod val="75000"/>
                  </a:schemeClr>
                </a:solidFill>
                <a:cs typeface="ＭＳ Ｐゴシック" charset="0"/>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spcBef>
                <a:spcPct val="20000"/>
              </a:spcBef>
              <a:buFont typeface="Arial" pitchFamily="34" charset="0"/>
              <a:buChar char="•"/>
              <a:defRPr/>
            </a:pPr>
            <a:r>
              <a:rPr lang="en-US" altLang="en-US">
                <a:solidFill>
                  <a:schemeClr val="accent2">
                    <a:lumMod val="75000"/>
                  </a:schemeClr>
                </a:solidFill>
              </a:rPr>
              <a:t>Either speak up now or</a:t>
            </a:r>
          </a:p>
          <a:p>
            <a:pPr lvl="1">
              <a:spcBef>
                <a:spcPct val="20000"/>
              </a:spcBef>
              <a:buFont typeface="Arial" pitchFamily="34" charset="0"/>
              <a:buChar char="•"/>
              <a:defRPr/>
            </a:pPr>
            <a:r>
              <a:rPr lang="en-US" altLang="en-US">
                <a:solidFill>
                  <a:schemeClr val="accent2">
                    <a:lumMod val="75000"/>
                  </a:schemeClr>
                </a:solidFill>
              </a:rPr>
              <a:t>Provide the chair of this group with the identity of the holder(s) of any and all such claims as soon as possible or</a:t>
            </a:r>
          </a:p>
          <a:p>
            <a:pPr lvl="1">
              <a:spcBef>
                <a:spcPct val="20000"/>
              </a:spcBef>
              <a:buFont typeface="Arial" pitchFamily="34" charset="0"/>
              <a:buChar char="•"/>
              <a:defRPr/>
            </a:pPr>
            <a:r>
              <a:rPr lang="en-US" altLang="en-US">
                <a:solidFill>
                  <a:schemeClr val="accent2">
                    <a:lumMod val="75000"/>
                  </a:schemeClr>
                </a:solidFill>
              </a:rPr>
              <a:t>Cause an LOA to be submitted</a:t>
            </a:r>
            <a:endParaRPr lang="en-US" altLang="en-US" dirty="0">
              <a:solidFill>
                <a:schemeClr val="accent2">
                  <a:lumMod val="75000"/>
                </a:schemeClr>
              </a:solidFill>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spTree>
    <p:extLst>
      <p:ext uri="{BB962C8B-B14F-4D97-AF65-F5344CB8AC3E}">
        <p14:creationId xmlns:p14="http://schemas.microsoft.com/office/powerpoint/2010/main" val="243681563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US" u="sng" dirty="0">
                <a:solidFill>
                  <a:schemeClr val="accent2">
                    <a:lumMod val="75000"/>
                  </a:schemeClr>
                </a:solidFill>
              </a:rPr>
              <a:t>Other Guidelines for IEEE WG Meetings</a:t>
            </a:r>
            <a:endParaRPr lang="en-US" dirty="0"/>
          </a:p>
        </p:txBody>
      </p:sp>
      <p:sp>
        <p:nvSpPr>
          <p:cNvPr id="3" name="Content Placeholder 2"/>
          <p:cNvSpPr>
            <a:spLocks noGrp="1"/>
          </p:cNvSpPr>
          <p:nvPr>
            <p:ph idx="1"/>
          </p:nvPr>
        </p:nvSpPr>
        <p:spPr>
          <a:xfrm>
            <a:off x="685800" y="1447800"/>
            <a:ext cx="7770813" cy="4113213"/>
          </a:xfrm>
        </p:spPr>
        <p:txBody>
          <a:bodyPr/>
          <a:lstStyle/>
          <a:p>
            <a:pPr>
              <a:lnSpc>
                <a:spcPct val="80000"/>
              </a:lnSpc>
              <a:spcAft>
                <a:spcPct val="40000"/>
              </a:spcAft>
              <a:buClr>
                <a:srgbClr val="CC3300"/>
              </a:buClr>
              <a:buSzPct val="50000"/>
            </a:pPr>
            <a:r>
              <a:rPr lang="en-US" altLang="en-US" sz="1800" dirty="0">
                <a:solidFill>
                  <a:srgbClr val="000099"/>
                </a:solidFill>
                <a:latin typeface="Arial" panose="020B0604020202020204" pitchFamily="34" charset="0"/>
              </a:rPr>
              <a:t>All IEEE-SA standards meetings shall be conducted in compliance with all applicable laws, including antitrust and competition laws. </a:t>
            </a:r>
          </a:p>
          <a:p>
            <a:pPr lvl="1">
              <a:lnSpc>
                <a:spcPct val="80000"/>
              </a:lnSpc>
              <a:spcAft>
                <a:spcPct val="40000"/>
              </a:spcAft>
              <a:buClr>
                <a:srgbClr val="CC3300"/>
              </a:buClr>
              <a:buSzPct val="50000"/>
              <a:buFont typeface="Arial" panose="020B0604020202020204" pitchFamily="34" charset="0"/>
              <a:buChar char="•"/>
            </a:pPr>
            <a:r>
              <a:rPr lang="en-US" altLang="en-US" sz="1600" b="1" dirty="0">
                <a:solidFill>
                  <a:srgbClr val="000099"/>
                </a:solidFill>
                <a:latin typeface="Arial" panose="020B0604020202020204" pitchFamily="34" charset="0"/>
              </a:rPr>
              <a:t>Don’t discuss the interpretation, validity, or essentiality of patents/patent claims. </a:t>
            </a:r>
          </a:p>
          <a:p>
            <a:pPr lvl="1">
              <a:lnSpc>
                <a:spcPct val="80000"/>
              </a:lnSpc>
              <a:spcAft>
                <a:spcPct val="40000"/>
              </a:spcAft>
              <a:buClr>
                <a:srgbClr val="CC3300"/>
              </a:buClr>
              <a:buSzPct val="50000"/>
              <a:buFont typeface="Arial" panose="020B0604020202020204" pitchFamily="34" charset="0"/>
              <a:buChar char="•"/>
            </a:pPr>
            <a:r>
              <a:rPr lang="en-US" altLang="en-US" sz="1600" b="1" dirty="0">
                <a:solidFill>
                  <a:srgbClr val="000099"/>
                </a:solidFill>
                <a:latin typeface="Arial" panose="020B0604020202020204" pitchFamily="34" charset="0"/>
              </a:rPr>
              <a:t>Don’t discuss specific license rates, terms, or conditions.</a:t>
            </a:r>
          </a:p>
          <a:p>
            <a:pPr lvl="2">
              <a:lnSpc>
                <a:spcPct val="80000"/>
              </a:lnSpc>
              <a:spcAft>
                <a:spcPct val="40000"/>
              </a:spcAft>
              <a:buClr>
                <a:srgbClr val="CC3300"/>
              </a:buClr>
              <a:buSzPct val="50000"/>
            </a:pPr>
            <a:r>
              <a:rPr lang="en-US" altLang="en-US" sz="1400" dirty="0">
                <a:solidFill>
                  <a:srgbClr val="000099"/>
                </a:solidFill>
                <a:latin typeface="Arial" panose="020B0604020202020204" pitchFamily="34" charset="0"/>
              </a:rPr>
              <a:t>Relative costs, including licensing costs of essential patent claims, of different technical approaches January be discussed in standards development meetings. </a:t>
            </a:r>
          </a:p>
          <a:p>
            <a:pPr lvl="3">
              <a:lnSpc>
                <a:spcPct val="80000"/>
              </a:lnSpc>
              <a:spcAft>
                <a:spcPct val="40000"/>
              </a:spcAft>
              <a:buClr>
                <a:srgbClr val="CC3300"/>
              </a:buClr>
              <a:buSzPct val="50000"/>
              <a:buFont typeface="Arial" panose="020B0604020202020204" pitchFamily="34" charset="0"/>
              <a:buChar char="•"/>
            </a:pPr>
            <a:r>
              <a:rPr lang="en-GB" altLang="en-US" sz="1400" dirty="0">
                <a:solidFill>
                  <a:srgbClr val="000099"/>
                </a:solidFill>
                <a:latin typeface="Arial" panose="020B0604020202020204" pitchFamily="34" charset="0"/>
              </a:rPr>
              <a:t>Technical considerations remain primary focus</a:t>
            </a:r>
            <a:endParaRPr lang="en-US" altLang="en-US" sz="1400" dirty="0">
              <a:solidFill>
                <a:srgbClr val="000099"/>
              </a:solidFill>
              <a:latin typeface="Arial" panose="020B0604020202020204" pitchFamily="34" charset="0"/>
            </a:endParaRPr>
          </a:p>
          <a:p>
            <a:pPr lvl="1">
              <a:lnSpc>
                <a:spcPct val="80000"/>
              </a:lnSpc>
              <a:spcAft>
                <a:spcPct val="40000"/>
              </a:spcAft>
              <a:buClr>
                <a:srgbClr val="CC3300"/>
              </a:buClr>
              <a:buSzPct val="50000"/>
              <a:buFont typeface="Arial" panose="020B0604020202020204" pitchFamily="34" charset="0"/>
              <a:buChar char="•"/>
            </a:pPr>
            <a:r>
              <a:rPr lang="en-US" altLang="en-US" sz="1600" b="1" dirty="0">
                <a:solidFill>
                  <a:srgbClr val="000099"/>
                </a:solidFill>
                <a:latin typeface="Arial" panose="020B0604020202020204" pitchFamily="34" charset="0"/>
              </a:rPr>
              <a:t>Don’t discuss or engage in the fixing of product prices, allocation of customers, or division of sales markets.</a:t>
            </a:r>
          </a:p>
          <a:p>
            <a:pPr lvl="1">
              <a:lnSpc>
                <a:spcPct val="80000"/>
              </a:lnSpc>
              <a:spcAft>
                <a:spcPct val="40000"/>
              </a:spcAft>
              <a:buClr>
                <a:srgbClr val="CC3300"/>
              </a:buClr>
              <a:buSzPct val="50000"/>
              <a:buFont typeface="Arial" panose="020B0604020202020204" pitchFamily="34" charset="0"/>
              <a:buChar char="•"/>
            </a:pPr>
            <a:r>
              <a:rPr lang="en-US" altLang="en-US" sz="1600" b="1" dirty="0">
                <a:solidFill>
                  <a:srgbClr val="000099"/>
                </a:solidFill>
                <a:latin typeface="Arial" panose="020B0604020202020204" pitchFamily="34" charset="0"/>
              </a:rPr>
              <a:t>Don’t discuss the status or substance of ongoing or threatened litigation.</a:t>
            </a:r>
          </a:p>
          <a:p>
            <a:pPr lvl="1">
              <a:lnSpc>
                <a:spcPct val="80000"/>
              </a:lnSpc>
              <a:spcAft>
                <a:spcPct val="40000"/>
              </a:spcAft>
              <a:buClr>
                <a:srgbClr val="CC3300"/>
              </a:buClr>
              <a:buSzPct val="50000"/>
              <a:buFont typeface="Arial" panose="020B0604020202020204" pitchFamily="34" charset="0"/>
              <a:buChar char="•"/>
            </a:pPr>
            <a:r>
              <a:rPr lang="en-US" altLang="en-US" sz="1600" b="1" dirty="0">
                <a:solidFill>
                  <a:srgbClr val="000099"/>
                </a:solidFill>
                <a:latin typeface="Arial" panose="020B0604020202020204" pitchFamily="34" charset="0"/>
              </a:rPr>
              <a:t>Don’t be silent if inappropriate topics are discussed … do formally object.</a:t>
            </a:r>
          </a:p>
          <a:p>
            <a:pPr algn="ctr">
              <a:lnSpc>
                <a:spcPct val="80000"/>
              </a:lnSpc>
              <a:buClr>
                <a:srgbClr val="CC3300"/>
              </a:buClr>
              <a:buSzPct val="50000"/>
              <a:buFont typeface="Monotype Sorts"/>
              <a:buNone/>
            </a:pPr>
            <a:r>
              <a:rPr lang="en-US" altLang="en-US" sz="1000" dirty="0">
                <a:solidFill>
                  <a:srgbClr val="000099"/>
                </a:solidFill>
                <a:latin typeface="Arial" panose="020B0604020202020204" pitchFamily="34" charset="0"/>
              </a:rPr>
              <a:t>---------------------------------------------------------------   </a:t>
            </a:r>
            <a:endParaRPr lang="en-US" altLang="en-US" sz="1200" dirty="0">
              <a:solidFill>
                <a:srgbClr val="000099"/>
              </a:solidFill>
              <a:latin typeface="Arial" panose="020B0604020202020204" pitchFamily="34" charset="0"/>
            </a:endParaRPr>
          </a:p>
          <a:p>
            <a:pPr algn="ctr">
              <a:lnSpc>
                <a:spcPct val="80000"/>
              </a:lnSpc>
              <a:buClr>
                <a:srgbClr val="CC3300"/>
              </a:buClr>
              <a:buSzPct val="50000"/>
              <a:buFont typeface="Monotype Sorts"/>
              <a:buNone/>
            </a:pPr>
            <a:r>
              <a:rPr lang="en-US" altLang="en-US" sz="1200" dirty="0">
                <a:solidFill>
                  <a:srgbClr val="000099"/>
                </a:solidFill>
                <a:latin typeface="Arial" panose="020B0604020202020204" pitchFamily="34" charset="0"/>
              </a:rPr>
              <a:t>See </a:t>
            </a:r>
            <a:r>
              <a:rPr lang="en-US" altLang="en-US" sz="1200" i="1" dirty="0">
                <a:solidFill>
                  <a:srgbClr val="000099"/>
                </a:solidFill>
                <a:latin typeface="Arial" panose="020B0604020202020204" pitchFamily="34" charset="0"/>
              </a:rPr>
              <a:t>IEEE-SA Standards Board Operations Manual</a:t>
            </a:r>
            <a:r>
              <a:rPr lang="en-US" altLang="en-US" sz="1200" dirty="0">
                <a:solidFill>
                  <a:srgbClr val="000099"/>
                </a:solidFill>
                <a:latin typeface="Arial" panose="020B0604020202020204" pitchFamily="34" charset="0"/>
              </a:rPr>
              <a:t>, clause 5.3.10 and </a:t>
            </a:r>
            <a:r>
              <a:rPr lang="en-GB" altLang="en-US" sz="1200" dirty="0">
                <a:solidFill>
                  <a:srgbClr val="000099"/>
                </a:solidFill>
                <a:latin typeface="Arial" panose="020B0604020202020204" pitchFamily="34" charset="0"/>
              </a:rPr>
              <a:t>“Promoting Competition and Innovation: What You Need to Know about the IEEE Standards Association's Antitrust and Competition Policy”</a:t>
            </a:r>
            <a:r>
              <a:rPr lang="en-US" altLang="en-US" sz="1200" dirty="0">
                <a:solidFill>
                  <a:srgbClr val="000099"/>
                </a:solidFill>
                <a:latin typeface="Arial" panose="020B0604020202020204" pitchFamily="34" charset="0"/>
              </a:rPr>
              <a:t> for more details.</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spTree>
    <p:extLst>
      <p:ext uri="{BB962C8B-B14F-4D97-AF65-F5344CB8AC3E}">
        <p14:creationId xmlns:p14="http://schemas.microsoft.com/office/powerpoint/2010/main" val="240017783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1770</TotalTime>
  <Words>3484</Words>
  <Application>Microsoft Office PowerPoint</Application>
  <PresentationFormat>On-screen Show (4:3)</PresentationFormat>
  <Paragraphs>527</Paragraphs>
  <Slides>56</Slides>
  <Notes>5</Notes>
  <HiddenSlides>0</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2</vt:i4>
      </vt:variant>
      <vt:variant>
        <vt:lpstr>Slide Titles</vt:lpstr>
      </vt:variant>
      <vt:variant>
        <vt:i4>56</vt:i4>
      </vt:variant>
    </vt:vector>
  </HeadingPairs>
  <TitlesOfParts>
    <vt:vector size="68" baseType="lpstr">
      <vt:lpstr>Arial Unicode MS</vt:lpstr>
      <vt:lpstr>MS Gothic</vt:lpstr>
      <vt:lpstr>ＭＳ Ｐゴシック</vt:lpstr>
      <vt:lpstr>ＭＳ Ｐゴシック</vt:lpstr>
      <vt:lpstr>Arial</vt:lpstr>
      <vt:lpstr>Arial Black</vt:lpstr>
      <vt:lpstr>Monotype Sorts</vt:lpstr>
      <vt:lpstr>Times New Roman</vt:lpstr>
      <vt:lpstr>Wingdings</vt:lpstr>
      <vt:lpstr>Office Theme</vt:lpstr>
      <vt:lpstr>Document</vt:lpstr>
      <vt:lpstr>Worksheet</vt:lpstr>
      <vt:lpstr>TGax March 2017 Ad Hoc Meeting Agenda (Non-PHY ad hoc)</vt:lpstr>
      <vt:lpstr>  IEEE 802.11 TGax: High Efficiency WLAN Task Group</vt:lpstr>
      <vt:lpstr>Meeting Protocol</vt:lpstr>
      <vt:lpstr>Patent Policy</vt:lpstr>
      <vt:lpstr>Instructions for the WG Chair</vt:lpstr>
      <vt:lpstr>Participants, Patents, and Duty to Inform</vt:lpstr>
      <vt:lpstr>Patent Related Links</vt:lpstr>
      <vt:lpstr>Call for Potentially Essential Patents</vt:lpstr>
      <vt:lpstr>Other Guidelines for IEEE WG Meetings</vt:lpstr>
      <vt:lpstr>Participation in IEEE 802 Meetings</vt:lpstr>
      <vt:lpstr>General Flow of the Meeting</vt:lpstr>
      <vt:lpstr>Agenda for Wednesday March 08 2017</vt:lpstr>
      <vt:lpstr>Submissions</vt:lpstr>
      <vt:lpstr>PowerPoint Presentation</vt:lpstr>
      <vt:lpstr>PowerPoint Presentation</vt:lpstr>
      <vt:lpstr>SP #1</vt:lpstr>
      <vt:lpstr>SP #2</vt:lpstr>
      <vt:lpstr>SP #3</vt:lpstr>
      <vt:lpstr>SP #4</vt:lpstr>
      <vt:lpstr>SP #5</vt:lpstr>
      <vt:lpstr>SP #6</vt:lpstr>
      <vt:lpstr>SP #7</vt:lpstr>
      <vt:lpstr>SP #8</vt:lpstr>
      <vt:lpstr>SP #9</vt:lpstr>
      <vt:lpstr>SP #10</vt:lpstr>
      <vt:lpstr>Agenda for Thursday March 09, 2017 </vt:lpstr>
      <vt:lpstr>SP #11</vt:lpstr>
      <vt:lpstr>SP #12</vt:lpstr>
      <vt:lpstr>SP #13</vt:lpstr>
      <vt:lpstr>SP #14</vt:lpstr>
      <vt:lpstr>SP #15</vt:lpstr>
      <vt:lpstr>SP #16</vt:lpstr>
      <vt:lpstr>SP #17</vt:lpstr>
      <vt:lpstr>SP #18</vt:lpstr>
      <vt:lpstr>SP #19</vt:lpstr>
      <vt:lpstr>SP #20</vt:lpstr>
      <vt:lpstr>SP #21</vt:lpstr>
      <vt:lpstr>SP #21</vt:lpstr>
      <vt:lpstr>SP #22</vt:lpstr>
      <vt:lpstr>SP #23</vt:lpstr>
      <vt:lpstr>SP #24</vt:lpstr>
      <vt:lpstr>SP #25</vt:lpstr>
      <vt:lpstr>SP #26</vt:lpstr>
      <vt:lpstr>SP #27</vt:lpstr>
      <vt:lpstr>SP #28</vt:lpstr>
      <vt:lpstr>Agenda for Friday March 10, 2017 </vt:lpstr>
      <vt:lpstr>SP #29</vt:lpstr>
      <vt:lpstr>SP #30</vt:lpstr>
      <vt:lpstr>Straw Poll Deferred</vt:lpstr>
      <vt:lpstr>Straw Poll 31</vt:lpstr>
      <vt:lpstr>SP #32</vt:lpstr>
      <vt:lpstr>SP #33</vt:lpstr>
      <vt:lpstr>SP #34</vt:lpstr>
      <vt:lpstr>SP #35</vt:lpstr>
      <vt:lpstr>SP #36</vt:lpstr>
      <vt:lpstr>SP #37</vt:lpstr>
    </vt:vector>
  </TitlesOfParts>
  <Company>Huawei Technologies Co.,Ltd.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March 2017 Meeting Agenda</dc:title>
  <dc:creator>Osama AboulMagd</dc:creator>
  <cp:lastModifiedBy>Osama AboulMagd</cp:lastModifiedBy>
  <cp:revision>123</cp:revision>
  <cp:lastPrinted>1601-01-01T00:00:00Z</cp:lastPrinted>
  <dcterms:created xsi:type="dcterms:W3CDTF">2017-01-26T15:28:16Z</dcterms:created>
  <dcterms:modified xsi:type="dcterms:W3CDTF">2017-03-12T18:02:01Z</dcterms:modified>
</cp:coreProperties>
</file>