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72" r:id="rId14"/>
    <p:sldId id="282" r:id="rId15"/>
    <p:sldId id="280" r:id="rId16"/>
    <p:sldId id="283" r:id="rId17"/>
    <p:sldId id="294" r:id="rId18"/>
    <p:sldId id="284" r:id="rId19"/>
    <p:sldId id="285" r:id="rId20"/>
    <p:sldId id="286" r:id="rId21"/>
    <p:sldId id="287" r:id="rId22"/>
    <p:sldId id="281" r:id="rId23"/>
    <p:sldId id="288" r:id="rId24"/>
    <p:sldId id="289" r:id="rId25"/>
    <p:sldId id="295" r:id="rId26"/>
    <p:sldId id="277" r:id="rId27"/>
    <p:sldId id="290" r:id="rId28"/>
    <p:sldId id="291" r:id="rId29"/>
    <p:sldId id="292" r:id="rId30"/>
    <p:sldId id="293" r:id="rId31"/>
    <p:sldId id="296" r:id="rId32"/>
    <p:sldId id="298" r:id="rId33"/>
    <p:sldId id="301" r:id="rId34"/>
    <p:sldId id="302" r:id="rId35"/>
    <p:sldId id="299" r:id="rId36"/>
    <p:sldId id="303" r:id="rId37"/>
    <p:sldId id="304" r:id="rId38"/>
    <p:sldId id="305" r:id="rId39"/>
    <p:sldId id="306" r:id="rId40"/>
    <p:sldId id="307" r:id="rId41"/>
    <p:sldId id="300" r:id="rId42"/>
    <p:sldId id="308" r:id="rId43"/>
    <p:sldId id="309" r:id="rId44"/>
    <p:sldId id="310" r:id="rId45"/>
    <p:sldId id="311" r:id="rId46"/>
    <p:sldId id="312" r:id="rId47"/>
    <p:sldId id="313" r:id="rId48"/>
    <p:sldId id="315" r:id="rId49"/>
    <p:sldId id="316" r:id="rId50"/>
    <p:sldId id="317" r:id="rId51"/>
    <p:sldId id="318" r:id="rId52"/>
    <p:sldId id="319" r:id="rId53"/>
    <p:sldId id="320" r:id="rId54"/>
    <p:sldId id="321" r:id="rId55"/>
    <p:sldId id="322" r:id="rId56"/>
    <p:sldId id="278" r:id="rId5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793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smtClean="0"/>
              <a:t>doc.: IEEE 802.11-17/xxxxr0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idx="12"/>
          </p:nvPr>
        </p:nvSpPr>
        <p:spPr/>
        <p:txBody>
          <a:bodyPr/>
          <a:lstStyle/>
          <a:p>
            <a:r>
              <a:rPr lang="en-US" smtClean="0"/>
              <a:t>Jarkko Kneckt, Apple</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1017354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802.11-17/0356r5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7580732"/>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95" name="Document" r:id="rId4" imgW="8258040" imgH="2549006" progId="Word.Document.8">
                  <p:embed/>
                </p:oleObj>
              </mc:Choice>
              <mc:Fallback>
                <p:oleObj name="Document" r:id="rId4" imgW="8258040" imgH="2549006"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March 08</a:t>
            </a:r>
            <a:r>
              <a:rPr lang="en-US" altLang="en-US" dirty="0"/>
              <a:t> </a:t>
            </a:r>
            <a:r>
              <a:rPr lang="en-US" altLang="en-US" dirty="0" smtClean="0"/>
              <a:t>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38398960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202"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634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Laurent of SR</a:t>
            </a:r>
          </a:p>
          <a:p>
            <a:r>
              <a:rPr lang="en-US" dirty="0" smtClean="0"/>
              <a:t>Yongho</a:t>
            </a:r>
          </a:p>
          <a:p>
            <a:r>
              <a:rPr lang="en-US" dirty="0" smtClean="0"/>
              <a:t>Po-Kai</a:t>
            </a:r>
          </a:p>
          <a:p>
            <a:r>
              <a:rPr lang="en-US" dirty="0" smtClean="0"/>
              <a:t>Raja</a:t>
            </a:r>
          </a:p>
          <a:p>
            <a:r>
              <a:rPr lang="en-US" dirty="0" smtClean="0"/>
              <a:t>Alfred</a:t>
            </a:r>
          </a:p>
          <a:p>
            <a:r>
              <a:rPr lang="en-US" dirty="0" err="1" smtClean="0"/>
              <a:t>Abhi</a:t>
            </a:r>
            <a:endParaRPr lang="en-US" dirty="0" smtClean="0"/>
          </a:p>
          <a:p>
            <a:r>
              <a:rPr lang="en-US" dirty="0" smtClean="0"/>
              <a:t>George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584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9612, 4832 </a:t>
            </a:r>
            <a:r>
              <a:rPr lang="en-GB" dirty="0" smtClean="0"/>
              <a:t>in doc 11-17/0208r2?</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9960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7840, 7959, 8502, 9771, 8715, </a:t>
            </a:r>
            <a:r>
              <a:rPr lang="en-GB" dirty="0" smtClean="0"/>
              <a:t>10071 in doc 11-17/0309r1?</a:t>
            </a:r>
          </a:p>
          <a:p>
            <a:endParaRPr lang="en-GB" dirty="0"/>
          </a:p>
          <a:p>
            <a:r>
              <a:rPr lang="en-GB" dirty="0" smtClean="0"/>
              <a:t>SP was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65419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7668, 7669, 7906, 9694, 4833, 5775, 9600, 5969, 9861, 5968, 7670, 7881, 9346, </a:t>
            </a:r>
            <a:r>
              <a:rPr lang="en-GB" dirty="0" smtClean="0"/>
              <a:t>3188 in doc 11-17/0210r2?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38460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4754, 6094, 7564, 8404, 8689, 9677, 6480, 7565, 5848, 6481, 8406, </a:t>
            </a:r>
            <a:r>
              <a:rPr lang="en-GB" strike="sngStrike" dirty="0">
                <a:solidFill>
                  <a:srgbClr val="FF0000"/>
                </a:solidFill>
              </a:rPr>
              <a:t>6484</a:t>
            </a:r>
            <a:r>
              <a:rPr lang="en-GB" dirty="0">
                <a:solidFill>
                  <a:srgbClr val="FF0000"/>
                </a:solidFill>
              </a:rPr>
              <a:t>, </a:t>
            </a:r>
            <a:r>
              <a:rPr lang="en-GB" strike="sngStrike" dirty="0" smtClean="0">
                <a:solidFill>
                  <a:srgbClr val="FF0000"/>
                </a:solidFill>
              </a:rPr>
              <a:t>9611</a:t>
            </a:r>
            <a:r>
              <a:rPr lang="en-GB" dirty="0" smtClean="0"/>
              <a:t> in doc 11-17/0226r1?</a:t>
            </a:r>
          </a:p>
          <a:p>
            <a:endParaRPr lang="en-GB" dirty="0"/>
          </a:p>
          <a:p>
            <a:r>
              <a:rPr lang="en-GB" dirty="0" smtClean="0"/>
              <a:t>No objection</a:t>
            </a:r>
          </a:p>
          <a:p>
            <a:r>
              <a:rPr lang="en-GB" dirty="0" smtClean="0"/>
              <a:t>Resolutions will be worked offline for 6484 and 9611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29964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Diego</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08-10,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8394, 5215, 7142, </a:t>
            </a:r>
            <a:r>
              <a:rPr lang="en-GB" dirty="0" smtClean="0"/>
              <a:t>10292 in doc 11-17/0263r3?</a:t>
            </a:r>
          </a:p>
          <a:p>
            <a:pPr lvl="0"/>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0608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a:t>
            </a:r>
            <a:r>
              <a:rPr lang="en-GB" dirty="0" smtClean="0"/>
              <a:t>7663</a:t>
            </a:r>
            <a:r>
              <a:rPr lang="en-US" dirty="0" smtClean="0"/>
              <a:t> in doc 11-17/0264r2?</a:t>
            </a:r>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159782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10250, 10320, 10321, 10322, 10323, 10247, 10005, 10006, 10246, 9584, 9386, 9285, 8592, 8354, 8211, 7233, 6068, 6056, 5930, 5559, 5468, 5466, 5463, 5358, 5169, 3057, 8268, 8269, 7844, </a:t>
            </a:r>
            <a:r>
              <a:rPr lang="en-GB" dirty="0" smtClean="0"/>
              <a:t>9442 in doc 11-17/0324r0?</a:t>
            </a:r>
          </a:p>
          <a:p>
            <a:endParaRPr lang="en-GB" dirty="0"/>
          </a:p>
          <a:p>
            <a:r>
              <a:rPr lang="en-GB" dirty="0" smtClean="0"/>
              <a:t>No objection</a:t>
            </a:r>
          </a:p>
          <a:p>
            <a:endParaRPr lang="en-US" dirty="0"/>
          </a:p>
          <a:p>
            <a:r>
              <a:rPr lang="en-GB" dirty="0"/>
              <a:t> </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063548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3006, 3010, 3112, 3162, 5047, 5058, 5067, </a:t>
            </a:r>
            <a:r>
              <a:rPr lang="en-GB" strike="sngStrike" dirty="0">
                <a:solidFill>
                  <a:srgbClr val="FF0000"/>
                </a:solidFill>
              </a:rPr>
              <a:t>5403</a:t>
            </a:r>
            <a:r>
              <a:rPr lang="en-GB" dirty="0"/>
              <a:t>, 5926, 6075, </a:t>
            </a:r>
            <a:r>
              <a:rPr lang="en-GB" dirty="0" smtClean="0"/>
              <a:t>6076</a:t>
            </a:r>
            <a:r>
              <a:rPr lang="en-GB" dirty="0"/>
              <a:t>,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a:t>
            </a:r>
            <a:r>
              <a:rPr lang="en-GB" dirty="0" smtClean="0"/>
              <a:t>7475,</a:t>
            </a:r>
            <a:r>
              <a:rPr lang="en-US" dirty="0"/>
              <a:t> </a:t>
            </a:r>
            <a:r>
              <a:rPr lang="en-GB" dirty="0" smtClean="0"/>
              <a:t>7733</a:t>
            </a:r>
            <a:r>
              <a:rPr lang="en-GB" dirty="0"/>
              <a:t>, 7734, 7735, 7736, 7737, 7934, 8113, </a:t>
            </a:r>
            <a:r>
              <a:rPr lang="en-GB" strike="sngStrike" dirty="0">
                <a:solidFill>
                  <a:srgbClr val="FF0000"/>
                </a:solidFill>
              </a:rPr>
              <a:t>8157</a:t>
            </a:r>
            <a:r>
              <a:rPr lang="en-GB" dirty="0"/>
              <a:t>, 8186, </a:t>
            </a:r>
            <a:r>
              <a:rPr lang="en-GB" dirty="0" smtClean="0"/>
              <a:t>8187</a:t>
            </a:r>
            <a:r>
              <a:rPr lang="en-US" dirty="0" smtClean="0"/>
              <a:t>, </a:t>
            </a:r>
            <a:r>
              <a:rPr lang="en-GB" dirty="0" smtClean="0"/>
              <a:t>8474</a:t>
            </a:r>
            <a:r>
              <a:rPr lang="en-GB" dirty="0"/>
              <a:t>, 8475, 8477, 8478, 9362, 9363, 9364, 9625, 9626, </a:t>
            </a:r>
            <a:r>
              <a:rPr lang="en-GB" dirty="0" smtClean="0"/>
              <a:t>9642</a:t>
            </a:r>
            <a:r>
              <a:rPr lang="en-US" dirty="0" smtClean="0"/>
              <a:t>, </a:t>
            </a:r>
            <a:r>
              <a:rPr lang="en-GB" dirty="0" smtClean="0"/>
              <a:t>9814</a:t>
            </a:r>
            <a:r>
              <a:rPr lang="en-GB" dirty="0"/>
              <a:t>, 9815, 9816, 9817, </a:t>
            </a:r>
            <a:r>
              <a:rPr lang="en-GB" dirty="0" smtClean="0"/>
              <a:t>9818</a:t>
            </a:r>
            <a:r>
              <a:rPr lang="en-US" dirty="0" smtClean="0"/>
              <a:t> in doc 11-17/306r2?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305403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915987"/>
            <a:ext cx="7770813" cy="1065213"/>
          </a:xfrm>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a:t>
            </a:r>
            <a:r>
              <a:rPr lang="en-GB" dirty="0" smtClean="0"/>
              <a:t>3203</a:t>
            </a:r>
            <a:r>
              <a:rPr lang="en-US" dirty="0" smtClean="0"/>
              <a:t>, </a:t>
            </a:r>
            <a:r>
              <a:rPr lang="en-GB" dirty="0" smtClean="0"/>
              <a:t>3204</a:t>
            </a:r>
            <a:r>
              <a:rPr lang="en-GB" dirty="0"/>
              <a:t>, 3205, 3206, 3213, 5174, </a:t>
            </a:r>
            <a:r>
              <a:rPr lang="en-GB" strike="sngStrike" dirty="0">
                <a:solidFill>
                  <a:srgbClr val="FF0000"/>
                </a:solidFill>
              </a:rPr>
              <a:t>5175</a:t>
            </a:r>
            <a:r>
              <a:rPr lang="en-GB" dirty="0"/>
              <a:t>, 5178, 5650, 5651, </a:t>
            </a:r>
            <a:r>
              <a:rPr lang="en-GB" dirty="0" smtClean="0"/>
              <a:t>5652</a:t>
            </a:r>
            <a:r>
              <a:rPr lang="en-US" dirty="0" smtClean="0"/>
              <a:t>, </a:t>
            </a:r>
            <a:r>
              <a:rPr lang="en-GB" dirty="0" smtClean="0"/>
              <a:t>5653</a:t>
            </a:r>
            <a:r>
              <a:rPr lang="en-GB" dirty="0"/>
              <a:t>, 5654, 5655, 5668, 5685, 5803, 5804, 5805, 5806, </a:t>
            </a:r>
            <a:r>
              <a:rPr lang="en-GB" dirty="0" smtClean="0"/>
              <a:t>6060</a:t>
            </a:r>
            <a:r>
              <a:rPr lang="en-US" dirty="0" smtClean="0"/>
              <a:t>, </a:t>
            </a:r>
            <a:r>
              <a:rPr lang="en-GB" dirty="0" smtClean="0"/>
              <a:t>6135</a:t>
            </a:r>
            <a:r>
              <a:rPr lang="en-GB" dirty="0"/>
              <a:t>, 6608, 6611, 6621, 6623, 6637, 6639, 6640, 6641, </a:t>
            </a:r>
            <a:r>
              <a:rPr lang="en-GB" dirty="0" smtClean="0"/>
              <a:t>7082</a:t>
            </a:r>
            <a:r>
              <a:rPr lang="en-US" dirty="0" smtClean="0"/>
              <a:t>, </a:t>
            </a:r>
            <a:r>
              <a:rPr lang="en-GB" dirty="0" smtClean="0"/>
              <a:t>7393</a:t>
            </a:r>
            <a:r>
              <a:rPr lang="en-GB" dirty="0"/>
              <a:t>, 7534, 7653, 7654, 7655, 7656, 7802, 7967, 8122, </a:t>
            </a:r>
            <a:r>
              <a:rPr lang="en-GB" dirty="0" smtClean="0"/>
              <a:t>8391</a:t>
            </a:r>
            <a:r>
              <a:rPr lang="en-US" dirty="0" smtClean="0"/>
              <a:t>, </a:t>
            </a:r>
            <a:r>
              <a:rPr lang="en-GB" dirty="0" smtClean="0"/>
              <a:t>8392</a:t>
            </a:r>
            <a:r>
              <a:rPr lang="en-GB" dirty="0"/>
              <a:t>, 8459, 8490, 8491, 9214, 9286, 9718, 9736</a:t>
            </a:r>
            <a:r>
              <a:rPr lang="en-GB" dirty="0">
                <a:solidFill>
                  <a:schemeClr val="tx1"/>
                </a:solidFill>
              </a:rPr>
              <a:t>, 9737</a:t>
            </a:r>
            <a:r>
              <a:rPr lang="en-GB" dirty="0"/>
              <a:t>, </a:t>
            </a:r>
            <a:r>
              <a:rPr lang="en-GB" dirty="0" smtClean="0"/>
              <a:t>9882</a:t>
            </a:r>
            <a:r>
              <a:rPr lang="en-US" dirty="0" smtClean="0"/>
              <a:t>, </a:t>
            </a:r>
            <a:r>
              <a:rPr lang="en-GB" dirty="0" smtClean="0"/>
              <a:t>10009</a:t>
            </a:r>
            <a:r>
              <a:rPr lang="en-GB" dirty="0"/>
              <a:t>, 10329, 10330, </a:t>
            </a:r>
            <a:r>
              <a:rPr lang="en-GB" dirty="0" smtClean="0"/>
              <a:t>10333, 8395 in doc 11-17/0319r1?</a:t>
            </a:r>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664704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5854, 6160, </a:t>
            </a:r>
            <a:r>
              <a:rPr lang="en-GB" dirty="0" smtClean="0"/>
              <a:t>8519, 7660, 9403</a:t>
            </a:r>
            <a:endParaRPr lang="en-US" dirty="0"/>
          </a:p>
          <a:p>
            <a:r>
              <a:rPr lang="en-US" dirty="0" smtClean="0"/>
              <a:t>In doc 11-17/0204r5?</a:t>
            </a:r>
          </a:p>
          <a:p>
            <a:r>
              <a:rPr lang="en-US" dirty="0" smtClean="0"/>
              <a:t>8262, 8297, </a:t>
            </a:r>
            <a:r>
              <a:rPr lang="en-US" strike="sngStrike" dirty="0" smtClean="0">
                <a:solidFill>
                  <a:srgbClr val="FF0000"/>
                </a:solidFill>
              </a:rPr>
              <a:t>5853</a:t>
            </a:r>
            <a:r>
              <a:rPr lang="en-US" dirty="0" smtClean="0"/>
              <a:t>, 8290, and the above.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0463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09,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708583" y="2057400"/>
            <a:ext cx="7770813" cy="4113213"/>
          </a:xfrm>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 Policy and procedure</a:t>
            </a:r>
          </a:p>
          <a:p>
            <a:pPr>
              <a:buFont typeface="Arial" panose="020B0604020202020204" pitchFamily="34" charset="0"/>
              <a:buChar char="•"/>
            </a:pPr>
            <a:r>
              <a:rPr lang="en-US" dirty="0" smtClean="0"/>
              <a:t>9:00 -12:00	 	Comment Resolution</a:t>
            </a:r>
            <a:endParaRPr lang="en-US" dirty="0"/>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6:00		 Comment Resolution (including break)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 of CID 5050 in doc 11-16/0363</a:t>
            </a:r>
          </a:p>
          <a:p>
            <a:endParaRPr lang="en-US" dirty="0"/>
          </a:p>
          <a:p>
            <a:r>
              <a:rPr lang="en-US" dirty="0" smtClean="0"/>
              <a:t>No SP on the resolution.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33326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3015,3016, 3165, 7487, 8660, 8661, 9262, 9263, </a:t>
            </a:r>
            <a:r>
              <a:rPr lang="en-GB" dirty="0" smtClean="0"/>
              <a:t>9633 in doc 11-12/0282 r2?</a:t>
            </a:r>
          </a:p>
          <a:p>
            <a:endParaRPr lang="en-GB" dirty="0"/>
          </a:p>
          <a:p>
            <a:r>
              <a:rPr lang="en-GB" dirty="0" smtClean="0"/>
              <a:t>No SP on resolutions. Need to consult with PHY if SS gap is allowed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2494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strike="sngStrike" dirty="0">
                <a:solidFill>
                  <a:srgbClr val="FF0000"/>
                </a:solidFill>
              </a:rPr>
              <a:t>3012</a:t>
            </a:r>
            <a:r>
              <a:rPr lang="en-GB" dirty="0"/>
              <a:t>, 3019, 9648, 9837, 10162, </a:t>
            </a:r>
            <a:r>
              <a:rPr lang="en-GB" strike="sngStrike" dirty="0" smtClean="0">
                <a:solidFill>
                  <a:srgbClr val="FF0000"/>
                </a:solidFill>
              </a:rPr>
              <a:t>5189</a:t>
            </a:r>
            <a:r>
              <a:rPr lang="en-GB" strike="sngStrike" dirty="0" smtClean="0"/>
              <a:t> </a:t>
            </a:r>
            <a:r>
              <a:rPr lang="en-GB" dirty="0" smtClean="0"/>
              <a:t>in doc 11-17/0359r2?</a:t>
            </a:r>
          </a:p>
          <a:p>
            <a:endParaRPr lang="en-GB" dirty="0"/>
          </a:p>
          <a:p>
            <a:r>
              <a:rPr lang="en-GB" dirty="0" smtClean="0"/>
              <a:t>No objection</a:t>
            </a:r>
          </a:p>
          <a:p>
            <a:endParaRPr lang="en-GB" strike="sngStrike"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58002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3018, </a:t>
            </a:r>
            <a:r>
              <a:rPr lang="en-GB" dirty="0" smtClean="0"/>
              <a:t>8190</a:t>
            </a:r>
            <a:r>
              <a:rPr lang="en-US" dirty="0" smtClean="0"/>
              <a:t>, </a:t>
            </a:r>
            <a:r>
              <a:rPr lang="en-GB" dirty="0" smtClean="0"/>
              <a:t>3167</a:t>
            </a:r>
            <a:r>
              <a:rPr lang="en-GB" dirty="0"/>
              <a:t>, 3216, 5130, </a:t>
            </a:r>
            <a:r>
              <a:rPr lang="en-GB" strike="sngStrike" dirty="0">
                <a:solidFill>
                  <a:srgbClr val="FF0000"/>
                </a:solidFill>
              </a:rPr>
              <a:t>8114</a:t>
            </a:r>
            <a:r>
              <a:rPr lang="en-GB" dirty="0"/>
              <a:t>, 8166, 8335, 8336, 8380, 8415, 8539, 8540, 9494, 9645, </a:t>
            </a:r>
            <a:r>
              <a:rPr lang="en-GB" strike="sngStrike" dirty="0" smtClean="0">
                <a:solidFill>
                  <a:srgbClr val="FF0000"/>
                </a:solidFill>
              </a:rPr>
              <a:t>9647</a:t>
            </a:r>
            <a:r>
              <a:rPr lang="en-US" dirty="0" smtClean="0"/>
              <a:t>, </a:t>
            </a:r>
            <a:r>
              <a:rPr lang="en-GB" dirty="0" smtClean="0"/>
              <a:t>6082</a:t>
            </a:r>
            <a:r>
              <a:rPr lang="en-GB" dirty="0"/>
              <a:t>, </a:t>
            </a:r>
            <a:r>
              <a:rPr lang="en-GB" dirty="0" smtClean="0"/>
              <a:t>7484</a:t>
            </a:r>
            <a:r>
              <a:rPr lang="en-US" dirty="0" smtClean="0"/>
              <a:t>, </a:t>
            </a:r>
            <a:r>
              <a:rPr lang="en-GB" strike="sngStrike" dirty="0" smtClean="0">
                <a:solidFill>
                  <a:srgbClr val="FF0000"/>
                </a:solidFill>
              </a:rPr>
              <a:t>9831</a:t>
            </a:r>
            <a:r>
              <a:rPr lang="en-GB" dirty="0" smtClean="0"/>
              <a:t> in doc 11-17/0283r3?</a:t>
            </a:r>
          </a:p>
          <a:p>
            <a:pPr lvl="0"/>
            <a:endParaRPr lang="en-GB" dirty="0"/>
          </a:p>
          <a:p>
            <a:pPr lvl="0"/>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429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a:t>
            </a:r>
            <a:r>
              <a:rPr lang="en-GB" dirty="0" smtClean="0"/>
              <a:t>6484</a:t>
            </a:r>
            <a:r>
              <a:rPr lang="en-GB" dirty="0"/>
              <a:t>, </a:t>
            </a:r>
            <a:r>
              <a:rPr lang="en-GB" dirty="0" smtClean="0"/>
              <a:t>9611</a:t>
            </a:r>
          </a:p>
          <a:p>
            <a:r>
              <a:rPr lang="en-GB" dirty="0"/>
              <a:t>i</a:t>
            </a:r>
            <a:r>
              <a:rPr lang="en-GB" dirty="0" smtClean="0"/>
              <a:t>n document 17/0226r3</a:t>
            </a:r>
            <a:endParaRPr lang="en-GB" dirty="0"/>
          </a:p>
          <a:p>
            <a:r>
              <a:rPr lang="en-GB" dirty="0" smtClean="0"/>
              <a:t> </a:t>
            </a:r>
          </a:p>
          <a:p>
            <a:r>
              <a:rPr lang="en-GB" dirty="0" smtClean="0"/>
              <a:t>No objections</a:t>
            </a:r>
          </a:p>
          <a:p>
            <a:endParaRPr lang="en-GB" dirty="0"/>
          </a:p>
          <a:p>
            <a:r>
              <a:rPr lang="en-GB" dirty="0" smtClean="0"/>
              <a:t>[Alfred]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79572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CID </a:t>
            </a:r>
            <a:r>
              <a:rPr lang="en-GB" dirty="0" smtClean="0"/>
              <a:t>9428</a:t>
            </a:r>
          </a:p>
          <a:p>
            <a:r>
              <a:rPr lang="en-GB" dirty="0"/>
              <a:t>i</a:t>
            </a:r>
            <a:r>
              <a:rPr lang="en-GB" dirty="0" smtClean="0"/>
              <a:t>n document 17/0264r3</a:t>
            </a:r>
            <a:endParaRPr lang="en-GB" dirty="0"/>
          </a:p>
          <a:p>
            <a:r>
              <a:rPr lang="en-GB" dirty="0" smtClean="0"/>
              <a:t> </a:t>
            </a:r>
          </a:p>
          <a:p>
            <a:r>
              <a:rPr lang="en-GB" dirty="0" smtClean="0"/>
              <a:t>No objections</a:t>
            </a:r>
          </a:p>
          <a:p>
            <a:endParaRPr lang="en-GB" dirty="0"/>
          </a:p>
          <a:p>
            <a:r>
              <a:rPr lang="en-GB" dirty="0" smtClean="0"/>
              <a:t>[Po-Kai]</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650770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a:t>
            </a:r>
            <a:r>
              <a:rPr lang="en-US" dirty="0" smtClean="0"/>
              <a:t>with the resolutions of </a:t>
            </a:r>
            <a:r>
              <a:rPr lang="en-US" dirty="0"/>
              <a:t>CIDs 3060, 3061, 9444, 5175, 3062, 3071, 5708, 5709, 5710, 9709, 5711, 7177, 3072, 4817, 3136, 9821, 3075, 7552, 7972, 8533, 5455, 7163, 7164, 9378, 7165, 7841, 7169, 9379, 7146, 8280, 8292</a:t>
            </a:r>
          </a:p>
          <a:p>
            <a:r>
              <a:rPr lang="en-GB" dirty="0"/>
              <a:t>i</a:t>
            </a:r>
            <a:r>
              <a:rPr lang="en-GB" dirty="0" smtClean="0"/>
              <a:t>n document 17/0230r1</a:t>
            </a:r>
            <a:endParaRPr lang="en-GB" dirty="0"/>
          </a:p>
          <a:p>
            <a:r>
              <a:rPr lang="en-GB" dirty="0" smtClean="0"/>
              <a:t> </a:t>
            </a:r>
          </a:p>
          <a:p>
            <a:r>
              <a:rPr lang="en-GB" dirty="0" smtClean="0"/>
              <a:t>No Objections</a:t>
            </a:r>
            <a:endParaRPr lang="en-GB" dirty="0"/>
          </a:p>
          <a:p>
            <a:endParaRPr lang="en-GB" dirty="0"/>
          </a:p>
          <a:p>
            <a:r>
              <a:rPr lang="en-GB"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67198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sz="1600" dirty="0"/>
              <a:t>Do you agree </a:t>
            </a:r>
            <a:r>
              <a:rPr lang="en-US" sz="1600" dirty="0" smtClean="0"/>
              <a:t>with the resolutions of </a:t>
            </a:r>
            <a:r>
              <a:rPr lang="en-US" sz="1600" dirty="0"/>
              <a:t>CIDs </a:t>
            </a:r>
            <a:endParaRPr lang="en-US" sz="1600" dirty="0" smtClean="0"/>
          </a:p>
          <a:p>
            <a:r>
              <a:rPr lang="en-US" sz="1600" dirty="0"/>
              <a:t>7968, 8271, 4809, 4810, 4811, 5702, 5183, 5184, 9451, 5185, 5703, 7574, 9894, 4812, 5186, 5704, 9452, 8272, 9707, 5706, 5187, 6168, 5983, 8273, 8338, 9588, 6166, 10167, 4815, 4816, 7644, </a:t>
            </a:r>
            <a:r>
              <a:rPr lang="en-US" sz="1600" strike="sngStrike" dirty="0">
                <a:solidFill>
                  <a:srgbClr val="FF0000"/>
                </a:solidFill>
              </a:rPr>
              <a:t>7041</a:t>
            </a:r>
            <a:r>
              <a:rPr lang="en-US" sz="1600" dirty="0"/>
              <a:t>, </a:t>
            </a:r>
            <a:r>
              <a:rPr lang="en-US" sz="1600" strike="sngStrike" dirty="0">
                <a:solidFill>
                  <a:srgbClr val="FF0000"/>
                </a:solidFill>
              </a:rPr>
              <a:t>7141</a:t>
            </a:r>
            <a:r>
              <a:rPr lang="en-US" sz="1600" dirty="0"/>
              <a:t>, </a:t>
            </a:r>
            <a:r>
              <a:rPr lang="en-US" sz="1600" strike="sngStrike" dirty="0">
                <a:solidFill>
                  <a:srgbClr val="FF0000"/>
                </a:solidFill>
              </a:rPr>
              <a:t>9897</a:t>
            </a:r>
            <a:r>
              <a:rPr lang="en-US" sz="1600" dirty="0"/>
              <a:t>, 7812, 9896, 6065, 7175, 9759, 9456, 9589, 7176, 10260, 9898, 8552, 3228, 9710, 4818, 8151, 8701, 8702, 4821, 9529, 4820, 8703, 4822, 4823, 4824, 4825, 6685, 7649, 5717, 3232, 7816, 5988, 9713, 4828, 6196, 3325*, 6695, 8705, 6696, 7817, 6697, 9917, 5997, 5998, </a:t>
            </a:r>
            <a:r>
              <a:rPr lang="en-US" sz="1600" dirty="0" smtClean="0"/>
              <a:t>6701</a:t>
            </a:r>
          </a:p>
          <a:p>
            <a:r>
              <a:rPr lang="en-GB" sz="1600" dirty="0" smtClean="0"/>
              <a:t>in document 17/0250r2</a:t>
            </a:r>
            <a:endParaRPr lang="en-GB" sz="1600" dirty="0"/>
          </a:p>
          <a:p>
            <a:r>
              <a:rPr lang="en-GB" sz="1600" dirty="0" smtClean="0"/>
              <a:t> </a:t>
            </a:r>
          </a:p>
          <a:p>
            <a:r>
              <a:rPr lang="en-GB" sz="1600" dirty="0" smtClean="0"/>
              <a:t>No Objections.</a:t>
            </a:r>
          </a:p>
          <a:p>
            <a:endParaRPr lang="en-GB" sz="1600" dirty="0" smtClean="0"/>
          </a:p>
          <a:p>
            <a:r>
              <a:rPr lang="en-GB" sz="1600" dirty="0" smtClean="0"/>
              <a:t>[Abhishek]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867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CIDs </a:t>
            </a:r>
            <a:r>
              <a:rPr lang="en-US" dirty="0" smtClean="0"/>
              <a:t>3084</a:t>
            </a:r>
            <a:r>
              <a:rPr lang="en-US" dirty="0"/>
              <a:t>, 3085, 3086, 5387, 7166, 6786, 6779, 6777, 6781, 3088, 9458, 10299, 3087, </a:t>
            </a:r>
            <a:r>
              <a:rPr lang="en-US" dirty="0" smtClean="0"/>
              <a:t>5476</a:t>
            </a:r>
          </a:p>
          <a:p>
            <a:r>
              <a:rPr lang="en-GB" dirty="0"/>
              <a:t>in document </a:t>
            </a:r>
            <a:r>
              <a:rPr lang="en-GB" dirty="0" smtClean="0"/>
              <a:t>17/0134r8</a:t>
            </a:r>
          </a:p>
          <a:p>
            <a:endParaRPr lang="en-GB" dirty="0"/>
          </a:p>
          <a:p>
            <a:r>
              <a:rPr lang="en-GB" dirty="0" smtClean="0">
                <a:solidFill>
                  <a:srgbClr val="FF0000"/>
                </a:solidFill>
              </a:rPr>
              <a:t>Deferred</a:t>
            </a:r>
            <a:endParaRPr lang="en-GB" dirty="0">
              <a:solidFill>
                <a:srgbClr val="FF0000"/>
              </a:solidFill>
            </a:endParaRPr>
          </a:p>
          <a:p>
            <a:endParaRPr lang="en-GB" dirty="0"/>
          </a:p>
          <a:p>
            <a:r>
              <a:rPr lang="en-GB"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316960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resolutions of </a:t>
            </a:r>
            <a:r>
              <a:rPr lang="en-US" dirty="0" smtClean="0"/>
              <a:t>CIDs 6787</a:t>
            </a:r>
            <a:r>
              <a:rPr lang="en-US" dirty="0"/>
              <a:t>, 7131, 10300, 10301, 4910, 4911, 6789, 8356, 4909,</a:t>
            </a:r>
            <a:r>
              <a:rPr lang="en-US" strike="sngStrike" dirty="0">
                <a:solidFill>
                  <a:srgbClr val="FF0000"/>
                </a:solidFill>
              </a:rPr>
              <a:t> 9703</a:t>
            </a:r>
            <a:r>
              <a:rPr lang="en-US" dirty="0"/>
              <a:t>, </a:t>
            </a:r>
            <a:r>
              <a:rPr lang="en-US" dirty="0" smtClean="0"/>
              <a:t>4908</a:t>
            </a:r>
          </a:p>
          <a:p>
            <a:endParaRPr lang="en-US" dirty="0"/>
          </a:p>
          <a:p>
            <a:r>
              <a:rPr lang="en-US" dirty="0" smtClean="0"/>
              <a:t>12/1/2</a:t>
            </a:r>
          </a:p>
          <a:p>
            <a:r>
              <a:rPr lang="en-US" dirty="0" smtClean="0"/>
              <a:t>Straw poll passes</a:t>
            </a:r>
            <a:endParaRPr lang="en-US" dirty="0"/>
          </a:p>
          <a:p>
            <a:endParaRPr lang="en-US" dirty="0"/>
          </a:p>
          <a:p>
            <a:r>
              <a:rPr lang="en-US" dirty="0" smtClean="0"/>
              <a:t>In document 17/138r1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880854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to </a:t>
            </a:r>
            <a:r>
              <a:rPr lang="en-US" dirty="0" smtClean="0">
                <a:solidFill>
                  <a:srgbClr val="FF0000"/>
                </a:solidFill>
              </a:rPr>
              <a:t>remove</a:t>
            </a:r>
            <a:r>
              <a:rPr lang="en-US" dirty="0" smtClean="0"/>
              <a:t> the resolution of CID 3216 from document 17/283r3.</a:t>
            </a:r>
          </a:p>
          <a:p>
            <a:r>
              <a:rPr lang="en-US" dirty="0"/>
              <a:t>	</a:t>
            </a:r>
            <a:r>
              <a:rPr lang="en-US" dirty="0" smtClean="0"/>
              <a:t>- resolution will be provided in another document</a:t>
            </a:r>
          </a:p>
          <a:p>
            <a:endParaRPr lang="en-US" dirty="0" smtClean="0"/>
          </a:p>
          <a:p>
            <a:r>
              <a:rPr lang="en-US" dirty="0" smtClean="0"/>
              <a:t>No Objection </a:t>
            </a:r>
          </a:p>
          <a:p>
            <a:endParaRPr lang="en-US" dirty="0"/>
          </a:p>
          <a:p>
            <a:r>
              <a:rPr lang="en-US" dirty="0"/>
              <a:t>[Raja]</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42689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revised resolution of CID 9831 from document 17/283r3.</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1298850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 5189 from document 17/359r2.</a:t>
            </a:r>
          </a:p>
          <a:p>
            <a:endParaRPr lang="en-US" dirty="0"/>
          </a:p>
          <a:p>
            <a:r>
              <a:rPr lang="en-US" dirty="0" smtClean="0"/>
              <a:t>No Objections</a:t>
            </a:r>
          </a:p>
          <a:p>
            <a:endParaRPr lang="en-US" dirty="0"/>
          </a:p>
          <a:p>
            <a:r>
              <a:rPr lang="en-US" dirty="0"/>
              <a:t>[Raja]</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30544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t>
            </a:r>
            <a:r>
              <a:rPr lang="en-US" dirty="0" smtClean="0"/>
              <a:t>agree with the resolution of CIDs </a:t>
            </a:r>
            <a:r>
              <a:rPr lang="en-GB" dirty="0"/>
              <a:t>3015,3016, 3165, 7487, 8660, 8661, 9262, 9263, </a:t>
            </a:r>
            <a:r>
              <a:rPr lang="en-GB" dirty="0" smtClean="0"/>
              <a:t>9633</a:t>
            </a:r>
          </a:p>
          <a:p>
            <a:r>
              <a:rPr lang="en-US" dirty="0" smtClean="0"/>
              <a:t> from document 17/282r4.</a:t>
            </a:r>
          </a:p>
          <a:p>
            <a:endParaRPr lang="en-US" dirty="0"/>
          </a:p>
          <a:p>
            <a:r>
              <a:rPr lang="en-US" dirty="0" smtClean="0"/>
              <a:t>No Objections</a:t>
            </a:r>
          </a:p>
          <a:p>
            <a:endParaRPr lang="en-US" dirty="0"/>
          </a:p>
          <a:p>
            <a:r>
              <a:rPr lang="en-US" dirty="0" smtClean="0"/>
              <a:t>[Raja]</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0639274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a:t>
            </a:r>
            <a:r>
              <a:rPr lang="en-US" dirty="0"/>
              <a:t>you agree with the resolution of </a:t>
            </a:r>
            <a:r>
              <a:rPr lang="en-US" dirty="0" smtClean="0"/>
              <a:t>CIDs </a:t>
            </a:r>
            <a:r>
              <a:rPr lang="en-GB" dirty="0" smtClean="0"/>
              <a:t>4564</a:t>
            </a:r>
            <a:r>
              <a:rPr lang="en-GB" dirty="0"/>
              <a:t>, 4571, 4614, 7369, 8083, 8511, 8512, 9666, </a:t>
            </a:r>
            <a:r>
              <a:rPr lang="en-GB" dirty="0" smtClean="0"/>
              <a:t>9667</a:t>
            </a:r>
          </a:p>
          <a:p>
            <a:r>
              <a:rPr lang="en-GB" dirty="0" smtClean="0"/>
              <a:t>In document 235r0?</a:t>
            </a:r>
            <a:endParaRPr lang="en-US" dirty="0"/>
          </a:p>
          <a:p>
            <a:endParaRPr lang="en-US" dirty="0" smtClean="0"/>
          </a:p>
          <a:p>
            <a:endParaRPr lang="en-US" dirty="0"/>
          </a:p>
          <a:p>
            <a:r>
              <a:rPr lang="en-US" dirty="0" smtClean="0"/>
              <a:t>No Objections</a:t>
            </a:r>
          </a:p>
          <a:p>
            <a:endParaRPr lang="en-US" dirty="0"/>
          </a:p>
          <a:p>
            <a:r>
              <a:rPr lang="en-US" dirty="0" smtClean="0"/>
              <a:t>[Alfred]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5890818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CIDs </a:t>
            </a:r>
            <a:r>
              <a:rPr lang="en-GB" dirty="0" smtClean="0"/>
              <a:t>3132</a:t>
            </a:r>
            <a:r>
              <a:rPr lang="en-GB" dirty="0"/>
              <a:t>, 3175, 4720, 6919, 7228, 8308 </a:t>
            </a:r>
          </a:p>
          <a:p>
            <a:r>
              <a:rPr lang="en-GB" dirty="0" smtClean="0"/>
              <a:t>In document 236r1</a:t>
            </a:r>
          </a:p>
          <a:p>
            <a:endParaRPr lang="en-GB" dirty="0"/>
          </a:p>
          <a:p>
            <a:endParaRPr lang="en-GB" dirty="0" smtClean="0"/>
          </a:p>
          <a:p>
            <a:r>
              <a:rPr lang="en-US" dirty="0" smtClean="0"/>
              <a:t>No Objections</a:t>
            </a:r>
          </a:p>
          <a:p>
            <a:endParaRPr lang="en-US" dirty="0"/>
          </a:p>
          <a:p>
            <a:r>
              <a:rPr lang="en-US" dirty="0"/>
              <a:t>[Alfred]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761956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a:t>
            </a:r>
            <a:endParaRPr lang="en-GB" dirty="0" smtClean="0"/>
          </a:p>
          <a:p>
            <a:r>
              <a:rPr lang="en-GB" dirty="0" smtClean="0"/>
              <a:t>4789</a:t>
            </a:r>
            <a:r>
              <a:rPr lang="en-GB" dirty="0"/>
              <a:t>,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endParaRPr lang="en-US" dirty="0"/>
          </a:p>
          <a:p>
            <a:r>
              <a:rPr lang="en-US" dirty="0" smtClean="0"/>
              <a:t>In document 237r2</a:t>
            </a:r>
          </a:p>
          <a:p>
            <a:endParaRPr lang="en-US" dirty="0" smtClean="0"/>
          </a:p>
          <a:p>
            <a:r>
              <a:rPr lang="en-US" dirty="0" smtClean="0"/>
              <a:t>No Objections</a:t>
            </a:r>
            <a:endParaRPr lang="en-US" dirty="0"/>
          </a:p>
          <a:p>
            <a:endParaRPr lang="en-US" dirty="0"/>
          </a:p>
          <a:p>
            <a:r>
              <a:rPr lang="en-US" dirty="0"/>
              <a:t>[Alfred]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70288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 9703 in document 138r1</a:t>
            </a:r>
            <a:endParaRPr lang="en-GB" dirty="0"/>
          </a:p>
          <a:p>
            <a:endParaRPr lang="en-US" dirty="0"/>
          </a:p>
          <a:p>
            <a:r>
              <a:rPr lang="en-US" dirty="0" smtClean="0"/>
              <a:t>No Objections</a:t>
            </a:r>
          </a:p>
          <a:p>
            <a:endParaRPr lang="en-US" dirty="0"/>
          </a:p>
          <a:p>
            <a:endParaRPr lang="en-US" dirty="0" smtClean="0"/>
          </a:p>
          <a:p>
            <a:r>
              <a:rPr lang="en-US" dirty="0" smtClean="0"/>
              <a:t>[Abhishek]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4193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a:t>Do you agree with the resolution of </a:t>
            </a:r>
            <a:r>
              <a:rPr lang="en-US" dirty="0" smtClean="0"/>
              <a:t>CIDs </a:t>
            </a:r>
            <a:r>
              <a:rPr lang="en-US" dirty="0"/>
              <a:t>3084, 3085, 3086, 5387, 7166, 6786, 6779, 6777, 6781, 3088, 9458, 10299, 3087, </a:t>
            </a:r>
            <a:r>
              <a:rPr lang="en-US" dirty="0" smtClean="0"/>
              <a:t>5476 </a:t>
            </a:r>
          </a:p>
          <a:p>
            <a:r>
              <a:rPr lang="en-US" dirty="0" smtClean="0"/>
              <a:t>in </a:t>
            </a:r>
            <a:r>
              <a:rPr lang="en-US" dirty="0"/>
              <a:t>document </a:t>
            </a:r>
            <a:r>
              <a:rPr lang="en-US" dirty="0" smtClean="0"/>
              <a:t>134r10</a:t>
            </a:r>
          </a:p>
          <a:p>
            <a:endParaRPr lang="en-US" dirty="0"/>
          </a:p>
          <a:p>
            <a:r>
              <a:rPr lang="en-US" dirty="0" smtClean="0"/>
              <a:t>No Objections</a:t>
            </a:r>
          </a:p>
          <a:p>
            <a:endParaRPr lang="en-US" dirty="0"/>
          </a:p>
          <a:p>
            <a:endParaRPr lang="en-US" dirty="0" smtClean="0"/>
          </a:p>
          <a:p>
            <a:r>
              <a:rPr lang="en-US" dirty="0"/>
              <a:t>[Abhishek]</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4882950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with the resolution of CID 5050 in document 363r5</a:t>
            </a:r>
          </a:p>
          <a:p>
            <a:endParaRPr lang="en-US" dirty="0"/>
          </a:p>
          <a:p>
            <a:r>
              <a:rPr lang="en-US" dirty="0" smtClean="0"/>
              <a:t>No Objection</a:t>
            </a:r>
          </a:p>
          <a:p>
            <a:endParaRPr lang="en-US" dirty="0" smtClean="0"/>
          </a:p>
          <a:p>
            <a:r>
              <a:rPr lang="en-US" dirty="0" smtClean="0"/>
              <a:t>[Zhou]</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5963217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Do you agree to allow 11ax 20MHz-only STAs to operate optionally on non-primary channel?</a:t>
            </a:r>
          </a:p>
          <a:p>
            <a:endParaRPr lang="en-US" dirty="0" smtClean="0"/>
          </a:p>
          <a:p>
            <a:r>
              <a:rPr lang="en-US" dirty="0" smtClean="0"/>
              <a:t>16y/10n/13a </a:t>
            </a:r>
            <a:endParaRPr lang="en-US" dirty="0"/>
          </a:p>
          <a:p>
            <a:endParaRPr lang="en-US" dirty="0"/>
          </a:p>
          <a:p>
            <a:r>
              <a:rPr lang="en-US" dirty="0" smtClean="0"/>
              <a:t>[Guoqing]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217410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br>
              <a:rPr lang="en-US" dirty="0" smtClean="0"/>
            </a:br>
            <a:r>
              <a:rPr lang="en-US" dirty="0" smtClean="0">
                <a:solidFill>
                  <a:srgbClr val="FF0000"/>
                </a:solidFill>
              </a:rPr>
              <a:t>Deferred</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Are you in favor of:</a:t>
            </a:r>
          </a:p>
          <a:p>
            <a:r>
              <a:rPr lang="en-US" dirty="0"/>
              <a:t>	</a:t>
            </a:r>
            <a:r>
              <a:rPr lang="en-US" dirty="0" smtClean="0"/>
              <a:t>Alternative 1: Define new OPS element to provide OPS information for HE STAs as introduced in slide 13</a:t>
            </a:r>
          </a:p>
          <a:p>
            <a:r>
              <a:rPr lang="en-US" dirty="0" smtClean="0"/>
              <a:t>Yes: 		No:		Abstain:</a:t>
            </a:r>
          </a:p>
          <a:p>
            <a:endParaRPr lang="en-US" dirty="0"/>
          </a:p>
          <a:p>
            <a:r>
              <a:rPr lang="en-US" dirty="0" smtClean="0"/>
              <a:t>	Alternative 2: Use TIM element with new encoding for OPS STAs as introduced in slides 14, 15 and 16</a:t>
            </a:r>
          </a:p>
          <a:p>
            <a:r>
              <a:rPr lang="en-US" dirty="0" smtClean="0"/>
              <a:t> </a:t>
            </a:r>
            <a:r>
              <a:rPr lang="en-US" dirty="0"/>
              <a:t>Yes: 		No:		Abstain</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Jarkko Kneckt, Apple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Picture 6"/>
          <p:cNvPicPr>
            <a:picLocks noChangeAspect="1"/>
          </p:cNvPicPr>
          <p:nvPr/>
        </p:nvPicPr>
        <p:blipFill>
          <a:blip r:embed="rId3"/>
          <a:stretch>
            <a:fillRect/>
          </a:stretch>
        </p:blipFill>
        <p:spPr>
          <a:xfrm>
            <a:off x="3705995" y="1857169"/>
            <a:ext cx="4279106" cy="549688"/>
          </a:xfrm>
          <a:prstGeom prst="rect">
            <a:avLst/>
          </a:prstGeom>
        </p:spPr>
      </p:pic>
      <p:pic>
        <p:nvPicPr>
          <p:cNvPr id="8" name="Picture 7"/>
          <p:cNvPicPr>
            <a:picLocks noChangeAspect="1"/>
          </p:cNvPicPr>
          <p:nvPr/>
        </p:nvPicPr>
        <p:blipFill>
          <a:blip r:embed="rId4"/>
          <a:stretch>
            <a:fillRect/>
          </a:stretch>
        </p:blipFill>
        <p:spPr>
          <a:xfrm>
            <a:off x="712297" y="5566405"/>
            <a:ext cx="3658720" cy="469994"/>
          </a:xfrm>
          <a:prstGeom prst="rect">
            <a:avLst/>
          </a:prstGeom>
        </p:spPr>
      </p:pic>
      <p:pic>
        <p:nvPicPr>
          <p:cNvPr id="9" name="Picture 8"/>
          <p:cNvPicPr>
            <a:picLocks noChangeAspect="1"/>
          </p:cNvPicPr>
          <p:nvPr/>
        </p:nvPicPr>
        <p:blipFill>
          <a:blip r:embed="rId5"/>
          <a:stretch>
            <a:fillRect/>
          </a:stretch>
        </p:blipFill>
        <p:spPr>
          <a:xfrm>
            <a:off x="1066800" y="6094075"/>
            <a:ext cx="2639195" cy="354303"/>
          </a:xfrm>
          <a:prstGeom prst="rect">
            <a:avLst/>
          </a:prstGeom>
        </p:spPr>
      </p:pic>
    </p:spTree>
    <p:extLst>
      <p:ext uri="{BB962C8B-B14F-4D97-AF65-F5344CB8AC3E}">
        <p14:creationId xmlns:p14="http://schemas.microsoft.com/office/powerpoint/2010/main" val="24317616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the UL MU CS mechanism should be enhanced to overcome the loss of uplink transmission opportunity described in slides 4 and 5? </a:t>
            </a:r>
          </a:p>
          <a:p>
            <a:endParaRPr lang="en-US" dirty="0" smtClean="0"/>
          </a:p>
          <a:p>
            <a:r>
              <a:rPr lang="en-US" dirty="0" smtClean="0"/>
              <a:t>6Y / 4N / 20A</a:t>
            </a:r>
          </a:p>
          <a:p>
            <a:endParaRPr lang="en-US" dirty="0"/>
          </a:p>
          <a:p>
            <a:endParaRPr lang="en-US" dirty="0" smtClean="0"/>
          </a:p>
          <a:p>
            <a:r>
              <a:rPr lang="en-US" dirty="0" smtClean="0"/>
              <a:t>[</a:t>
            </a:r>
            <a:r>
              <a:rPr lang="en-US" dirty="0" err="1" smtClean="0"/>
              <a:t>Rojan</a:t>
            </a:r>
            <a:r>
              <a:rPr lang="en-US" dirty="0" smtClean="0"/>
              <a:t>]</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4294967295"/>
          </p:nvPr>
        </p:nvSpPr>
        <p:spPr>
          <a:xfrm>
            <a:off x="696913" y="334963"/>
            <a:ext cx="1893887" cy="274637"/>
          </a:xfrm>
          <a:prstGeom prst="rect">
            <a:avLst/>
          </a:prstGeom>
        </p:spPr>
        <p:txBody>
          <a:bodyPr/>
          <a:lstStyle/>
          <a:p>
            <a:pPr>
              <a:defRPr/>
            </a:pPr>
            <a:r>
              <a:rPr lang="en-US" dirty="0">
                <a:solidFill>
                  <a:srgbClr val="000000"/>
                </a:solidFill>
              </a:rPr>
              <a:t>March 2017</a:t>
            </a:r>
          </a:p>
        </p:txBody>
      </p:sp>
      <p:sp>
        <p:nvSpPr>
          <p:cNvPr id="5" name="Footer Placeholder 4"/>
          <p:cNvSpPr>
            <a:spLocks noGrp="1"/>
          </p:cNvSpPr>
          <p:nvPr>
            <p:ph type="ftr" sz="quarter" idx="4294967295"/>
          </p:nvPr>
        </p:nvSpPr>
        <p:spPr>
          <a:xfrm>
            <a:off x="7553269" y="6475413"/>
            <a:ext cx="990656" cy="184666"/>
          </a:xfrm>
          <a:prstGeom prst="rect">
            <a:avLst/>
          </a:prstGeom>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49</a:t>
            </a:fld>
            <a:endParaRPr lang="en-US">
              <a:solidFill>
                <a:srgbClr val="000000"/>
              </a:solidFill>
            </a:endParaRPr>
          </a:p>
        </p:txBody>
      </p:sp>
    </p:spTree>
    <p:extLst>
      <p:ext uri="{BB962C8B-B14F-4D97-AF65-F5344CB8AC3E}">
        <p14:creationId xmlns:p14="http://schemas.microsoft.com/office/powerpoint/2010/main" val="434353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sz="1800" dirty="0" smtClean="0"/>
              <a:t>Do you agree with the resolution of CIDs 7809</a:t>
            </a:r>
            <a:r>
              <a:rPr lang="en-US" sz="1800" dirty="0"/>
              <a:t>, 3074, 5999, 9121, 9122, 9123, 5018, 5019, 5020, 5021, 5022, 5023, 5066, 5714, 5986, 6167, 7648, 8156, 8279, 8554, 9100, 9591, 9904, 9975, 9708, 10168, </a:t>
            </a:r>
            <a:r>
              <a:rPr lang="en-US" sz="1800" strike="sngStrike" dirty="0">
                <a:solidFill>
                  <a:srgbClr val="FF0000"/>
                </a:solidFill>
              </a:rPr>
              <a:t>5364</a:t>
            </a:r>
            <a:r>
              <a:rPr lang="en-US" sz="1800" dirty="0"/>
              <a:t>, 7814, 3097, 3229, 3230, </a:t>
            </a:r>
            <a:r>
              <a:rPr lang="en-US" sz="1800" dirty="0" smtClean="0"/>
              <a:t>3301, </a:t>
            </a:r>
            <a:r>
              <a:rPr lang="en-US" sz="1800" dirty="0"/>
              <a:t>4819, 5035, 5094, 5190, 5370, 5713, 6195, 6677, 6999, 7097, 7845, 8276, 8299, 9528, 9711, 10169, 10010, 5810, 10012, 5365, 9916</a:t>
            </a:r>
            <a:r>
              <a:rPr lang="en-US" sz="1800" dirty="0">
                <a:solidFill>
                  <a:srgbClr val="FF0000"/>
                </a:solidFill>
              </a:rPr>
              <a:t>, </a:t>
            </a:r>
            <a:r>
              <a:rPr lang="en-US" sz="1800" strike="sngStrike" dirty="0">
                <a:solidFill>
                  <a:srgbClr val="FF0000"/>
                </a:solidFill>
              </a:rPr>
              <a:t>3073</a:t>
            </a:r>
            <a:r>
              <a:rPr lang="en-US" sz="1800" dirty="0"/>
              <a:t>, </a:t>
            </a:r>
            <a:r>
              <a:rPr lang="en-US" sz="1800" strike="sngStrike" dirty="0">
                <a:solidFill>
                  <a:srgbClr val="FF0000"/>
                </a:solidFill>
              </a:rPr>
              <a:t>5411</a:t>
            </a:r>
            <a:r>
              <a:rPr lang="en-US" sz="1800" dirty="0"/>
              <a:t>, </a:t>
            </a:r>
            <a:r>
              <a:rPr lang="en-US" sz="1800" strike="sngStrike" dirty="0">
                <a:solidFill>
                  <a:srgbClr val="FF0000"/>
                </a:solidFill>
              </a:rPr>
              <a:t>6188</a:t>
            </a:r>
            <a:r>
              <a:rPr lang="en-US" sz="1800" strike="sngStrike" dirty="0"/>
              <a:t>,</a:t>
            </a:r>
            <a:r>
              <a:rPr lang="en-US" sz="1800" dirty="0"/>
              <a:t> </a:t>
            </a:r>
            <a:r>
              <a:rPr lang="en-US" sz="1800" strike="sngStrike" dirty="0">
                <a:solidFill>
                  <a:srgbClr val="FF0000"/>
                </a:solidFill>
              </a:rPr>
              <a:t>9405</a:t>
            </a:r>
            <a:r>
              <a:rPr lang="en-US" sz="1800" dirty="0"/>
              <a:t>, </a:t>
            </a:r>
            <a:r>
              <a:rPr lang="en-US" sz="1800" strike="sngStrike" dirty="0">
                <a:solidFill>
                  <a:srgbClr val="FF0000"/>
                </a:solidFill>
              </a:rPr>
              <a:t>9919</a:t>
            </a:r>
            <a:r>
              <a:rPr lang="en-US" sz="1800" dirty="0"/>
              <a:t>, 9258, 7745, 9827, 9630, 7329, 9997, 9998, 9826, 7041, 7141, </a:t>
            </a:r>
            <a:r>
              <a:rPr lang="en-US" sz="1800" dirty="0" smtClean="0"/>
              <a:t>9897</a:t>
            </a:r>
          </a:p>
          <a:p>
            <a:r>
              <a:rPr lang="en-US" sz="1800" dirty="0" smtClean="0"/>
              <a:t>In document </a:t>
            </a:r>
            <a:r>
              <a:rPr lang="en-US" sz="1800" dirty="0" smtClean="0"/>
              <a:t>229r2</a:t>
            </a:r>
            <a:endParaRPr lang="en-US" sz="1800" dirty="0" smtClean="0"/>
          </a:p>
          <a:p>
            <a:endParaRPr lang="en-US" sz="1800" dirty="0" smtClean="0"/>
          </a:p>
          <a:p>
            <a:r>
              <a:rPr lang="en-US" sz="1800" dirty="0" smtClean="0"/>
              <a:t>Accepted.</a:t>
            </a:r>
            <a:endParaRPr lang="en-US" sz="1800" dirty="0" smtClean="0"/>
          </a:p>
          <a:p>
            <a:endParaRPr lang="en-US" sz="1800" dirty="0"/>
          </a:p>
          <a:p>
            <a:r>
              <a:rPr lang="en-US" sz="1800" dirty="0" smtClean="0"/>
              <a:t>[Abhishek]</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2492127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5222, 5223, 5224, 5225, 5226, 7584, 7585, 7586, 9751, </a:t>
            </a:r>
            <a:r>
              <a:rPr lang="en-GB" dirty="0">
                <a:solidFill>
                  <a:schemeClr val="tx1"/>
                </a:solidFill>
              </a:rPr>
              <a:t>9965</a:t>
            </a:r>
            <a:r>
              <a:rPr lang="en-GB" dirty="0"/>
              <a:t>, </a:t>
            </a:r>
            <a:r>
              <a:rPr lang="en-GB" dirty="0" smtClean="0"/>
              <a:t>9966</a:t>
            </a:r>
            <a:r>
              <a:rPr lang="en-US" dirty="0" smtClean="0"/>
              <a:t>, </a:t>
            </a:r>
            <a:r>
              <a:rPr lang="en-GB" dirty="0" smtClean="0"/>
              <a:t>3256</a:t>
            </a:r>
            <a:r>
              <a:rPr lang="en-GB" dirty="0"/>
              <a:t>, 3354, 3461, 3775, 3858, 4301, 4925, 5227, 5228, 7587, 7588, </a:t>
            </a:r>
            <a:r>
              <a:rPr lang="en-GB" dirty="0" smtClean="0"/>
              <a:t>7589</a:t>
            </a:r>
            <a:r>
              <a:rPr lang="en-GB" dirty="0"/>
              <a:t>, 7590, 7591, </a:t>
            </a:r>
            <a:r>
              <a:rPr lang="en-GB" dirty="0" smtClean="0"/>
              <a:t>7592 in doc 11-17/0237r3?</a:t>
            </a:r>
          </a:p>
          <a:p>
            <a:pPr lvl="0"/>
            <a:endParaRPr lang="en-GB" dirty="0"/>
          </a:p>
          <a:p>
            <a:pPr lvl="0"/>
            <a:r>
              <a:rPr lang="en-GB" dirty="0" smtClean="0"/>
              <a:t>No objection.</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4460732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r>
              <a:rPr lang="en-US" dirty="0" smtClean="0"/>
              <a:t>Move to accept resolutions to CID 5364 in doc 11-17/0229 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2575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smtClean="0"/>
          </a:p>
          <a:p>
            <a:r>
              <a:rPr lang="en-US" dirty="0" smtClean="0"/>
              <a:t>In doc 11-17/0238r2</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522931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a:xfrm>
            <a:off x="723899" y="1524000"/>
            <a:ext cx="7770813" cy="4113213"/>
          </a:xfrm>
        </p:spPr>
        <p:txBody>
          <a:bodyPr/>
          <a:lstStyle/>
          <a:p>
            <a:r>
              <a:rPr lang="en-US" sz="2000" dirty="0" smtClean="0"/>
              <a:t>Do you agree to resolutions to CIDs; </a:t>
            </a:r>
            <a:r>
              <a:rPr lang="pt-BR" sz="2000" dirty="0"/>
              <a:t>-	4732, 4733, 5052, 5053, 5124, 5125, 5440, </a:t>
            </a:r>
            <a:r>
              <a:rPr lang="pt-BR" sz="2000" strike="sngStrike" dirty="0">
                <a:solidFill>
                  <a:srgbClr val="FF0000"/>
                </a:solidFill>
              </a:rPr>
              <a:t>5851</a:t>
            </a:r>
            <a:r>
              <a:rPr lang="pt-BR" sz="2000" dirty="0"/>
              <a:t>, </a:t>
            </a:r>
            <a:r>
              <a:rPr lang="pt-BR" sz="2000" strike="sngStrike" dirty="0">
                <a:solidFill>
                  <a:srgbClr val="FF0000"/>
                </a:solidFill>
              </a:rPr>
              <a:t>7249</a:t>
            </a:r>
            <a:r>
              <a:rPr lang="pt-BR" sz="2000" dirty="0"/>
              <a:t>, 7379, 7716, 7717, 8178, 8248, </a:t>
            </a:r>
            <a:r>
              <a:rPr lang="pt-BR" sz="2000" strike="sngStrike" dirty="0">
                <a:solidFill>
                  <a:srgbClr val="FF0000"/>
                </a:solidFill>
              </a:rPr>
              <a:t>9495</a:t>
            </a:r>
            <a:r>
              <a:rPr lang="pt-BR" sz="2000" dirty="0"/>
              <a:t>, 9803, 9804 (17 CIDs</a:t>
            </a:r>
            <a:r>
              <a:rPr lang="pt-BR" sz="2000" dirty="0" smtClean="0"/>
              <a:t>) – SP no objection</a:t>
            </a:r>
            <a:endParaRPr lang="pt-BR" sz="2000" dirty="0"/>
          </a:p>
          <a:p>
            <a:r>
              <a:rPr lang="pt-BR" sz="2000" dirty="0"/>
              <a:t>-	</a:t>
            </a:r>
            <a:r>
              <a:rPr lang="pt-BR" sz="2000" strike="sngStrike" dirty="0">
                <a:solidFill>
                  <a:srgbClr val="FF0000"/>
                </a:solidFill>
              </a:rPr>
              <a:t>3154</a:t>
            </a:r>
            <a:r>
              <a:rPr lang="pt-BR" sz="2000" dirty="0"/>
              <a:t>, 5335, 5441, 7888, </a:t>
            </a:r>
            <a:r>
              <a:rPr lang="pt-BR" sz="2000" strike="sngStrike" dirty="0">
                <a:solidFill>
                  <a:srgbClr val="FF0000"/>
                </a:solidFill>
              </a:rPr>
              <a:t>8369, 9094, 9619, 9805, 10140 </a:t>
            </a:r>
            <a:r>
              <a:rPr lang="pt-BR" sz="2000" dirty="0"/>
              <a:t>(9 3 CIDs</a:t>
            </a:r>
            <a:r>
              <a:rPr lang="pt-BR" sz="2000" dirty="0" smtClean="0"/>
              <a:t>) – SP no objection.</a:t>
            </a:r>
            <a:endParaRPr lang="pt-BR" sz="2000" dirty="0"/>
          </a:p>
          <a:p>
            <a:pPr>
              <a:buFontTx/>
              <a:buChar char="-"/>
            </a:pPr>
            <a:r>
              <a:rPr lang="pt-BR" sz="2000" dirty="0" smtClean="0">
                <a:solidFill>
                  <a:srgbClr val="FF0000"/>
                </a:solidFill>
              </a:rPr>
              <a:t>5054</a:t>
            </a:r>
            <a:r>
              <a:rPr lang="pt-BR" sz="2000" dirty="0">
                <a:solidFill>
                  <a:srgbClr val="FF0000"/>
                </a:solidFill>
              </a:rPr>
              <a:t>, 5055, 5056, 5126, 5442, 7302, 7303, 7305, 7719, 7865, 7867, 8133, 8179, 8180, 8181, 8249, 8426, 8427, 9620, 9621, 98</a:t>
            </a:r>
            <a:r>
              <a:rPr lang="pt-BR" sz="2000" dirty="0"/>
              <a:t>06 (21 CIDs</a:t>
            </a:r>
            <a:r>
              <a:rPr lang="pt-BR" sz="2000" dirty="0" smtClean="0"/>
              <a:t>) in doc 11-17/0239r1?</a:t>
            </a:r>
          </a:p>
          <a:p>
            <a:pPr>
              <a:buFontTx/>
              <a:buChar char="-"/>
            </a:pPr>
            <a:endParaRPr lang="pt-BR" sz="2000" dirty="0"/>
          </a:p>
          <a:p>
            <a:pPr>
              <a:buFontTx/>
              <a:buChar char="-"/>
            </a:pPr>
            <a:r>
              <a:rPr lang="pt-BR" sz="2000" dirty="0" smtClean="0"/>
              <a:t>Related to link adaptation. Not covered in this doc</a:t>
            </a:r>
          </a:p>
          <a:p>
            <a:pPr>
              <a:buFontTx/>
              <a:buChar char="-"/>
            </a:pPr>
            <a:r>
              <a:rPr lang="pt-BR" sz="2000" dirty="0" smtClean="0"/>
              <a:t>5851, 7249, requires further discussion</a:t>
            </a:r>
          </a:p>
          <a:p>
            <a:pPr>
              <a:buFontTx/>
              <a:buChar char="-"/>
            </a:pPr>
            <a:r>
              <a:rPr lang="pt-BR" sz="2000" dirty="0" smtClean="0"/>
              <a:t>9495 assigned to Guoqing</a:t>
            </a:r>
          </a:p>
          <a:p>
            <a:pPr>
              <a:buFontTx/>
              <a:buChar char="-"/>
            </a:pPr>
            <a:r>
              <a:rPr lang="pt-BR" sz="2000" dirty="0" smtClean="0"/>
              <a:t>More time needed to review part III starting at 5054</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3189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a:xfrm>
            <a:off x="685800" y="1752600"/>
            <a:ext cx="7770813" cy="4113213"/>
          </a:xfrm>
        </p:spPr>
        <p:txBody>
          <a:bodyPr/>
          <a:lstStyle/>
          <a:p>
            <a:pPr lvl="0"/>
            <a:r>
              <a:rPr lang="en-US" sz="2000" dirty="0" smtClean="0"/>
              <a:t>Do you agree to resolutions to CIDs; </a:t>
            </a:r>
            <a:r>
              <a:rPr lang="en-GB" sz="2000" dirty="0"/>
              <a:t>3155, 3382, 3489, 3819, 3905, 4368, 4436, 5443, 7887, 8162, 8647 (11 CIDs</a:t>
            </a:r>
            <a:r>
              <a:rPr lang="en-GB" sz="2000" dirty="0" smtClean="0"/>
              <a:t>)  - SP accepted </a:t>
            </a:r>
            <a:endParaRPr lang="en-US" sz="2000" dirty="0"/>
          </a:p>
          <a:p>
            <a:pPr lvl="0"/>
            <a:r>
              <a:rPr lang="en-GB" sz="2000" dirty="0">
                <a:solidFill>
                  <a:schemeClr val="tx1"/>
                </a:solidFill>
              </a:rPr>
              <a:t>3005</a:t>
            </a:r>
            <a:r>
              <a:rPr lang="en-GB" sz="2000" dirty="0"/>
              <a:t>, 3147, 3157, 3158, 3159, 4738, 5013, 5014, 5127, 5444, 6191, 7015, 7016, 7017, 7018, 7019, 7380, 7472, 7570, 7720, 8182, 8183, 8184, 8250, 8334, 8374, 9397, 9807, 9808, 10339 (30 CIDs</a:t>
            </a:r>
            <a:r>
              <a:rPr lang="en-GB" sz="2000" dirty="0" smtClean="0"/>
              <a:t>) – SP </a:t>
            </a:r>
            <a:r>
              <a:rPr lang="en-GB" sz="2000" dirty="0" err="1" smtClean="0"/>
              <a:t>aceepted</a:t>
            </a:r>
            <a:endParaRPr lang="en-US" sz="2000" dirty="0"/>
          </a:p>
          <a:p>
            <a:pPr lvl="0"/>
            <a:r>
              <a:rPr lang="en-GB" sz="2000" dirty="0"/>
              <a:t>3156, 3160, 3384, 3491, 3822, 3907, 4371, 4439, 4740, 5445, 7020, 7473, 8185, 8375, 9809, 9810, 9811, 9812 (18 CIDs)</a:t>
            </a:r>
            <a:endParaRPr lang="en-US" sz="2000" dirty="0"/>
          </a:p>
          <a:p>
            <a:pPr lvl="0"/>
            <a:r>
              <a:rPr lang="en-GB" sz="2000" dirty="0"/>
              <a:t>6965 (1 CIDs</a:t>
            </a:r>
            <a:r>
              <a:rPr lang="en-GB" sz="2000" dirty="0" smtClean="0"/>
              <a:t>) in doc 11-17/0240r1</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0666468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10,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Call the meeting to order</a:t>
            </a:r>
          </a:p>
          <a:p>
            <a:r>
              <a:rPr lang="en-US" dirty="0" smtClean="0"/>
              <a:t>IPR Policy and Procedure</a:t>
            </a:r>
          </a:p>
          <a:p>
            <a:r>
              <a:rPr lang="en-US" dirty="0" smtClean="0"/>
              <a:t>9</a:t>
            </a:r>
            <a:r>
              <a:rPr lang="en-US" dirty="0" smtClean="0">
                <a:sym typeface="Wingdings" panose="05000000000000000000" pitchFamily="2" charset="2"/>
              </a:rPr>
              <a:t>:00 – 12:00	</a:t>
            </a:r>
            <a:r>
              <a:rPr lang="en-US" dirty="0" smtClean="0"/>
              <a:t>Comment Resolution</a:t>
            </a:r>
          </a:p>
          <a:p>
            <a:r>
              <a:rPr lang="en-US" dirty="0" smtClean="0"/>
              <a:t>12:00 – 1:00	Lunch</a:t>
            </a:r>
          </a:p>
          <a:p>
            <a:r>
              <a:rPr lang="en-US" dirty="0" smtClean="0"/>
              <a:t>1:00 – 4:00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1623</TotalTime>
  <Words>3395</Words>
  <Application>Microsoft Office PowerPoint</Application>
  <PresentationFormat>On-screen Show (4:3)</PresentationFormat>
  <Paragraphs>525</Paragraphs>
  <Slides>56</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56</vt:i4>
      </vt:variant>
    </vt:vector>
  </HeadingPairs>
  <TitlesOfParts>
    <vt:vector size="68" baseType="lpstr">
      <vt:lpstr>Arial Unicode MS</vt:lpstr>
      <vt:lpstr>MS Gothic</vt:lpstr>
      <vt:lpstr>MS PGothic</vt:lpstr>
      <vt:lpstr>MS PGothic</vt:lpstr>
      <vt:lpstr>Arial</vt:lpstr>
      <vt:lpstr>Arial Black</vt:lpstr>
      <vt:lpstr>Monotype Sorts</vt:lpstr>
      <vt:lpstr>Times New Roman</vt:lpstr>
      <vt:lpstr>Wingdings</vt:lpstr>
      <vt:lpstr>Office Theme</vt:lpstr>
      <vt:lpstr>Document</vt:lpstr>
      <vt:lpstr>Worksheet</vt:lpstr>
      <vt:lpstr>TGax March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March 08 2017</vt:lpstr>
      <vt:lpstr>Submissions</vt:lpstr>
      <vt:lpstr>PowerPoint Presentation</vt:lpstr>
      <vt:lpstr>PowerPoint Presentation</vt:lpstr>
      <vt:lpstr>SP</vt:lpstr>
      <vt:lpstr>SP</vt:lpstr>
      <vt:lpstr>SP</vt:lpstr>
      <vt:lpstr>SP</vt:lpstr>
      <vt:lpstr>SP</vt:lpstr>
      <vt:lpstr>SP</vt:lpstr>
      <vt:lpstr>PowerPoint Presentation</vt:lpstr>
      <vt:lpstr>SP</vt:lpstr>
      <vt:lpstr>SP</vt:lpstr>
      <vt:lpstr>SP</vt:lpstr>
      <vt:lpstr>Agenda for Thursday March 09, 2017 </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SP</vt:lpstr>
      <vt:lpstr>Straw Poll Deferred</vt:lpstr>
      <vt:lpstr>Straw Poll 1</vt:lpstr>
      <vt:lpstr>SP</vt:lpstr>
      <vt:lpstr>SP</vt:lpstr>
      <vt:lpstr>SP</vt:lpstr>
      <vt:lpstr>SP</vt:lpstr>
      <vt:lpstr>SP</vt:lpstr>
      <vt:lpstr>SP</vt:lpstr>
      <vt:lpstr>Agenda for Friday March 10, 2017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119</cp:revision>
  <cp:lastPrinted>1601-01-01T00:00:00Z</cp:lastPrinted>
  <dcterms:created xsi:type="dcterms:W3CDTF">2017-01-26T15:28:16Z</dcterms:created>
  <dcterms:modified xsi:type="dcterms:W3CDTF">2017-03-10T23:59:57Z</dcterms:modified>
</cp:coreProperties>
</file>