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258" r:id="rId4"/>
    <p:sldId id="261" r:id="rId5"/>
    <p:sldId id="262" r:id="rId6"/>
    <p:sldId id="263" r:id="rId7"/>
    <p:sldId id="264" r:id="rId8"/>
    <p:sldId id="265" r:id="rId9"/>
    <p:sldId id="266" r:id="rId10"/>
    <p:sldId id="270" r:id="rId11"/>
    <p:sldId id="279" r:id="rId12"/>
    <p:sldId id="271" r:id="rId13"/>
    <p:sldId id="272" r:id="rId14"/>
    <p:sldId id="282" r:id="rId15"/>
    <p:sldId id="280" r:id="rId16"/>
    <p:sldId id="283" r:id="rId17"/>
    <p:sldId id="294" r:id="rId18"/>
    <p:sldId id="284" r:id="rId19"/>
    <p:sldId id="285" r:id="rId20"/>
    <p:sldId id="286" r:id="rId21"/>
    <p:sldId id="287" r:id="rId22"/>
    <p:sldId id="281" r:id="rId23"/>
    <p:sldId id="288" r:id="rId24"/>
    <p:sldId id="289" r:id="rId25"/>
    <p:sldId id="295" r:id="rId26"/>
    <p:sldId id="277" r:id="rId27"/>
    <p:sldId id="290" r:id="rId28"/>
    <p:sldId id="291" r:id="rId29"/>
    <p:sldId id="292" r:id="rId30"/>
    <p:sldId id="293" r:id="rId31"/>
    <p:sldId id="296" r:id="rId32"/>
    <p:sldId id="298" r:id="rId33"/>
    <p:sldId id="301" r:id="rId34"/>
    <p:sldId id="302" r:id="rId35"/>
    <p:sldId id="299" r:id="rId36"/>
    <p:sldId id="303" r:id="rId37"/>
    <p:sldId id="304" r:id="rId38"/>
    <p:sldId id="305" r:id="rId39"/>
    <p:sldId id="306" r:id="rId40"/>
    <p:sldId id="307" r:id="rId41"/>
    <p:sldId id="300" r:id="rId42"/>
    <p:sldId id="308" r:id="rId43"/>
    <p:sldId id="309" r:id="rId44"/>
    <p:sldId id="310" r:id="rId45"/>
    <p:sldId id="311" r:id="rId46"/>
    <p:sldId id="278"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67" d="100"/>
          <a:sy n="67" d="100"/>
        </p:scale>
        <p:origin x="1136"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7932"/>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802.11-17/0356r2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2017 Ad Hoc </a:t>
            </a:r>
            <a:r>
              <a:rPr lang="en-US" altLang="en-US" dirty="0"/>
              <a:t>Meeting </a:t>
            </a:r>
            <a:r>
              <a:rPr lang="en-US" altLang="en-US" dirty="0" smtClean="0"/>
              <a:t>Agenda</a:t>
            </a:r>
            <a:br>
              <a:rPr lang="en-US" altLang="en-US" dirty="0" smtClean="0"/>
            </a:br>
            <a:r>
              <a:rPr lang="en-US" altLang="en-US" dirty="0" smtClean="0"/>
              <a:t>(Non-PHY ad hoc)</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2017-03-06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97580732"/>
              </p:ext>
            </p:extLst>
          </p:nvPr>
        </p:nvGraphicFramePr>
        <p:xfrm>
          <a:off x="520700" y="2870200"/>
          <a:ext cx="8159750" cy="2503488"/>
        </p:xfrm>
        <a:graphic>
          <a:graphicData uri="http://schemas.openxmlformats.org/presentationml/2006/ole">
            <mc:AlternateContent xmlns:mc="http://schemas.openxmlformats.org/markup-compatibility/2006">
              <mc:Choice xmlns:v="urn:schemas-microsoft-com:vml" Requires="v">
                <p:oleObj spid="_x0000_s3169" name="Document" r:id="rId4" imgW="8258040" imgH="2549006" progId="Word.Document.8">
                  <p:embed/>
                </p:oleObj>
              </mc:Choice>
              <mc:Fallback>
                <p:oleObj name="Document" r:id="rId4" imgW="8258040" imgH="2549006" progId="Word.Document.8">
                  <p:embed/>
                  <p:pic>
                    <p:nvPicPr>
                      <p:cNvPr id="0" name="Picture 3"/>
                      <p:cNvPicPr>
                        <a:picLocks noChangeAspect="1" noChangeArrowheads="1"/>
                      </p:cNvPicPr>
                      <p:nvPr/>
                    </p:nvPicPr>
                    <p:blipFill>
                      <a:blip r:embed="rId5"/>
                      <a:srcRect/>
                      <a:stretch>
                        <a:fillRect/>
                      </a:stretch>
                    </p:blipFill>
                    <p:spPr bwMode="auto">
                      <a:xfrm>
                        <a:off x="520700" y="2870200"/>
                        <a:ext cx="8159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smtClean="0"/>
              <a:t>4:00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March 08</a:t>
            </a:r>
            <a:r>
              <a:rPr lang="en-US" altLang="en-US" dirty="0"/>
              <a:t> </a:t>
            </a:r>
            <a:r>
              <a:rPr lang="en-US" altLang="en-US" dirty="0" smtClean="0"/>
              <a:t>2017</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March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2383989603"/>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4176"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463452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Laurent of SR</a:t>
            </a:r>
          </a:p>
          <a:p>
            <a:r>
              <a:rPr lang="en-US" dirty="0" smtClean="0"/>
              <a:t>Yongho</a:t>
            </a:r>
          </a:p>
          <a:p>
            <a:r>
              <a:rPr lang="en-US" dirty="0" smtClean="0"/>
              <a:t>Po-Kai</a:t>
            </a:r>
          </a:p>
          <a:p>
            <a:r>
              <a:rPr lang="en-US" dirty="0" smtClean="0"/>
              <a:t>Raja</a:t>
            </a:r>
          </a:p>
          <a:p>
            <a:r>
              <a:rPr lang="en-US" dirty="0" smtClean="0"/>
              <a:t>Alfred</a:t>
            </a:r>
          </a:p>
          <a:p>
            <a:r>
              <a:rPr lang="en-US" dirty="0" err="1" smtClean="0"/>
              <a:t>Abhi</a:t>
            </a:r>
            <a:endParaRPr lang="en-US" dirty="0" smtClean="0"/>
          </a:p>
          <a:p>
            <a:r>
              <a:rPr lang="en-US" dirty="0" smtClean="0"/>
              <a:t>George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658467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 9612, 4832 </a:t>
            </a:r>
            <a:r>
              <a:rPr lang="en-GB" dirty="0" smtClean="0"/>
              <a:t>in doc 11-17/0208r2?</a:t>
            </a:r>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99607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7840, 7959, 8502, 9771, 8715, </a:t>
            </a:r>
            <a:r>
              <a:rPr lang="en-GB" dirty="0" smtClean="0"/>
              <a:t>10071 in doc 11-17/0309r1?</a:t>
            </a:r>
          </a:p>
          <a:p>
            <a:endParaRPr lang="en-GB" dirty="0"/>
          </a:p>
          <a:p>
            <a:r>
              <a:rPr lang="en-GB" dirty="0" smtClean="0"/>
              <a:t>SP was 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565419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7668, 7669, 7906, 9694, 4833, 5775, 9600, 5969, 9861, 5968, 7670, 7881, 9346, </a:t>
            </a:r>
            <a:r>
              <a:rPr lang="en-GB" dirty="0" smtClean="0"/>
              <a:t>3188 in doc 11-17/0210r2?</a:t>
            </a:r>
          </a:p>
          <a:p>
            <a:endParaRPr lang="en-GB" dirty="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38460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 4754, 6094, 7564, 8404, 8689, 9677, 6480, 7565, 5848, 6481, 8406, </a:t>
            </a:r>
            <a:r>
              <a:rPr lang="en-GB" strike="sngStrike" dirty="0">
                <a:solidFill>
                  <a:srgbClr val="FF0000"/>
                </a:solidFill>
              </a:rPr>
              <a:t>6484</a:t>
            </a:r>
            <a:r>
              <a:rPr lang="en-GB" dirty="0">
                <a:solidFill>
                  <a:srgbClr val="FF0000"/>
                </a:solidFill>
              </a:rPr>
              <a:t>, </a:t>
            </a:r>
            <a:r>
              <a:rPr lang="en-GB" strike="sngStrike" dirty="0" smtClean="0">
                <a:solidFill>
                  <a:srgbClr val="FF0000"/>
                </a:solidFill>
              </a:rPr>
              <a:t>9611</a:t>
            </a:r>
            <a:r>
              <a:rPr lang="en-GB" dirty="0" smtClean="0"/>
              <a:t> in doc 11-17/0226r1?</a:t>
            </a:r>
          </a:p>
          <a:p>
            <a:endParaRPr lang="en-GB" dirty="0"/>
          </a:p>
          <a:p>
            <a:r>
              <a:rPr lang="en-GB" dirty="0" smtClean="0"/>
              <a:t>No objection</a:t>
            </a:r>
          </a:p>
          <a:p>
            <a:r>
              <a:rPr lang="en-GB" dirty="0" smtClean="0"/>
              <a:t>Resolutions will be worked offline for 6484 and 9611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129964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Diego</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March 08-10,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March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8394, 5215, 7142, </a:t>
            </a:r>
            <a:r>
              <a:rPr lang="en-GB" dirty="0" smtClean="0"/>
              <a:t>10292 in doc 11-17/0263r3?</a:t>
            </a:r>
          </a:p>
          <a:p>
            <a:pPr lvl="0"/>
            <a:r>
              <a:rPr lang="en-GB" dirty="0"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806081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5075, 5076, 5561, 9481, 5562, 5563, 9274, 7140, 9423, 5044, 9425, 8095, 8096, 5045, 9427, 7975, 5932, 7976, 9424, 9426, 9557, 9681, 9850, 5933, 8411, 9515, 7569, 8410, 5795, 7137, 5761, 9682, 8256, 8257, </a:t>
            </a:r>
            <a:r>
              <a:rPr lang="en-GB" strike="sngStrike" dirty="0">
                <a:solidFill>
                  <a:srgbClr val="FF0000"/>
                </a:solidFill>
              </a:rPr>
              <a:t>9428</a:t>
            </a:r>
            <a:r>
              <a:rPr lang="en-GB" strike="sngStrike" dirty="0"/>
              <a:t>,</a:t>
            </a:r>
            <a:r>
              <a:rPr lang="en-GB" dirty="0"/>
              <a:t> 4835, 5934, 9851, </a:t>
            </a:r>
            <a:r>
              <a:rPr lang="en-GB" dirty="0" smtClean="0"/>
              <a:t>7663</a:t>
            </a:r>
            <a:r>
              <a:rPr lang="en-US" dirty="0" smtClean="0"/>
              <a:t> in doc 11-17/0264r2?</a:t>
            </a:r>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159782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10250, 10320, 10321, 10322, 10323, 10247, 10005, 10006, 10246, 9584, 9386, 9285, 8592, 8354, 8211, 7233, 6068, 6056, 5930, 5559, 5468, 5466, 5463, 5358, 5169, 3057, 8268, 8269, 7844, </a:t>
            </a:r>
            <a:r>
              <a:rPr lang="en-GB" dirty="0" smtClean="0"/>
              <a:t>9442 in doc 11-17/0324r0?</a:t>
            </a:r>
          </a:p>
          <a:p>
            <a:endParaRPr lang="en-GB" dirty="0"/>
          </a:p>
          <a:p>
            <a:r>
              <a:rPr lang="en-GB" dirty="0" smtClean="0"/>
              <a:t>No objection</a:t>
            </a:r>
          </a:p>
          <a:p>
            <a:endParaRPr lang="en-US" dirty="0"/>
          </a:p>
          <a:p>
            <a:r>
              <a:rPr lang="en-GB" dirty="0"/>
              <a:t> </a:t>
            </a:r>
            <a:endParaRPr lang="en-US" dirty="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0635485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3006, 3010, 3112, 3162, 5047, 5058, 5067, </a:t>
            </a:r>
            <a:r>
              <a:rPr lang="en-GB" strike="sngStrike" dirty="0">
                <a:solidFill>
                  <a:srgbClr val="FF0000"/>
                </a:solidFill>
              </a:rPr>
              <a:t>5403</a:t>
            </a:r>
            <a:r>
              <a:rPr lang="en-GB" dirty="0"/>
              <a:t>, 5926, 6075, </a:t>
            </a:r>
            <a:r>
              <a:rPr lang="en-GB" dirty="0" smtClean="0"/>
              <a:t>6076</a:t>
            </a:r>
            <a:r>
              <a:rPr lang="en-GB" dirty="0"/>
              <a:t>, </a:t>
            </a:r>
            <a:r>
              <a:rPr lang="en-GB" strike="sngStrike" dirty="0">
                <a:solidFill>
                  <a:srgbClr val="FF0000"/>
                </a:solidFill>
              </a:rPr>
              <a:t>6184</a:t>
            </a:r>
            <a:r>
              <a:rPr lang="en-GB" dirty="0"/>
              <a:t>, 6272, 6273, </a:t>
            </a:r>
            <a:r>
              <a:rPr lang="en-GB" strike="sngStrike" dirty="0">
                <a:solidFill>
                  <a:srgbClr val="FF0000"/>
                </a:solidFill>
              </a:rPr>
              <a:t>7044</a:t>
            </a:r>
            <a:r>
              <a:rPr lang="en-GB" dirty="0"/>
              <a:t>, 7134, 7311, 7312, 7314, </a:t>
            </a:r>
            <a:r>
              <a:rPr lang="en-GB" dirty="0" smtClean="0"/>
              <a:t>7475,</a:t>
            </a:r>
            <a:r>
              <a:rPr lang="en-US" dirty="0"/>
              <a:t> </a:t>
            </a:r>
            <a:r>
              <a:rPr lang="en-GB" dirty="0" smtClean="0"/>
              <a:t>7733</a:t>
            </a:r>
            <a:r>
              <a:rPr lang="en-GB" dirty="0"/>
              <a:t>, 7734, 7735, 7736, 7737, 7934, 8113, </a:t>
            </a:r>
            <a:r>
              <a:rPr lang="en-GB" strike="sngStrike" dirty="0">
                <a:solidFill>
                  <a:srgbClr val="FF0000"/>
                </a:solidFill>
              </a:rPr>
              <a:t>8157</a:t>
            </a:r>
            <a:r>
              <a:rPr lang="en-GB" dirty="0"/>
              <a:t>, 8186, </a:t>
            </a:r>
            <a:r>
              <a:rPr lang="en-GB" dirty="0" smtClean="0"/>
              <a:t>8187</a:t>
            </a:r>
            <a:r>
              <a:rPr lang="en-US" dirty="0" smtClean="0"/>
              <a:t>, </a:t>
            </a:r>
            <a:r>
              <a:rPr lang="en-GB" dirty="0" smtClean="0"/>
              <a:t>8474</a:t>
            </a:r>
            <a:r>
              <a:rPr lang="en-GB" dirty="0"/>
              <a:t>, 8475, 8477, 8478, 9362, 9363, 9364, 9625, 9626, </a:t>
            </a:r>
            <a:r>
              <a:rPr lang="en-GB" dirty="0" smtClean="0"/>
              <a:t>9642</a:t>
            </a:r>
            <a:r>
              <a:rPr lang="en-US" dirty="0" smtClean="0"/>
              <a:t>, </a:t>
            </a:r>
            <a:r>
              <a:rPr lang="en-GB" dirty="0" smtClean="0"/>
              <a:t>9814</a:t>
            </a:r>
            <a:r>
              <a:rPr lang="en-GB" dirty="0"/>
              <a:t>, 9815, 9816, 9817, </a:t>
            </a:r>
            <a:r>
              <a:rPr lang="en-GB" dirty="0" smtClean="0"/>
              <a:t>9818</a:t>
            </a:r>
            <a:r>
              <a:rPr lang="en-US" dirty="0" smtClean="0"/>
              <a:t> in doc 11-17/306r2?</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3054032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915987"/>
            <a:ext cx="7770813" cy="1065213"/>
          </a:xfrm>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3060, </a:t>
            </a:r>
            <a:r>
              <a:rPr lang="en-GB" strike="sngStrike" dirty="0">
                <a:solidFill>
                  <a:srgbClr val="FF0000"/>
                </a:solidFill>
              </a:rPr>
              <a:t>3061</a:t>
            </a:r>
            <a:r>
              <a:rPr lang="en-GB" dirty="0"/>
              <a:t>, </a:t>
            </a:r>
            <a:r>
              <a:rPr lang="en-GB" strike="sngStrike" dirty="0">
                <a:solidFill>
                  <a:srgbClr val="FF0000"/>
                </a:solidFill>
              </a:rPr>
              <a:t>3062</a:t>
            </a:r>
            <a:r>
              <a:rPr lang="en-GB" dirty="0"/>
              <a:t>, 3063, 3064, 3065, </a:t>
            </a:r>
            <a:r>
              <a:rPr lang="en-GB" strike="sngStrike" dirty="0">
                <a:solidFill>
                  <a:srgbClr val="FF0000"/>
                </a:solidFill>
              </a:rPr>
              <a:t>3070</a:t>
            </a:r>
            <a:r>
              <a:rPr lang="en-GB" dirty="0"/>
              <a:t>, 3201, 3202, </a:t>
            </a:r>
            <a:r>
              <a:rPr lang="en-GB" dirty="0" smtClean="0"/>
              <a:t>3203</a:t>
            </a:r>
            <a:r>
              <a:rPr lang="en-US" dirty="0" smtClean="0"/>
              <a:t>, </a:t>
            </a:r>
            <a:r>
              <a:rPr lang="en-GB" dirty="0" smtClean="0"/>
              <a:t>3204</a:t>
            </a:r>
            <a:r>
              <a:rPr lang="en-GB" dirty="0"/>
              <a:t>, 3205, 3206, 3213, 5174, </a:t>
            </a:r>
            <a:r>
              <a:rPr lang="en-GB" strike="sngStrike" dirty="0">
                <a:solidFill>
                  <a:srgbClr val="FF0000"/>
                </a:solidFill>
              </a:rPr>
              <a:t>5175</a:t>
            </a:r>
            <a:r>
              <a:rPr lang="en-GB" dirty="0"/>
              <a:t>, 5178, 5650, 5651, </a:t>
            </a:r>
            <a:r>
              <a:rPr lang="en-GB" dirty="0" smtClean="0"/>
              <a:t>5652</a:t>
            </a:r>
            <a:r>
              <a:rPr lang="en-US" dirty="0" smtClean="0"/>
              <a:t>, </a:t>
            </a:r>
            <a:r>
              <a:rPr lang="en-GB" dirty="0" smtClean="0"/>
              <a:t>5653</a:t>
            </a:r>
            <a:r>
              <a:rPr lang="en-GB" dirty="0"/>
              <a:t>, 5654, 5655, 5668, 5685, 5803, 5804, 5805, 5806, </a:t>
            </a:r>
            <a:r>
              <a:rPr lang="en-GB" dirty="0" smtClean="0"/>
              <a:t>6060</a:t>
            </a:r>
            <a:r>
              <a:rPr lang="en-US" dirty="0" smtClean="0"/>
              <a:t>, </a:t>
            </a:r>
            <a:r>
              <a:rPr lang="en-GB" dirty="0" smtClean="0"/>
              <a:t>6135</a:t>
            </a:r>
            <a:r>
              <a:rPr lang="en-GB" dirty="0"/>
              <a:t>, 6608, 6611, 6621, 6623, 6637, 6639, 6640, 6641, </a:t>
            </a:r>
            <a:r>
              <a:rPr lang="en-GB" dirty="0" smtClean="0"/>
              <a:t>7082</a:t>
            </a:r>
            <a:r>
              <a:rPr lang="en-US" dirty="0" smtClean="0"/>
              <a:t>, </a:t>
            </a:r>
            <a:r>
              <a:rPr lang="en-GB" dirty="0" smtClean="0"/>
              <a:t>7393</a:t>
            </a:r>
            <a:r>
              <a:rPr lang="en-GB" dirty="0"/>
              <a:t>, 7534, 7653, 7654, 7655, 7656, 7802, 7967, 8122, </a:t>
            </a:r>
            <a:r>
              <a:rPr lang="en-GB" dirty="0" smtClean="0"/>
              <a:t>8391</a:t>
            </a:r>
            <a:r>
              <a:rPr lang="en-US" dirty="0" smtClean="0"/>
              <a:t>, </a:t>
            </a:r>
            <a:r>
              <a:rPr lang="en-GB" dirty="0" smtClean="0"/>
              <a:t>8392</a:t>
            </a:r>
            <a:r>
              <a:rPr lang="en-GB" dirty="0"/>
              <a:t>, 8459, 8490, 8491, 9214, 9286, 9718, 9736</a:t>
            </a:r>
            <a:r>
              <a:rPr lang="en-GB" dirty="0">
                <a:solidFill>
                  <a:schemeClr val="tx1"/>
                </a:solidFill>
              </a:rPr>
              <a:t>, 9737</a:t>
            </a:r>
            <a:r>
              <a:rPr lang="en-GB" dirty="0"/>
              <a:t>, </a:t>
            </a:r>
            <a:r>
              <a:rPr lang="en-GB" dirty="0" smtClean="0"/>
              <a:t>9882</a:t>
            </a:r>
            <a:r>
              <a:rPr lang="en-US" dirty="0" smtClean="0"/>
              <a:t>, </a:t>
            </a:r>
            <a:r>
              <a:rPr lang="en-GB" dirty="0" smtClean="0"/>
              <a:t>10009</a:t>
            </a:r>
            <a:r>
              <a:rPr lang="en-GB" dirty="0"/>
              <a:t>, 10329, 10330, </a:t>
            </a:r>
            <a:r>
              <a:rPr lang="en-GB" dirty="0" smtClean="0"/>
              <a:t>10333, 8395 in doc 11-17/0319r1?</a:t>
            </a:r>
            <a:endParaRPr lang="en-GB" dirty="0"/>
          </a:p>
          <a:p>
            <a:r>
              <a:rPr lang="en-GB" dirty="0" smtClean="0"/>
              <a:t>No objection</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664704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5854, 6160, </a:t>
            </a:r>
            <a:r>
              <a:rPr lang="en-GB" dirty="0" smtClean="0"/>
              <a:t>8519, 7660, 9403</a:t>
            </a:r>
            <a:endParaRPr lang="en-US" dirty="0"/>
          </a:p>
          <a:p>
            <a:r>
              <a:rPr lang="en-US" dirty="0" smtClean="0"/>
              <a:t>In doc 11-17/0204r5?</a:t>
            </a:r>
          </a:p>
          <a:p>
            <a:r>
              <a:rPr lang="en-US" dirty="0" smtClean="0"/>
              <a:t>8262, 8297, </a:t>
            </a:r>
            <a:r>
              <a:rPr lang="en-US" strike="sngStrike" dirty="0" smtClean="0">
                <a:solidFill>
                  <a:srgbClr val="FF0000"/>
                </a:solidFill>
              </a:rPr>
              <a:t>5853</a:t>
            </a:r>
            <a:r>
              <a:rPr lang="en-US" dirty="0" smtClean="0"/>
              <a:t>, 8290, and the above.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204631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March 09,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708583" y="2057400"/>
            <a:ext cx="7770813" cy="4113213"/>
          </a:xfrm>
        </p:spPr>
        <p:txBody>
          <a:bodyPr/>
          <a:lstStyle/>
          <a:p>
            <a:pPr>
              <a:buFont typeface="Arial" panose="020B0604020202020204" pitchFamily="34" charset="0"/>
              <a:buChar char="•"/>
            </a:pPr>
            <a:r>
              <a:rPr lang="en-US" dirty="0" smtClean="0"/>
              <a:t>Call the meeting to order</a:t>
            </a:r>
          </a:p>
          <a:p>
            <a:pPr>
              <a:buFont typeface="Arial" panose="020B0604020202020204" pitchFamily="34" charset="0"/>
              <a:buChar char="•"/>
            </a:pPr>
            <a:r>
              <a:rPr lang="en-US" dirty="0" smtClean="0"/>
              <a:t>IP Policy and procedure</a:t>
            </a:r>
          </a:p>
          <a:p>
            <a:pPr>
              <a:buFont typeface="Arial" panose="020B0604020202020204" pitchFamily="34" charset="0"/>
              <a:buChar char="•"/>
            </a:pPr>
            <a:r>
              <a:rPr lang="en-US" dirty="0" smtClean="0"/>
              <a:t>9:00 -12:00	 	Comment Resolution</a:t>
            </a:r>
            <a:endParaRPr lang="en-US" dirty="0"/>
          </a:p>
          <a:p>
            <a:pPr>
              <a:buFont typeface="Arial" panose="020B0604020202020204" pitchFamily="34" charset="0"/>
              <a:buChar char="•"/>
            </a:pPr>
            <a:r>
              <a:rPr lang="en-US" dirty="0" smtClean="0"/>
              <a:t>12:00 – 1:00	Lunch</a:t>
            </a:r>
          </a:p>
          <a:p>
            <a:pPr>
              <a:buFont typeface="Arial" panose="020B0604020202020204" pitchFamily="34" charset="0"/>
              <a:buChar char="•"/>
            </a:pPr>
            <a:r>
              <a:rPr lang="en-US" dirty="0" smtClean="0"/>
              <a:t>1:00 – 6:00		 Comment Resolution (including break)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 of CID 5050 in doc 11-16/0363</a:t>
            </a:r>
          </a:p>
          <a:p>
            <a:endParaRPr lang="en-US" dirty="0"/>
          </a:p>
          <a:p>
            <a:r>
              <a:rPr lang="en-US" dirty="0" smtClean="0"/>
              <a:t>No SP on the resolution. More discussion is needed.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4333263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 </a:t>
            </a:r>
            <a:r>
              <a:rPr lang="en-GB" dirty="0"/>
              <a:t>3015,3016, 3165, 7487, 8660, 8661, 9262, 9263, </a:t>
            </a:r>
            <a:r>
              <a:rPr lang="en-GB" dirty="0" smtClean="0"/>
              <a:t>9633 in doc 11-12/0282 r2?</a:t>
            </a:r>
          </a:p>
          <a:p>
            <a:endParaRPr lang="en-GB" dirty="0"/>
          </a:p>
          <a:p>
            <a:r>
              <a:rPr lang="en-GB" dirty="0" smtClean="0"/>
              <a:t>No SP on resolutions. Need to consult with PHY if SS gap is allowed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024942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strike="sngStrike" dirty="0">
                <a:solidFill>
                  <a:srgbClr val="FF0000"/>
                </a:solidFill>
              </a:rPr>
              <a:t>3012</a:t>
            </a:r>
            <a:r>
              <a:rPr lang="en-GB" dirty="0"/>
              <a:t>, 3019, 9648, 9837, 10162, </a:t>
            </a:r>
            <a:r>
              <a:rPr lang="en-GB" strike="sngStrike" dirty="0" smtClean="0">
                <a:solidFill>
                  <a:srgbClr val="FF0000"/>
                </a:solidFill>
              </a:rPr>
              <a:t>5189</a:t>
            </a:r>
            <a:r>
              <a:rPr lang="en-GB" strike="sngStrike" dirty="0" smtClean="0"/>
              <a:t> </a:t>
            </a:r>
            <a:r>
              <a:rPr lang="en-GB" dirty="0" smtClean="0"/>
              <a:t>in doc 11-17/0359r2?</a:t>
            </a:r>
          </a:p>
          <a:p>
            <a:endParaRPr lang="en-GB" dirty="0"/>
          </a:p>
          <a:p>
            <a:r>
              <a:rPr lang="en-GB" dirty="0" smtClean="0"/>
              <a:t>No objection</a:t>
            </a:r>
          </a:p>
          <a:p>
            <a:endParaRPr lang="en-GB" strike="sngStrike"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158002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3018, </a:t>
            </a:r>
            <a:r>
              <a:rPr lang="en-GB" dirty="0" smtClean="0"/>
              <a:t>8190</a:t>
            </a:r>
            <a:r>
              <a:rPr lang="en-US" dirty="0" smtClean="0"/>
              <a:t>, </a:t>
            </a:r>
            <a:r>
              <a:rPr lang="en-GB" dirty="0" smtClean="0"/>
              <a:t>3167</a:t>
            </a:r>
            <a:r>
              <a:rPr lang="en-GB" dirty="0"/>
              <a:t>, 3216, 5130, </a:t>
            </a:r>
            <a:r>
              <a:rPr lang="en-GB" strike="sngStrike" dirty="0">
                <a:solidFill>
                  <a:srgbClr val="FF0000"/>
                </a:solidFill>
              </a:rPr>
              <a:t>8114</a:t>
            </a:r>
            <a:r>
              <a:rPr lang="en-GB" dirty="0"/>
              <a:t>, 8166, 8335, 8336, 8380, 8415, 8539, 8540, 9494, 9645, </a:t>
            </a:r>
            <a:r>
              <a:rPr lang="en-GB" strike="sngStrike" dirty="0" smtClean="0">
                <a:solidFill>
                  <a:srgbClr val="FF0000"/>
                </a:solidFill>
              </a:rPr>
              <a:t>9647</a:t>
            </a:r>
            <a:r>
              <a:rPr lang="en-US" dirty="0" smtClean="0"/>
              <a:t>, </a:t>
            </a:r>
            <a:r>
              <a:rPr lang="en-GB" dirty="0" smtClean="0"/>
              <a:t>6082</a:t>
            </a:r>
            <a:r>
              <a:rPr lang="en-GB" dirty="0"/>
              <a:t>, </a:t>
            </a:r>
            <a:r>
              <a:rPr lang="en-GB" dirty="0" smtClean="0"/>
              <a:t>7484</a:t>
            </a:r>
            <a:r>
              <a:rPr lang="en-US" dirty="0" smtClean="0"/>
              <a:t>, </a:t>
            </a:r>
            <a:r>
              <a:rPr lang="en-GB" strike="sngStrike" dirty="0" smtClean="0">
                <a:solidFill>
                  <a:srgbClr val="FF0000"/>
                </a:solidFill>
              </a:rPr>
              <a:t>9831</a:t>
            </a:r>
            <a:r>
              <a:rPr lang="en-GB" dirty="0" smtClean="0"/>
              <a:t> in doc 11-17/0283r3?</a:t>
            </a:r>
          </a:p>
          <a:p>
            <a:pPr lvl="0"/>
            <a:endParaRPr lang="en-GB" dirty="0"/>
          </a:p>
          <a:p>
            <a:pPr lvl="0"/>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642954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a:t>
            </a:r>
            <a:r>
              <a:rPr lang="en-US" dirty="0" smtClean="0"/>
              <a:t>with the resolutions of </a:t>
            </a:r>
            <a:r>
              <a:rPr lang="en-US" dirty="0"/>
              <a:t>CIDs </a:t>
            </a:r>
            <a:r>
              <a:rPr lang="en-GB" dirty="0" smtClean="0"/>
              <a:t>6484</a:t>
            </a:r>
            <a:r>
              <a:rPr lang="en-GB" dirty="0"/>
              <a:t>, </a:t>
            </a:r>
            <a:r>
              <a:rPr lang="en-GB" dirty="0" smtClean="0"/>
              <a:t>9611</a:t>
            </a:r>
          </a:p>
          <a:p>
            <a:r>
              <a:rPr lang="en-GB" dirty="0"/>
              <a:t>i</a:t>
            </a:r>
            <a:r>
              <a:rPr lang="en-GB" dirty="0" smtClean="0"/>
              <a:t>n document 17/0226r3</a:t>
            </a:r>
            <a:endParaRPr lang="en-GB" dirty="0"/>
          </a:p>
          <a:p>
            <a:r>
              <a:rPr lang="en-GB" dirty="0" smtClean="0"/>
              <a:t> </a:t>
            </a:r>
          </a:p>
          <a:p>
            <a:r>
              <a:rPr lang="en-GB" dirty="0" smtClean="0"/>
              <a:t>No objections</a:t>
            </a:r>
          </a:p>
          <a:p>
            <a:endParaRPr lang="en-GB" dirty="0"/>
          </a:p>
          <a:p>
            <a:r>
              <a:rPr lang="en-GB" dirty="0" smtClean="0"/>
              <a:t>[Alfred]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795722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a:t>
            </a:r>
            <a:r>
              <a:rPr lang="en-US" dirty="0" smtClean="0"/>
              <a:t>with the resolutions of CID </a:t>
            </a:r>
            <a:r>
              <a:rPr lang="en-GB" dirty="0" smtClean="0"/>
              <a:t>9428</a:t>
            </a:r>
          </a:p>
          <a:p>
            <a:r>
              <a:rPr lang="en-GB" dirty="0"/>
              <a:t>i</a:t>
            </a:r>
            <a:r>
              <a:rPr lang="en-GB" dirty="0" smtClean="0"/>
              <a:t>n document 17/0264r3</a:t>
            </a:r>
            <a:endParaRPr lang="en-GB" dirty="0"/>
          </a:p>
          <a:p>
            <a:r>
              <a:rPr lang="en-GB" dirty="0" smtClean="0"/>
              <a:t> </a:t>
            </a:r>
          </a:p>
          <a:p>
            <a:r>
              <a:rPr lang="en-GB" dirty="0" smtClean="0"/>
              <a:t>No objections</a:t>
            </a:r>
          </a:p>
          <a:p>
            <a:endParaRPr lang="en-GB" dirty="0"/>
          </a:p>
          <a:p>
            <a:r>
              <a:rPr lang="en-GB" dirty="0" smtClean="0"/>
              <a:t>[Po-Kai]</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2650770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a:t>
            </a:r>
            <a:r>
              <a:rPr lang="en-US" dirty="0" smtClean="0"/>
              <a:t>with the resolutions of </a:t>
            </a:r>
            <a:r>
              <a:rPr lang="en-US" dirty="0"/>
              <a:t>CIDs 3060, 3061, 9444, 5175, 3062, 3071, 5708, 5709, 5710, 9709, 5711, 7177, 3072, 4817, 3136, 9821, 3075, 7552, 7972, 8533, 5455, 7163, 7164, 9378, 7165, 7841, 7169, 9379, 7146, 8280, 8292</a:t>
            </a:r>
          </a:p>
          <a:p>
            <a:r>
              <a:rPr lang="en-GB" dirty="0"/>
              <a:t>i</a:t>
            </a:r>
            <a:r>
              <a:rPr lang="en-GB" dirty="0" smtClean="0"/>
              <a:t>n document 17/0230r1</a:t>
            </a:r>
            <a:endParaRPr lang="en-GB" dirty="0"/>
          </a:p>
          <a:p>
            <a:r>
              <a:rPr lang="en-GB" dirty="0" smtClean="0"/>
              <a:t> </a:t>
            </a:r>
          </a:p>
          <a:p>
            <a:r>
              <a:rPr lang="en-GB" dirty="0" smtClean="0"/>
              <a:t>No Objections</a:t>
            </a:r>
            <a:endParaRPr lang="en-GB" dirty="0"/>
          </a:p>
          <a:p>
            <a:endParaRPr lang="en-GB" dirty="0"/>
          </a:p>
          <a:p>
            <a:r>
              <a:rPr lang="en-GB" dirty="0" smtClean="0"/>
              <a:t>[Abhishek]</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8671982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sz="1600" dirty="0"/>
              <a:t>Do you agree </a:t>
            </a:r>
            <a:r>
              <a:rPr lang="en-US" sz="1600" dirty="0" smtClean="0"/>
              <a:t>with the resolutions of </a:t>
            </a:r>
            <a:r>
              <a:rPr lang="en-US" sz="1600" dirty="0"/>
              <a:t>CIDs </a:t>
            </a:r>
            <a:endParaRPr lang="en-US" sz="1600" dirty="0" smtClean="0"/>
          </a:p>
          <a:p>
            <a:r>
              <a:rPr lang="en-US" sz="1600" dirty="0"/>
              <a:t>7968, 8271, 4809, 4810, 4811, 5702, 5183, 5184, 9451, 5185, 5703, 7574, 9894, 4812, 5186, 5704, 9452, 8272, 9707, 5706, 5187, 6168, 5983, 8273, 8338, 9588, 6166, 10167, 4815, 4816, 7644, </a:t>
            </a:r>
            <a:r>
              <a:rPr lang="en-US" sz="1600" strike="sngStrike" dirty="0">
                <a:solidFill>
                  <a:srgbClr val="FF0000"/>
                </a:solidFill>
              </a:rPr>
              <a:t>7041</a:t>
            </a:r>
            <a:r>
              <a:rPr lang="en-US" sz="1600" dirty="0"/>
              <a:t>, </a:t>
            </a:r>
            <a:r>
              <a:rPr lang="en-US" sz="1600" strike="sngStrike" dirty="0">
                <a:solidFill>
                  <a:srgbClr val="FF0000"/>
                </a:solidFill>
              </a:rPr>
              <a:t>7141</a:t>
            </a:r>
            <a:r>
              <a:rPr lang="en-US" sz="1600" dirty="0"/>
              <a:t>, </a:t>
            </a:r>
            <a:r>
              <a:rPr lang="en-US" sz="1600" strike="sngStrike" dirty="0">
                <a:solidFill>
                  <a:srgbClr val="FF0000"/>
                </a:solidFill>
              </a:rPr>
              <a:t>9897</a:t>
            </a:r>
            <a:r>
              <a:rPr lang="en-US" sz="1600" dirty="0"/>
              <a:t>, 7812, 9896, 6065, 7175, 9759, 9456, 9589, 7176, 10260, 9898, 8552, 3228, 9710, 4818, 8151, 8701, 8702, 4821, 9529, 4820, 8703, 4822, 4823, 4824, 4825, 6685, 7649, 5717, 3232, 7816, 5988, 9713, 4828, 6196, 3325*, 6695, 8705, 6696, 7817, 6697, 9917, 5997, 5998, </a:t>
            </a:r>
            <a:r>
              <a:rPr lang="en-US" sz="1600" dirty="0" smtClean="0"/>
              <a:t>6701</a:t>
            </a:r>
          </a:p>
          <a:p>
            <a:r>
              <a:rPr lang="en-GB" sz="1600" dirty="0" smtClean="0"/>
              <a:t>in document 17/0250r2</a:t>
            </a:r>
            <a:endParaRPr lang="en-GB" sz="1600" dirty="0"/>
          </a:p>
          <a:p>
            <a:r>
              <a:rPr lang="en-GB" sz="1600" dirty="0" smtClean="0"/>
              <a:t> </a:t>
            </a:r>
          </a:p>
          <a:p>
            <a:r>
              <a:rPr lang="en-GB" sz="1600" dirty="0" smtClean="0"/>
              <a:t>No Objections.</a:t>
            </a:r>
          </a:p>
          <a:p>
            <a:endParaRPr lang="en-GB" sz="1600" dirty="0" smtClean="0"/>
          </a:p>
          <a:p>
            <a:r>
              <a:rPr lang="en-GB" sz="1600" dirty="0" smtClean="0"/>
              <a:t>[Abhishek]</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3186746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a:t>
            </a:r>
            <a:r>
              <a:rPr lang="en-US" dirty="0"/>
              <a:t>you agree with the resolutions of CIDs </a:t>
            </a:r>
            <a:r>
              <a:rPr lang="en-US" dirty="0" smtClean="0"/>
              <a:t>3084</a:t>
            </a:r>
            <a:r>
              <a:rPr lang="en-US" dirty="0"/>
              <a:t>, 3085, 3086, 5387, 7166, 6786, 6779, 6777, 6781, 3088, 9458, 10299, 3087, </a:t>
            </a:r>
            <a:r>
              <a:rPr lang="en-US" dirty="0" smtClean="0"/>
              <a:t>5476</a:t>
            </a:r>
          </a:p>
          <a:p>
            <a:r>
              <a:rPr lang="en-GB" dirty="0"/>
              <a:t>in document </a:t>
            </a:r>
            <a:r>
              <a:rPr lang="en-GB" dirty="0" smtClean="0"/>
              <a:t>17/0134r8</a:t>
            </a:r>
          </a:p>
          <a:p>
            <a:endParaRPr lang="en-GB" dirty="0"/>
          </a:p>
          <a:p>
            <a:r>
              <a:rPr lang="en-GB" dirty="0" smtClean="0">
                <a:solidFill>
                  <a:srgbClr val="FF0000"/>
                </a:solidFill>
              </a:rPr>
              <a:t>Deferred</a:t>
            </a:r>
            <a:endParaRPr lang="en-GB" dirty="0">
              <a:solidFill>
                <a:srgbClr val="FF0000"/>
              </a:solidFill>
            </a:endParaRPr>
          </a:p>
          <a:p>
            <a:endParaRPr lang="en-GB" dirty="0"/>
          </a:p>
          <a:p>
            <a:r>
              <a:rPr lang="en-GB" dirty="0" smtClean="0"/>
              <a:t>[Abhishek]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3169601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a:t>
            </a:r>
            <a:r>
              <a:rPr lang="en-US" dirty="0"/>
              <a:t>you agree with the resolutions of </a:t>
            </a:r>
            <a:r>
              <a:rPr lang="en-US" dirty="0" smtClean="0"/>
              <a:t>CIDs 6787</a:t>
            </a:r>
            <a:r>
              <a:rPr lang="en-US" dirty="0"/>
              <a:t>, 7131, 10300, 10301, 4910, 4911, 6789, 8356, 4909,</a:t>
            </a:r>
            <a:r>
              <a:rPr lang="en-US" strike="sngStrike" dirty="0">
                <a:solidFill>
                  <a:srgbClr val="FF0000"/>
                </a:solidFill>
              </a:rPr>
              <a:t> 9703</a:t>
            </a:r>
            <a:r>
              <a:rPr lang="en-US" dirty="0"/>
              <a:t>, </a:t>
            </a:r>
            <a:r>
              <a:rPr lang="en-US" dirty="0" smtClean="0"/>
              <a:t>4908</a:t>
            </a:r>
          </a:p>
          <a:p>
            <a:endParaRPr lang="en-US" dirty="0"/>
          </a:p>
          <a:p>
            <a:r>
              <a:rPr lang="en-US" dirty="0" smtClean="0"/>
              <a:t>12/1/2</a:t>
            </a:r>
          </a:p>
          <a:p>
            <a:r>
              <a:rPr lang="en-US" dirty="0" smtClean="0"/>
              <a:t>Straw poll passes</a:t>
            </a:r>
            <a:endParaRPr lang="en-US" dirty="0"/>
          </a:p>
          <a:p>
            <a:endParaRPr lang="en-US" dirty="0"/>
          </a:p>
          <a:p>
            <a:r>
              <a:rPr lang="en-US" dirty="0" smtClean="0"/>
              <a:t>In document 17/138r1</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8880854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a:t>
            </a:r>
            <a:r>
              <a:rPr lang="en-US" dirty="0"/>
              <a:t>you </a:t>
            </a:r>
            <a:r>
              <a:rPr lang="en-US" dirty="0" smtClean="0"/>
              <a:t>agree to </a:t>
            </a:r>
            <a:r>
              <a:rPr lang="en-US" dirty="0" smtClean="0">
                <a:solidFill>
                  <a:srgbClr val="FF0000"/>
                </a:solidFill>
              </a:rPr>
              <a:t>remove</a:t>
            </a:r>
            <a:r>
              <a:rPr lang="en-US" dirty="0" smtClean="0"/>
              <a:t> the resolution of CID 3216 from document 17/283r3.</a:t>
            </a:r>
          </a:p>
          <a:p>
            <a:r>
              <a:rPr lang="en-US" dirty="0"/>
              <a:t>	</a:t>
            </a:r>
            <a:r>
              <a:rPr lang="en-US" dirty="0" smtClean="0"/>
              <a:t>- resolution will be provided in another document</a:t>
            </a:r>
          </a:p>
          <a:p>
            <a:endParaRPr lang="en-US" dirty="0" smtClean="0"/>
          </a:p>
          <a:p>
            <a:r>
              <a:rPr lang="en-US" dirty="0" smtClean="0"/>
              <a:t>No Objection </a:t>
            </a:r>
          </a:p>
          <a:p>
            <a:endParaRPr lang="en-US" dirty="0"/>
          </a:p>
          <a:p>
            <a:r>
              <a:rPr lang="en-US" dirty="0"/>
              <a:t>[Raja]</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8426893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a:t>
            </a:r>
            <a:r>
              <a:rPr lang="en-US" dirty="0"/>
              <a:t>you </a:t>
            </a:r>
            <a:r>
              <a:rPr lang="en-US" dirty="0" smtClean="0"/>
              <a:t>agree with the revised resolution of CID 9831 from document 17/283r3.</a:t>
            </a:r>
          </a:p>
          <a:p>
            <a:endParaRPr lang="en-US" dirty="0"/>
          </a:p>
          <a:p>
            <a:r>
              <a:rPr lang="en-US" dirty="0" smtClean="0"/>
              <a:t>No Objections</a:t>
            </a:r>
          </a:p>
          <a:p>
            <a:endParaRPr lang="en-US" dirty="0"/>
          </a:p>
          <a:p>
            <a:r>
              <a:rPr lang="en-US" dirty="0"/>
              <a:t>[Raja]</a:t>
            </a: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1298850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a:t>
            </a:r>
            <a:r>
              <a:rPr lang="en-US" dirty="0"/>
              <a:t>you </a:t>
            </a:r>
            <a:r>
              <a:rPr lang="en-US" dirty="0" smtClean="0"/>
              <a:t>agree with the resolution of CID 5189 from document 17/359r2.</a:t>
            </a:r>
          </a:p>
          <a:p>
            <a:endParaRPr lang="en-US" dirty="0"/>
          </a:p>
          <a:p>
            <a:r>
              <a:rPr lang="en-US" dirty="0" smtClean="0"/>
              <a:t>No Objections</a:t>
            </a:r>
          </a:p>
          <a:p>
            <a:endParaRPr lang="en-US" dirty="0"/>
          </a:p>
          <a:p>
            <a:r>
              <a:rPr lang="en-US" dirty="0"/>
              <a:t>[Raja]</a:t>
            </a: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30544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a:t>
            </a:r>
            <a:r>
              <a:rPr lang="en-US" dirty="0"/>
              <a:t>you </a:t>
            </a:r>
            <a:r>
              <a:rPr lang="en-US" dirty="0" smtClean="0"/>
              <a:t>agree with the resolution of CIDs </a:t>
            </a:r>
            <a:r>
              <a:rPr lang="en-GB" dirty="0"/>
              <a:t>3015,3016, 3165, 7487, 8660, 8661, 9262, 9263, </a:t>
            </a:r>
            <a:r>
              <a:rPr lang="en-GB" dirty="0" smtClean="0"/>
              <a:t>9633</a:t>
            </a:r>
          </a:p>
          <a:p>
            <a:r>
              <a:rPr lang="en-US" dirty="0" smtClean="0"/>
              <a:t> from document 17/282r4.</a:t>
            </a:r>
          </a:p>
          <a:p>
            <a:endParaRPr lang="en-US" dirty="0"/>
          </a:p>
          <a:p>
            <a:r>
              <a:rPr lang="en-US" dirty="0" smtClean="0"/>
              <a:t>No Objections</a:t>
            </a:r>
          </a:p>
          <a:p>
            <a:endParaRPr lang="en-US" dirty="0"/>
          </a:p>
          <a:p>
            <a:r>
              <a:rPr lang="en-US" dirty="0" smtClean="0"/>
              <a:t>[Raja]</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0639274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a:t>
            </a:r>
            <a:r>
              <a:rPr lang="en-US" dirty="0"/>
              <a:t>you agree with the resolution of </a:t>
            </a:r>
            <a:r>
              <a:rPr lang="en-US" dirty="0" smtClean="0"/>
              <a:t>CIDs </a:t>
            </a:r>
            <a:r>
              <a:rPr lang="en-GB" dirty="0" smtClean="0"/>
              <a:t>4564</a:t>
            </a:r>
            <a:r>
              <a:rPr lang="en-GB" dirty="0"/>
              <a:t>, 4571, 4614, 7369, 8083, 8511, 8512, 9666, </a:t>
            </a:r>
            <a:r>
              <a:rPr lang="en-GB" dirty="0" smtClean="0"/>
              <a:t>9667</a:t>
            </a:r>
          </a:p>
          <a:p>
            <a:r>
              <a:rPr lang="en-GB" dirty="0" smtClean="0"/>
              <a:t>In document 235r0?</a:t>
            </a:r>
            <a:endParaRPr lang="en-US" dirty="0"/>
          </a:p>
          <a:p>
            <a:endParaRPr lang="en-US" dirty="0" smtClean="0"/>
          </a:p>
          <a:p>
            <a:endParaRPr lang="en-US" dirty="0"/>
          </a:p>
          <a:p>
            <a:r>
              <a:rPr lang="en-US" dirty="0" smtClean="0"/>
              <a:t>No Objections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890818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with the resolution of CIDs </a:t>
            </a:r>
            <a:r>
              <a:rPr lang="en-GB" dirty="0" smtClean="0"/>
              <a:t>3132</a:t>
            </a:r>
            <a:r>
              <a:rPr lang="en-GB" dirty="0"/>
              <a:t>, 3175, 4720, 6919, 7228, 8308 </a:t>
            </a:r>
            <a:endParaRPr lang="en-GB" dirty="0"/>
          </a:p>
          <a:p>
            <a:r>
              <a:rPr lang="en-GB" dirty="0" smtClean="0"/>
              <a:t>In document 236r1</a:t>
            </a:r>
          </a:p>
          <a:p>
            <a:endParaRPr lang="en-GB" dirty="0"/>
          </a:p>
          <a:p>
            <a:endParaRPr lang="en-GB" dirty="0" smtClean="0"/>
          </a:p>
          <a:p>
            <a:r>
              <a:rPr lang="en-US" dirty="0" smtClean="0"/>
              <a:t>No Objections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1761956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with the resolution of </a:t>
            </a:r>
            <a:r>
              <a:rPr lang="en-US" dirty="0" smtClean="0"/>
              <a:t>CIDs</a:t>
            </a:r>
            <a:endParaRPr lang="en-GB" dirty="0" smtClean="0"/>
          </a:p>
          <a:p>
            <a:r>
              <a:rPr lang="en-GB" dirty="0" smtClean="0"/>
              <a:t>4789</a:t>
            </a:r>
            <a:r>
              <a:rPr lang="en-GB" dirty="0"/>
              <a:t>, 4808, 5217, 5218, 5219, 5220, 5221, 5511, 5518, 7034, 7035, 7154, 7581, 7582, </a:t>
            </a:r>
            <a:r>
              <a:rPr lang="en-GB" strike="sngStrike" dirty="0">
                <a:solidFill>
                  <a:srgbClr val="FF0000"/>
                </a:solidFill>
              </a:rPr>
              <a:t>7583</a:t>
            </a:r>
            <a:r>
              <a:rPr lang="en-GB" dirty="0"/>
              <a:t>, 8525, 8526, 8616, 8617, 8729, 8730, 9732, 9961, 9962, 9963, </a:t>
            </a:r>
            <a:r>
              <a:rPr lang="en-GB" dirty="0" smtClean="0"/>
              <a:t>9964</a:t>
            </a:r>
            <a:endParaRPr lang="en-US" dirty="0"/>
          </a:p>
          <a:p>
            <a:r>
              <a:rPr lang="en-US" dirty="0" smtClean="0"/>
              <a:t>In document 237r2</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9702885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with the resolution of </a:t>
            </a:r>
            <a:r>
              <a:rPr lang="en-US" dirty="0" smtClean="0"/>
              <a:t>CID 9703 in document 138r1</a:t>
            </a:r>
            <a:endParaRPr lang="en-GB" dirty="0"/>
          </a:p>
          <a:p>
            <a:endParaRPr lang="en-US" dirty="0"/>
          </a:p>
          <a:p>
            <a:r>
              <a:rPr lang="en-US" dirty="0" smtClean="0"/>
              <a:t>No Objections</a:t>
            </a:r>
          </a:p>
          <a:p>
            <a:endParaRPr lang="en-US" dirty="0"/>
          </a:p>
          <a:p>
            <a:endParaRPr lang="en-US" dirty="0" smtClean="0"/>
          </a:p>
          <a:p>
            <a:r>
              <a:rPr lang="en-US" dirty="0" smtClean="0"/>
              <a:t>[Abhishek]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92419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with the resolution of </a:t>
            </a:r>
            <a:r>
              <a:rPr lang="en-US" dirty="0" smtClean="0"/>
              <a:t>CIDs </a:t>
            </a:r>
            <a:r>
              <a:rPr lang="en-US" dirty="0"/>
              <a:t>3084, 3085, 3086, 5387, 7166, 6786, 6779, 6777, 6781, 3088, 9458, 10299, 3087, </a:t>
            </a:r>
            <a:r>
              <a:rPr lang="en-US" dirty="0" smtClean="0"/>
              <a:t>5476 </a:t>
            </a:r>
          </a:p>
          <a:p>
            <a:r>
              <a:rPr lang="en-US" dirty="0" smtClean="0"/>
              <a:t>in </a:t>
            </a:r>
            <a:r>
              <a:rPr lang="en-US" dirty="0"/>
              <a:t>document </a:t>
            </a:r>
            <a:r>
              <a:rPr lang="en-US" dirty="0" smtClean="0"/>
              <a:t>134r10</a:t>
            </a:r>
          </a:p>
          <a:p>
            <a:endParaRPr lang="en-US" dirty="0"/>
          </a:p>
          <a:p>
            <a:r>
              <a:rPr lang="en-US" dirty="0" smtClean="0"/>
              <a:t>No Objections</a:t>
            </a:r>
          </a:p>
          <a:p>
            <a:endParaRPr lang="en-US" dirty="0"/>
          </a:p>
          <a:p>
            <a:endParaRPr lang="en-US" dirty="0" smtClean="0"/>
          </a:p>
          <a:p>
            <a:r>
              <a:rPr lang="en-US" dirty="0"/>
              <a:t>[Abhishek]</a:t>
            </a:r>
            <a:endParaRPr lang="en-GB"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4882950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March 10,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Call the meeting to order</a:t>
            </a:r>
          </a:p>
          <a:p>
            <a:r>
              <a:rPr lang="en-US" dirty="0" smtClean="0"/>
              <a:t>IPR Policy and Procedure</a:t>
            </a:r>
          </a:p>
          <a:p>
            <a:r>
              <a:rPr lang="en-US" dirty="0" smtClean="0"/>
              <a:t>9</a:t>
            </a:r>
            <a:r>
              <a:rPr lang="en-US" dirty="0" smtClean="0">
                <a:sym typeface="Wingdings" panose="05000000000000000000" pitchFamily="2" charset="2"/>
              </a:rPr>
              <a:t>:00 – 12:00	</a:t>
            </a:r>
            <a:r>
              <a:rPr lang="en-US" dirty="0" smtClean="0"/>
              <a:t>Comment Resolution</a:t>
            </a:r>
          </a:p>
          <a:p>
            <a:r>
              <a:rPr lang="en-US" dirty="0" smtClean="0"/>
              <a:t>12:00 – 1:00	Lunch</a:t>
            </a:r>
          </a:p>
          <a:p>
            <a:r>
              <a:rPr lang="en-US" dirty="0" smtClean="0"/>
              <a:t>1:00 – 4:00 	Comment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1265</TotalTime>
  <Words>2706</Words>
  <Application>Microsoft Office PowerPoint</Application>
  <PresentationFormat>On-screen Show (4:3)</PresentationFormat>
  <Paragraphs>423</Paragraphs>
  <Slides>46</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46</vt:i4>
      </vt:variant>
    </vt:vector>
  </HeadingPairs>
  <TitlesOfParts>
    <vt:vector size="58" baseType="lpstr">
      <vt:lpstr>Arial Unicode MS</vt:lpstr>
      <vt:lpstr>MS Gothic</vt:lpstr>
      <vt:lpstr>MS PGothic</vt:lpstr>
      <vt:lpstr>MS PGothic</vt:lpstr>
      <vt:lpstr>Arial</vt:lpstr>
      <vt:lpstr>Arial Black</vt:lpstr>
      <vt:lpstr>Monotype Sorts</vt:lpstr>
      <vt:lpstr>Times New Roman</vt:lpstr>
      <vt:lpstr>Wingdings</vt:lpstr>
      <vt:lpstr>Office Theme</vt:lpstr>
      <vt:lpstr>Document</vt:lpstr>
      <vt:lpstr>Worksheet</vt:lpstr>
      <vt:lpstr>TGax March 2017 Ad Hoc Meeting Agenda (Non-PHY ad hoc)</vt:lpstr>
      <vt:lpstr>  IEEE 802.11 TGax: High Efficiency WLAN Task Group</vt:lpstr>
      <vt:lpstr>Meeting Protocol</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General Flow of the Meeting</vt:lpstr>
      <vt:lpstr>Agenda for Wednesday March 08 2017</vt:lpstr>
      <vt:lpstr>Submissions</vt:lpstr>
      <vt:lpstr>PowerPoint Presentation</vt:lpstr>
      <vt:lpstr>PowerPoint Presentation</vt:lpstr>
      <vt:lpstr>SP</vt:lpstr>
      <vt:lpstr>SP</vt:lpstr>
      <vt:lpstr>SP</vt:lpstr>
      <vt:lpstr>SP</vt:lpstr>
      <vt:lpstr>SP</vt:lpstr>
      <vt:lpstr>SP</vt:lpstr>
      <vt:lpstr>PowerPoint Presentation</vt:lpstr>
      <vt:lpstr>SP</vt:lpstr>
      <vt:lpstr>SP</vt:lpstr>
      <vt:lpstr>SP</vt:lpstr>
      <vt:lpstr>Agenda for Thursday March 09, 2017 </vt:lpstr>
      <vt:lpstr>SP</vt:lpstr>
      <vt:lpstr>SP</vt:lpstr>
      <vt:lpstr>SP</vt:lpstr>
      <vt:lpstr>SP</vt:lpstr>
      <vt:lpstr>SP</vt:lpstr>
      <vt:lpstr>SP</vt:lpstr>
      <vt:lpstr>SP</vt:lpstr>
      <vt:lpstr>SP</vt:lpstr>
      <vt:lpstr>SP</vt:lpstr>
      <vt:lpstr>SP</vt:lpstr>
      <vt:lpstr>SP</vt:lpstr>
      <vt:lpstr>SP</vt:lpstr>
      <vt:lpstr>SP</vt:lpstr>
      <vt:lpstr>SP</vt:lpstr>
      <vt:lpstr>SP</vt:lpstr>
      <vt:lpstr>SP</vt:lpstr>
      <vt:lpstr>SP</vt:lpstr>
      <vt:lpstr>SP</vt:lpstr>
      <vt:lpstr>SP</vt:lpstr>
      <vt:lpstr>Agenda for Friday March 10, 2017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Merlin, Simone</cp:lastModifiedBy>
  <cp:revision>88</cp:revision>
  <cp:lastPrinted>1601-01-01T00:00:00Z</cp:lastPrinted>
  <dcterms:created xsi:type="dcterms:W3CDTF">2017-01-26T15:28:16Z</dcterms:created>
  <dcterms:modified xsi:type="dcterms:W3CDTF">2017-03-10T02:00:16Z</dcterms:modified>
</cp:coreProperties>
</file>