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9" r:id="rId4"/>
    <p:sldId id="261" r:id="rId5"/>
    <p:sldId id="268" r:id="rId6"/>
    <p:sldId id="260" r:id="rId7"/>
    <p:sldId id="262" r:id="rId8"/>
    <p:sldId id="263" r:id="rId9"/>
    <p:sldId id="264" r:id="rId10"/>
    <p:sldId id="266" r:id="rId11"/>
    <p:sldId id="258" r:id="rId12"/>
    <p:sldId id="269" r:id="rId13"/>
    <p:sldId id="275" r:id="rId14"/>
    <p:sldId id="270" r:id="rId15"/>
    <p:sldId id="271" r:id="rId16"/>
    <p:sldId id="273" r:id="rId17"/>
    <p:sldId id="276" r:id="rId18"/>
    <p:sldId id="277" r:id="rId19"/>
    <p:sldId id="278" r:id="rId20"/>
    <p:sldId id="279" r:id="rId21"/>
    <p:sldId id="280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71" autoAdjust="0"/>
    <p:restoredTop sz="96349" autoAdjust="0"/>
  </p:normalViewPr>
  <p:slideViewPr>
    <p:cSldViewPr>
      <p:cViewPr varScale="1">
        <p:scale>
          <a:sx n="72" d="100"/>
          <a:sy n="72" d="100"/>
        </p:scale>
        <p:origin x="-113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32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</a:t>
            </a:r>
            <a:r>
              <a:rPr lang="en-GB" dirty="0" err="1" smtClean="0"/>
              <a:t>etc</a:t>
            </a:r>
            <a:r>
              <a:rPr lang="en-GB" dirty="0" smtClean="0"/>
              <a:t>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March 2017</a:t>
            </a:r>
            <a:endParaRPr lang="en-GB" altLang="zh-CN" dirty="0" smtClean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Jason </a:t>
            </a:r>
            <a:r>
              <a:rPr lang="en-GB" dirty="0" err="1" smtClean="0"/>
              <a:t>Yuchen</a:t>
            </a:r>
            <a:r>
              <a:rPr lang="en-GB" dirty="0" smtClean="0"/>
              <a:t> Guo, et al., Huawei Technologies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2017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2017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2017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2017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2017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2017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2017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2819400" y="357166"/>
            <a:ext cx="568169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802.11-17/0354r2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Thoughts on High Level MAC Procedures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Date: 2017-2-13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025533092"/>
              </p:ext>
            </p:extLst>
          </p:nvPr>
        </p:nvGraphicFramePr>
        <p:xfrm>
          <a:off x="1141413" y="2620963"/>
          <a:ext cx="6965950" cy="4052887"/>
        </p:xfrm>
        <a:graphic>
          <a:graphicData uri="http://schemas.openxmlformats.org/presentationml/2006/ole">
            <p:oleObj spid="_x0000_s3690" name="Document" r:id="rId4" imgW="8381821" imgH="4884712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295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In this contribution, we share our initial thoughts on MAC procedures of WUR, including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Wakeup procedures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Wakeup Beacon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Channel Access Scheme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altLang="zh-CN" dirty="0" smtClean="0"/>
              <a:t>11-16-1045-09-0wur-a-par-proposal-wur-sg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11-16-1445-01-0wur-overall-mac-procedure-for-wur</a:t>
            </a:r>
          </a:p>
          <a:p>
            <a:pPr marL="457200" indent="-457200">
              <a:buAutoNum type="arabicPeriod"/>
            </a:pPr>
            <a:r>
              <a:rPr lang="en-US" dirty="0" smtClean="0"/>
              <a:t>11-16-1460-01-0wur-wur-mac-discussion</a:t>
            </a:r>
          </a:p>
          <a:p>
            <a:pPr marL="457200" indent="-457200">
              <a:buAutoNum type="arabicPeriod"/>
            </a:pPr>
            <a:r>
              <a:rPr lang="en-US" dirty="0" smtClean="0"/>
              <a:t>11-16-1470-00-0wur-wake-up-and-data-exchange-sequences</a:t>
            </a:r>
          </a:p>
          <a:p>
            <a:pPr marL="457200" indent="-457200">
              <a:buAutoNum type="arabicPeriod"/>
            </a:pPr>
            <a:r>
              <a:rPr lang="en-US" dirty="0" smtClean="0"/>
              <a:t>11-16-1400-00-0wur-power-efficient-wur-ap-discovery</a:t>
            </a:r>
          </a:p>
          <a:p>
            <a:pPr marL="457200" indent="-457200">
              <a:buAutoNum type="arabicPeriod"/>
            </a:pPr>
            <a:r>
              <a:rPr lang="en-US" dirty="0" smtClean="0"/>
              <a:t>11-16-1501-00-0wur-ap-discovery-using-wur</a:t>
            </a:r>
          </a:p>
          <a:p>
            <a:pPr marL="457200" indent="-457200">
              <a:buAutoNum type="arabicPeriod"/>
            </a:pPr>
            <a:r>
              <a:rPr lang="en-US" dirty="0" smtClean="0"/>
              <a:t>11-16-1504-01-0wur-discussion-of-wur-packets-design</a:t>
            </a: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76206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Do you agree that the STA should send a response frame to the AP using primary connectivity radio after receiving a wakeup packet?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Do you agree that a STA shall not transmit WUR signal if the primary connectivity radio of the STA is turned off?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Do you agree that the AP can send a Trigger Frame in 11ax to solicit response frames from one or more STAs after sending a wakeup packet to the STA(s)?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Do you agree to define a WUR Beacon frame which can be transmitted periodically?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The WUR Beacon is transmitted to WURs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5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Do you agree to use EDCA to send wakeup packets?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The EDCA parameter set for wakeup packets is TBD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>
          <a:xfrm>
            <a:off x="696912" y="336550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Motion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Move to add the following to the 802.11ba SFD: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A STA </a:t>
            </a:r>
            <a:r>
              <a:rPr lang="en-US" altLang="zh-CN" dirty="0" smtClean="0"/>
              <a:t>should </a:t>
            </a:r>
            <a:r>
              <a:rPr lang="en-US" altLang="zh-CN" dirty="0" smtClean="0"/>
              <a:t>send a response frame to the AP using primary connectivity radio after receiving </a:t>
            </a:r>
            <a:r>
              <a:rPr lang="en-US" altLang="zh-CN" dirty="0" smtClean="0"/>
              <a:t>a unicast </a:t>
            </a:r>
            <a:r>
              <a:rPr lang="en-US" altLang="zh-CN" dirty="0" smtClean="0"/>
              <a:t>wakeup </a:t>
            </a:r>
            <a:r>
              <a:rPr lang="en-US" altLang="zh-CN" dirty="0" smtClean="0"/>
              <a:t>packet</a:t>
            </a:r>
          </a:p>
          <a:p>
            <a:pPr lvl="1">
              <a:buFont typeface="Arial" pitchFamily="34" charset="0"/>
              <a:buChar char="•"/>
            </a:pP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Mover: Jason Yuchen Guo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Second</a:t>
            </a:r>
            <a:r>
              <a:rPr lang="en-US" altLang="zh-CN" dirty="0" smtClean="0"/>
              <a:t>: Ross </a:t>
            </a:r>
            <a:r>
              <a:rPr lang="en-US" altLang="zh-CN" dirty="0" err="1" smtClean="0"/>
              <a:t>Jian</a:t>
            </a:r>
            <a:r>
              <a:rPr lang="en-US" altLang="zh-CN" dirty="0" smtClean="0"/>
              <a:t> Yu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Motion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Move to add the following to the 802.11ba </a:t>
            </a:r>
            <a:r>
              <a:rPr lang="en-US" altLang="zh-CN" dirty="0" smtClean="0"/>
              <a:t>SFD: </a:t>
            </a: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A STA shall not transmit WUR signal if the primary connectivity radio of the STA is turned </a:t>
            </a:r>
            <a:r>
              <a:rPr lang="en-US" altLang="zh-CN" dirty="0" smtClean="0"/>
              <a:t>off</a:t>
            </a:r>
          </a:p>
          <a:p>
            <a:pPr lvl="1">
              <a:buFont typeface="Arial" pitchFamily="34" charset="0"/>
              <a:buChar char="•"/>
            </a:pP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Mover: Jason Yuchen Guo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Second: </a:t>
            </a:r>
            <a:r>
              <a:rPr lang="en-US" altLang="zh-CN" dirty="0" err="1" smtClean="0"/>
              <a:t>Pokai</a:t>
            </a:r>
            <a:r>
              <a:rPr lang="en-US" altLang="zh-CN" dirty="0" smtClean="0"/>
              <a:t> Huang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Motion 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Move to add the following to the 802.11ba </a:t>
            </a:r>
            <a:r>
              <a:rPr lang="en-US" altLang="zh-CN" dirty="0" smtClean="0"/>
              <a:t>SFD:</a:t>
            </a: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The AP can send a Trigger Frame in 11ax to solicit response frames from one or more STAs after sending a wakeup packet to the STA(s</a:t>
            </a:r>
            <a:r>
              <a:rPr lang="en-US" altLang="zh-CN" dirty="0" smtClean="0"/>
              <a:t>)</a:t>
            </a:r>
          </a:p>
          <a:p>
            <a:pPr lvl="1">
              <a:buFont typeface="Arial" pitchFamily="34" charset="0"/>
              <a:buChar char="•"/>
            </a:pP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Mover: Jason Yuchen Guo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Second: </a:t>
            </a:r>
            <a:r>
              <a:rPr lang="en-US" altLang="zh-CN" dirty="0" err="1" smtClean="0"/>
              <a:t>Pokai</a:t>
            </a:r>
            <a:r>
              <a:rPr lang="en-US" altLang="zh-CN" dirty="0" smtClean="0"/>
              <a:t> Huang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85800">
              <a:buFont typeface="Arial" panose="020B0604020202020204" pitchFamily="34" charset="0"/>
              <a:buChar char="•"/>
            </a:pPr>
            <a:r>
              <a:rPr lang="en-US" dirty="0" smtClean="0"/>
              <a:t>This presentation discusses some basic MAC procedures for the wakeup radio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sz="1800" dirty="0" smtClean="0"/>
              <a:t>Wakeup procedure for one or more WUR STAs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sz="1800" dirty="0" smtClean="0"/>
              <a:t>Beacon frame for WUR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sz="1800" dirty="0" smtClean="0"/>
              <a:t>Channel Access for wakeup frames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51F4386-A5E2-41A1-B4D0-BE653C929E06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Motion 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Move to add the following to the 802.11ba SFD: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Define a WUR Beacon frame which can be transmitted periodically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CN" dirty="0" smtClean="0"/>
              <a:t>The WUR Beacon is transmitted to </a:t>
            </a:r>
            <a:r>
              <a:rPr lang="en-US" altLang="zh-CN" dirty="0" smtClean="0"/>
              <a:t>WURs</a:t>
            </a:r>
          </a:p>
          <a:p>
            <a:pPr lvl="1">
              <a:buFont typeface="Arial" pitchFamily="34" charset="0"/>
              <a:buChar char="•"/>
            </a:pP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Mover: Jason Yuchen Guo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Second</a:t>
            </a:r>
            <a:r>
              <a:rPr lang="en-US" altLang="zh-CN" dirty="0" smtClean="0"/>
              <a:t>: </a:t>
            </a:r>
            <a:r>
              <a:rPr lang="en-US" altLang="zh-CN" dirty="0" err="1" smtClean="0"/>
              <a:t>Pokai</a:t>
            </a:r>
            <a:r>
              <a:rPr lang="en-US" altLang="zh-CN" dirty="0" smtClean="0"/>
              <a:t> Huang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Motion 5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Move to add the following to the 802.11ba SFD: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Use </a:t>
            </a:r>
            <a:r>
              <a:rPr lang="en-US" altLang="zh-CN" dirty="0" smtClean="0"/>
              <a:t>EDCA to send wakeup packets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CN" dirty="0" smtClean="0"/>
              <a:t>The EDCA parameter set for wakeup packets is </a:t>
            </a:r>
            <a:r>
              <a:rPr lang="en-US" altLang="zh-CN" dirty="0" smtClean="0"/>
              <a:t>TBD</a:t>
            </a:r>
          </a:p>
          <a:p>
            <a:pPr lvl="1">
              <a:buFont typeface="Arial" pitchFamily="34" charset="0"/>
              <a:buChar char="•"/>
            </a:pP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Mover: Jason Yuchen Guo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Second</a:t>
            </a:r>
            <a:r>
              <a:rPr lang="en-US" altLang="zh-CN" dirty="0" smtClean="0"/>
              <a:t>: </a:t>
            </a:r>
            <a:r>
              <a:rPr lang="en-US" altLang="zh-CN" dirty="0" err="1" smtClean="0"/>
              <a:t>Pokai</a:t>
            </a:r>
            <a:r>
              <a:rPr lang="en-US" altLang="zh-CN" dirty="0" smtClean="0"/>
              <a:t> Huang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>
          <a:xfrm>
            <a:off x="696912" y="336550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Wakeup procedure for a single STA – Opt1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36219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dirty="0" smtClean="0"/>
              <a:t>Main procedure: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Step 1: the AP sends a wakeup packet to the STA carrying the STA’s wakeup ID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Step 2: the STA’s WUR receives the wakeup packet, then wakeup the main radio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Step 3: the STA sends a PS-Poll frame to the AP to solicit its buffer unit, receives the following DL frame, and sends a block ACK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dirty="0" smtClean="0"/>
              <a:t>Error recovery: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After sending the wakeup packet, if no PS-Poll has been received within a timeout duration, the AP can retransmit the wakeup packet until the max retransmit time is reached</a:t>
            </a:r>
            <a:endParaRPr lang="zh-CN" altLang="en-US" sz="1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cxnSp>
        <p:nvCxnSpPr>
          <p:cNvPr id="6" name="直接连接符 5"/>
          <p:cNvCxnSpPr/>
          <p:nvPr/>
        </p:nvCxnSpPr>
        <p:spPr bwMode="auto">
          <a:xfrm>
            <a:off x="1560240" y="4876800"/>
            <a:ext cx="6408712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 bwMode="auto">
          <a:xfrm>
            <a:off x="1560240" y="5596880"/>
            <a:ext cx="6408712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 bwMode="auto">
          <a:xfrm>
            <a:off x="2057400" y="4660776"/>
            <a:ext cx="1159024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Wakeup packet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4728592" y="4660776"/>
            <a:ext cx="1008112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Data packet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0" name="直接连接符 9"/>
          <p:cNvCxnSpPr/>
          <p:nvPr/>
        </p:nvCxnSpPr>
        <p:spPr bwMode="auto">
          <a:xfrm>
            <a:off x="1560240" y="5884912"/>
            <a:ext cx="6408712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128192" y="4732784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AP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56184" y="5452864"/>
            <a:ext cx="5573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 err="1" smtClean="0">
                <a:solidFill>
                  <a:schemeClr val="tx1"/>
                </a:solidFill>
              </a:rPr>
              <a:t>WuR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4136" y="5740896"/>
            <a:ext cx="977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Main radio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6672808" y="4660776"/>
            <a:ext cx="1008112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9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Wakeup packet</a:t>
            </a:r>
            <a:endParaRPr lang="zh-CN" altLang="en-US" sz="900" dirty="0" smtClean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00600" y="4876800"/>
            <a:ext cx="6126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</a:rPr>
              <a:t>timeout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cxnSp>
        <p:nvCxnSpPr>
          <p:cNvPr id="16" name="直接箭头连接符 15"/>
          <p:cNvCxnSpPr>
            <a:stCxn id="8" idx="3"/>
          </p:cNvCxnSpPr>
          <p:nvPr/>
        </p:nvCxnSpPr>
        <p:spPr bwMode="auto">
          <a:xfrm>
            <a:off x="3216424" y="4768788"/>
            <a:ext cx="0" cy="828092"/>
          </a:xfrm>
          <a:prstGeom prst="straightConnector1">
            <a:avLst/>
          </a:prstGeom>
          <a:ln>
            <a:tailEnd type="arrow"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 bwMode="auto">
          <a:xfrm>
            <a:off x="3216424" y="5596880"/>
            <a:ext cx="288032" cy="288032"/>
          </a:xfrm>
          <a:prstGeom prst="straightConnector1">
            <a:avLst/>
          </a:prstGeom>
          <a:ln>
            <a:tailEnd type="arrow"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288432" y="5596880"/>
            <a:ext cx="6351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</a:rPr>
              <a:t>wakeup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3936504" y="5668888"/>
            <a:ext cx="576064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altLang="zh-CN" sz="9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PS-Poll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20" name="直接连接符 19"/>
          <p:cNvCxnSpPr>
            <a:stCxn id="14" idx="1"/>
          </p:cNvCxnSpPr>
          <p:nvPr/>
        </p:nvCxnSpPr>
        <p:spPr bwMode="auto">
          <a:xfrm>
            <a:off x="6672808" y="4768788"/>
            <a:ext cx="0" cy="324036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 bwMode="auto">
          <a:xfrm>
            <a:off x="3216424" y="5020816"/>
            <a:ext cx="1512168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 bwMode="auto">
          <a:xfrm>
            <a:off x="5448672" y="5020816"/>
            <a:ext cx="1224136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 bwMode="auto">
          <a:xfrm>
            <a:off x="5880720" y="5668888"/>
            <a:ext cx="360040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BA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3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Wakeup procedure for a single STA – Opt2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590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dirty="0" smtClean="0"/>
              <a:t>Main procedure: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Step 1: the AP sends a wakeup packet to the STA carrying the STA’s wakeup ID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Step 2: the STA’s WUR receives the wakeup packet, </a:t>
            </a:r>
            <a:r>
              <a:rPr lang="en-US" altLang="zh-CN" sz="1400" b="1" dirty="0" smtClean="0"/>
              <a:t>replies an ACK</a:t>
            </a:r>
            <a:r>
              <a:rPr lang="en-US" altLang="zh-CN" sz="1400" dirty="0" smtClean="0"/>
              <a:t>, then wakeup the main radio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Step 3: the AP sends the buffer unit,  and receives the following BA frame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dirty="0" smtClean="0"/>
              <a:t>Error recovery: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After sending the wakeup packet, if no </a:t>
            </a:r>
            <a:r>
              <a:rPr lang="en-US" altLang="zh-CN" sz="1400" b="1" dirty="0" smtClean="0"/>
              <a:t>ACK</a:t>
            </a:r>
            <a:r>
              <a:rPr lang="en-US" altLang="zh-CN" sz="1400" dirty="0" smtClean="0"/>
              <a:t> has been received within a timeout duration, the AP will retransmit the wakeup packet until the max retransmit time is reached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cxnSp>
        <p:nvCxnSpPr>
          <p:cNvPr id="6" name="直接连接符 5"/>
          <p:cNvCxnSpPr/>
          <p:nvPr/>
        </p:nvCxnSpPr>
        <p:spPr bwMode="auto">
          <a:xfrm>
            <a:off x="1592288" y="4876800"/>
            <a:ext cx="6408712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 bwMode="auto">
          <a:xfrm>
            <a:off x="1592288" y="5596880"/>
            <a:ext cx="6408712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 bwMode="auto">
          <a:xfrm>
            <a:off x="2096344" y="4660776"/>
            <a:ext cx="1152128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Wakeup packet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6272808" y="4660776"/>
            <a:ext cx="1008112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Data packet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0" name="直接连接符 9"/>
          <p:cNvCxnSpPr/>
          <p:nvPr/>
        </p:nvCxnSpPr>
        <p:spPr bwMode="auto">
          <a:xfrm>
            <a:off x="1592288" y="5884912"/>
            <a:ext cx="6408712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160240" y="4732784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AP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88232" y="5452864"/>
            <a:ext cx="5573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err="1" smtClean="0">
                <a:solidFill>
                  <a:schemeClr val="tx1"/>
                </a:solidFill>
              </a:rPr>
              <a:t>WuR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6184" y="5740896"/>
            <a:ext cx="977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Main radio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4760640" y="4660776"/>
            <a:ext cx="1008112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</a:pPr>
            <a:r>
              <a:rPr lang="en-US" altLang="zh-CN" sz="9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Wakeup packet</a:t>
            </a:r>
            <a:endParaRPr lang="zh-CN" altLang="en-US" sz="900" dirty="0" smtClean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08512" y="4876800"/>
            <a:ext cx="6126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timeout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3464496" y="5380856"/>
            <a:ext cx="504056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altLang="zh-CN" sz="9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7" name="直接连接符 16"/>
          <p:cNvCxnSpPr>
            <a:stCxn id="14" idx="1"/>
          </p:cNvCxnSpPr>
          <p:nvPr/>
        </p:nvCxnSpPr>
        <p:spPr bwMode="auto">
          <a:xfrm>
            <a:off x="4760640" y="4768788"/>
            <a:ext cx="0" cy="324036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 bwMode="auto">
          <a:xfrm>
            <a:off x="3248472" y="5020816"/>
            <a:ext cx="36004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 bwMode="auto">
          <a:xfrm>
            <a:off x="4256584" y="5020816"/>
            <a:ext cx="504056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 bwMode="auto">
          <a:xfrm>
            <a:off x="7424936" y="5668888"/>
            <a:ext cx="360040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BA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21" name="直接连接符 20"/>
          <p:cNvCxnSpPr/>
          <p:nvPr/>
        </p:nvCxnSpPr>
        <p:spPr bwMode="auto">
          <a:xfrm>
            <a:off x="3248472" y="4804792"/>
            <a:ext cx="0" cy="324036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Wakeup procedure for a single STA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38099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dirty="0" smtClean="0"/>
              <a:t>Analysis: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685800" y="5105400"/>
            <a:ext cx="77708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zh-CN" sz="1800" b="1" kern="0" dirty="0" smtClean="0">
                <a:solidFill>
                  <a:schemeClr val="tx1"/>
                </a:solidFill>
              </a:rPr>
              <a:t>We prefer Opt1</a:t>
            </a:r>
            <a:endParaRPr kumimoji="0" lang="en-US" altLang="zh-CN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371600" y="2560320"/>
          <a:ext cx="6324601" cy="2469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4920"/>
                <a:gridCol w="2240280"/>
                <a:gridCol w="2819401"/>
              </a:tblGrid>
              <a:tr h="41148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Pros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Cons</a:t>
                      </a:r>
                      <a:endParaRPr lang="zh-CN" altLang="en-US" dirty="0"/>
                    </a:p>
                  </a:txBody>
                  <a:tcPr/>
                </a:tc>
              </a:tr>
              <a:tr h="934489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Opt1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altLang="zh-CN" sz="1400" dirty="0" smtClean="0"/>
                        <a:t> Simple, can reuse current</a:t>
                      </a:r>
                      <a:r>
                        <a:rPr lang="en-US" altLang="zh-CN" sz="1400" baseline="0" dirty="0" smtClean="0"/>
                        <a:t> frames and procedures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altLang="zh-CN" sz="1400" dirty="0" smtClean="0"/>
                        <a:t> The delay for error recovery is longer compared with Opt2</a:t>
                      </a:r>
                      <a:endParaRPr lang="zh-CN" altLang="en-US" sz="1400" dirty="0"/>
                    </a:p>
                  </a:txBody>
                  <a:tcPr/>
                </a:tc>
              </a:tr>
              <a:tr h="1123835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Opt2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altLang="zh-CN" sz="1400" dirty="0" smtClean="0"/>
                        <a:t> The</a:t>
                      </a:r>
                      <a:r>
                        <a:rPr lang="en-US" altLang="zh-CN" sz="1400" baseline="0" dirty="0" smtClean="0"/>
                        <a:t> error recovery procedure is quick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altLang="zh-CN" sz="1400" dirty="0" smtClean="0"/>
                        <a:t> Requires additional transmit capability of the WUR, e.g., PA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altLang="zh-CN" sz="1400" dirty="0" smtClean="0"/>
                        <a:t> The ACK transmitted by the WUR may not contain L-Preamble</a:t>
                      </a:r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1065213"/>
          </a:xfrm>
        </p:spPr>
        <p:txBody>
          <a:bodyPr/>
          <a:lstStyle/>
          <a:p>
            <a:r>
              <a:rPr lang="en-US" altLang="zh-CN" dirty="0" smtClean="0"/>
              <a:t>Wakeup procedure for multiple STAs – Opt1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175259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dirty="0" smtClean="0"/>
              <a:t>Main procedure: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Step 1: the AP sends a wakeup packet to multiple STAs carrying the STAs’ wakeup IDs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Step 2: the STAs’ WURs receive the wakeup packet, then wakeup the main radios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Step 3: each STA sends a PS-Poll frame to the AP to solicit its buffer unit, receives the following DL frame, and sends a block ACK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cxnSp>
        <p:nvCxnSpPr>
          <p:cNvPr id="6" name="直接连接符 5"/>
          <p:cNvCxnSpPr/>
          <p:nvPr/>
        </p:nvCxnSpPr>
        <p:spPr bwMode="auto">
          <a:xfrm>
            <a:off x="1905000" y="4419600"/>
            <a:ext cx="6408712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 bwMode="auto">
          <a:xfrm>
            <a:off x="1905000" y="5139680"/>
            <a:ext cx="6408712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 bwMode="auto">
          <a:xfrm>
            <a:off x="2265040" y="4059560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Wakeup packet for multiple STAs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5001344" y="4203576"/>
            <a:ext cx="432048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Data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0" name="直接连接符 9"/>
          <p:cNvCxnSpPr/>
          <p:nvPr/>
        </p:nvCxnSpPr>
        <p:spPr bwMode="auto">
          <a:xfrm>
            <a:off x="1905000" y="5427712"/>
            <a:ext cx="6408712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72952" y="4275584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AP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00944" y="4995664"/>
            <a:ext cx="5573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err="1" smtClean="0">
                <a:solidFill>
                  <a:schemeClr val="tx1"/>
                </a:solidFill>
              </a:rPr>
              <a:t>WuR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68896" y="5283696"/>
            <a:ext cx="977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Main radio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14" name="直接箭头连接符 13"/>
          <p:cNvCxnSpPr>
            <a:stCxn id="8" idx="3"/>
          </p:cNvCxnSpPr>
          <p:nvPr/>
        </p:nvCxnSpPr>
        <p:spPr bwMode="auto">
          <a:xfrm>
            <a:off x="3561184" y="4239580"/>
            <a:ext cx="0" cy="900100"/>
          </a:xfrm>
          <a:prstGeom prst="straightConnector1">
            <a:avLst/>
          </a:prstGeom>
          <a:ln>
            <a:tailEnd type="arrow"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 bwMode="auto">
          <a:xfrm>
            <a:off x="3561184" y="5139680"/>
            <a:ext cx="288032" cy="288032"/>
          </a:xfrm>
          <a:prstGeom prst="straightConnector1">
            <a:avLst/>
          </a:prstGeom>
          <a:ln>
            <a:tailEnd type="arrow"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33192" y="5139680"/>
            <a:ext cx="6351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wakeup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4281264" y="5211688"/>
            <a:ext cx="576064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</a:pPr>
            <a:r>
              <a:rPr lang="en-US" altLang="zh-CN" sz="9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PS-Poll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5577408" y="5211688"/>
            <a:ext cx="360040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BA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0864" y="5067672"/>
            <a:ext cx="6479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STA1: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22" name="直接连接符 21"/>
          <p:cNvCxnSpPr/>
          <p:nvPr/>
        </p:nvCxnSpPr>
        <p:spPr bwMode="auto">
          <a:xfrm>
            <a:off x="1905000" y="5715744"/>
            <a:ext cx="6408712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 bwMode="auto">
          <a:xfrm>
            <a:off x="1905000" y="6003776"/>
            <a:ext cx="6408712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00944" y="5571728"/>
            <a:ext cx="5573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err="1" smtClean="0">
                <a:solidFill>
                  <a:schemeClr val="tx1"/>
                </a:solidFill>
              </a:rPr>
              <a:t>WuR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68896" y="5859760"/>
            <a:ext cx="977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Main radio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26" name="直接箭头连接符 25"/>
          <p:cNvCxnSpPr/>
          <p:nvPr/>
        </p:nvCxnSpPr>
        <p:spPr bwMode="auto">
          <a:xfrm>
            <a:off x="3561184" y="5715744"/>
            <a:ext cx="288032" cy="288032"/>
          </a:xfrm>
          <a:prstGeom prst="straightConnector1">
            <a:avLst/>
          </a:prstGeom>
          <a:ln>
            <a:tailEnd type="arrow"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633192" y="5715744"/>
            <a:ext cx="6351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wakeup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28" name="矩形 27"/>
          <p:cNvSpPr/>
          <p:nvPr/>
        </p:nvSpPr>
        <p:spPr bwMode="auto">
          <a:xfrm>
            <a:off x="6297488" y="5787752"/>
            <a:ext cx="576064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</a:pPr>
            <a:r>
              <a:rPr lang="en-US" altLang="zh-CN" sz="9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PS-Poll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9" name="矩形 28"/>
          <p:cNvSpPr/>
          <p:nvPr/>
        </p:nvSpPr>
        <p:spPr bwMode="auto">
          <a:xfrm>
            <a:off x="7737648" y="5787752"/>
            <a:ext cx="360040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BA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0864" y="5643736"/>
            <a:ext cx="6479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STA2: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31" name="直接箭头连接符 30"/>
          <p:cNvCxnSpPr>
            <a:stCxn id="8" idx="3"/>
          </p:cNvCxnSpPr>
          <p:nvPr/>
        </p:nvCxnSpPr>
        <p:spPr bwMode="auto">
          <a:xfrm>
            <a:off x="3561184" y="4239580"/>
            <a:ext cx="0" cy="1476164"/>
          </a:xfrm>
          <a:prstGeom prst="straightConnector1">
            <a:avLst/>
          </a:prstGeom>
          <a:ln>
            <a:tailEnd type="arrow"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 bwMode="auto">
          <a:xfrm>
            <a:off x="7017568" y="4203576"/>
            <a:ext cx="432048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Data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33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1065213"/>
          </a:xfrm>
        </p:spPr>
        <p:txBody>
          <a:bodyPr/>
          <a:lstStyle/>
          <a:p>
            <a:r>
              <a:rPr lang="en-US" altLang="zh-CN" dirty="0" smtClean="0"/>
              <a:t>Wakeup procedure for multiple STAs – Opt2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057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dirty="0" smtClean="0"/>
              <a:t>Main procedure: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Step 1: the AP sends a wakeup packet to multiple STAs carrying the STAs’ wakeup IDs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Step 2: the STAs’ WURs receive the wakeup packet, then wakeup the main radios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Step 3: the AP sends a “trigger for PS-Poll” frame to the STAs to solicit the PS-Poll frame from each STA, followed by the transmission of DL data frames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dirty="0" smtClean="0"/>
              <a:t>Analysis: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Opt1 is suitable for non-MU capable STAs, Opt2 is more efficient for MU capable STAs</a:t>
            </a:r>
            <a:endParaRPr lang="zh-CN" altLang="en-US" sz="14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cxnSp>
        <p:nvCxnSpPr>
          <p:cNvPr id="6" name="直接连接符 5"/>
          <p:cNvCxnSpPr/>
          <p:nvPr/>
        </p:nvCxnSpPr>
        <p:spPr bwMode="auto">
          <a:xfrm>
            <a:off x="1905000" y="4571256"/>
            <a:ext cx="6408712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 bwMode="auto">
          <a:xfrm>
            <a:off x="1905000" y="5291336"/>
            <a:ext cx="6408712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 bwMode="auto">
          <a:xfrm>
            <a:off x="2265040" y="4211216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1" hangingPunct="1">
              <a:buClr>
                <a:srgbClr val="CC9900"/>
              </a:buClr>
              <a:buSzTx/>
            </a:pPr>
            <a:r>
              <a:rPr lang="en-US" altLang="zh-CN" sz="9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Wakeup packet for multiple STAs</a:t>
            </a:r>
            <a:endParaRPr lang="zh-CN" altLang="en-US" sz="900" dirty="0" smtClean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4209256" y="4355232"/>
            <a:ext cx="1224136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Trigger for PS-Poll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0" name="直接连接符 9"/>
          <p:cNvCxnSpPr/>
          <p:nvPr/>
        </p:nvCxnSpPr>
        <p:spPr bwMode="auto">
          <a:xfrm>
            <a:off x="1905000" y="5579368"/>
            <a:ext cx="6408712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72952" y="4427240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AP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00944" y="5147320"/>
            <a:ext cx="5573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err="1" smtClean="0">
                <a:solidFill>
                  <a:schemeClr val="tx1"/>
                </a:solidFill>
              </a:rPr>
              <a:t>WuR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68896" y="5435352"/>
            <a:ext cx="977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Main radio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14" name="直接箭头连接符 13"/>
          <p:cNvCxnSpPr>
            <a:stCxn id="8" idx="3"/>
          </p:cNvCxnSpPr>
          <p:nvPr/>
        </p:nvCxnSpPr>
        <p:spPr bwMode="auto">
          <a:xfrm>
            <a:off x="3561184" y="4391236"/>
            <a:ext cx="0" cy="900100"/>
          </a:xfrm>
          <a:prstGeom prst="straightConnector1">
            <a:avLst/>
          </a:prstGeom>
          <a:ln>
            <a:tailEnd type="arrow"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 bwMode="auto">
          <a:xfrm>
            <a:off x="3561184" y="5291336"/>
            <a:ext cx="288032" cy="288032"/>
          </a:xfrm>
          <a:prstGeom prst="straightConnector1">
            <a:avLst/>
          </a:prstGeom>
          <a:ln>
            <a:tailEnd type="arrow"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33192" y="5291336"/>
            <a:ext cx="6351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wakeup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5793432" y="5363344"/>
            <a:ext cx="576064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</a:pPr>
            <a:r>
              <a:rPr lang="en-US" altLang="zh-CN" sz="9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PS-Poll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7737648" y="5363344"/>
            <a:ext cx="360040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BA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0864" y="5219328"/>
            <a:ext cx="6479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STA1: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22" name="直接连接符 21"/>
          <p:cNvCxnSpPr/>
          <p:nvPr/>
        </p:nvCxnSpPr>
        <p:spPr bwMode="auto">
          <a:xfrm>
            <a:off x="1905000" y="5867400"/>
            <a:ext cx="6408712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 bwMode="auto">
          <a:xfrm>
            <a:off x="1905000" y="6155432"/>
            <a:ext cx="6408712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00944" y="5723384"/>
            <a:ext cx="5573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err="1" smtClean="0">
                <a:solidFill>
                  <a:schemeClr val="tx1"/>
                </a:solidFill>
              </a:rPr>
              <a:t>WuR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68896" y="6011416"/>
            <a:ext cx="977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Main radio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26" name="直接箭头连接符 25"/>
          <p:cNvCxnSpPr/>
          <p:nvPr/>
        </p:nvCxnSpPr>
        <p:spPr bwMode="auto">
          <a:xfrm>
            <a:off x="3561184" y="5867400"/>
            <a:ext cx="288032" cy="288032"/>
          </a:xfrm>
          <a:prstGeom prst="straightConnector1">
            <a:avLst/>
          </a:prstGeom>
          <a:ln>
            <a:tailEnd type="arrow"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633192" y="5867400"/>
            <a:ext cx="6351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wakeup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28" name="矩形 27"/>
          <p:cNvSpPr/>
          <p:nvPr/>
        </p:nvSpPr>
        <p:spPr bwMode="auto">
          <a:xfrm>
            <a:off x="5793432" y="5939408"/>
            <a:ext cx="576064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</a:pPr>
            <a:r>
              <a:rPr lang="en-US" altLang="zh-CN" sz="9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PS-Poll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9" name="矩形 28"/>
          <p:cNvSpPr/>
          <p:nvPr/>
        </p:nvSpPr>
        <p:spPr bwMode="auto">
          <a:xfrm>
            <a:off x="7737648" y="5939408"/>
            <a:ext cx="360040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BA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0864" y="5795392"/>
            <a:ext cx="6479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STA2: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31" name="直接箭头连接符 30"/>
          <p:cNvCxnSpPr>
            <a:stCxn id="8" idx="3"/>
          </p:cNvCxnSpPr>
          <p:nvPr/>
        </p:nvCxnSpPr>
        <p:spPr bwMode="auto">
          <a:xfrm>
            <a:off x="3561184" y="4391236"/>
            <a:ext cx="0" cy="1476164"/>
          </a:xfrm>
          <a:prstGeom prst="straightConnector1">
            <a:avLst/>
          </a:prstGeom>
          <a:ln>
            <a:tailEnd type="arrow"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 bwMode="auto">
          <a:xfrm>
            <a:off x="6585520" y="4355232"/>
            <a:ext cx="864096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Data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33" name="矩形 32"/>
          <p:cNvSpPr/>
          <p:nvPr/>
        </p:nvSpPr>
        <p:spPr bwMode="auto">
          <a:xfrm>
            <a:off x="6585520" y="4139208"/>
            <a:ext cx="864096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Data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34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Beacon frame for WUR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3124200"/>
            <a:ext cx="7770813" cy="2970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dirty="0" smtClean="0"/>
              <a:t>The AP can periodically send WUR Beacon frames to achieve the following functions</a:t>
            </a:r>
            <a:endParaRPr lang="en-US" altLang="zh-CN" sz="1400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 smtClean="0"/>
              <a:t>Heart Beat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CN" sz="1400" dirty="0" smtClean="0"/>
              <a:t>enabling STAs to know whether they are within the range of the BSS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 smtClean="0"/>
              <a:t>Time synchronization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CN" sz="1400" dirty="0" smtClean="0"/>
              <a:t>correcting the clock drift of the WUR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 smtClean="0"/>
              <a:t>Group addressed wakeup (by TIM)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CN" sz="1400" dirty="0" smtClean="0"/>
              <a:t>TIM (traffic  indication map) can indicate the presence of DL BU for the STAs, hence the TIM can also behave as a wakeup indication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cxnSp>
        <p:nvCxnSpPr>
          <p:cNvPr id="6" name="直接连接符 5"/>
          <p:cNvCxnSpPr/>
          <p:nvPr/>
        </p:nvCxnSpPr>
        <p:spPr bwMode="auto">
          <a:xfrm>
            <a:off x="762000" y="2819400"/>
            <a:ext cx="7704856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 bwMode="auto">
          <a:xfrm rot="5400000">
            <a:off x="671990" y="2189330"/>
            <a:ext cx="1008112" cy="2520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WUR Beacon</a:t>
            </a:r>
            <a:endParaRPr kumimoji="0" lang="zh-CN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8" name="矩形 7"/>
          <p:cNvSpPr/>
          <p:nvPr/>
        </p:nvSpPr>
        <p:spPr bwMode="auto">
          <a:xfrm rot="5400000">
            <a:off x="2400182" y="2189330"/>
            <a:ext cx="1008112" cy="2520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WUR Beacon</a:t>
            </a:r>
            <a:endParaRPr kumimoji="0" lang="zh-CN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9" name="矩形 8"/>
          <p:cNvSpPr/>
          <p:nvPr/>
        </p:nvSpPr>
        <p:spPr bwMode="auto">
          <a:xfrm rot="5400000">
            <a:off x="4128374" y="2189330"/>
            <a:ext cx="1008112" cy="2520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WUR Beacon</a:t>
            </a:r>
            <a:endParaRPr kumimoji="0" lang="zh-CN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0" name="矩形 9"/>
          <p:cNvSpPr/>
          <p:nvPr/>
        </p:nvSpPr>
        <p:spPr bwMode="auto">
          <a:xfrm rot="5400000">
            <a:off x="5928574" y="2189330"/>
            <a:ext cx="1008112" cy="2520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WUR Beacon</a:t>
            </a:r>
            <a:endParaRPr kumimoji="0" lang="zh-CN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1" name="矩形 10"/>
          <p:cNvSpPr/>
          <p:nvPr/>
        </p:nvSpPr>
        <p:spPr bwMode="auto">
          <a:xfrm rot="5400000">
            <a:off x="7656766" y="2189330"/>
            <a:ext cx="1008112" cy="2520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WUR Beacon</a:t>
            </a:r>
            <a:endParaRPr kumimoji="0" lang="zh-CN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2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Channel Access for wakeup frames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213359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2000" dirty="0" smtClean="0"/>
              <a:t>There is a coexistence requirement in the PAR of WUR [1]</a:t>
            </a:r>
          </a:p>
          <a:p>
            <a:pPr lvl="1">
              <a:buFont typeface="Arial" pitchFamily="34" charset="0"/>
              <a:buChar char="•"/>
            </a:pPr>
            <a:r>
              <a:rPr lang="en-GB" altLang="zh-CN" sz="1800" u="sng" dirty="0" smtClean="0"/>
              <a:t>“The WUR devices coexist with legacy IEEE 802.11 devices in the same band.”</a:t>
            </a:r>
            <a:endParaRPr lang="en-US" altLang="zh-CN" sz="1800" dirty="0" smtClean="0"/>
          </a:p>
          <a:p>
            <a:pPr>
              <a:buFont typeface="Arial" pitchFamily="34" charset="0"/>
              <a:buChar char="•"/>
            </a:pPr>
            <a:r>
              <a:rPr lang="en-US" altLang="zh-CN" sz="2000" dirty="0" smtClean="0"/>
              <a:t>In order to satisfy the coexistence requirement and to avoid collisions among multiple wakeup frames, we propose to use the CSMA/CA based EDCA scheme to send wakeup frames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cxnSp>
        <p:nvCxnSpPr>
          <p:cNvPr id="7" name="直接箭头连接符 6"/>
          <p:cNvCxnSpPr/>
          <p:nvPr/>
        </p:nvCxnSpPr>
        <p:spPr bwMode="auto">
          <a:xfrm>
            <a:off x="1447800" y="5410200"/>
            <a:ext cx="5791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矩形 7"/>
          <p:cNvSpPr/>
          <p:nvPr/>
        </p:nvSpPr>
        <p:spPr bwMode="auto">
          <a:xfrm>
            <a:off x="4343400" y="5029200"/>
            <a:ext cx="15240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Wakeup Frame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3429000" y="5181600"/>
            <a:ext cx="914400" cy="228600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" name="直接连接符 10"/>
          <p:cNvCxnSpPr/>
          <p:nvPr/>
        </p:nvCxnSpPr>
        <p:spPr bwMode="auto">
          <a:xfrm flipV="1">
            <a:off x="3429000" y="5181600"/>
            <a:ext cx="7620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接连接符 11"/>
          <p:cNvCxnSpPr/>
          <p:nvPr/>
        </p:nvCxnSpPr>
        <p:spPr bwMode="auto">
          <a:xfrm flipV="1">
            <a:off x="3505200" y="5181600"/>
            <a:ext cx="7620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接连接符 12"/>
          <p:cNvCxnSpPr/>
          <p:nvPr/>
        </p:nvCxnSpPr>
        <p:spPr bwMode="auto">
          <a:xfrm flipV="1">
            <a:off x="3581400" y="5181600"/>
            <a:ext cx="7620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直接连接符 13"/>
          <p:cNvCxnSpPr/>
          <p:nvPr/>
        </p:nvCxnSpPr>
        <p:spPr bwMode="auto">
          <a:xfrm flipV="1">
            <a:off x="3657600" y="5181600"/>
            <a:ext cx="7620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接连接符 14"/>
          <p:cNvCxnSpPr/>
          <p:nvPr/>
        </p:nvCxnSpPr>
        <p:spPr bwMode="auto">
          <a:xfrm flipV="1">
            <a:off x="3733800" y="5181600"/>
            <a:ext cx="7620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直接连接符 15"/>
          <p:cNvCxnSpPr/>
          <p:nvPr/>
        </p:nvCxnSpPr>
        <p:spPr bwMode="auto">
          <a:xfrm flipV="1">
            <a:off x="3810000" y="5181600"/>
            <a:ext cx="7620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接连接符 16"/>
          <p:cNvCxnSpPr/>
          <p:nvPr/>
        </p:nvCxnSpPr>
        <p:spPr bwMode="auto">
          <a:xfrm flipV="1">
            <a:off x="3886200" y="5181600"/>
            <a:ext cx="7620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直接连接符 17"/>
          <p:cNvCxnSpPr/>
          <p:nvPr/>
        </p:nvCxnSpPr>
        <p:spPr bwMode="auto">
          <a:xfrm flipV="1">
            <a:off x="3962400" y="5181600"/>
            <a:ext cx="7620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直接连接符 18"/>
          <p:cNvCxnSpPr/>
          <p:nvPr/>
        </p:nvCxnSpPr>
        <p:spPr bwMode="auto">
          <a:xfrm flipV="1">
            <a:off x="4038600" y="5181600"/>
            <a:ext cx="7620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直接连接符 19"/>
          <p:cNvCxnSpPr/>
          <p:nvPr/>
        </p:nvCxnSpPr>
        <p:spPr bwMode="auto">
          <a:xfrm flipV="1">
            <a:off x="4114800" y="5181600"/>
            <a:ext cx="7620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直接连接符 20"/>
          <p:cNvCxnSpPr/>
          <p:nvPr/>
        </p:nvCxnSpPr>
        <p:spPr bwMode="auto">
          <a:xfrm flipV="1">
            <a:off x="4191000" y="5181600"/>
            <a:ext cx="7620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直接连接符 21"/>
          <p:cNvCxnSpPr/>
          <p:nvPr/>
        </p:nvCxnSpPr>
        <p:spPr bwMode="auto">
          <a:xfrm flipV="1">
            <a:off x="4267200" y="5181600"/>
            <a:ext cx="7620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200400" y="4876800"/>
            <a:ext cx="1101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EDCA </a:t>
            </a:r>
            <a:r>
              <a:rPr lang="en-US" altLang="zh-CN" sz="1200" dirty="0" err="1" smtClean="0">
                <a:solidFill>
                  <a:schemeClr val="tx1"/>
                </a:solidFill>
              </a:rPr>
              <a:t>backoff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4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30546</TotalTime>
  <Words>1190</Words>
  <Application>Microsoft Office PowerPoint</Application>
  <PresentationFormat>全屏显示(4:3)</PresentationFormat>
  <Paragraphs>231</Paragraphs>
  <Slides>21</Slides>
  <Notes>2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3" baseType="lpstr">
      <vt:lpstr>Office Theme</vt:lpstr>
      <vt:lpstr>Document</vt:lpstr>
      <vt:lpstr>Initial Thoughts on High Level MAC Procedures</vt:lpstr>
      <vt:lpstr>Outline</vt:lpstr>
      <vt:lpstr>Wakeup procedure for a single STA – Opt1</vt:lpstr>
      <vt:lpstr>Wakeup procedure for a single STA – Opt2</vt:lpstr>
      <vt:lpstr>Wakeup procedure for a single STA</vt:lpstr>
      <vt:lpstr>Wakeup procedure for multiple STAs – Opt1</vt:lpstr>
      <vt:lpstr>Wakeup procedure for multiple STAs – Opt2</vt:lpstr>
      <vt:lpstr>Beacon frame for WUR</vt:lpstr>
      <vt:lpstr>Channel Access for wakeup frames</vt:lpstr>
      <vt:lpstr>Conclusion</vt:lpstr>
      <vt:lpstr>Reference</vt:lpstr>
      <vt:lpstr>Straw Poll 1</vt:lpstr>
      <vt:lpstr>Straw Poll 2</vt:lpstr>
      <vt:lpstr>Straw Poll 3</vt:lpstr>
      <vt:lpstr>Straw Poll 4</vt:lpstr>
      <vt:lpstr>Straw Poll 5</vt:lpstr>
      <vt:lpstr>Motion 1</vt:lpstr>
      <vt:lpstr>Motion 2</vt:lpstr>
      <vt:lpstr>Motion 3</vt:lpstr>
      <vt:lpstr>Motion 4</vt:lpstr>
      <vt:lpstr>Motion 5</vt:lpstr>
    </vt:vector>
  </TitlesOfParts>
  <Company>Huawei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Initial thoughts for MAC procedures</dc:title>
  <dc:creator>Jason Yuchen Guo</dc:creator>
  <cp:lastModifiedBy>g00289114</cp:lastModifiedBy>
  <cp:revision>1705</cp:revision>
  <cp:lastPrinted>1601-01-01T00:00:00Z</cp:lastPrinted>
  <dcterms:created xsi:type="dcterms:W3CDTF">2015-10-31T00:33:08Z</dcterms:created>
  <dcterms:modified xsi:type="dcterms:W3CDTF">2017-03-16T18:27:30Z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(2)tg8sK4VjxTYpO0roNfY+0KFVSWoam3+3ctYKaXw7eLVqBQ57DPxwipWaNHIYKiLUu5owIW/1
7VcLe5SjyvkubuNtzh9F9hh4xsOQ63Qqnzkoe80kXFgLF4HaQpayB0AkV1UDmzPB2tT/gPYT
pxnlwvSyuG5SfRk5NOmm8O/6afY1bnEaUbmy88VQXkYkOG29y4jAKv7Hi2y576UxNyu5Gq4O
Xu8WoKlneoO/OaCA5i</vt:lpwstr>
  </property>
  <property fmtid="{D5CDD505-2E9C-101B-9397-08002B2CF9AE}" pid="3" name="_2015_ms_pID_7253431">
    <vt:lpwstr>AHU/33dlLJOP9+53oPHTs3+RpZuRhUHN4CZYd1w6PGc+ridWbkFOLn
Ssz1buTyrTCDgNZgTbSfE6j15Nps9Jjko4wnIU/0wqfJHQAhd1Bji4SKI+9ucv8UjX8K00iW
p829XeA+Ky0XXBUXbJ22rAKWUYiL790ygwq7bnKibD2dFGW8Stb6rHZLwBj3JaDyae3pC09m
QwQEGWueP+GhaQV4</vt:lpwstr>
  </property>
  <property fmtid="{D5CDD505-2E9C-101B-9397-08002B2CF9AE}" pid="4" name="sflag">
    <vt:lpwstr>1478207683</vt:lpwstr>
  </property>
</Properties>
</file>