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Default Extension="doc" ContentType="application/msword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6" r:id="rId2"/>
    <p:sldId id="257" r:id="rId3"/>
    <p:sldId id="259" r:id="rId4"/>
    <p:sldId id="261" r:id="rId5"/>
    <p:sldId id="268" r:id="rId6"/>
    <p:sldId id="260" r:id="rId7"/>
    <p:sldId id="262" r:id="rId8"/>
    <p:sldId id="263" r:id="rId9"/>
    <p:sldId id="264" r:id="rId10"/>
    <p:sldId id="266" r:id="rId11"/>
    <p:sldId id="258" r:id="rId12"/>
    <p:sldId id="269" r:id="rId13"/>
    <p:sldId id="275" r:id="rId14"/>
    <p:sldId id="270" r:id="rId15"/>
    <p:sldId id="271" r:id="rId16"/>
    <p:sldId id="273" r:id="rId17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971" autoAdjust="0"/>
    <p:restoredTop sz="96349" autoAdjust="0"/>
  </p:normalViewPr>
  <p:slideViewPr>
    <p:cSldViewPr>
      <p:cViewPr varScale="1">
        <p:scale>
          <a:sx n="72" d="100"/>
          <a:sy n="72" d="100"/>
        </p:scale>
        <p:origin x="-1134" y="-9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0" d="100"/>
          <a:sy n="80" d="100"/>
        </p:scale>
        <p:origin x="-3204" y="-102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87CCAAF-252C-4847-8D16-EDD6B40E4912}" type="datetimeFigureOut">
              <a:rPr lang="en-US" smtClean="0"/>
              <a:pPr/>
              <a:t>3/13/2017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Month Year</a:t>
            </a:r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 smtClean="0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802.11-yy/xxxxr0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US"/>
              <a:t>Month Year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John Doe, Some Company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840307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</a:t>
            </a:r>
            <a:r>
              <a:rPr lang="en-GB" dirty="0" err="1" smtClean="0"/>
              <a:t>etc</a:t>
            </a:r>
            <a:r>
              <a:rPr lang="en-GB" dirty="0" smtClean="0"/>
              <a:t>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altLang="zh-CN" dirty="0" smtClean="0"/>
              <a:t>March 2017</a:t>
            </a:r>
            <a:endParaRPr lang="en-GB" altLang="zh-CN" dirty="0" smtClean="0"/>
          </a:p>
        </p:txBody>
      </p:sp>
      <p:sp>
        <p:nvSpPr>
          <p:cNvPr id="7" name="Footer Placeholder 5"/>
          <p:cNvSpPr>
            <a:spLocks noGrp="1"/>
          </p:cNvSpPr>
          <p:nvPr userDrawn="1"/>
        </p:nvSpPr>
        <p:spPr bwMode="auto">
          <a:xfrm>
            <a:off x="5310193" y="6524625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defPPr>
              <a:defRPr lang="en-GB"/>
            </a:defPPr>
            <a:lvl1pPr algn="r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 kern="1200">
                <a:solidFill>
                  <a:srgbClr val="000000"/>
                </a:solidFill>
                <a:latin typeface="Times New Roman" pitchFamily="16" charset="0"/>
                <a:ea typeface="MS Gothic" charset="-128"/>
                <a:cs typeface="Arial Unicode MS" charset="0"/>
              </a:defRPr>
            </a:lvl1pPr>
            <a:lvl2pPr marL="742950" indent="-28575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2pPr>
            <a:lvl3pPr marL="11430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3pPr>
            <a:lvl4pPr marL="16002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4pPr>
            <a:lvl5pPr marL="2057400" indent="-228600" algn="l" defTabSz="449263" rtl="0" eaLnBrk="0" fontAlgn="base" hangingPunct="0"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5pPr>
            <a:lvl6pPr marL="22860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6pPr>
            <a:lvl7pPr marL="27432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7pPr>
            <a:lvl8pPr marL="32004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8pPr>
            <a:lvl9pPr marL="3657600" algn="l" defTabSz="914400" rtl="0" eaLnBrk="1" latinLnBrk="0" hangingPunct="1">
              <a:defRPr sz="2400" kern="1200">
                <a:solidFill>
                  <a:schemeClr val="bg1"/>
                </a:solidFill>
                <a:latin typeface="Times New Roman" pitchFamily="16" charset="0"/>
                <a:ea typeface="MS Gothic" charset="-128"/>
                <a:cs typeface="+mn-cs"/>
              </a:defRPr>
            </a:lvl9pPr>
          </a:lstStyle>
          <a:p>
            <a:r>
              <a:rPr lang="en-GB" dirty="0" smtClean="0"/>
              <a:t>Jason </a:t>
            </a:r>
            <a:r>
              <a:rPr lang="en-GB" dirty="0" err="1" smtClean="0"/>
              <a:t>Yuchen</a:t>
            </a:r>
            <a:r>
              <a:rPr lang="en-GB" dirty="0" smtClean="0"/>
              <a:t> Guo, et al., Huawei Technologies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2017</a:t>
            </a:r>
            <a:endParaRPr lang="en-GB" altLang="zh-CN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2017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2017</a:t>
            </a:r>
            <a:endParaRPr lang="en-GB" altLang="zh-CN" dirty="0"/>
          </a:p>
        </p:txBody>
      </p:sp>
      <p:sp>
        <p:nvSpPr>
          <p:cNvPr id="11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Ross Jian Yu, etc., Huawei Technologies</a:t>
            </a:r>
            <a:endParaRPr lang="en-GB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6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2017</a:t>
            </a:r>
            <a:endParaRPr lang="en-GB" altLang="zh-CN" dirty="0"/>
          </a:p>
        </p:txBody>
      </p:sp>
      <p:sp>
        <p:nvSpPr>
          <p:cNvPr id="7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2017</a:t>
            </a:r>
            <a:endParaRPr lang="en-GB" altLang="zh-CN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2017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7" name="Date Placeholder 4"/>
          <p:cNvSpPr>
            <a:spLocks noGrp="1"/>
          </p:cNvSpPr>
          <p:nvPr>
            <p:ph type="dt" idx="10"/>
          </p:nvPr>
        </p:nvSpPr>
        <p:spPr>
          <a:xfrm>
            <a:off x="696912" y="333375"/>
            <a:ext cx="1874823" cy="273050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zh-CN" dirty="0" smtClean="0"/>
              <a:t>2017</a:t>
            </a:r>
            <a:endParaRPr lang="en-GB" altLang="zh-CN" dirty="0"/>
          </a:p>
        </p:txBody>
      </p:sp>
      <p:sp>
        <p:nvSpPr>
          <p:cNvPr id="8" name="Footer Placeholder 5"/>
          <p:cNvSpPr>
            <a:spLocks noGrp="1"/>
          </p:cNvSpPr>
          <p:nvPr>
            <p:ph type="ftr" idx="11"/>
          </p:nvPr>
        </p:nvSpPr>
        <p:spPr>
          <a:xfrm>
            <a:off x="5357818" y="6475413"/>
            <a:ext cx="3184520" cy="18097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r>
              <a:rPr lang="en-GB" dirty="0" smtClean="0"/>
              <a:t>Shahrnaz Azizi, etc., Intel Corporation</a:t>
            </a:r>
            <a:endParaRPr lang="en-GB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the outline text format</a:t>
            </a:r>
          </a:p>
          <a:p>
            <a:pPr lvl="1"/>
            <a:r>
              <a:rPr lang="en-GB" smtClean="0"/>
              <a:t>Second Outline Level</a:t>
            </a:r>
          </a:p>
          <a:p>
            <a:pPr lvl="2"/>
            <a:r>
              <a:rPr lang="en-GB" smtClean="0"/>
              <a:t>Third Outline Level</a:t>
            </a:r>
          </a:p>
          <a:p>
            <a:pPr lvl="3"/>
            <a:r>
              <a:rPr lang="en-GB" smtClean="0"/>
              <a:t>Fourth Outline Level</a:t>
            </a:r>
          </a:p>
          <a:p>
            <a:pPr lvl="4"/>
            <a:r>
              <a:rPr lang="en-GB" smtClean="0"/>
              <a:t>Fifth Outline Level</a:t>
            </a:r>
          </a:p>
          <a:p>
            <a:pPr lvl="4"/>
            <a:r>
              <a:rPr lang="en-GB" smtClean="0"/>
              <a:t>Sixth Outline Level</a:t>
            </a:r>
          </a:p>
          <a:p>
            <a:pPr lvl="4"/>
            <a:r>
              <a:rPr lang="en-GB" smtClean="0"/>
              <a:t>Seventh Outline Level</a:t>
            </a:r>
          </a:p>
          <a:p>
            <a:pPr lvl="4"/>
            <a:r>
              <a:rPr lang="en-GB" smtClean="0"/>
              <a:t>Eighth Outline Level</a:t>
            </a:r>
          </a:p>
          <a:p>
            <a:pPr lvl="4"/>
            <a:r>
              <a:rPr lang="en-GB" smtClean="0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 dirty="0" smtClean="0"/>
              <a:t>March 2017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2819400" y="357166"/>
            <a:ext cx="5681690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Initial thoughts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 </a:t>
            </a:r>
            <a:r>
              <a:rPr kumimoji="0" lang="en-US" sz="18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on high level MAC procedures</a:t>
            </a:r>
            <a:endParaRPr kumimoji="0" lang="en-GB" sz="18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timing>
    <p:tnLst>
      <p:par>
        <p:cTn id="1" dur="indefinite" restart="never" nodeType="tmRoot"/>
      </p:par>
    </p:tnLst>
  </p:timing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Initial Thoughts</a:t>
            </a:r>
            <a:r>
              <a:rPr lang="en-US" dirty="0" smtClean="0"/>
              <a:t> </a:t>
            </a:r>
            <a:r>
              <a:rPr lang="en-US" dirty="0" smtClean="0"/>
              <a:t>on High Level MAC Procedures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algn="ctr"/>
            <a:r>
              <a:rPr lang="en-GB" dirty="0" smtClean="0"/>
              <a:t>Date: 2017-2-13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93823DB3-BAA4-4F4A-B4B3-ED9ABE70E976}" type="slidenum">
              <a:rPr lang="en-GB" smtClean="0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xmlns="" val="1025533092"/>
              </p:ext>
            </p:extLst>
          </p:nvPr>
        </p:nvGraphicFramePr>
        <p:xfrm>
          <a:off x="1141413" y="2620963"/>
          <a:ext cx="6965950" cy="4052887"/>
        </p:xfrm>
        <a:graphic>
          <a:graphicData uri="http://schemas.openxmlformats.org/presentationml/2006/ole">
            <p:oleObj spid="_x0000_s3690" name="Document" r:id="rId4" imgW="8381821" imgH="4884712" progId="Word.Document.8">
              <p:embed/>
            </p:oleObj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742950" y="2133600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  <p:sp>
        <p:nvSpPr>
          <p:cNvPr id="7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Conclusion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In this contribution, we share our initial thoughts on MAC procedures of WUR, including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Wakeup procedures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Wakeup Beacon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Channel Access Scheme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</a:t>
            </a:r>
            <a:endParaRPr 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>
              <a:buAutoNum type="arabicPeriod"/>
            </a:pPr>
            <a:r>
              <a:rPr lang="en-US" altLang="zh-CN" dirty="0" smtClean="0"/>
              <a:t>11-16-1045-09-0wur-a-par-proposal-wur-sg</a:t>
            </a:r>
            <a:endParaRPr lang="en-US" dirty="0" smtClean="0"/>
          </a:p>
          <a:p>
            <a:pPr marL="457200" indent="-457200">
              <a:buAutoNum type="arabicPeriod"/>
            </a:pPr>
            <a:r>
              <a:rPr lang="en-US" dirty="0" smtClean="0"/>
              <a:t>11-16-1445-01-0wur-overall-mac-procedure-for-wur</a:t>
            </a:r>
          </a:p>
          <a:p>
            <a:pPr marL="457200" indent="-457200">
              <a:buAutoNum type="arabicPeriod"/>
            </a:pPr>
            <a:r>
              <a:rPr lang="en-US" dirty="0" smtClean="0"/>
              <a:t>11-16-1460-01-0wur-wur-mac-discussion</a:t>
            </a:r>
          </a:p>
          <a:p>
            <a:pPr marL="457200" indent="-457200">
              <a:buAutoNum type="arabicPeriod"/>
            </a:pPr>
            <a:r>
              <a:rPr lang="en-US" dirty="0" smtClean="0"/>
              <a:t>11-16-1470-00-0wur-wake-up-and-data-exchange-sequences</a:t>
            </a:r>
          </a:p>
          <a:p>
            <a:pPr marL="457200" indent="-457200">
              <a:buAutoNum type="arabicPeriod"/>
            </a:pPr>
            <a:r>
              <a:rPr lang="en-US" dirty="0" smtClean="0"/>
              <a:t>11-16-1400-00-0wur-power-efficient-wur-ap-discovery</a:t>
            </a:r>
          </a:p>
          <a:p>
            <a:pPr marL="457200" indent="-457200">
              <a:buAutoNum type="arabicPeriod"/>
            </a:pPr>
            <a:r>
              <a:rPr lang="en-US" dirty="0" smtClean="0"/>
              <a:t>11-16-1501-00-0wur-ap-discovery-using-wur</a:t>
            </a:r>
          </a:p>
          <a:p>
            <a:pPr marL="457200" indent="-457200">
              <a:buAutoNum type="arabicPeriod"/>
            </a:pPr>
            <a:r>
              <a:rPr lang="en-US" dirty="0" smtClean="0"/>
              <a:t>11-16-1504-01-0wur-discussion-of-wur-packets-design</a:t>
            </a: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762064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Do you agree that the STA should send a response frame to the AP using primary connectivity radio after receiving a wakeup packet?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Do you agree that a STA shall not transmit WUR signal if the primary connectivity radio of the STA is turned off?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3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Do you agree that the AP can send a Trigger Frame in 11ax to solicit response frames from one or more STAs after sending a wakeup packet to the STA(s)?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4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Do you agree to define a WUR Beacon frame which can be transmitted periodically?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The WUR Beacon is transmitted to WURs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Straw Poll 5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dirty="0" smtClean="0"/>
              <a:t>Do you agree to use EDCA to send wakeup packets?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dirty="0" smtClean="0"/>
              <a:t>The EDCA parameter set for wakeup packets is TBD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6550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Outline</a:t>
            </a:r>
            <a:endParaRPr lang="en-GB" dirty="0"/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685800">
              <a:buFont typeface="Arial" panose="020B0604020202020204" pitchFamily="34" charset="0"/>
              <a:buChar char="•"/>
            </a:pPr>
            <a:r>
              <a:rPr lang="en-US" dirty="0" smtClean="0"/>
              <a:t>This presentation discusses some basic MAC procedures for the wakeup radio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800" dirty="0" smtClean="0"/>
              <a:t>Wakeup procedure for one or more WUR STAs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800" dirty="0" smtClean="0"/>
              <a:t>Beacon frame for WUR</a:t>
            </a:r>
          </a:p>
          <a:p>
            <a:pPr marL="1085850" lvl="1">
              <a:buFont typeface="Arial" panose="020B0604020202020204" pitchFamily="34" charset="0"/>
              <a:buChar char="•"/>
            </a:pPr>
            <a:r>
              <a:rPr lang="en-US" sz="1800" dirty="0" smtClean="0"/>
              <a:t>Channel Access for wakeup frames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351F4386-A5E2-41A1-B4D0-BE653C929E06}" type="slidenum">
              <a:rPr lang="en-GB" smtClean="0"/>
              <a:pPr/>
              <a:t>2</a:t>
            </a:fld>
            <a:endParaRPr lang="en-GB"/>
          </a:p>
        </p:txBody>
      </p:sp>
      <p:sp>
        <p:nvSpPr>
          <p:cNvPr id="5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Wakeup procedure for a single STA – Opt1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36219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Main procedure: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1: the AP sends a wakeup packet to the STA carrying the STA’s wakeup ID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2: the STA’s WUR receives the wakeup packet, then wakeup the main radio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3: the STA sends a PS-Poll frame to the AP to solicit its buffer unit, receives the following DL frame, and sends a block ACK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Error recovery: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After sending the wakeup packet, if no PS-Poll has been received within a timeout duration, the AP can retransmit the wakeup packet until the max retransmit time is reached</a:t>
            </a:r>
            <a:endParaRPr lang="zh-CN" altLang="en-US" sz="1400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cxnSp>
        <p:nvCxnSpPr>
          <p:cNvPr id="6" name="直接连接符 5"/>
          <p:cNvCxnSpPr/>
          <p:nvPr/>
        </p:nvCxnSpPr>
        <p:spPr bwMode="auto">
          <a:xfrm>
            <a:off x="1560240" y="4876800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 bwMode="auto">
          <a:xfrm>
            <a:off x="1560240" y="5596880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 bwMode="auto">
          <a:xfrm>
            <a:off x="2057400" y="4660776"/>
            <a:ext cx="1159024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Wakeup packet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4728592" y="4660776"/>
            <a:ext cx="1008112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Data packet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0" name="直接连接符 9"/>
          <p:cNvCxnSpPr/>
          <p:nvPr/>
        </p:nvCxnSpPr>
        <p:spPr bwMode="auto">
          <a:xfrm>
            <a:off x="1560240" y="5884912"/>
            <a:ext cx="6408712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128192" y="4732784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AP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56184" y="5452864"/>
            <a:ext cx="557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err="1" smtClean="0">
                <a:solidFill>
                  <a:schemeClr val="tx1"/>
                </a:solidFill>
              </a:rPr>
              <a:t>WuR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24136" y="5740896"/>
            <a:ext cx="977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400" dirty="0" smtClean="0">
                <a:solidFill>
                  <a:schemeClr val="tx1"/>
                </a:solidFill>
              </a:rPr>
              <a:t>Main radio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6672808" y="4660776"/>
            <a:ext cx="1008112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algn="ctr">
              <a:buClr>
                <a:srgbClr val="CC9900"/>
              </a:buClr>
            </a:pPr>
            <a:r>
              <a:rPr lang="en-US" altLang="zh-CN" sz="9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Wakeup packet</a:t>
            </a:r>
            <a:endParaRPr lang="zh-CN" altLang="en-US" sz="90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800600" y="4876800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timeout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cxnSp>
        <p:nvCxnSpPr>
          <p:cNvPr id="16" name="直接箭头连接符 15"/>
          <p:cNvCxnSpPr>
            <a:stCxn id="8" idx="3"/>
          </p:cNvCxnSpPr>
          <p:nvPr/>
        </p:nvCxnSpPr>
        <p:spPr bwMode="auto">
          <a:xfrm>
            <a:off x="3216424" y="4768788"/>
            <a:ext cx="0" cy="828092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7" name="直接箭头连接符 16"/>
          <p:cNvCxnSpPr/>
          <p:nvPr/>
        </p:nvCxnSpPr>
        <p:spPr bwMode="auto">
          <a:xfrm>
            <a:off x="3216424" y="5596880"/>
            <a:ext cx="288032" cy="288032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3288432" y="5596880"/>
            <a:ext cx="6351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1100" dirty="0" smtClean="0">
                <a:solidFill>
                  <a:schemeClr val="tx1"/>
                </a:solidFill>
              </a:rPr>
              <a:t>wakeup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9" name="矩形 18"/>
          <p:cNvSpPr/>
          <p:nvPr/>
        </p:nvSpPr>
        <p:spPr bwMode="auto">
          <a:xfrm>
            <a:off x="3936504" y="5668888"/>
            <a:ext cx="576064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9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PS-Poll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20" name="直接连接符 19"/>
          <p:cNvCxnSpPr>
            <a:stCxn id="14" idx="1"/>
          </p:cNvCxnSpPr>
          <p:nvPr/>
        </p:nvCxnSpPr>
        <p:spPr bwMode="auto">
          <a:xfrm>
            <a:off x="6672808" y="4768788"/>
            <a:ext cx="0" cy="324036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1" name="直接连接符 20"/>
          <p:cNvCxnSpPr/>
          <p:nvPr/>
        </p:nvCxnSpPr>
        <p:spPr bwMode="auto">
          <a:xfrm>
            <a:off x="3216424" y="5020816"/>
            <a:ext cx="1512168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直接连接符 21"/>
          <p:cNvCxnSpPr/>
          <p:nvPr/>
        </p:nvCxnSpPr>
        <p:spPr bwMode="auto">
          <a:xfrm>
            <a:off x="5448672" y="5020816"/>
            <a:ext cx="1224136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6" name="矩形 25"/>
          <p:cNvSpPr/>
          <p:nvPr/>
        </p:nvSpPr>
        <p:spPr bwMode="auto">
          <a:xfrm>
            <a:off x="5880720" y="5668888"/>
            <a:ext cx="360040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3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Wakeup procedure for a single STA – Opt2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5908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Main procedure: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1: the AP sends a wakeup packet to the STA carrying the STA’s wakeup ID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2: the STA’s WUR receives the wakeup packet, </a:t>
            </a:r>
            <a:r>
              <a:rPr lang="en-US" altLang="zh-CN" sz="1400" b="1" dirty="0" smtClean="0"/>
              <a:t>replies an ACK</a:t>
            </a:r>
            <a:r>
              <a:rPr lang="en-US" altLang="zh-CN" sz="1400" dirty="0" smtClean="0"/>
              <a:t>, then wakeup the main radio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3: the AP sends the buffer unit,  and receives the following BA frame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Error recovery: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After sending the wakeup packet, if no </a:t>
            </a:r>
            <a:r>
              <a:rPr lang="en-US" altLang="zh-CN" sz="1400" b="1" dirty="0" smtClean="0"/>
              <a:t>ACK</a:t>
            </a:r>
            <a:r>
              <a:rPr lang="en-US" altLang="zh-CN" sz="1400" dirty="0" smtClean="0"/>
              <a:t> has been received within a timeout duration, the AP will retransmit the wakeup packet until the max retransmit time is reached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cxnSp>
        <p:nvCxnSpPr>
          <p:cNvPr id="6" name="直接连接符 5"/>
          <p:cNvCxnSpPr/>
          <p:nvPr/>
        </p:nvCxnSpPr>
        <p:spPr bwMode="auto">
          <a:xfrm>
            <a:off x="1592288" y="4876800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 bwMode="auto">
          <a:xfrm>
            <a:off x="1592288" y="5596880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 bwMode="auto">
          <a:xfrm>
            <a:off x="2096344" y="4660776"/>
            <a:ext cx="1152128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Wakeup packet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6272808" y="4660776"/>
            <a:ext cx="1008112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Data packet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0" name="直接连接符 9"/>
          <p:cNvCxnSpPr/>
          <p:nvPr/>
        </p:nvCxnSpPr>
        <p:spPr bwMode="auto">
          <a:xfrm>
            <a:off x="1592288" y="5884912"/>
            <a:ext cx="6408712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160240" y="4732784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AP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088232" y="5452864"/>
            <a:ext cx="557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err="1" smtClean="0">
                <a:solidFill>
                  <a:schemeClr val="tx1"/>
                </a:solidFill>
              </a:rPr>
              <a:t>WuR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656184" y="5740896"/>
            <a:ext cx="977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Main radio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4" name="矩形 13"/>
          <p:cNvSpPr/>
          <p:nvPr/>
        </p:nvSpPr>
        <p:spPr bwMode="auto">
          <a:xfrm>
            <a:off x="4760640" y="4660776"/>
            <a:ext cx="1008112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Wakeup packet</a:t>
            </a:r>
            <a:endParaRPr lang="zh-CN" altLang="en-US" sz="90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3608512" y="4876800"/>
            <a:ext cx="612668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timeout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6" name="矩形 15"/>
          <p:cNvSpPr/>
          <p:nvPr/>
        </p:nvSpPr>
        <p:spPr bwMode="auto">
          <a:xfrm>
            <a:off x="3464496" y="5380856"/>
            <a:ext cx="504056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lang="en-US" altLang="zh-CN" sz="9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ACK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7" name="直接连接符 16"/>
          <p:cNvCxnSpPr>
            <a:stCxn id="14" idx="1"/>
          </p:cNvCxnSpPr>
          <p:nvPr/>
        </p:nvCxnSpPr>
        <p:spPr bwMode="auto">
          <a:xfrm>
            <a:off x="4760640" y="4768788"/>
            <a:ext cx="0" cy="324036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8" name="直接连接符 17"/>
          <p:cNvCxnSpPr/>
          <p:nvPr/>
        </p:nvCxnSpPr>
        <p:spPr bwMode="auto">
          <a:xfrm>
            <a:off x="3248472" y="5020816"/>
            <a:ext cx="360040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9" name="直接连接符 18"/>
          <p:cNvCxnSpPr/>
          <p:nvPr/>
        </p:nvCxnSpPr>
        <p:spPr bwMode="auto">
          <a:xfrm>
            <a:off x="4256584" y="5020816"/>
            <a:ext cx="504056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0" name="矩形 19"/>
          <p:cNvSpPr/>
          <p:nvPr/>
        </p:nvSpPr>
        <p:spPr bwMode="auto">
          <a:xfrm>
            <a:off x="7424936" y="5668888"/>
            <a:ext cx="360040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21" name="直接连接符 20"/>
          <p:cNvCxnSpPr/>
          <p:nvPr/>
        </p:nvCxnSpPr>
        <p:spPr bwMode="auto">
          <a:xfrm>
            <a:off x="3248472" y="4804792"/>
            <a:ext cx="0" cy="324036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2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Wakeup procedure for a single STA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38099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Analysis: 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6" name="内容占位符 2"/>
          <p:cNvSpPr txBox="1">
            <a:spLocks/>
          </p:cNvSpPr>
          <p:nvPr/>
        </p:nvSpPr>
        <p:spPr bwMode="auto">
          <a:xfrm>
            <a:off x="685800" y="5105400"/>
            <a:ext cx="7770813" cy="4572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marL="342900" lvl="0" indent="-342900" eaLnBrk="1" hangingPunct="1">
              <a:spcBef>
                <a:spcPts val="600"/>
              </a:spcBef>
              <a:buFont typeface="Arial" pitchFamily="34" charset="0"/>
              <a:buChar char="•"/>
            </a:pPr>
            <a:r>
              <a:rPr lang="en-US" altLang="zh-CN" sz="1800" b="1" kern="0" dirty="0" smtClean="0">
                <a:solidFill>
                  <a:schemeClr val="tx1"/>
                </a:solidFill>
              </a:rPr>
              <a:t>We prefer Opt1</a:t>
            </a:r>
            <a:endParaRPr kumimoji="0" lang="en-US" altLang="zh-CN" sz="18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graphicFrame>
        <p:nvGraphicFramePr>
          <p:cNvPr id="7" name="表格 6"/>
          <p:cNvGraphicFramePr>
            <a:graphicFrameLocks noGrp="1"/>
          </p:cNvGraphicFramePr>
          <p:nvPr/>
        </p:nvGraphicFramePr>
        <p:xfrm>
          <a:off x="1371600" y="2560320"/>
          <a:ext cx="6324601" cy="246980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64920"/>
                <a:gridCol w="2240280"/>
                <a:gridCol w="2819401"/>
              </a:tblGrid>
              <a:tr h="411480">
                <a:tc>
                  <a:txBody>
                    <a:bodyPr/>
                    <a:lstStyle/>
                    <a:p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Pros</a:t>
                      </a:r>
                      <a:endParaRPr lang="zh-CN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altLang="zh-CN" dirty="0" smtClean="0"/>
                        <a:t>Cons</a:t>
                      </a:r>
                      <a:endParaRPr lang="zh-CN" altLang="en-US" dirty="0"/>
                    </a:p>
                  </a:txBody>
                  <a:tcPr/>
                </a:tc>
              </a:tr>
              <a:tr h="934489">
                <a:tc>
                  <a:txBody>
                    <a:bodyPr/>
                    <a:lstStyle/>
                    <a:p>
                      <a:r>
                        <a:rPr lang="en-US" altLang="zh-CN" b="1" dirty="0" smtClean="0"/>
                        <a:t>Opt1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altLang="zh-CN" sz="1400" dirty="0" smtClean="0"/>
                        <a:t> Simple, can reuse current</a:t>
                      </a:r>
                      <a:r>
                        <a:rPr lang="en-US" altLang="zh-CN" sz="1400" baseline="0" dirty="0" smtClean="0"/>
                        <a:t> frames and procedures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altLang="zh-CN" sz="1400" dirty="0" smtClean="0"/>
                        <a:t> The delay for error recovery is longer compared with Opt2</a:t>
                      </a:r>
                      <a:endParaRPr lang="zh-CN" altLang="en-US" sz="1400" dirty="0"/>
                    </a:p>
                  </a:txBody>
                  <a:tcPr/>
                </a:tc>
              </a:tr>
              <a:tr h="1123835">
                <a:tc>
                  <a:txBody>
                    <a:bodyPr/>
                    <a:lstStyle/>
                    <a:p>
                      <a:r>
                        <a:rPr lang="en-US" altLang="zh-CN" b="1" dirty="0" smtClean="0"/>
                        <a:t>Opt2</a:t>
                      </a:r>
                      <a:endParaRPr lang="zh-CN" alt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altLang="zh-CN" sz="1400" dirty="0" smtClean="0"/>
                        <a:t> The</a:t>
                      </a:r>
                      <a:r>
                        <a:rPr lang="en-US" altLang="zh-CN" sz="1400" baseline="0" dirty="0" smtClean="0"/>
                        <a:t> error recovery procedure is quick</a:t>
                      </a:r>
                      <a:endParaRPr lang="zh-CN" alt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altLang="zh-CN" sz="1400" dirty="0" smtClean="0"/>
                        <a:t> Requires additional transmit capability of the WUR, e.g., PA</a:t>
                      </a:r>
                    </a:p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en-US" altLang="zh-CN" sz="1400" dirty="0" smtClean="0"/>
                        <a:t> The ACK transmitted by the WUR may not contain L-Preamble</a:t>
                      </a:r>
                      <a:endParaRPr lang="zh-CN" altLang="en-US" sz="14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1065213"/>
          </a:xfrm>
        </p:spPr>
        <p:txBody>
          <a:bodyPr/>
          <a:lstStyle/>
          <a:p>
            <a:r>
              <a:rPr lang="en-US" altLang="zh-CN" dirty="0" smtClean="0"/>
              <a:t>Wakeup procedure for multiple STAs – Opt1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175259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Main procedure: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1: the AP sends a wakeup packet to multiple STAs carrying the STAs’ wakeup IDs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2: the STAs’ WURs receive the wakeup packet, then wakeup the main radios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3: each STA sends a PS-Poll frame to the AP to solicit its buffer unit, receives the following DL frame, and sends a block ACK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cxnSp>
        <p:nvCxnSpPr>
          <p:cNvPr id="6" name="直接连接符 5"/>
          <p:cNvCxnSpPr/>
          <p:nvPr/>
        </p:nvCxnSpPr>
        <p:spPr bwMode="auto">
          <a:xfrm>
            <a:off x="1905000" y="4419600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 bwMode="auto">
          <a:xfrm>
            <a:off x="1905000" y="5139680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 bwMode="auto">
          <a:xfrm>
            <a:off x="2265040" y="4059560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Wakeup packet for multiple STAs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5001344" y="4203576"/>
            <a:ext cx="432048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Data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0" name="直接连接符 9"/>
          <p:cNvCxnSpPr/>
          <p:nvPr/>
        </p:nvCxnSpPr>
        <p:spPr bwMode="auto">
          <a:xfrm>
            <a:off x="1905000" y="5427712"/>
            <a:ext cx="6408712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472952" y="4275584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AP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00944" y="4995664"/>
            <a:ext cx="557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err="1" smtClean="0">
                <a:solidFill>
                  <a:schemeClr val="tx1"/>
                </a:solidFill>
              </a:rPr>
              <a:t>WuR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68896" y="5283696"/>
            <a:ext cx="977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Main radio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4" name="直接箭头连接符 13"/>
          <p:cNvCxnSpPr>
            <a:stCxn id="8" idx="3"/>
          </p:cNvCxnSpPr>
          <p:nvPr/>
        </p:nvCxnSpPr>
        <p:spPr bwMode="auto">
          <a:xfrm>
            <a:off x="3561184" y="4239580"/>
            <a:ext cx="0" cy="900100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 bwMode="auto">
          <a:xfrm>
            <a:off x="3561184" y="5139680"/>
            <a:ext cx="288032" cy="288032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633192" y="5139680"/>
            <a:ext cx="6351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wakeup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4281264" y="5211688"/>
            <a:ext cx="576064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PS-Poll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5577408" y="5211688"/>
            <a:ext cx="360040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0864" y="5067672"/>
            <a:ext cx="6479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STA1: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22" name="直接连接符 21"/>
          <p:cNvCxnSpPr/>
          <p:nvPr/>
        </p:nvCxnSpPr>
        <p:spPr bwMode="auto">
          <a:xfrm>
            <a:off x="1905000" y="5715744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 bwMode="auto">
          <a:xfrm>
            <a:off x="1905000" y="6003776"/>
            <a:ext cx="6408712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00944" y="5571728"/>
            <a:ext cx="557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err="1" smtClean="0">
                <a:solidFill>
                  <a:schemeClr val="tx1"/>
                </a:solidFill>
              </a:rPr>
              <a:t>WuR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68896" y="5859760"/>
            <a:ext cx="977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Main radio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26" name="直接箭头连接符 25"/>
          <p:cNvCxnSpPr/>
          <p:nvPr/>
        </p:nvCxnSpPr>
        <p:spPr bwMode="auto">
          <a:xfrm>
            <a:off x="3561184" y="5715744"/>
            <a:ext cx="288032" cy="288032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633192" y="5715744"/>
            <a:ext cx="6351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wakeup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6297488" y="5787752"/>
            <a:ext cx="576064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PS-Poll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7737648" y="5787752"/>
            <a:ext cx="360040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0864" y="5643736"/>
            <a:ext cx="6479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STA2: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31" name="直接箭头连接符 30"/>
          <p:cNvCxnSpPr>
            <a:stCxn id="8" idx="3"/>
          </p:cNvCxnSpPr>
          <p:nvPr/>
        </p:nvCxnSpPr>
        <p:spPr bwMode="auto">
          <a:xfrm>
            <a:off x="3561184" y="4239580"/>
            <a:ext cx="0" cy="1476164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 bwMode="auto">
          <a:xfrm>
            <a:off x="7017568" y="4203576"/>
            <a:ext cx="432048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Data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3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077200" cy="1065213"/>
          </a:xfrm>
        </p:spPr>
        <p:txBody>
          <a:bodyPr/>
          <a:lstStyle/>
          <a:p>
            <a:r>
              <a:rPr lang="en-US" altLang="zh-CN" dirty="0" smtClean="0"/>
              <a:t>Wakeup procedure for multiple STAs – Opt2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57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Main procedure: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1: the AP sends a wakeup packet to multiple STAs carrying the STAs’ wakeup IDs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2: the STAs’ WURs receive the wakeup packet, then wakeup the main radios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Step 3: the AP sends a “trigger for PS-Poll” frame to the STAs to solicit the PS-Poll frame from each STA, followed by the transmission of DL data frames</a:t>
            </a:r>
          </a:p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Analysis: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400" dirty="0" smtClean="0"/>
              <a:t>Opt1 is suitable for non-MU capable STAs, Opt2 is more efficient for MU capable STAs</a:t>
            </a:r>
            <a:endParaRPr lang="zh-CN" altLang="en-US" sz="1400" dirty="0" smtClean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7</a:t>
            </a:fld>
            <a:endParaRPr lang="en-GB" dirty="0"/>
          </a:p>
        </p:txBody>
      </p:sp>
      <p:cxnSp>
        <p:nvCxnSpPr>
          <p:cNvPr id="6" name="直接连接符 5"/>
          <p:cNvCxnSpPr/>
          <p:nvPr/>
        </p:nvCxnSpPr>
        <p:spPr bwMode="auto">
          <a:xfrm>
            <a:off x="1905000" y="4571256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7" name="直接连接符 6"/>
          <p:cNvCxnSpPr/>
          <p:nvPr/>
        </p:nvCxnSpPr>
        <p:spPr bwMode="auto">
          <a:xfrm>
            <a:off x="1905000" y="5291336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8" name="矩形 7"/>
          <p:cNvSpPr/>
          <p:nvPr/>
        </p:nvSpPr>
        <p:spPr bwMode="auto">
          <a:xfrm>
            <a:off x="2265040" y="4211216"/>
            <a:ext cx="1296144" cy="360040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defTabSz="914400" eaLnBrk="1" hangingPunct="1">
              <a:buClr>
                <a:srgbClr val="CC9900"/>
              </a:buClr>
              <a:buSzTx/>
            </a:pPr>
            <a:r>
              <a:rPr lang="en-US" altLang="zh-CN" sz="9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Wakeup packet for multiple STAs</a:t>
            </a:r>
            <a:endParaRPr lang="zh-CN" altLang="en-US" sz="900" dirty="0" smtClean="0">
              <a:solidFill>
                <a:schemeClr val="tx1"/>
              </a:solidFill>
              <a:latin typeface="Arial" charset="0"/>
              <a:ea typeface="宋体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4209256" y="4355232"/>
            <a:ext cx="1224136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Trigger for PS-Poll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cxnSp>
        <p:nvCxnSpPr>
          <p:cNvPr id="10" name="直接连接符 9"/>
          <p:cNvCxnSpPr/>
          <p:nvPr/>
        </p:nvCxnSpPr>
        <p:spPr bwMode="auto">
          <a:xfrm>
            <a:off x="1905000" y="5579368"/>
            <a:ext cx="6408712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Box 10"/>
          <p:cNvSpPr txBox="1"/>
          <p:nvPr/>
        </p:nvSpPr>
        <p:spPr>
          <a:xfrm>
            <a:off x="1472952" y="4427240"/>
            <a:ext cx="41389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AP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1400944" y="5147320"/>
            <a:ext cx="557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err="1" smtClean="0">
                <a:solidFill>
                  <a:schemeClr val="tx1"/>
                </a:solidFill>
              </a:rPr>
              <a:t>WuR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68896" y="5435352"/>
            <a:ext cx="977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Main radio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14" name="直接箭头连接符 13"/>
          <p:cNvCxnSpPr>
            <a:stCxn id="8" idx="3"/>
          </p:cNvCxnSpPr>
          <p:nvPr/>
        </p:nvCxnSpPr>
        <p:spPr bwMode="auto">
          <a:xfrm>
            <a:off x="3561184" y="4391236"/>
            <a:ext cx="0" cy="900100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15" name="直接箭头连接符 14"/>
          <p:cNvCxnSpPr/>
          <p:nvPr/>
        </p:nvCxnSpPr>
        <p:spPr bwMode="auto">
          <a:xfrm>
            <a:off x="3561184" y="5291336"/>
            <a:ext cx="288032" cy="288032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3633192" y="5291336"/>
            <a:ext cx="6351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wakeup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17" name="矩形 16"/>
          <p:cNvSpPr/>
          <p:nvPr/>
        </p:nvSpPr>
        <p:spPr bwMode="auto">
          <a:xfrm>
            <a:off x="5793432" y="5363344"/>
            <a:ext cx="576064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PS-Poll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0" name="矩形 19"/>
          <p:cNvSpPr/>
          <p:nvPr/>
        </p:nvSpPr>
        <p:spPr bwMode="auto">
          <a:xfrm>
            <a:off x="7737648" y="5363344"/>
            <a:ext cx="360040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680864" y="5219328"/>
            <a:ext cx="6479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STA1: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22" name="直接连接符 21"/>
          <p:cNvCxnSpPr/>
          <p:nvPr/>
        </p:nvCxnSpPr>
        <p:spPr bwMode="auto">
          <a:xfrm>
            <a:off x="1905000" y="5867400"/>
            <a:ext cx="6408712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3" name="直接连接符 22"/>
          <p:cNvCxnSpPr/>
          <p:nvPr/>
        </p:nvCxnSpPr>
        <p:spPr bwMode="auto">
          <a:xfrm>
            <a:off x="1905000" y="6155432"/>
            <a:ext cx="6408712" cy="0"/>
          </a:xfrm>
          <a:prstGeom prst="line">
            <a:avLst/>
          </a:prstGeom>
          <a:ln>
            <a:solidFill>
              <a:schemeClr val="accent3">
                <a:lumMod val="65000"/>
              </a:schemeClr>
            </a:solidFill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4" name="TextBox 23"/>
          <p:cNvSpPr txBox="1"/>
          <p:nvPr/>
        </p:nvSpPr>
        <p:spPr>
          <a:xfrm>
            <a:off x="1400944" y="5723384"/>
            <a:ext cx="557397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err="1" smtClean="0">
                <a:solidFill>
                  <a:schemeClr val="tx1"/>
                </a:solidFill>
              </a:rPr>
              <a:t>WuR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968896" y="6011416"/>
            <a:ext cx="97770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Main radio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26" name="直接箭头连接符 25"/>
          <p:cNvCxnSpPr/>
          <p:nvPr/>
        </p:nvCxnSpPr>
        <p:spPr bwMode="auto">
          <a:xfrm>
            <a:off x="3561184" y="5867400"/>
            <a:ext cx="288032" cy="288032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TextBox 26"/>
          <p:cNvSpPr txBox="1"/>
          <p:nvPr/>
        </p:nvSpPr>
        <p:spPr>
          <a:xfrm>
            <a:off x="3633192" y="5867400"/>
            <a:ext cx="63511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100" dirty="0" smtClean="0">
                <a:solidFill>
                  <a:schemeClr val="tx1"/>
                </a:solidFill>
              </a:rPr>
              <a:t>wakeup</a:t>
            </a:r>
            <a:endParaRPr lang="zh-CN" altLang="en-US" sz="1100" dirty="0">
              <a:solidFill>
                <a:schemeClr val="tx1"/>
              </a:solidFill>
            </a:endParaRPr>
          </a:p>
        </p:txBody>
      </p:sp>
      <p:sp>
        <p:nvSpPr>
          <p:cNvPr id="28" name="矩形 27"/>
          <p:cNvSpPr/>
          <p:nvPr/>
        </p:nvSpPr>
        <p:spPr bwMode="auto">
          <a:xfrm>
            <a:off x="5793432" y="5939408"/>
            <a:ext cx="576064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>
              <a:buClr>
                <a:srgbClr val="CC9900"/>
              </a:buClr>
            </a:pPr>
            <a:r>
              <a:rPr lang="en-US" altLang="zh-CN" sz="900" dirty="0" smtClean="0">
                <a:solidFill>
                  <a:schemeClr val="tx1"/>
                </a:solidFill>
                <a:latin typeface="Arial" charset="0"/>
                <a:ea typeface="宋体" charset="-122"/>
              </a:rPr>
              <a:t>PS-Poll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29" name="矩形 28"/>
          <p:cNvSpPr/>
          <p:nvPr/>
        </p:nvSpPr>
        <p:spPr bwMode="auto">
          <a:xfrm>
            <a:off x="7737648" y="5939408"/>
            <a:ext cx="360040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BA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0" name="TextBox 29"/>
          <p:cNvSpPr txBox="1"/>
          <p:nvPr/>
        </p:nvSpPr>
        <p:spPr>
          <a:xfrm>
            <a:off x="680864" y="5795392"/>
            <a:ext cx="64799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400" dirty="0" smtClean="0">
                <a:solidFill>
                  <a:schemeClr val="tx1"/>
                </a:solidFill>
              </a:rPr>
              <a:t>STA2:</a:t>
            </a:r>
            <a:endParaRPr lang="zh-CN" altLang="en-US" sz="1400" dirty="0">
              <a:solidFill>
                <a:schemeClr val="tx1"/>
              </a:solidFill>
            </a:endParaRPr>
          </a:p>
        </p:txBody>
      </p:sp>
      <p:cxnSp>
        <p:nvCxnSpPr>
          <p:cNvPr id="31" name="直接箭头连接符 30"/>
          <p:cNvCxnSpPr>
            <a:stCxn id="8" idx="3"/>
          </p:cNvCxnSpPr>
          <p:nvPr/>
        </p:nvCxnSpPr>
        <p:spPr bwMode="auto">
          <a:xfrm>
            <a:off x="3561184" y="4391236"/>
            <a:ext cx="0" cy="1476164"/>
          </a:xfrm>
          <a:prstGeom prst="straightConnector1">
            <a:avLst/>
          </a:prstGeom>
          <a:ln>
            <a:tailEnd type="arrow"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32" name="矩形 31"/>
          <p:cNvSpPr/>
          <p:nvPr/>
        </p:nvSpPr>
        <p:spPr bwMode="auto">
          <a:xfrm>
            <a:off x="6585520" y="4355232"/>
            <a:ext cx="864096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Data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3" name="矩形 32"/>
          <p:cNvSpPr/>
          <p:nvPr/>
        </p:nvSpPr>
        <p:spPr bwMode="auto">
          <a:xfrm>
            <a:off x="6585520" y="4139208"/>
            <a:ext cx="864096" cy="216024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9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Data</a:t>
            </a:r>
            <a:endParaRPr kumimoji="0" lang="zh-CN" altLang="en-US" sz="9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34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Beacon frame for WUR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3124200"/>
            <a:ext cx="7770813" cy="2970213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1800" dirty="0" smtClean="0"/>
              <a:t>The AP can periodically send WUR Beacon frames to achieve the following functions</a:t>
            </a:r>
            <a:endParaRPr lang="en-US" altLang="zh-CN" sz="1400" dirty="0" smtClean="0"/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Heart Beat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400" dirty="0" smtClean="0"/>
              <a:t>enabling STAs to know whether they are within the range of the BSS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Time synchronization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400" dirty="0" smtClean="0"/>
              <a:t>correcting the clock drift of the WUR</a:t>
            </a:r>
          </a:p>
          <a:p>
            <a:pPr lvl="1">
              <a:buFont typeface="Arial" pitchFamily="34" charset="0"/>
              <a:buChar char="•"/>
            </a:pPr>
            <a:r>
              <a:rPr lang="en-US" altLang="zh-CN" sz="1600" dirty="0" smtClean="0"/>
              <a:t>Group addressed wakeup (by TIM)</a:t>
            </a:r>
          </a:p>
          <a:p>
            <a:pPr lvl="2">
              <a:buFont typeface="Arial" pitchFamily="34" charset="0"/>
              <a:buChar char="•"/>
            </a:pPr>
            <a:r>
              <a:rPr lang="en-US" altLang="zh-CN" sz="1400" dirty="0" smtClean="0"/>
              <a:t>TIM (traffic  indication map) can indicate the presence of DL BU for the STAs, hence the TIM can also behave as a wakeup indication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cxnSp>
        <p:nvCxnSpPr>
          <p:cNvPr id="6" name="直接连接符 5"/>
          <p:cNvCxnSpPr/>
          <p:nvPr/>
        </p:nvCxnSpPr>
        <p:spPr bwMode="auto">
          <a:xfrm>
            <a:off x="762000" y="2819400"/>
            <a:ext cx="7704856" cy="0"/>
          </a:xfrm>
          <a:prstGeom prst="line">
            <a:avLst/>
          </a:prstGeom>
          <a:ln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 cap="flat" cmpd="sng" algn="ctr">
                <a:solidFill>
                  <a:schemeClr val="tx1"/>
                </a:solidFill>
                <a:prstDash val="solid"/>
                <a:round/>
                <a:headEnd type="none" w="med" len="med"/>
                <a:tailEnd type="none" w="med" len="med"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7" name="矩形 6"/>
          <p:cNvSpPr/>
          <p:nvPr/>
        </p:nvSpPr>
        <p:spPr bwMode="auto">
          <a:xfrm rot="5400000">
            <a:off x="671990" y="2189330"/>
            <a:ext cx="1008112" cy="252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WUR Beacon</a:t>
            </a: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8" name="矩形 7"/>
          <p:cNvSpPr/>
          <p:nvPr/>
        </p:nvSpPr>
        <p:spPr bwMode="auto">
          <a:xfrm rot="5400000">
            <a:off x="2400182" y="2189330"/>
            <a:ext cx="1008112" cy="252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WUR Beacon</a:t>
            </a: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9" name="矩形 8"/>
          <p:cNvSpPr/>
          <p:nvPr/>
        </p:nvSpPr>
        <p:spPr bwMode="auto">
          <a:xfrm rot="5400000">
            <a:off x="4128374" y="2189330"/>
            <a:ext cx="1008112" cy="252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WUR Beacon</a:t>
            </a: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0" name="矩形 9"/>
          <p:cNvSpPr/>
          <p:nvPr/>
        </p:nvSpPr>
        <p:spPr bwMode="auto">
          <a:xfrm rot="5400000">
            <a:off x="5928574" y="2189330"/>
            <a:ext cx="1008112" cy="252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WUR Beacon</a:t>
            </a: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1" name="矩形 10"/>
          <p:cNvSpPr/>
          <p:nvPr/>
        </p:nvSpPr>
        <p:spPr bwMode="auto">
          <a:xfrm rot="5400000">
            <a:off x="7656766" y="2189330"/>
            <a:ext cx="1008112" cy="252028"/>
          </a:xfrm>
          <a:prstGeom prst="rect">
            <a:avLst/>
          </a:prstGeom>
          <a:noFill/>
          <a:ln>
            <a:solidFill>
              <a:schemeClr val="tx1"/>
            </a:solidFill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CC9900"/>
              </a:buClr>
              <a:buSzTx/>
              <a:tabLst/>
            </a:pPr>
            <a:r>
              <a:rPr kumimoji="0" lang="en-US" altLang="zh-CN" sz="105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charset="0"/>
                <a:ea typeface="宋体" charset="-122"/>
              </a:rPr>
              <a:t>WUR Beacon</a:t>
            </a:r>
            <a:endParaRPr kumimoji="0" lang="zh-CN" altLang="en-US" sz="105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  <a:ea typeface="宋体" charset="-122"/>
            </a:endParaRPr>
          </a:p>
        </p:txBody>
      </p:sp>
      <p:sp>
        <p:nvSpPr>
          <p:cNvPr id="12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 smtClean="0"/>
              <a:t>Channel Access for wakeup frames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2133599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000" dirty="0" smtClean="0"/>
              <a:t>There is a coexistence requirement in the PAR of WUR [1]</a:t>
            </a:r>
          </a:p>
          <a:p>
            <a:pPr lvl="1">
              <a:buFont typeface="Arial" pitchFamily="34" charset="0"/>
              <a:buChar char="•"/>
            </a:pPr>
            <a:r>
              <a:rPr lang="en-GB" altLang="zh-CN" sz="1800" u="sng" dirty="0" smtClean="0"/>
              <a:t>“The WUR devices coexist with legacy IEEE 802.11 devices in the same band.”</a:t>
            </a:r>
            <a:endParaRPr lang="en-US" altLang="zh-CN" sz="1800" dirty="0" smtClean="0"/>
          </a:p>
          <a:p>
            <a:pPr>
              <a:buFont typeface="Arial" pitchFamily="34" charset="0"/>
              <a:buChar char="•"/>
            </a:pPr>
            <a:r>
              <a:rPr lang="en-US" altLang="zh-CN" sz="2000" dirty="0" smtClean="0"/>
              <a:t>In order to satisfy the coexistence requirement and to avoid collisions among multiple wakeup frames, we propose to use the CSMA/CA based EDCA scheme to send wakeup frames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smtClean="0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cxnSp>
        <p:nvCxnSpPr>
          <p:cNvPr id="7" name="直接箭头连接符 6"/>
          <p:cNvCxnSpPr/>
          <p:nvPr/>
        </p:nvCxnSpPr>
        <p:spPr bwMode="auto">
          <a:xfrm>
            <a:off x="1447800" y="5410200"/>
            <a:ext cx="5791200" cy="0"/>
          </a:xfrm>
          <a:prstGeom prst="straightConnector1">
            <a:avLst/>
          </a:prstGeom>
          <a:solidFill>
            <a:srgbClr val="00B8FF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8" name="矩形 7"/>
          <p:cNvSpPr/>
          <p:nvPr/>
        </p:nvSpPr>
        <p:spPr bwMode="auto">
          <a:xfrm>
            <a:off x="4343400" y="5029200"/>
            <a:ext cx="1524000" cy="381000"/>
          </a:xfrm>
          <a:prstGeom prst="rect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r>
              <a:rPr kumimoji="0" lang="en-US" altLang="zh-CN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6" charset="0"/>
                <a:ea typeface="MS Gothic" charset="-128"/>
              </a:rPr>
              <a:t>Wakeup Frame</a:t>
            </a: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sp>
        <p:nvSpPr>
          <p:cNvPr id="9" name="矩形 8"/>
          <p:cNvSpPr/>
          <p:nvPr/>
        </p:nvSpPr>
        <p:spPr bwMode="auto">
          <a:xfrm>
            <a:off x="3429000" y="5181600"/>
            <a:ext cx="914400" cy="228600"/>
          </a:xfrm>
          <a:prstGeom prst="rect">
            <a:avLst/>
          </a:prstGeom>
          <a:noFill/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/>
            </a:pPr>
            <a:endParaRPr kumimoji="0" lang="zh-CN" alt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6" charset="0"/>
              <a:ea typeface="MS Gothic" charset="-128"/>
            </a:endParaRPr>
          </a:p>
        </p:txBody>
      </p:sp>
      <p:cxnSp>
        <p:nvCxnSpPr>
          <p:cNvPr id="11" name="直接连接符 10"/>
          <p:cNvCxnSpPr/>
          <p:nvPr/>
        </p:nvCxnSpPr>
        <p:spPr bwMode="auto">
          <a:xfrm flipV="1">
            <a:off x="34290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2" name="直接连接符 11"/>
          <p:cNvCxnSpPr/>
          <p:nvPr/>
        </p:nvCxnSpPr>
        <p:spPr bwMode="auto">
          <a:xfrm flipV="1">
            <a:off x="35052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3" name="直接连接符 12"/>
          <p:cNvCxnSpPr/>
          <p:nvPr/>
        </p:nvCxnSpPr>
        <p:spPr bwMode="auto">
          <a:xfrm flipV="1">
            <a:off x="35814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4" name="直接连接符 13"/>
          <p:cNvCxnSpPr/>
          <p:nvPr/>
        </p:nvCxnSpPr>
        <p:spPr bwMode="auto">
          <a:xfrm flipV="1">
            <a:off x="36576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5" name="直接连接符 14"/>
          <p:cNvCxnSpPr/>
          <p:nvPr/>
        </p:nvCxnSpPr>
        <p:spPr bwMode="auto">
          <a:xfrm flipV="1">
            <a:off x="37338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6" name="直接连接符 15"/>
          <p:cNvCxnSpPr/>
          <p:nvPr/>
        </p:nvCxnSpPr>
        <p:spPr bwMode="auto">
          <a:xfrm flipV="1">
            <a:off x="38100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7" name="直接连接符 16"/>
          <p:cNvCxnSpPr/>
          <p:nvPr/>
        </p:nvCxnSpPr>
        <p:spPr bwMode="auto">
          <a:xfrm flipV="1">
            <a:off x="38862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8" name="直接连接符 17"/>
          <p:cNvCxnSpPr/>
          <p:nvPr/>
        </p:nvCxnSpPr>
        <p:spPr bwMode="auto">
          <a:xfrm flipV="1">
            <a:off x="39624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19" name="直接连接符 18"/>
          <p:cNvCxnSpPr/>
          <p:nvPr/>
        </p:nvCxnSpPr>
        <p:spPr bwMode="auto">
          <a:xfrm flipV="1">
            <a:off x="40386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0" name="直接连接符 19"/>
          <p:cNvCxnSpPr/>
          <p:nvPr/>
        </p:nvCxnSpPr>
        <p:spPr bwMode="auto">
          <a:xfrm flipV="1">
            <a:off x="41148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1" name="直接连接符 20"/>
          <p:cNvCxnSpPr/>
          <p:nvPr/>
        </p:nvCxnSpPr>
        <p:spPr bwMode="auto">
          <a:xfrm flipV="1">
            <a:off x="41910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cxnSp>
        <p:nvCxnSpPr>
          <p:cNvPr id="22" name="直接连接符 21"/>
          <p:cNvCxnSpPr/>
          <p:nvPr/>
        </p:nvCxnSpPr>
        <p:spPr bwMode="auto">
          <a:xfrm flipV="1">
            <a:off x="4267200" y="5181600"/>
            <a:ext cx="76200" cy="228600"/>
          </a:xfrm>
          <a:prstGeom prst="line">
            <a:avLst/>
          </a:prstGeom>
          <a:solidFill>
            <a:srgbClr val="00B8FF"/>
          </a:solidFill>
          <a:ln w="9525" cap="flat" cmpd="sng" algn="ctr">
            <a:solidFill>
              <a:schemeClr val="bg2"/>
            </a:solidFill>
            <a:prstDash val="solid"/>
            <a:round/>
            <a:headEnd type="none" w="med" len="med"/>
            <a:tailEnd type="none" w="med" len="med"/>
          </a:ln>
          <a:effectLst/>
        </p:spPr>
      </p:cxnSp>
      <p:sp>
        <p:nvSpPr>
          <p:cNvPr id="23" name="TextBox 22"/>
          <p:cNvSpPr txBox="1"/>
          <p:nvPr/>
        </p:nvSpPr>
        <p:spPr>
          <a:xfrm>
            <a:off x="3200400" y="4876800"/>
            <a:ext cx="110158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1200" dirty="0" smtClean="0">
                <a:solidFill>
                  <a:schemeClr val="tx1"/>
                </a:solidFill>
              </a:rPr>
              <a:t>EDCA </a:t>
            </a:r>
            <a:r>
              <a:rPr lang="en-US" altLang="zh-CN" sz="1200" dirty="0" err="1" smtClean="0">
                <a:solidFill>
                  <a:schemeClr val="tx1"/>
                </a:solidFill>
              </a:rPr>
              <a:t>backoff</a:t>
            </a:r>
            <a:endParaRPr lang="zh-CN" altLang="en-US" sz="1200" dirty="0">
              <a:solidFill>
                <a:schemeClr val="tx1"/>
              </a:solidFill>
            </a:endParaRPr>
          </a:p>
        </p:txBody>
      </p:sp>
      <p:sp>
        <p:nvSpPr>
          <p:cNvPr id="24" name="日期占位符 4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1874823" cy="273050"/>
          </a:xfrm>
        </p:spPr>
        <p:txBody>
          <a:bodyPr/>
          <a:lstStyle/>
          <a:p>
            <a:r>
              <a:rPr lang="en-US" dirty="0" smtClean="0"/>
              <a:t>March 2017</a:t>
            </a:r>
            <a:endParaRPr lang="en-GB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sentation1" id="{6F2D85B4-B705-4018-9CF0-E6E4BD03567D}" vid="{6A25E773-D890-44CD-BA7F-9C3E9F9CAE58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 (2)</Template>
  <TotalTime>30374</TotalTime>
  <Words>967</Words>
  <Application>Microsoft Office PowerPoint</Application>
  <PresentationFormat>全屏显示(4:3)</PresentationFormat>
  <Paragraphs>182</Paragraphs>
  <Slides>16</Slides>
  <Notes>2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16</vt:i4>
      </vt:variant>
    </vt:vector>
  </HeadingPairs>
  <TitlesOfParts>
    <vt:vector size="18" baseType="lpstr">
      <vt:lpstr>Office Theme</vt:lpstr>
      <vt:lpstr>Document</vt:lpstr>
      <vt:lpstr>Initial Thoughts on High Level MAC Procedures</vt:lpstr>
      <vt:lpstr>Outline</vt:lpstr>
      <vt:lpstr>Wakeup procedure for a single STA – Opt1</vt:lpstr>
      <vt:lpstr>Wakeup procedure for a single STA – Opt2</vt:lpstr>
      <vt:lpstr>Wakeup procedure for a single STA</vt:lpstr>
      <vt:lpstr>Wakeup procedure for multiple STAs – Opt1</vt:lpstr>
      <vt:lpstr>Wakeup procedure for multiple STAs – Opt2</vt:lpstr>
      <vt:lpstr>Beacon frame for WUR</vt:lpstr>
      <vt:lpstr>Channel Access for wakeup frames</vt:lpstr>
      <vt:lpstr>Conclusion</vt:lpstr>
      <vt:lpstr>Reference</vt:lpstr>
      <vt:lpstr>Straw Poll 1</vt:lpstr>
      <vt:lpstr>Straw Poll 2</vt:lpstr>
      <vt:lpstr>Straw Poll 3</vt:lpstr>
      <vt:lpstr>Straw Poll 4</vt:lpstr>
      <vt:lpstr>Straw Poll 5</vt:lpstr>
    </vt:vector>
  </TitlesOfParts>
  <Company>Huawei technology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Initial thoughts for MAC procedures</dc:title>
  <dc:creator>Jason Yuchen Guo</dc:creator>
  <cp:lastModifiedBy>g00289114</cp:lastModifiedBy>
  <cp:revision>1700</cp:revision>
  <cp:lastPrinted>1601-01-01T00:00:00Z</cp:lastPrinted>
  <dcterms:created xsi:type="dcterms:W3CDTF">2015-10-31T00:33:08Z</dcterms:created>
  <dcterms:modified xsi:type="dcterms:W3CDTF">2017-03-13T04:59:52Z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2015_ms_pID_725343">
    <vt:lpwstr>(2)XOUmFfbsvnqD90sjaH/2Thn88lLhwmgKmjZ0WoDrJbmcK53QAvA2SvbOs3wDQWg2b5pYrg5h
agQ7RR6UcXuTL/K5/uWGRffBafMBr2j3NOVWJwHYoo7TNNUtjt2WuDC2ZrwPcVx61z4F2giT
2UoAioBjPFvL75tlG7loBOeeTBQkbEO6O5mX/AxmZ3u5AzvfulvNaeEfjpkB/tCSuHUOdxf1
4rhm3xjZInf9T9hLgj</vt:lpwstr>
  </property>
  <property fmtid="{D5CDD505-2E9C-101B-9397-08002B2CF9AE}" pid="3" name="_2015_ms_pID_7253431">
    <vt:lpwstr>UWtVWzxalnPjzhM84qIeLJhZi23vU6lQ4TIxwQT6P5065aghVHw9+2
AJJmOb5UKnCMOeZ1hLIStSGnHp6/ARDgGHVfztkhi1CNRakQGpxBybY2zLgBHEshdqzDM4mn
mt5jduA6+tBo9cn1I4pvYGNpvMZDzFe2UrO15qs3n7q1FhvpVpzD7MF8gpSUNUCOhkuNiXQs
vlAwgvkVvBcj9ooO</vt:lpwstr>
  </property>
  <property fmtid="{D5CDD505-2E9C-101B-9397-08002B2CF9AE}" pid="4" name="sflag">
    <vt:lpwstr>1478207683</vt:lpwstr>
  </property>
</Properties>
</file>