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5" r:id="rId3"/>
    <p:sldId id="293" r:id="rId4"/>
    <p:sldId id="285" r:id="rId5"/>
    <p:sldId id="288" r:id="rId6"/>
    <p:sldId id="289" r:id="rId7"/>
    <p:sldId id="286" r:id="rId8"/>
    <p:sldId id="290" r:id="rId9"/>
    <p:sldId id="287" r:id="rId10"/>
    <p:sldId id="291" r:id="rId11"/>
    <p:sldId id="277" r:id="rId12"/>
    <p:sldId id="282" r:id="rId13"/>
    <p:sldId id="295" r:id="rId14"/>
    <p:sldId id="284" r:id="rId15"/>
    <p:sldId id="26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4660"/>
  </p:normalViewPr>
  <p:slideViewPr>
    <p:cSldViewPr>
      <p:cViewPr varScale="1">
        <p:scale>
          <a:sx n="114" d="100"/>
          <a:sy n="114" d="100"/>
        </p:scale>
        <p:origin x="157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915773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dirty="0" smtClean="0"/>
              <a:t>January,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Dongguk Lim,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Date Placeholder 4"/>
          <p:cNvSpPr>
            <a:spLocks noGrp="1"/>
          </p:cNvSpPr>
          <p:nvPr>
            <p:ph type="dt" idx="10"/>
          </p:nvPr>
        </p:nvSpPr>
        <p:spPr/>
        <p:txBody>
          <a:bodyPr/>
          <a:lstStyle>
            <a:lvl1pPr>
              <a:defRPr/>
            </a:lvl1pPr>
          </a:lstStyle>
          <a:p>
            <a:r>
              <a:rPr lang="en-US" dirty="0" smtClean="0"/>
              <a:t>Month Year</a:t>
            </a:r>
            <a:endParaRPr lang="en-GB" dirty="0"/>
          </a:p>
        </p:txBody>
      </p:sp>
      <p:sp>
        <p:nvSpPr>
          <p:cNvPr id="6" name="Footer Placeholder 5"/>
          <p:cNvSpPr>
            <a:spLocks noGrp="1"/>
          </p:cNvSpPr>
          <p:nvPr>
            <p:ph type="ftr" idx="11"/>
          </p:nvPr>
        </p:nvSpPr>
        <p:spPr/>
        <p:txBody>
          <a:bodyPr/>
          <a:lstStyle>
            <a:lvl1pPr>
              <a:defRPr/>
            </a:lvl1pPr>
          </a:lstStyle>
          <a:p>
            <a:r>
              <a:rPr lang="en-GB" dirty="0" smtClean="0"/>
              <a:t>John Doe, Some Company</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Date Placeholder 6"/>
          <p:cNvSpPr>
            <a:spLocks noGrp="1"/>
          </p:cNvSpPr>
          <p:nvPr>
            <p:ph type="dt" idx="10"/>
          </p:nvPr>
        </p:nvSpPr>
        <p:spPr/>
        <p:txBody>
          <a:bodyPr/>
          <a:lstStyle>
            <a:lvl1pPr>
              <a:defRPr/>
            </a:lvl1pPr>
          </a:lstStyle>
          <a:p>
            <a:r>
              <a:rPr lang="en-US" dirty="0" smtClean="0"/>
              <a:t>Month Year</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dirty="0" smtClean="0"/>
              <a:t>Month Year</a:t>
            </a:r>
            <a:endParaRPr lang="en-GB" dirty="0"/>
          </a:p>
        </p:txBody>
      </p:sp>
      <p:sp>
        <p:nvSpPr>
          <p:cNvPr id="4" name="Footer Placeholder 3"/>
          <p:cNvSpPr>
            <a:spLocks noGrp="1"/>
          </p:cNvSpPr>
          <p:nvPr>
            <p:ph type="ftr" idx="11"/>
          </p:nvPr>
        </p:nvSpPr>
        <p:spPr/>
        <p:txBody>
          <a:bodyPr/>
          <a:lstStyle>
            <a:lvl1pPr>
              <a:defRPr/>
            </a:lvl1pPr>
          </a:lstStyle>
          <a:p>
            <a:r>
              <a:rPr lang="en-GB" dirty="0" smtClean="0"/>
              <a:t>John Doe, Some Company</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Month Year</a:t>
            </a:r>
            <a:endParaRPr lang="en-GB" dirty="0"/>
          </a:p>
        </p:txBody>
      </p:sp>
      <p:sp>
        <p:nvSpPr>
          <p:cNvPr id="3" name="Footer Placeholder 2"/>
          <p:cNvSpPr>
            <a:spLocks noGrp="1"/>
          </p:cNvSpPr>
          <p:nvPr>
            <p:ph type="ftr" idx="11"/>
          </p:nvPr>
        </p:nvSpPr>
        <p:spPr/>
        <p:txBody>
          <a:bodyPr/>
          <a:lstStyle>
            <a:lvl1pPr>
              <a:defRPr/>
            </a:lvl1pPr>
          </a:lstStyle>
          <a:p>
            <a:r>
              <a:rPr lang="en-GB" dirty="0" smtClean="0"/>
              <a:t>John Doe, Some Company</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802.11-17/352r1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Dongguk Lim, LGE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WUR Frame Structure follow-up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1245000574"/>
              </p:ext>
            </p:extLst>
          </p:nvPr>
        </p:nvGraphicFramePr>
        <p:xfrm>
          <a:off x="703181" y="2351665"/>
          <a:ext cx="7620000" cy="2726359"/>
        </p:xfrm>
        <a:graphic>
          <a:graphicData uri="http://schemas.openxmlformats.org/drawingml/2006/table">
            <a:tbl>
              <a:tblPr/>
              <a:tblGrid>
                <a:gridCol w="1524000"/>
                <a:gridCol w="1203325"/>
                <a:gridCol w="1684338"/>
                <a:gridCol w="1363662"/>
                <a:gridCol w="1844675"/>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 Ryu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SIG field </a:t>
            </a:r>
            <a:r>
              <a:rPr lang="en-US" altLang="ko-KR" dirty="0" smtClean="0"/>
              <a:t>(2/2</a:t>
            </a:r>
            <a:r>
              <a:rPr lang="en-US" altLang="ko-KR" dirty="0"/>
              <a:t>)</a:t>
            </a:r>
            <a:endParaRPr lang="ko-KR" altLang="en-US"/>
          </a:p>
        </p:txBody>
      </p:sp>
      <p:sp>
        <p:nvSpPr>
          <p:cNvPr id="3" name="내용 개체 틀 2"/>
          <p:cNvSpPr>
            <a:spLocks noGrp="1"/>
          </p:cNvSpPr>
          <p:nvPr>
            <p:ph idx="1"/>
          </p:nvPr>
        </p:nvSpPr>
        <p:spPr/>
        <p:txBody>
          <a:bodyPr>
            <a:normAutofit fontScale="85000" lnSpcReduction="20000"/>
          </a:bodyPr>
          <a:lstStyle/>
          <a:p>
            <a:pPr>
              <a:buFont typeface="Arial" panose="020B0604020202020204" pitchFamily="34" charset="0"/>
              <a:buChar char="•"/>
            </a:pPr>
            <a:r>
              <a:rPr lang="en-US" altLang="ko-KR" dirty="0" smtClean="0"/>
              <a:t>WUR SIG field could include the some of following control information. </a:t>
            </a:r>
          </a:p>
          <a:p>
            <a:pPr lvl="1">
              <a:buFont typeface="Arial" panose="020B0604020202020204" pitchFamily="34" charset="0"/>
              <a:buChar char="•"/>
            </a:pPr>
            <a:r>
              <a:rPr lang="en-US" altLang="ko-KR" dirty="0" smtClean="0"/>
              <a:t>BSS identification </a:t>
            </a:r>
          </a:p>
          <a:p>
            <a:pPr lvl="2">
              <a:buFont typeface="Arial" panose="020B0604020202020204" pitchFamily="34" charset="0"/>
              <a:buChar char="•"/>
            </a:pPr>
            <a:r>
              <a:rPr lang="en-US" altLang="ko-KR" dirty="0" smtClean="0"/>
              <a:t>To distinguish whether the received WUR frame is from own BSS or not.</a:t>
            </a:r>
          </a:p>
          <a:p>
            <a:pPr lvl="2">
              <a:buFont typeface="Arial" panose="020B0604020202020204" pitchFamily="34" charset="0"/>
              <a:buChar char="•"/>
            </a:pPr>
            <a:r>
              <a:rPr lang="en-US" altLang="ko-KR" dirty="0" smtClean="0"/>
              <a:t>To reduce the overhead, BSS color or partial BSS ID can be considered.   </a:t>
            </a:r>
          </a:p>
          <a:p>
            <a:pPr lvl="1">
              <a:buFont typeface="Arial" panose="020B0604020202020204" pitchFamily="34" charset="0"/>
              <a:buChar char="•"/>
            </a:pPr>
            <a:r>
              <a:rPr lang="en-US" altLang="ko-KR" dirty="0" smtClean="0"/>
              <a:t>Information for decoding of PPDU</a:t>
            </a:r>
          </a:p>
          <a:p>
            <a:pPr lvl="2">
              <a:buFont typeface="Arial" panose="020B0604020202020204" pitchFamily="34" charset="0"/>
              <a:buChar char="•"/>
            </a:pPr>
            <a:r>
              <a:rPr lang="en-US" altLang="ko-KR" dirty="0" smtClean="0"/>
              <a:t>Mode indication </a:t>
            </a:r>
          </a:p>
          <a:p>
            <a:pPr lvl="3">
              <a:buFont typeface="Arial" panose="020B0604020202020204" pitchFamily="34" charset="0"/>
              <a:buChar char="•"/>
            </a:pPr>
            <a:r>
              <a:rPr lang="en-US" altLang="ko-KR" dirty="0" smtClean="0"/>
              <a:t>It indicates the type of transmission mode of WUR signal </a:t>
            </a:r>
          </a:p>
          <a:p>
            <a:pPr lvl="3">
              <a:buFont typeface="Arial" panose="020B0604020202020204" pitchFamily="34" charset="0"/>
              <a:buChar char="•"/>
            </a:pPr>
            <a:r>
              <a:rPr lang="en-US" altLang="ko-KR" dirty="0" smtClean="0"/>
              <a:t>Also, with this information, WUR receiver could know </a:t>
            </a:r>
            <a:r>
              <a:rPr lang="en-US" altLang="ko-KR" dirty="0"/>
              <a:t>whether </a:t>
            </a:r>
            <a:r>
              <a:rPr lang="en-US" altLang="ko-KR" dirty="0" smtClean="0"/>
              <a:t>received WUR frame is for multi-user or for single user. </a:t>
            </a:r>
          </a:p>
          <a:p>
            <a:pPr lvl="2">
              <a:buFont typeface="Arial" panose="020B0604020202020204" pitchFamily="34" charset="0"/>
              <a:buChar char="•"/>
            </a:pPr>
            <a:r>
              <a:rPr lang="en-US" altLang="ko-KR" dirty="0" smtClean="0"/>
              <a:t>Length </a:t>
            </a:r>
          </a:p>
          <a:p>
            <a:pPr lvl="3">
              <a:buFont typeface="Arial" panose="020B0604020202020204" pitchFamily="34" charset="0"/>
              <a:buChar char="•"/>
            </a:pPr>
            <a:r>
              <a:rPr lang="en-US" altLang="ko-KR" dirty="0" smtClean="0"/>
              <a:t>Indication of WUR PPUD size</a:t>
            </a:r>
          </a:p>
          <a:p>
            <a:pPr lvl="2">
              <a:buFont typeface="Arial" panose="020B0604020202020204" pitchFamily="34" charset="0"/>
              <a:buChar char="•"/>
            </a:pPr>
            <a:r>
              <a:rPr lang="en-US" altLang="ko-KR" dirty="0" smtClean="0"/>
              <a:t>Rate</a:t>
            </a:r>
          </a:p>
          <a:p>
            <a:pPr lvl="3">
              <a:buFont typeface="Arial" panose="020B0604020202020204" pitchFamily="34" charset="0"/>
              <a:buChar char="•"/>
            </a:pPr>
            <a:r>
              <a:rPr lang="en-US" altLang="ko-KR" dirty="0" smtClean="0"/>
              <a:t>If WUR supports the various data rate, this information could be indicated by WUR SIG field. </a:t>
            </a:r>
          </a:p>
          <a:p>
            <a:pPr lvl="1">
              <a:buFont typeface="Arial" panose="020B0604020202020204" pitchFamily="34" charset="0"/>
              <a:buChar char="•"/>
            </a:pPr>
            <a:r>
              <a:rPr lang="en-US" altLang="ko-KR" dirty="0" smtClean="0"/>
              <a:t>CRC</a:t>
            </a: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3233004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62500" lnSpcReduction="20000"/>
          </a:bodyPr>
          <a:lstStyle/>
          <a:p>
            <a:pPr>
              <a:buFont typeface="Arial" panose="020B0604020202020204" pitchFamily="34" charset="0"/>
              <a:buChar char="•"/>
            </a:pPr>
            <a:r>
              <a:rPr lang="en-US" altLang="ko-KR" dirty="0" smtClean="0">
                <a:solidFill>
                  <a:schemeClr val="tx1"/>
                </a:solidFill>
              </a:rPr>
              <a:t>We have checked the following considerations on WUR preamble.  </a:t>
            </a:r>
          </a:p>
          <a:p>
            <a:pPr>
              <a:buFont typeface="Arial" panose="020B0604020202020204" pitchFamily="34" charset="0"/>
              <a:buChar char="•"/>
            </a:pPr>
            <a:r>
              <a:rPr lang="en-US" altLang="ko-KR" dirty="0" smtClean="0">
                <a:solidFill>
                  <a:schemeClr val="tx1"/>
                </a:solidFill>
              </a:rPr>
              <a:t>First, we took look at pros and cons according to including or excluding of L-part in WUR preamble. </a:t>
            </a:r>
          </a:p>
          <a:p>
            <a:pPr lvl="1">
              <a:buFont typeface="Arial" panose="020B0604020202020204" pitchFamily="34" charset="0"/>
              <a:buChar char="•"/>
            </a:pPr>
            <a:r>
              <a:rPr lang="en-US" altLang="ko-KR" dirty="0" smtClean="0">
                <a:solidFill>
                  <a:schemeClr val="tx1"/>
                </a:solidFill>
              </a:rPr>
              <a:t>On the whole, the exclusion of L-part does not have big advantage compare with the inclusion of L-part in WUR preamble.</a:t>
            </a:r>
          </a:p>
          <a:p>
            <a:pPr lvl="1">
              <a:buFont typeface="Arial" panose="020B0604020202020204" pitchFamily="34" charset="0"/>
              <a:buChar char="•"/>
            </a:pPr>
            <a:r>
              <a:rPr lang="en-US" altLang="ko-KR" dirty="0" smtClean="0">
                <a:solidFill>
                  <a:schemeClr val="tx1"/>
                </a:solidFill>
              </a:rPr>
              <a:t>Also, the exclusion of L-part could cause the unnecessary overhead issues in the network due to additional transmission of control/management frame.</a:t>
            </a:r>
          </a:p>
          <a:p>
            <a:pPr lvl="1">
              <a:buFont typeface="Arial" panose="020B0604020202020204" pitchFamily="34" charset="0"/>
              <a:buChar char="•"/>
            </a:pPr>
            <a:r>
              <a:rPr lang="en-US" altLang="ko-KR" dirty="0" smtClean="0">
                <a:solidFill>
                  <a:schemeClr val="tx1"/>
                </a:solidFill>
              </a:rPr>
              <a:t>So, we may think that the beginning with L-part in WUR PPDU is suitable to satisfy the coexistence with legacy device. </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And</a:t>
            </a:r>
            <a:r>
              <a:rPr lang="en-US" altLang="ko-KR" dirty="0">
                <a:solidFill>
                  <a:schemeClr val="tx1"/>
                </a:solidFill>
              </a:rPr>
              <a:t>, we also checked </a:t>
            </a:r>
            <a:r>
              <a:rPr lang="en-US" altLang="ko-KR" dirty="0" smtClean="0">
                <a:solidFill>
                  <a:schemeClr val="tx1"/>
                </a:solidFill>
              </a:rPr>
              <a:t>the advantage of using </a:t>
            </a:r>
            <a:r>
              <a:rPr lang="en-US" altLang="ko-KR" dirty="0">
                <a:solidFill>
                  <a:schemeClr val="tx1"/>
                </a:solidFill>
              </a:rPr>
              <a:t>the PHY header (i.e. WUR SIG ) in WUR </a:t>
            </a:r>
            <a:r>
              <a:rPr lang="en-US" altLang="ko-KR" dirty="0" smtClean="0">
                <a:solidFill>
                  <a:schemeClr val="tx1"/>
                </a:solidFill>
              </a:rPr>
              <a:t>frame.</a:t>
            </a:r>
          </a:p>
          <a:p>
            <a:pPr lvl="1">
              <a:buFont typeface="Arial" panose="020B0604020202020204" pitchFamily="34" charset="0"/>
              <a:buChar char="•"/>
            </a:pPr>
            <a:r>
              <a:rPr lang="en-US" altLang="ko-KR" dirty="0" smtClean="0">
                <a:solidFill>
                  <a:schemeClr val="tx1"/>
                </a:solidFill>
              </a:rPr>
              <a:t>It </a:t>
            </a:r>
            <a:r>
              <a:rPr lang="en-US" altLang="ko-KR" dirty="0">
                <a:solidFill>
                  <a:schemeClr val="tx1"/>
                </a:solidFill>
              </a:rPr>
              <a:t>is helpful to early indication and to reduce the power of WUR receiver</a:t>
            </a:r>
            <a:r>
              <a:rPr lang="en-US" altLang="ko-KR" dirty="0" smtClean="0">
                <a:solidFill>
                  <a:schemeClr val="tx1"/>
                </a:solidFill>
              </a:rPr>
              <a:t>.</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The envelop of received signal could be changed according to channel status. So, it needs to be apply the channel status suitably when  WUR receiver performs the envelop detection.  For the purpose of this, we could use the some of symbols in WUR preamble for measuring of threshold. </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endParaRPr lang="ko-KR" altLang="en-US" dirty="0">
              <a:solidFill>
                <a:schemeClr val="tx1"/>
              </a:solidFill>
            </a:endParaRP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3131944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smtClean="0"/>
              <a:t>Poll 1</a:t>
            </a:r>
            <a:endParaRPr lang="ko-KR" altLang="en-US"/>
          </a:p>
        </p:txBody>
      </p:sp>
      <p:sp>
        <p:nvSpPr>
          <p:cNvPr id="3" name="내용 개체 틀 2"/>
          <p:cNvSpPr>
            <a:spLocks noGrp="1"/>
          </p:cNvSpPr>
          <p:nvPr>
            <p:ph idx="1"/>
          </p:nvPr>
        </p:nvSpPr>
        <p:spPr/>
        <p:txBody>
          <a:bodyPr/>
          <a:lstStyle/>
          <a:p>
            <a:pPr marL="0" indent="0"/>
            <a:r>
              <a:rPr lang="en-US" altLang="ko-KR" dirty="0"/>
              <a:t>Do you agree </a:t>
            </a:r>
            <a:r>
              <a:rPr lang="en-US" altLang="ko-KR" dirty="0" smtClean="0"/>
              <a:t>to add the following into 11ba SFD?</a:t>
            </a:r>
          </a:p>
          <a:p>
            <a:pPr lvl="1">
              <a:buFont typeface="Arial" panose="020B0604020202020204" pitchFamily="34" charset="0"/>
              <a:buChar char="•"/>
            </a:pPr>
            <a:r>
              <a:rPr lang="en-US" altLang="ko-KR" dirty="0"/>
              <a:t>A WUR PPDU follows the L-part (L-STF, L-LTF, L-SIG) as one way of </a:t>
            </a:r>
            <a:r>
              <a:rPr lang="en-US" altLang="ko-KR" dirty="0" smtClean="0"/>
              <a:t>protecting.</a:t>
            </a:r>
          </a:p>
          <a:p>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2308269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pPr marL="0" indent="0"/>
            <a:r>
              <a:rPr lang="en-US" altLang="ko-KR" dirty="0"/>
              <a:t>Do you agree to add following into 11ba SFD? </a:t>
            </a:r>
          </a:p>
          <a:p>
            <a:pPr lvl="1">
              <a:buFont typeface="Arial" panose="020B0604020202020204" pitchFamily="34" charset="0"/>
              <a:buChar char="•"/>
            </a:pPr>
            <a:r>
              <a:rPr lang="en-US" altLang="ko-KR" dirty="0"/>
              <a:t>The WUR SIG field(i.e. PHY header) can be included in </a:t>
            </a:r>
            <a:r>
              <a:rPr lang="en-US" altLang="ko-KR" dirty="0" smtClean="0"/>
              <a:t>a </a:t>
            </a:r>
            <a:r>
              <a:rPr lang="en-US" altLang="ko-KR" dirty="0" smtClean="0"/>
              <a:t>WUR PPDU.</a:t>
            </a: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dirty="0" smtClean="0"/>
              <a:t>March, 2017</a:t>
            </a:r>
            <a:endParaRPr lang="en-GB" dirty="0"/>
          </a:p>
        </p:txBody>
      </p:sp>
    </p:spTree>
    <p:extLst>
      <p:ext uri="{BB962C8B-B14F-4D97-AF65-F5344CB8AC3E}">
        <p14:creationId xmlns:p14="http://schemas.microsoft.com/office/powerpoint/2010/main" val="303548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smtClean="0"/>
              <a:t>Poll 3</a:t>
            </a:r>
            <a:endParaRPr lang="ko-KR" altLang="en-US"/>
          </a:p>
        </p:txBody>
      </p:sp>
      <p:sp>
        <p:nvSpPr>
          <p:cNvPr id="3" name="내용 개체 틀 2"/>
          <p:cNvSpPr>
            <a:spLocks noGrp="1"/>
          </p:cNvSpPr>
          <p:nvPr>
            <p:ph idx="1"/>
          </p:nvPr>
        </p:nvSpPr>
        <p:spPr/>
        <p:txBody>
          <a:bodyPr/>
          <a:lstStyle/>
          <a:p>
            <a:pPr marL="0" indent="0"/>
            <a:r>
              <a:rPr lang="en-US" altLang="ko-KR" dirty="0"/>
              <a:t>Do you agree </a:t>
            </a:r>
            <a:r>
              <a:rPr lang="en-US" altLang="ko-KR" dirty="0" smtClean="0"/>
              <a:t>that a part of WUR preamble </a:t>
            </a:r>
            <a:r>
              <a:rPr lang="en-US" altLang="ko-KR" dirty="0" smtClean="0"/>
              <a:t>can </a:t>
            </a:r>
            <a:r>
              <a:rPr lang="en-US" altLang="ko-KR" dirty="0" smtClean="0"/>
              <a:t>be used for measurement of </a:t>
            </a:r>
            <a:r>
              <a:rPr lang="en-US" altLang="ko-KR" dirty="0" smtClean="0"/>
              <a:t>the threshold </a:t>
            </a:r>
            <a:r>
              <a:rPr lang="en-US" altLang="ko-KR" smtClean="0"/>
              <a:t>that </a:t>
            </a:r>
            <a:r>
              <a:rPr lang="en-US" altLang="ko-KR" smtClean="0"/>
              <a:t>a WUR </a:t>
            </a:r>
            <a:r>
              <a:rPr lang="en-US" altLang="ko-KR" dirty="0" smtClean="0"/>
              <a:t>receiver use for Envelop Detection ?  </a:t>
            </a: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3987566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11-17-0036r03-Consideration on WUR </a:t>
            </a:r>
            <a:r>
              <a:rPr lang="en-US" altLang="ko-KR" dirty="0"/>
              <a:t>F</a:t>
            </a:r>
            <a:r>
              <a:rPr lang="en-US" altLang="ko-KR" dirty="0" smtClean="0"/>
              <a:t>rame Structure</a:t>
            </a:r>
          </a:p>
          <a:p>
            <a:r>
              <a:rPr lang="en-US" altLang="ko-KR" dirty="0" smtClean="0"/>
              <a:t>[2</a:t>
            </a:r>
            <a:r>
              <a:rPr lang="en-US" altLang="ko-KR" dirty="0"/>
              <a:t>] 11-16-1045r09-a par proposal for wake-up radio</a:t>
            </a:r>
            <a:endParaRPr lang="en-US" altLang="ko-KR" dirty="0" smtClean="0"/>
          </a:p>
          <a:p>
            <a:r>
              <a:rPr lang="en-US" altLang="ko-KR" dirty="0" smtClean="0"/>
              <a:t>[3] </a:t>
            </a:r>
            <a:r>
              <a:rPr lang="nl-NL" altLang="ko-KR" dirty="0" smtClean="0">
                <a:ea typeface="굴림" panose="020B0600000101010101" pitchFamily="50" charset="-127"/>
              </a:rPr>
              <a:t>11-16/0341r0 </a:t>
            </a:r>
            <a:r>
              <a:rPr lang="nl-NL" altLang="ko-KR" dirty="0">
                <a:ea typeface="굴림" panose="020B0600000101010101" pitchFamily="50" charset="-127"/>
              </a:rPr>
              <a:t>- </a:t>
            </a:r>
            <a:r>
              <a:rPr lang="en-US" altLang="ko-KR" dirty="0">
                <a:ea typeface="굴림" panose="020B0600000101010101" pitchFamily="50" charset="-127"/>
              </a:rPr>
              <a:t>LP-WUR (Low-Power Wake-Up Receiver) Follow-Up</a:t>
            </a:r>
          </a:p>
          <a:p>
            <a:r>
              <a:rPr lang="en-US" altLang="ko-KR" dirty="0" smtClean="0"/>
              <a:t>[4]11-17/0030r0 – On the performance of Timing Synchronization and OOK Pulse Bandwidth </a:t>
            </a:r>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606700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on [1]</a:t>
            </a:r>
            <a:endParaRPr lang="ko-KR" altLang="en-US"/>
          </a:p>
        </p:txBody>
      </p:sp>
      <p:sp>
        <p:nvSpPr>
          <p:cNvPr id="3" name="내용 개체 틀 2"/>
          <p:cNvSpPr>
            <a:spLocks noGrp="1"/>
          </p:cNvSpPr>
          <p:nvPr>
            <p:ph idx="1"/>
          </p:nvPr>
        </p:nvSpPr>
        <p:spPr/>
        <p:txBody>
          <a:bodyPr>
            <a:normAutofit fontScale="92500" lnSpcReduction="20000"/>
          </a:bodyPr>
          <a:lstStyle/>
          <a:p>
            <a:pPr marL="361950" indent="-361950">
              <a:buFont typeface="Arial" panose="020B0604020202020204" pitchFamily="34" charset="0"/>
              <a:buChar char="•"/>
            </a:pPr>
            <a:r>
              <a:rPr lang="en-US" altLang="ko-KR" dirty="0" smtClean="0"/>
              <a:t>A WUR frame structure to wake up the primary radio was proposed at previous F2F meeting. </a:t>
            </a:r>
          </a:p>
          <a:p>
            <a:pPr marL="762000" lvl="1" indent="-361950">
              <a:buFont typeface="Arial" panose="020B0604020202020204" pitchFamily="34" charset="0"/>
              <a:buChar char="•"/>
            </a:pPr>
            <a:r>
              <a:rPr lang="en-US" altLang="ko-KR" dirty="0"/>
              <a:t>“Do you agree that a WUR PPDU follows the L-part </a:t>
            </a:r>
            <a:r>
              <a:rPr lang="en-US" altLang="ko-KR" dirty="0" smtClean="0"/>
              <a:t>(i.e. L-STF</a:t>
            </a:r>
            <a:r>
              <a:rPr lang="en-US" altLang="ko-KR" dirty="0"/>
              <a:t>, </a:t>
            </a:r>
            <a:r>
              <a:rPr lang="en-US" altLang="ko-KR" dirty="0" smtClean="0"/>
              <a:t>L-LTF and </a:t>
            </a:r>
            <a:r>
              <a:rPr lang="en-US" altLang="ko-KR" dirty="0"/>
              <a:t>L-SIG) as one way of protecting? (SP result: 26Y 1N 8A)” </a:t>
            </a:r>
            <a:endParaRPr lang="en-US" altLang="ko-KR" dirty="0" smtClean="0"/>
          </a:p>
          <a:p>
            <a:pPr marL="361950" indent="-361950">
              <a:buFont typeface="Arial" panose="020B0604020202020204" pitchFamily="34" charset="0"/>
              <a:buChar char="•"/>
            </a:pPr>
            <a:r>
              <a:rPr lang="en-US" altLang="ko-KR" dirty="0" smtClean="0"/>
              <a:t>To meet the goal of 11ba described in PAR[2], the proposed WUR frame structure was constructed with various part as following</a:t>
            </a:r>
          </a:p>
          <a:p>
            <a:pPr marL="762000" lvl="1" indent="-361950">
              <a:buFont typeface="Arial" panose="020B0604020202020204" pitchFamily="34" charset="0"/>
              <a:buChar char="•"/>
            </a:pPr>
            <a:r>
              <a:rPr lang="en-US" altLang="ko-KR" dirty="0" smtClean="0"/>
              <a:t>L-part </a:t>
            </a:r>
          </a:p>
          <a:p>
            <a:pPr marL="1162050" lvl="2" indent="-361950">
              <a:buFont typeface="Arial" panose="020B0604020202020204" pitchFamily="34" charset="0"/>
              <a:buChar char="•"/>
            </a:pPr>
            <a:r>
              <a:rPr lang="en-US" altLang="ko-KR" dirty="0" smtClean="0"/>
              <a:t>For the coexistence with Legacy STA, the frame begins with L-part.</a:t>
            </a:r>
          </a:p>
          <a:p>
            <a:pPr marL="762000" lvl="1" indent="-361950">
              <a:buFont typeface="Arial" panose="020B0604020202020204" pitchFamily="34" charset="0"/>
              <a:buChar char="•"/>
            </a:pPr>
            <a:r>
              <a:rPr lang="en-US" altLang="ko-KR" dirty="0" smtClean="0"/>
              <a:t>WUR Preamble part </a:t>
            </a:r>
          </a:p>
          <a:p>
            <a:pPr marL="1162050" lvl="2" indent="-361950">
              <a:buFont typeface="Arial" panose="020B0604020202020204" pitchFamily="34" charset="0"/>
              <a:buChar char="•"/>
            </a:pPr>
            <a:r>
              <a:rPr lang="en-US" altLang="ko-KR" dirty="0" smtClean="0"/>
              <a:t>It can be utilized for timing synch/ Packet detection. </a:t>
            </a:r>
          </a:p>
          <a:p>
            <a:pPr marL="762000" lvl="1" indent="-361950">
              <a:buFont typeface="Arial" panose="020B0604020202020204" pitchFamily="34" charset="0"/>
              <a:buChar char="•"/>
            </a:pPr>
            <a:r>
              <a:rPr lang="en-US" altLang="ko-KR" dirty="0" smtClean="0"/>
              <a:t>Control information part  </a:t>
            </a:r>
          </a:p>
          <a:p>
            <a:pPr marL="1162050" lvl="2" indent="-361950">
              <a:buFont typeface="Arial" panose="020B0604020202020204" pitchFamily="34" charset="0"/>
              <a:buChar char="•"/>
            </a:pPr>
            <a:r>
              <a:rPr lang="en-US" altLang="ko-KR" dirty="0" smtClean="0"/>
              <a:t>It could include the PHY header.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dirty="0" smtClean="0"/>
              <a:t>March, 2017</a:t>
            </a:r>
            <a:endParaRPr lang="en-GB" dirty="0"/>
          </a:p>
        </p:txBody>
      </p:sp>
    </p:spTree>
    <p:extLst>
      <p:ext uri="{BB962C8B-B14F-4D97-AF65-F5344CB8AC3E}">
        <p14:creationId xmlns:p14="http://schemas.microsoft.com/office/powerpoint/2010/main" val="336429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on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Proposed WUR Frame Structure</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pic>
        <p:nvPicPr>
          <p:cNvPr id="8" name="그림 7"/>
          <p:cNvPicPr>
            <a:picLocks noChangeAspect="1"/>
          </p:cNvPicPr>
          <p:nvPr/>
        </p:nvPicPr>
        <p:blipFill>
          <a:blip r:embed="rId2"/>
          <a:stretch>
            <a:fillRect/>
          </a:stretch>
        </p:blipFill>
        <p:spPr>
          <a:xfrm>
            <a:off x="763214" y="2564904"/>
            <a:ext cx="7769226" cy="2309462"/>
          </a:xfrm>
          <a:prstGeom prst="rect">
            <a:avLst/>
          </a:prstGeom>
        </p:spPr>
      </p:pic>
    </p:spTree>
    <p:extLst>
      <p:ext uri="{BB962C8B-B14F-4D97-AF65-F5344CB8AC3E}">
        <p14:creationId xmlns:p14="http://schemas.microsoft.com/office/powerpoint/2010/main" val="577533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  </a:t>
            </a:r>
            <a:endParaRPr lang="ko-KR" altLang="en-US"/>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smtClean="0"/>
              <a:t>In this contribution, we discuss the raised issue for proposed WUR preamble structure and more considerations for WUR preamble. </a:t>
            </a:r>
          </a:p>
          <a:p>
            <a:pPr lvl="1">
              <a:buFont typeface="Arial" panose="020B0604020202020204" pitchFamily="34" charset="0"/>
              <a:buChar char="•"/>
            </a:pPr>
            <a:r>
              <a:rPr lang="en-US" altLang="ko-KR" dirty="0" smtClean="0"/>
              <a:t>Existence of L-part </a:t>
            </a:r>
          </a:p>
          <a:p>
            <a:pPr lvl="2">
              <a:buFont typeface="Arial" panose="020B0604020202020204" pitchFamily="34" charset="0"/>
              <a:buChar char="•"/>
            </a:pPr>
            <a:r>
              <a:rPr lang="en-US" altLang="ko-KR" dirty="0" smtClean="0"/>
              <a:t>The WUR preamble which includes L-part is supported as one of WUR frame format.</a:t>
            </a:r>
          </a:p>
          <a:p>
            <a:pPr lvl="2">
              <a:buFont typeface="Arial" panose="020B0604020202020204" pitchFamily="34" charset="0"/>
              <a:buChar char="•"/>
            </a:pPr>
            <a:r>
              <a:rPr lang="en-US" altLang="ko-KR" dirty="0" smtClean="0"/>
              <a:t>We discuss more the pros and cons according to inclusion of L-part.</a:t>
            </a:r>
          </a:p>
          <a:p>
            <a:pPr lvl="1">
              <a:buFont typeface="Arial" panose="020B0604020202020204" pitchFamily="34" charset="0"/>
              <a:buChar char="•"/>
            </a:pPr>
            <a:r>
              <a:rPr lang="en-US" altLang="ko-KR" dirty="0" smtClean="0"/>
              <a:t>Decision of threshold for Envelop detection</a:t>
            </a:r>
          </a:p>
          <a:p>
            <a:pPr lvl="2">
              <a:buFont typeface="Arial" panose="020B0604020202020204" pitchFamily="34" charset="0"/>
              <a:buChar char="•"/>
            </a:pPr>
            <a:r>
              <a:rPr lang="en-US" altLang="ko-KR" dirty="0" smtClean="0"/>
              <a:t>According to channel status, the received signal power can be changed. So, the measurement of threshold of Envelop detection according to channel status should be considered. </a:t>
            </a:r>
          </a:p>
          <a:p>
            <a:pPr lvl="1">
              <a:buFont typeface="Arial" panose="020B0604020202020204" pitchFamily="34" charset="0"/>
              <a:buChar char="•"/>
            </a:pPr>
            <a:r>
              <a:rPr lang="en-US" altLang="ko-KR" dirty="0" smtClean="0"/>
              <a:t>PHY Header  </a:t>
            </a:r>
          </a:p>
          <a:p>
            <a:pPr lvl="2">
              <a:buFont typeface="Arial" panose="020B0604020202020204" pitchFamily="34" charset="0"/>
              <a:buChar char="•"/>
            </a:pPr>
            <a:r>
              <a:rPr lang="en-US" altLang="ko-KR" dirty="0" smtClean="0"/>
              <a:t>We discuss the necessity of PHY header and we also consider how to configure the header.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203429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L-part on WUR preamble (1/2)</a:t>
            </a:r>
            <a:endParaRPr lang="ko-KR" altLang="en-US"/>
          </a:p>
        </p:txBody>
      </p:sp>
      <p:sp>
        <p:nvSpPr>
          <p:cNvPr id="3" name="내용 개체 틀 2"/>
          <p:cNvSpPr>
            <a:spLocks noGrp="1"/>
          </p:cNvSpPr>
          <p:nvPr>
            <p:ph idx="1"/>
          </p:nvPr>
        </p:nvSpPr>
        <p:spPr/>
        <p:txBody>
          <a:bodyPr>
            <a:normAutofit fontScale="85000" lnSpcReduction="10000"/>
          </a:bodyPr>
          <a:lstStyle/>
          <a:p>
            <a:pPr>
              <a:buFont typeface="Arial" panose="020B0604020202020204" pitchFamily="34" charset="0"/>
              <a:buChar char="•"/>
            </a:pPr>
            <a:r>
              <a:rPr lang="en-US" altLang="ko-KR" dirty="0" smtClean="0"/>
              <a:t>Discussion about the beginning with L-part </a:t>
            </a:r>
          </a:p>
          <a:p>
            <a:pPr lvl="1">
              <a:buFont typeface="Arial" panose="020B0604020202020204" pitchFamily="34" charset="0"/>
              <a:buChar char="•"/>
            </a:pPr>
            <a:r>
              <a:rPr lang="en-US" altLang="ko-KR" dirty="0" smtClean="0"/>
              <a:t>By starting the WUR frame with L-part, we can achieve the targeted goal(i.e. legacy coexistence) as described in PAR. </a:t>
            </a:r>
          </a:p>
          <a:p>
            <a:pPr lvl="1">
              <a:buFont typeface="Arial" panose="020B0604020202020204" pitchFamily="34" charset="0"/>
              <a:buChar char="•"/>
            </a:pPr>
            <a:r>
              <a:rPr lang="en-US" altLang="ko-KR" dirty="0" smtClean="0"/>
              <a:t>L-length protection can be utilized for protection of WUR transmission.</a:t>
            </a:r>
          </a:p>
          <a:p>
            <a:pPr lvl="1">
              <a:buFont typeface="Arial" panose="020B0604020202020204" pitchFamily="34" charset="0"/>
              <a:buChar char="•"/>
            </a:pPr>
            <a:r>
              <a:rPr lang="en-US" altLang="ko-KR" dirty="0" smtClean="0"/>
              <a:t>The L-part is only for legacy STA. So, it minimizes the impact to conventional legacy STA. while, the WUR receiver does not need to decode it. </a:t>
            </a:r>
          </a:p>
          <a:p>
            <a:pPr lvl="1">
              <a:buFont typeface="Arial" panose="020B0604020202020204" pitchFamily="34" charset="0"/>
              <a:buChar char="•"/>
            </a:pPr>
            <a:r>
              <a:rPr lang="en-US" altLang="ko-KR" dirty="0" smtClean="0"/>
              <a:t>It can increase the overhead of WUR preamble. But, this maybe trivial when it compares with the total number of symbols for WUR PPDU.</a:t>
            </a:r>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a:p>
          <a:p>
            <a:pPr marL="457200" lvl="1" indent="0"/>
            <a:r>
              <a:rPr lang="en-US" altLang="ko-KR" dirty="0" smtClean="0"/>
              <a:t>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pic>
        <p:nvPicPr>
          <p:cNvPr id="7" name="그림 6"/>
          <p:cNvPicPr>
            <a:picLocks noChangeAspect="1"/>
          </p:cNvPicPr>
          <p:nvPr/>
        </p:nvPicPr>
        <p:blipFill>
          <a:blip r:embed="rId2"/>
          <a:stretch>
            <a:fillRect/>
          </a:stretch>
        </p:blipFill>
        <p:spPr>
          <a:xfrm>
            <a:off x="1397981" y="4437112"/>
            <a:ext cx="6414379" cy="1906723"/>
          </a:xfrm>
          <a:prstGeom prst="rect">
            <a:avLst/>
          </a:prstGeom>
        </p:spPr>
      </p:pic>
    </p:spTree>
    <p:extLst>
      <p:ext uri="{BB962C8B-B14F-4D97-AF65-F5344CB8AC3E}">
        <p14:creationId xmlns:p14="http://schemas.microsoft.com/office/powerpoint/2010/main" val="288841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L-part on WUR preamble </a:t>
            </a:r>
            <a:r>
              <a:rPr lang="en-US" altLang="ko-KR" dirty="0" smtClean="0"/>
              <a:t>(2/2)</a:t>
            </a:r>
            <a:endParaRPr lang="ko-KR" altLang="en-US" dirty="0"/>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a:t>Discussion about the beginning with </a:t>
            </a:r>
            <a:r>
              <a:rPr lang="en-US" altLang="ko-KR" dirty="0" smtClean="0"/>
              <a:t>WUR preamble without L-part</a:t>
            </a:r>
            <a:endParaRPr lang="en-US" altLang="ko-KR" dirty="0"/>
          </a:p>
          <a:p>
            <a:pPr lvl="1">
              <a:buFont typeface="Arial" panose="020B0604020202020204" pitchFamily="34" charset="0"/>
              <a:buChar char="•"/>
            </a:pPr>
            <a:r>
              <a:rPr lang="en-US" altLang="ko-KR" dirty="0" smtClean="0"/>
              <a:t>It needs the transmission of certain control frame on primary radio to </a:t>
            </a:r>
            <a:r>
              <a:rPr lang="en-US" altLang="ko-KR" dirty="0"/>
              <a:t>announce of WUR </a:t>
            </a:r>
            <a:r>
              <a:rPr lang="en-US" altLang="ko-KR" dirty="0" smtClean="0"/>
              <a:t>transmission before </a:t>
            </a:r>
            <a:r>
              <a:rPr lang="en-US" altLang="ko-KR" dirty="0"/>
              <a:t>the transmission of WUR </a:t>
            </a:r>
            <a:r>
              <a:rPr lang="en-US" altLang="ko-KR" dirty="0" smtClean="0"/>
              <a:t>frame.</a:t>
            </a:r>
          </a:p>
          <a:p>
            <a:pPr lvl="2">
              <a:buFont typeface="Arial" panose="020B0604020202020204" pitchFamily="34" charset="0"/>
              <a:buChar char="•"/>
            </a:pPr>
            <a:r>
              <a:rPr lang="en-US" altLang="ko-KR" dirty="0" smtClean="0"/>
              <a:t>for example, the </a:t>
            </a:r>
            <a:r>
              <a:rPr lang="en-US" altLang="ko-KR" dirty="0" err="1" smtClean="0"/>
              <a:t>CTStoSelf</a:t>
            </a:r>
            <a:r>
              <a:rPr lang="en-US" altLang="ko-KR" dirty="0" smtClean="0"/>
              <a:t> frame can be used for this purpose. </a:t>
            </a:r>
          </a:p>
          <a:p>
            <a:pPr lvl="1">
              <a:buFont typeface="Arial" panose="020B0604020202020204" pitchFamily="34" charset="0"/>
              <a:buChar char="•"/>
            </a:pPr>
            <a:r>
              <a:rPr lang="en-US" altLang="ko-KR" dirty="0" smtClean="0"/>
              <a:t>It can reduce the overhead of WUR preamble itself. </a:t>
            </a:r>
            <a:r>
              <a:rPr lang="en-US" altLang="ko-KR" dirty="0"/>
              <a:t>but the reduction of overhead may be </a:t>
            </a:r>
            <a:r>
              <a:rPr lang="en-US" altLang="ko-KR" dirty="0" smtClean="0"/>
              <a:t>tenuous.</a:t>
            </a:r>
          </a:p>
          <a:p>
            <a:pPr lvl="1">
              <a:buFont typeface="Arial" panose="020B0604020202020204" pitchFamily="34" charset="0"/>
              <a:buChar char="•"/>
            </a:pPr>
            <a:r>
              <a:rPr lang="en-US" altLang="ko-KR" dirty="0" smtClean="0"/>
              <a:t>On the contrary, due to additional transmission of control frame on primary radio, it could aggravate the control/management overhead issue in the network. </a:t>
            </a:r>
          </a:p>
          <a:p>
            <a:pPr lvl="1">
              <a:buFont typeface="Arial" panose="020B0604020202020204" pitchFamily="34" charset="0"/>
              <a:buChar char="•"/>
            </a:pPr>
            <a:r>
              <a:rPr lang="en-US" altLang="ko-KR" dirty="0"/>
              <a:t>But, based on the feedback in the previous presentation, we’re open to discussion on other PPDU format (e.g. whole narrow band PPDU</a:t>
            </a:r>
            <a:r>
              <a:rPr lang="en-US" altLang="ko-KR" dirty="0" smtClean="0"/>
              <a: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4115151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Threshold for OOK symbol detection(1/2)</a:t>
            </a:r>
            <a:endParaRPr lang="ko-KR" altLang="en-US"/>
          </a:p>
        </p:txBody>
      </p:sp>
      <p:sp>
        <p:nvSpPr>
          <p:cNvPr id="3" name="내용 개체 틀 2"/>
          <p:cNvSpPr>
            <a:spLocks noGrp="1"/>
          </p:cNvSpPr>
          <p:nvPr>
            <p:ph idx="1"/>
          </p:nvPr>
        </p:nvSpPr>
        <p:spPr/>
        <p:txBody>
          <a:bodyPr>
            <a:normAutofit fontScale="70000" lnSpcReduction="20000"/>
          </a:bodyPr>
          <a:lstStyle/>
          <a:p>
            <a:pPr>
              <a:buFont typeface="Arial" panose="020B0604020202020204" pitchFamily="34" charset="0"/>
              <a:buChar char="•"/>
            </a:pPr>
            <a:r>
              <a:rPr lang="en-US" altLang="ko-KR" dirty="0" smtClean="0">
                <a:ea typeface="굴림" panose="020B0600000101010101" pitchFamily="50" charset="-127"/>
              </a:rPr>
              <a:t>WUR signal </a:t>
            </a:r>
            <a:r>
              <a:rPr lang="en-US" altLang="ko-KR" dirty="0">
                <a:ea typeface="굴림" panose="020B0600000101010101" pitchFamily="50" charset="-127"/>
              </a:rPr>
              <a:t>can be generated by using a conventional Wi-Fi transmitter as described in </a:t>
            </a:r>
            <a:r>
              <a:rPr lang="en-US" altLang="ko-KR" dirty="0" smtClean="0">
                <a:ea typeface="굴림" panose="020B0600000101010101" pitchFamily="50" charset="-127"/>
              </a:rPr>
              <a:t>[3].</a:t>
            </a:r>
          </a:p>
          <a:p>
            <a:pPr>
              <a:buFont typeface="Arial" panose="020B0604020202020204" pitchFamily="34" charset="0"/>
              <a:buChar char="•"/>
            </a:pPr>
            <a:r>
              <a:rPr lang="en-US" altLang="ko-KR" dirty="0" smtClean="0">
                <a:ea typeface="굴림" panose="020B0600000101010101" pitchFamily="50" charset="-127"/>
              </a:rPr>
              <a:t>Each symbol is consisted of ON signal or OFF signal for indication of one bit information (i.e. ‘0’ or ‘1’).</a:t>
            </a:r>
          </a:p>
          <a:p>
            <a:pPr>
              <a:buFont typeface="Arial" panose="020B0604020202020204" pitchFamily="34" charset="0"/>
              <a:buChar char="•"/>
            </a:pPr>
            <a:r>
              <a:rPr lang="en-US" altLang="ko-KR" dirty="0" smtClean="0">
                <a:ea typeface="굴림" panose="020B0600000101010101" pitchFamily="50" charset="-127"/>
              </a:rPr>
              <a:t>For the decoding of received OOK signal, WUR receiver can utilize the Envelop Detection as following  </a:t>
            </a:r>
          </a:p>
          <a:p>
            <a:pPr>
              <a:buFont typeface="Arial" panose="020B0604020202020204" pitchFamily="34" charset="0"/>
              <a:buChar char="•"/>
            </a:pPr>
            <a:endParaRPr lang="en-US" altLang="ko-KR" dirty="0">
              <a:ea typeface="굴림" panose="020B0600000101010101" pitchFamily="50" charset="-127"/>
            </a:endParaRPr>
          </a:p>
          <a:p>
            <a:pPr>
              <a:buFont typeface="Arial" panose="020B0604020202020204" pitchFamily="34" charset="0"/>
              <a:buChar char="•"/>
            </a:pPr>
            <a:endParaRPr lang="en-US" altLang="ko-KR" dirty="0" smtClean="0">
              <a:ea typeface="굴림" panose="020B0600000101010101" pitchFamily="50" charset="-127"/>
            </a:endParaRPr>
          </a:p>
          <a:p>
            <a:pPr lvl="1">
              <a:buFont typeface="Arial" panose="020B0604020202020204" pitchFamily="34" charset="0"/>
              <a:buChar char="•"/>
            </a:pPr>
            <a:endParaRPr lang="en-US" altLang="ko-KR" dirty="0" smtClean="0">
              <a:ea typeface="굴림" panose="020B0600000101010101" pitchFamily="50" charset="-127"/>
            </a:endParaRPr>
          </a:p>
          <a:p>
            <a:pPr lvl="1">
              <a:buFont typeface="Arial" panose="020B0604020202020204" pitchFamily="34" charset="0"/>
              <a:buChar char="•"/>
            </a:pPr>
            <a:endParaRPr lang="en-US" altLang="ko-KR" dirty="0" smtClean="0">
              <a:ea typeface="굴림" panose="020B0600000101010101" pitchFamily="50" charset="-127"/>
            </a:endParaRPr>
          </a:p>
          <a:p>
            <a:pPr lvl="1">
              <a:buFont typeface="Arial" panose="020B0604020202020204" pitchFamily="34" charset="0"/>
              <a:buChar char="•"/>
            </a:pPr>
            <a:r>
              <a:rPr lang="en-US" altLang="ko-KR" dirty="0" smtClean="0">
                <a:ea typeface="굴림" panose="020B0600000101010101" pitchFamily="50" charset="-127"/>
              </a:rPr>
              <a:t>Where, </a:t>
            </a:r>
          </a:p>
          <a:p>
            <a:pPr lvl="2">
              <a:buFont typeface="Arial" panose="020B0604020202020204" pitchFamily="34" charset="0"/>
              <a:buChar char="•"/>
            </a:pPr>
            <a:r>
              <a:rPr lang="en-US" altLang="ko-KR" dirty="0" smtClean="0">
                <a:ea typeface="굴림" panose="020B0600000101010101" pitchFamily="50" charset="-127"/>
              </a:rPr>
              <a:t>e(t) is envelop of received signal x(t)</a:t>
            </a:r>
          </a:p>
          <a:p>
            <a:pPr lvl="2">
              <a:buFont typeface="Arial" panose="020B0604020202020204" pitchFamily="34" charset="0"/>
              <a:buChar char="•"/>
            </a:pPr>
            <a:r>
              <a:rPr lang="en-US" altLang="ko-KR" dirty="0" smtClean="0">
                <a:ea typeface="굴림" panose="020B0600000101010101" pitchFamily="50" charset="-127"/>
              </a:rPr>
              <a:t>Threshold is envelop value to determine the bit information whether it is ‘0’ or ‘1’  </a:t>
            </a:r>
          </a:p>
          <a:p>
            <a:pPr>
              <a:buFont typeface="Arial" panose="020B0604020202020204" pitchFamily="34" charset="0"/>
              <a:buChar char="•"/>
            </a:pPr>
            <a:endParaRPr lang="en-US" altLang="ko-KR" dirty="0" smtClean="0">
              <a:ea typeface="굴림" panose="020B0600000101010101" pitchFamily="50" charset="-127"/>
            </a:endParaRPr>
          </a:p>
          <a:p>
            <a:pPr>
              <a:buFont typeface="Arial" panose="020B0604020202020204" pitchFamily="34" charset="0"/>
              <a:buChar char="•"/>
            </a:pPr>
            <a:r>
              <a:rPr lang="en-US" altLang="ko-KR" dirty="0" smtClean="0">
                <a:ea typeface="굴림" panose="020B0600000101010101" pitchFamily="50" charset="-127"/>
              </a:rPr>
              <a:t>The threshold is very important factor which determine the performance of WUR receiver. </a:t>
            </a:r>
            <a:endParaRPr lang="en-US" altLang="ko-KR" dirty="0">
              <a:ea typeface="굴림" panose="020B0600000101010101" pitchFamily="50" charset="-127"/>
            </a:endParaRPr>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mc:AlternateContent xmlns:mc="http://schemas.openxmlformats.org/markup-compatibility/2006" xmlns:a14="http://schemas.microsoft.com/office/drawing/2010/main">
        <mc:Choice Requires="a14">
          <p:sp>
            <p:nvSpPr>
              <p:cNvPr id="8" name="TextBox 7"/>
              <p:cNvSpPr txBox="1"/>
              <p:nvPr/>
            </p:nvSpPr>
            <p:spPr>
              <a:xfrm>
                <a:off x="2605291" y="3568898"/>
                <a:ext cx="3761446" cy="907171"/>
              </a:xfrm>
              <a:prstGeom prst="rect">
                <a:avLst/>
              </a:prstGeom>
              <a:noFill/>
            </p:spPr>
            <p:txBody>
              <a:bodyPr wrap="square" lIns="0" tIns="0" rIns="0" bIns="0" rtlCol="0">
                <a:spAutoFit/>
              </a:bodyPr>
              <a:lstStyle/>
              <a:p>
                <a:pPr/>
                <a14:m>
                  <m:oMathPara xmlns:m="http://schemas.openxmlformats.org/officeDocument/2006/math">
                    <m:oMathParaPr>
                      <m:jc m:val="center"/>
                    </m:oMathParaPr>
                    <m:oMath xmlns:m="http://schemas.openxmlformats.org/officeDocument/2006/math">
                      <m:r>
                        <a:rPr lang="en-US" altLang="ko-KR" sz="1400" b="0" i="1" smtClean="0">
                          <a:solidFill>
                            <a:schemeClr val="tx1"/>
                          </a:solidFill>
                          <a:latin typeface="Cambria Math" panose="02040503050406030204" pitchFamily="18" charset="0"/>
                        </a:rPr>
                        <m:t>𝑒</m:t>
                      </m:r>
                      <m:d>
                        <m:dPr>
                          <m:ctrlPr>
                            <a:rPr lang="en-US" altLang="ko-KR" sz="1400" b="0" i="1" smtClean="0">
                              <a:solidFill>
                                <a:schemeClr val="tx1"/>
                              </a:solidFill>
                              <a:latin typeface="Cambria Math" panose="02040503050406030204" pitchFamily="18" charset="0"/>
                            </a:rPr>
                          </m:ctrlPr>
                        </m:dPr>
                        <m:e>
                          <m:r>
                            <a:rPr lang="en-US" altLang="ko-KR" sz="1400" b="0" i="1" smtClean="0">
                              <a:solidFill>
                                <a:schemeClr val="tx1"/>
                              </a:solidFill>
                              <a:latin typeface="Cambria Math" panose="02040503050406030204" pitchFamily="18" charset="0"/>
                            </a:rPr>
                            <m:t>𝑡</m:t>
                          </m:r>
                        </m:e>
                      </m:d>
                      <m:r>
                        <a:rPr lang="en-US" altLang="ko-KR" sz="1400" b="0" i="1" smtClean="0">
                          <a:solidFill>
                            <a:schemeClr val="tx1"/>
                          </a:solidFill>
                          <a:latin typeface="Cambria Math" panose="02040503050406030204" pitchFamily="18" charset="0"/>
                        </a:rPr>
                        <m:t>=</m:t>
                      </m:r>
                      <m:rad>
                        <m:radPr>
                          <m:degHide m:val="on"/>
                          <m:ctrlPr>
                            <a:rPr lang="en-US" altLang="ko-KR" sz="1400" b="0" i="1" smtClean="0">
                              <a:solidFill>
                                <a:schemeClr val="tx1"/>
                              </a:solidFill>
                              <a:latin typeface="Cambria Math" panose="02040503050406030204" pitchFamily="18" charset="0"/>
                            </a:rPr>
                          </m:ctrlPr>
                        </m:radPr>
                        <m:deg/>
                        <m:e>
                          <m:sSup>
                            <m:sSupPr>
                              <m:ctrlPr>
                                <a:rPr lang="en-US" altLang="ko-KR" sz="1400" b="0" i="1" smtClean="0">
                                  <a:solidFill>
                                    <a:schemeClr val="tx1"/>
                                  </a:solidFill>
                                  <a:latin typeface="Cambria Math" panose="02040503050406030204" pitchFamily="18" charset="0"/>
                                </a:rPr>
                              </m:ctrlPr>
                            </m:sSupPr>
                            <m:e>
                              <m:r>
                                <a:rPr lang="en-US" altLang="ko-KR" sz="1400" i="1">
                                  <a:solidFill>
                                    <a:schemeClr val="tx1"/>
                                  </a:solidFill>
                                  <a:latin typeface="Cambria Math" panose="02040503050406030204" pitchFamily="18" charset="0"/>
                                </a:rPr>
                                <m:t>𝑥</m:t>
                              </m:r>
                              <m:r>
                                <a:rPr lang="en-US" altLang="ko-KR" sz="1400" i="1">
                                  <a:solidFill>
                                    <a:schemeClr val="tx1"/>
                                  </a:solidFill>
                                  <a:latin typeface="Cambria Math" panose="02040503050406030204" pitchFamily="18" charset="0"/>
                                </a:rPr>
                                <m:t>(</m:t>
                              </m:r>
                              <m:r>
                                <a:rPr lang="en-US" altLang="ko-KR" sz="1400" i="1">
                                  <a:solidFill>
                                    <a:schemeClr val="tx1"/>
                                  </a:solidFill>
                                  <a:latin typeface="Cambria Math" panose="02040503050406030204" pitchFamily="18" charset="0"/>
                                </a:rPr>
                                <m:t>𝑡</m:t>
                              </m:r>
                              <m:r>
                                <a:rPr lang="en-US" altLang="ko-KR" sz="1400" i="1">
                                  <a:solidFill>
                                    <a:schemeClr val="tx1"/>
                                  </a:solidFill>
                                  <a:latin typeface="Cambria Math" panose="02040503050406030204" pitchFamily="18" charset="0"/>
                                </a:rPr>
                                <m:t>)</m:t>
                              </m:r>
                            </m:e>
                            <m:sup>
                              <m:r>
                                <a:rPr lang="en-US" altLang="ko-KR" sz="1400" b="0" i="1" smtClean="0">
                                  <a:solidFill>
                                    <a:schemeClr val="tx1"/>
                                  </a:solidFill>
                                  <a:latin typeface="Cambria Math" panose="02040503050406030204" pitchFamily="18" charset="0"/>
                                </a:rPr>
                                <m:t>2</m:t>
                              </m:r>
                            </m:sup>
                          </m:sSup>
                        </m:e>
                      </m:rad>
                    </m:oMath>
                  </m:oMathPara>
                </a14:m>
                <a:endParaRPr lang="en-US" altLang="ko-KR" sz="1400" b="0" dirty="0" smtClean="0">
                  <a:solidFill>
                    <a:schemeClr val="tx1"/>
                  </a:solidFill>
                </a:endParaRPr>
              </a:p>
              <a:p>
                <a:endParaRPr lang="en-US" altLang="ko-KR" sz="1400" b="0" dirty="0" smtClean="0">
                  <a:solidFill>
                    <a:schemeClr val="tx1"/>
                  </a:solidFill>
                </a:endParaRPr>
              </a:p>
              <a:p>
                <a:pPr algn="ctr"/>
                <a:r>
                  <a:rPr lang="en-US" altLang="ko-KR" sz="1400" dirty="0" smtClean="0">
                    <a:solidFill>
                      <a:schemeClr val="tx1"/>
                    </a:solidFill>
                  </a:rPr>
                  <a:t>Bit information</a:t>
                </a:r>
                <a14:m>
                  <m:oMath xmlns:m="http://schemas.openxmlformats.org/officeDocument/2006/math">
                    <m:r>
                      <a:rPr lang="en-US" altLang="ko-KR" sz="1400" i="1" smtClean="0">
                        <a:solidFill>
                          <a:schemeClr val="tx1"/>
                        </a:solidFill>
                        <a:latin typeface="Cambria Math" panose="02040503050406030204" pitchFamily="18" charset="0"/>
                        <a:ea typeface="Cambria Math" panose="02040503050406030204" pitchFamily="18" charset="0"/>
                      </a:rPr>
                      <m:t>=</m:t>
                    </m:r>
                  </m:oMath>
                </a14:m>
                <a:r>
                  <a:rPr lang="en-US" altLang="ko-KR" sz="1400" dirty="0" smtClean="0">
                    <a:solidFill>
                      <a:schemeClr val="tx1"/>
                    </a:solidFill>
                  </a:rPr>
                  <a:t>  </a:t>
                </a:r>
                <a14:m>
                  <m:oMath xmlns:m="http://schemas.openxmlformats.org/officeDocument/2006/math">
                    <m:m>
                      <m:mPr>
                        <m:mcs>
                          <m:mc>
                            <m:mcPr>
                              <m:count m:val="1"/>
                              <m:mcJc m:val="center"/>
                            </m:mcPr>
                          </m:mc>
                        </m:mcs>
                        <m:ctrlPr>
                          <a:rPr lang="en-US" altLang="ko-KR" sz="1400" i="1" smtClean="0">
                            <a:solidFill>
                              <a:schemeClr val="tx1"/>
                            </a:solidFill>
                            <a:latin typeface="Cambria Math" panose="02040503050406030204" pitchFamily="18" charset="0"/>
                          </a:rPr>
                        </m:ctrlPr>
                      </m:mPr>
                      <m:mr>
                        <m:e>
                          <m:r>
                            <m:rPr>
                              <m:brk m:alnAt="7"/>
                            </m:rPr>
                            <a:rPr lang="en-US" altLang="ko-KR" sz="1400" i="1">
                              <a:solidFill>
                                <a:schemeClr val="tx1"/>
                              </a:solidFill>
                              <a:latin typeface="Cambria Math" panose="02040503050406030204" pitchFamily="18" charset="0"/>
                            </a:rPr>
                            <m:t>0</m:t>
                          </m:r>
                          <m:r>
                            <a:rPr lang="en-US" altLang="ko-KR" sz="1400" i="1">
                              <a:solidFill>
                                <a:schemeClr val="tx1"/>
                              </a:solidFill>
                              <a:latin typeface="Cambria Math" panose="02040503050406030204" pitchFamily="18" charset="0"/>
                            </a:rPr>
                            <m:t> </m:t>
                          </m:r>
                          <m:r>
                            <a:rPr lang="en-US" altLang="ko-KR" sz="1400" i="1">
                              <a:solidFill>
                                <a:schemeClr val="tx1"/>
                              </a:solidFill>
                              <a:latin typeface="Cambria Math" panose="02040503050406030204" pitchFamily="18" charset="0"/>
                            </a:rPr>
                            <m:t>𝑖𝑓</m:t>
                          </m:r>
                          <m:r>
                            <a:rPr lang="en-US" altLang="ko-KR" sz="1400" i="1">
                              <a:solidFill>
                                <a:schemeClr val="tx1"/>
                              </a:solidFill>
                              <a:latin typeface="Cambria Math" panose="02040503050406030204" pitchFamily="18" charset="0"/>
                            </a:rPr>
                            <m:t> </m:t>
                          </m:r>
                          <m:r>
                            <a:rPr lang="en-US" altLang="ko-KR" sz="1400" i="1">
                              <a:solidFill>
                                <a:schemeClr val="tx1"/>
                              </a:solidFill>
                              <a:latin typeface="Cambria Math" panose="02040503050406030204" pitchFamily="18" charset="0"/>
                            </a:rPr>
                            <m:t>𝑒</m:t>
                          </m:r>
                          <m:d>
                            <m:dPr>
                              <m:ctrlPr>
                                <a:rPr lang="en-US" altLang="ko-KR" sz="1400" i="1">
                                  <a:solidFill>
                                    <a:schemeClr val="tx1"/>
                                  </a:solidFill>
                                  <a:latin typeface="Cambria Math" panose="02040503050406030204" pitchFamily="18" charset="0"/>
                                </a:rPr>
                              </m:ctrlPr>
                            </m:dPr>
                            <m:e>
                              <m:r>
                                <m:rPr>
                                  <m:brk m:alnAt="7"/>
                                </m:rPr>
                                <a:rPr lang="en-US" altLang="ko-KR" sz="1400" i="1">
                                  <a:solidFill>
                                    <a:schemeClr val="tx1"/>
                                  </a:solidFill>
                                  <a:latin typeface="Cambria Math" panose="02040503050406030204" pitchFamily="18" charset="0"/>
                                </a:rPr>
                                <m:t>𝑡</m:t>
                              </m:r>
                            </m:e>
                          </m:d>
                          <m:r>
                            <a:rPr lang="en-US" altLang="ko-KR" sz="1400" i="1">
                              <a:solidFill>
                                <a:schemeClr val="tx1"/>
                              </a:solidFill>
                              <a:latin typeface="Cambria Math" panose="02040503050406030204" pitchFamily="18" charset="0"/>
                              <a:ea typeface="Cambria Math" panose="02040503050406030204" pitchFamily="18" charset="0"/>
                            </a:rPr>
                            <m:t>&lt;</m:t>
                          </m:r>
                          <m:r>
                            <a:rPr lang="en-US" altLang="ko-KR" sz="1400" i="1">
                              <a:solidFill>
                                <a:schemeClr val="tx1"/>
                              </a:solidFill>
                              <a:latin typeface="Cambria Math" panose="02040503050406030204" pitchFamily="18" charset="0"/>
                              <a:ea typeface="Cambria Math" panose="02040503050406030204" pitchFamily="18" charset="0"/>
                            </a:rPr>
                            <m:t>𝑡h𝑟𝑒𝑠h𝑜𝑙𝑑</m:t>
                          </m:r>
                        </m:e>
                      </m:mr>
                      <m:mr>
                        <m:e>
                          <m:r>
                            <a:rPr lang="en-US" altLang="ko-KR" sz="1400" i="1">
                              <a:solidFill>
                                <a:schemeClr val="tx1"/>
                              </a:solidFill>
                              <a:latin typeface="Cambria Math" panose="02040503050406030204" pitchFamily="18" charset="0"/>
                            </a:rPr>
                            <m:t>1 </m:t>
                          </m:r>
                          <m:r>
                            <a:rPr lang="en-US" altLang="ko-KR" sz="1400" i="1">
                              <a:solidFill>
                                <a:schemeClr val="tx1"/>
                              </a:solidFill>
                              <a:latin typeface="Cambria Math" panose="02040503050406030204" pitchFamily="18" charset="0"/>
                            </a:rPr>
                            <m:t>𝑖𝑓</m:t>
                          </m:r>
                          <m:r>
                            <a:rPr lang="en-US" altLang="ko-KR" sz="1400" i="1">
                              <a:solidFill>
                                <a:schemeClr val="tx1"/>
                              </a:solidFill>
                              <a:latin typeface="Cambria Math" panose="02040503050406030204" pitchFamily="18" charset="0"/>
                            </a:rPr>
                            <m:t> </m:t>
                          </m:r>
                          <m:r>
                            <a:rPr lang="en-US" altLang="ko-KR" sz="1400" i="1">
                              <a:solidFill>
                                <a:schemeClr val="tx1"/>
                              </a:solidFill>
                              <a:latin typeface="Cambria Math" panose="02040503050406030204" pitchFamily="18" charset="0"/>
                            </a:rPr>
                            <m:t>𝑒</m:t>
                          </m:r>
                          <m:d>
                            <m:dPr>
                              <m:ctrlPr>
                                <a:rPr lang="en-US" altLang="ko-KR" sz="1400" i="1">
                                  <a:solidFill>
                                    <a:schemeClr val="tx1"/>
                                  </a:solidFill>
                                  <a:latin typeface="Cambria Math" panose="02040503050406030204" pitchFamily="18" charset="0"/>
                                </a:rPr>
                              </m:ctrlPr>
                            </m:dPr>
                            <m:e>
                              <m:r>
                                <a:rPr lang="en-US" altLang="ko-KR" sz="1400" i="1">
                                  <a:solidFill>
                                    <a:schemeClr val="tx1"/>
                                  </a:solidFill>
                                  <a:latin typeface="Cambria Math" panose="02040503050406030204" pitchFamily="18" charset="0"/>
                                </a:rPr>
                                <m:t>𝑡</m:t>
                              </m:r>
                            </m:e>
                          </m:d>
                          <m:r>
                            <a:rPr lang="en-US" altLang="ko-KR" sz="1400" i="1">
                              <a:solidFill>
                                <a:schemeClr val="tx1"/>
                              </a:solidFill>
                              <a:latin typeface="Cambria Math" panose="02040503050406030204" pitchFamily="18" charset="0"/>
                              <a:ea typeface="Cambria Math" panose="02040503050406030204" pitchFamily="18" charset="0"/>
                            </a:rPr>
                            <m:t>&gt;</m:t>
                          </m:r>
                          <m:r>
                            <a:rPr lang="en-US" altLang="ko-KR" sz="1400" i="1">
                              <a:solidFill>
                                <a:schemeClr val="tx1"/>
                              </a:solidFill>
                              <a:latin typeface="Cambria Math" panose="02040503050406030204" pitchFamily="18" charset="0"/>
                              <a:ea typeface="Cambria Math" panose="02040503050406030204" pitchFamily="18" charset="0"/>
                            </a:rPr>
                            <m:t>𝑡h𝑟𝑒𝑠h𝑜𝑙𝑑</m:t>
                          </m:r>
                        </m:e>
                      </m:mr>
                    </m:m>
                  </m:oMath>
                </a14:m>
                <a:endParaRPr lang="en-US" altLang="ko-KR" sz="1400" b="0" dirty="0" smtClean="0">
                  <a:solidFill>
                    <a:schemeClr val="tx1"/>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605291" y="3568898"/>
                <a:ext cx="3761446" cy="907171"/>
              </a:xfrm>
              <a:prstGeom prst="rect">
                <a:avLst/>
              </a:prstGeom>
              <a:blipFill rotWithShape="0">
                <a:blip r:embed="rId2"/>
                <a:stretch>
                  <a:fillRect b="-8054"/>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1046637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Threshold for OOK symbol </a:t>
            </a:r>
            <a:r>
              <a:rPr lang="en-US" altLang="ko-KR" dirty="0" smtClean="0"/>
              <a:t>detection(2/2</a:t>
            </a:r>
            <a:r>
              <a:rPr lang="en-US" altLang="ko-KR" dirty="0"/>
              <a:t>)</a:t>
            </a:r>
            <a:endParaRPr lang="ko-KR" altLang="en-US"/>
          </a:p>
        </p:txBody>
      </p:sp>
      <p:sp>
        <p:nvSpPr>
          <p:cNvPr id="3" name="내용 개체 틀 2"/>
          <p:cNvSpPr>
            <a:spLocks noGrp="1"/>
          </p:cNvSpPr>
          <p:nvPr>
            <p:ph idx="1"/>
          </p:nvPr>
        </p:nvSpPr>
        <p:spPr/>
        <p:txBody>
          <a:bodyPr>
            <a:normAutofit fontScale="85000" lnSpcReduction="20000"/>
          </a:bodyPr>
          <a:lstStyle/>
          <a:p>
            <a:pPr>
              <a:buFont typeface="Arial" panose="020B0604020202020204" pitchFamily="34" charset="0"/>
              <a:buChar char="•"/>
            </a:pPr>
            <a:r>
              <a:rPr lang="en-US" altLang="ko-KR" dirty="0" smtClean="0"/>
              <a:t>Because the envelop of WUR signal is dependent to channel status, we should apply the appropriate threshold according to receiving channel.</a:t>
            </a:r>
          </a:p>
          <a:p>
            <a:pPr lvl="1">
              <a:buFont typeface="Arial" panose="020B0604020202020204" pitchFamily="34" charset="0"/>
              <a:buChar char="•"/>
            </a:pPr>
            <a:r>
              <a:rPr lang="en-US" altLang="ko-KR" dirty="0"/>
              <a:t>Using </a:t>
            </a:r>
            <a:r>
              <a:rPr lang="en-US" altLang="ko-KR" dirty="0" smtClean="0"/>
              <a:t>a </a:t>
            </a:r>
            <a:r>
              <a:rPr lang="en-US" altLang="ko-KR" dirty="0"/>
              <a:t>threshold which does not reflect a channel can </a:t>
            </a:r>
            <a:r>
              <a:rPr lang="en-US" altLang="ko-KR" dirty="0" smtClean="0"/>
              <a:t>incur </a:t>
            </a:r>
            <a:r>
              <a:rPr lang="en-US" altLang="ko-KR" dirty="0"/>
              <a:t>the degradation of performance.</a:t>
            </a:r>
            <a:endParaRPr lang="en-US" altLang="ko-KR" dirty="0" smtClean="0"/>
          </a:p>
          <a:p>
            <a:pPr>
              <a:buFont typeface="Arial" panose="020B0604020202020204" pitchFamily="34" charset="0"/>
              <a:buChar char="•"/>
            </a:pPr>
            <a:r>
              <a:rPr lang="en-US" altLang="ko-KR" dirty="0" smtClean="0"/>
              <a:t>So, it is proper to apply the threshold which has reflected the channel status according to received channel. </a:t>
            </a:r>
            <a:endParaRPr lang="en-US" altLang="ko-KR" dirty="0"/>
          </a:p>
          <a:p>
            <a:pPr>
              <a:buFont typeface="Arial" panose="020B0604020202020204" pitchFamily="34" charset="0"/>
              <a:buChar char="•"/>
            </a:pPr>
            <a:r>
              <a:rPr lang="en-US" altLang="ko-KR" dirty="0" smtClean="0"/>
              <a:t>For the purpose of this, we can use the symbols of WUR preamble to determine the threshold of envelop detection for received WUR signal.</a:t>
            </a:r>
          </a:p>
          <a:p>
            <a:pPr lvl="1">
              <a:buFont typeface="Arial" panose="020B0604020202020204" pitchFamily="34" charset="0"/>
              <a:buChar char="•"/>
            </a:pPr>
            <a:r>
              <a:rPr lang="en-US" altLang="ko-KR" dirty="0" smtClean="0"/>
              <a:t>As described in [4], the symbols which are located right after the symbols for </a:t>
            </a:r>
            <a:r>
              <a:rPr lang="en-US" altLang="ko-KR" dirty="0"/>
              <a:t>timing synchronization </a:t>
            </a:r>
            <a:r>
              <a:rPr lang="en-US" altLang="ko-KR" dirty="0" smtClean="0"/>
              <a:t>in WUR preamble (or including timing synchronization symbols) can be used for measuring a received signal power.</a:t>
            </a:r>
          </a:p>
          <a:p>
            <a:pPr lvl="1">
              <a:buFont typeface="Arial" panose="020B0604020202020204" pitchFamily="34" charset="0"/>
              <a:buChar char="•"/>
            </a:pPr>
            <a:r>
              <a:rPr lang="en-US" altLang="ko-KR" dirty="0" smtClean="0"/>
              <a:t>By using the these symbols, WUR receiver can determine the threshold for distinction of bit information carried by WUR signal.  </a:t>
            </a:r>
          </a:p>
          <a:p>
            <a:pPr lvl="1">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4102634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WUR SIG field (1/2)</a:t>
            </a:r>
            <a:endParaRPr lang="ko-KR" altLang="en-US"/>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smtClean="0"/>
              <a:t>We discussed the various control information carried by control information part of WUR frame in [1].</a:t>
            </a:r>
          </a:p>
          <a:p>
            <a:pPr>
              <a:buFont typeface="Arial" panose="020B0604020202020204" pitchFamily="34" charset="0"/>
              <a:buChar char="•"/>
            </a:pPr>
            <a:r>
              <a:rPr lang="en-US" altLang="ko-KR" dirty="0" smtClean="0"/>
              <a:t>And, we proposed that PHY header was placed at right after preamble part for early indication.</a:t>
            </a:r>
          </a:p>
          <a:p>
            <a:pPr lvl="1">
              <a:buFont typeface="Arial" panose="020B0604020202020204" pitchFamily="34" charset="0"/>
              <a:buChar char="•"/>
            </a:pPr>
            <a:r>
              <a:rPr lang="en-US" altLang="ko-KR" dirty="0" smtClean="0"/>
              <a:t>By using a PHY header, </a:t>
            </a:r>
            <a:r>
              <a:rPr lang="en-US" altLang="ko-KR" dirty="0"/>
              <a:t>we can potentially reduce the power of WUR receiver who is not the intended receiver (no need for PHY and MAC interaction further</a:t>
            </a:r>
            <a:r>
              <a:rPr lang="en-US" altLang="ko-KR" dirty="0" smtClean="0"/>
              <a:t>). </a:t>
            </a:r>
          </a:p>
          <a:p>
            <a:pPr>
              <a:buFont typeface="Arial" panose="020B0604020202020204" pitchFamily="34" charset="0"/>
              <a:buChar char="•"/>
            </a:pPr>
            <a:r>
              <a:rPr lang="en-US" altLang="ko-KR" dirty="0" smtClean="0"/>
              <a:t>The </a:t>
            </a:r>
            <a:r>
              <a:rPr lang="en-US" altLang="ko-KR" dirty="0"/>
              <a:t>PHY header </a:t>
            </a:r>
            <a:r>
              <a:rPr lang="en-US" altLang="ko-KR" dirty="0" smtClean="0"/>
              <a:t>is used for only early indication. So, it is desirable to carry the short and simple control information. </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the next slide, we discuss the content of PHY header (i.e. WUR SIG field).</a:t>
            </a:r>
          </a:p>
          <a:p>
            <a:pPr lvl="1">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1401136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25428</TotalTime>
  <Words>1482</Words>
  <Application>Microsoft Office PowerPoint</Application>
  <PresentationFormat>화면 슬라이드 쇼(4:3)</PresentationFormat>
  <Paragraphs>189</Paragraphs>
  <Slides>15</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15</vt:i4>
      </vt:variant>
    </vt:vector>
  </HeadingPairs>
  <TitlesOfParts>
    <vt:vector size="23" baseType="lpstr">
      <vt:lpstr>Arial Unicode MS</vt:lpstr>
      <vt:lpstr>MS Gothic</vt:lpstr>
      <vt:lpstr>굴림</vt:lpstr>
      <vt:lpstr>맑은 고딕</vt:lpstr>
      <vt:lpstr>Arial</vt:lpstr>
      <vt:lpstr>Cambria Math</vt:lpstr>
      <vt:lpstr>Times New Roman</vt:lpstr>
      <vt:lpstr>Office 테마</vt:lpstr>
      <vt:lpstr>WUR Frame Structure follow-up</vt:lpstr>
      <vt:lpstr>Recap on [1]</vt:lpstr>
      <vt:lpstr>Recap on [1]</vt:lpstr>
      <vt:lpstr>Overview  </vt:lpstr>
      <vt:lpstr>L-part on WUR preamble (1/2)</vt:lpstr>
      <vt:lpstr>L-part on WUR preamble (2/2)</vt:lpstr>
      <vt:lpstr>Threshold for OOK symbol detection(1/2)</vt:lpstr>
      <vt:lpstr>Threshold for OOK symbol detection(2/2)</vt:lpstr>
      <vt:lpstr>WUR SIG field (1/2)</vt:lpstr>
      <vt:lpstr>WUR SIG field (2/2)</vt:lpstr>
      <vt:lpstr>Conclusion </vt:lpstr>
      <vt:lpstr>Straw Poll 1</vt:lpstr>
      <vt:lpstr>Straw Poll 2</vt:lpstr>
      <vt:lpstr>Straw Poll 3</vt:lpstr>
      <vt:lpstr>Reference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임동국/선임연구원/차세대표준(연)IoT팀(dongguk.lim@lge.com)</dc:creator>
  <cp:lastModifiedBy>임동국/선임연구원/차세대표준(연)IoT팀(dongguk.lim@lge.com)</cp:lastModifiedBy>
  <cp:revision>341</cp:revision>
  <cp:lastPrinted>1601-01-01T00:00:00Z</cp:lastPrinted>
  <dcterms:created xsi:type="dcterms:W3CDTF">2016-12-14T01:56:24Z</dcterms:created>
  <dcterms:modified xsi:type="dcterms:W3CDTF">2017-03-13T14:59:53Z</dcterms:modified>
</cp:coreProperties>
</file>