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33"/>
  </p:notesMasterIdLst>
  <p:handoutMasterIdLst>
    <p:handoutMasterId r:id="rId34"/>
  </p:handoutMasterIdLst>
  <p:sldIdLst>
    <p:sldId id="529" r:id="rId2"/>
    <p:sldId id="514" r:id="rId3"/>
    <p:sldId id="563" r:id="rId4"/>
    <p:sldId id="590" r:id="rId5"/>
    <p:sldId id="593" r:id="rId6"/>
    <p:sldId id="594" r:id="rId7"/>
    <p:sldId id="597" r:id="rId8"/>
    <p:sldId id="598" r:id="rId9"/>
    <p:sldId id="595" r:id="rId10"/>
    <p:sldId id="596" r:id="rId11"/>
    <p:sldId id="575" r:id="rId12"/>
    <p:sldId id="586" r:id="rId13"/>
    <p:sldId id="565" r:id="rId14"/>
    <p:sldId id="570" r:id="rId15"/>
    <p:sldId id="576" r:id="rId16"/>
    <p:sldId id="585" r:id="rId17"/>
    <p:sldId id="587" r:id="rId18"/>
    <p:sldId id="588" r:id="rId19"/>
    <p:sldId id="545" r:id="rId20"/>
    <p:sldId id="599" r:id="rId21"/>
    <p:sldId id="537" r:id="rId22"/>
    <p:sldId id="578" r:id="rId23"/>
    <p:sldId id="567" r:id="rId24"/>
    <p:sldId id="564" r:id="rId25"/>
    <p:sldId id="568" r:id="rId26"/>
    <p:sldId id="579" r:id="rId27"/>
    <p:sldId id="566" r:id="rId28"/>
    <p:sldId id="602" r:id="rId29"/>
    <p:sldId id="603" r:id="rId30"/>
    <p:sldId id="600" r:id="rId31"/>
    <p:sldId id="601" r:id="rId3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CC0000"/>
    <a:srgbClr val="3399FF"/>
    <a:srgbClr val="66FF33"/>
    <a:srgbClr val="66CCFF"/>
    <a:srgbClr val="FFCCCC"/>
    <a:srgbClr val="FFFF99"/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5659" autoAdjust="0"/>
  </p:normalViewPr>
  <p:slideViewPr>
    <p:cSldViewPr>
      <p:cViewPr varScale="1">
        <p:scale>
          <a:sx n="65" d="100"/>
          <a:sy n="65" d="100"/>
        </p:scale>
        <p:origin x="-126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28" y="-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104066\Desktop\&#26989;&#21209;&#29992;&#12501;&#12457;&#12523;&#12480;\SIM&#32080;&#26524;\20170228_PDED\D2.0&#29256;&#65343;&#32080;&#26524;\(2)%20Analysis%20of%20diffrence%20among%20LAA%20&amp;%20WLAN\summary_LaaAxLe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Summary!$A$3</c:f>
              <c:strCache>
                <c:ptCount val="1"/>
                <c:pt idx="0">
                  <c:v>LAA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Summary!$B$3:$D$3</c:f>
              <c:numCache>
                <c:formatCode>0.00</c:formatCode>
                <c:ptCount val="3"/>
                <c:pt idx="0">
                  <c:v>0.65353046600000009</c:v>
                </c:pt>
                <c:pt idx="1">
                  <c:v>0.85193736100000006</c:v>
                </c:pt>
                <c:pt idx="2">
                  <c:v>0.69695561800000039</c:v>
                </c:pt>
              </c:numCache>
            </c:numRef>
          </c:val>
        </c:ser>
        <c:ser>
          <c:idx val="1"/>
          <c:order val="1"/>
          <c:tx>
            <c:strRef>
              <c:f>Summary!$A$4</c:f>
              <c:strCache>
                <c:ptCount val="1"/>
                <c:pt idx="0">
                  <c:v>Ax WLAN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Summary!$B$4:$D$4</c:f>
              <c:numCache>
                <c:formatCode>0.00</c:formatCode>
                <c:ptCount val="3"/>
                <c:pt idx="0">
                  <c:v>1.0677189930000011</c:v>
                </c:pt>
                <c:pt idx="1">
                  <c:v>0.60848989999999992</c:v>
                </c:pt>
                <c:pt idx="2">
                  <c:v>0.76867194149999984</c:v>
                </c:pt>
              </c:numCache>
            </c:numRef>
          </c:val>
        </c:ser>
        <c:ser>
          <c:idx val="2"/>
          <c:order val="2"/>
          <c:tx>
            <c:strRef>
              <c:f>Summary!$A$5</c:f>
              <c:strCache>
                <c:ptCount val="1"/>
                <c:pt idx="0">
                  <c:v>Leg WLAN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Summary!$B$5:$D$5</c:f>
              <c:numCache>
                <c:formatCode>0.00</c:formatCode>
                <c:ptCount val="3"/>
                <c:pt idx="0">
                  <c:v>1.0831578090000005</c:v>
                </c:pt>
                <c:pt idx="1">
                  <c:v>1.3569868454999998</c:v>
                </c:pt>
                <c:pt idx="2">
                  <c:v>1.3442537924999995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358528"/>
        <c:axId val="114393856"/>
      </c:barChart>
      <c:catAx>
        <c:axId val="11435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14393856"/>
        <c:crosses val="autoZero"/>
        <c:auto val="1"/>
        <c:lblAlgn val="ctr"/>
        <c:lblOffset val="100"/>
        <c:noMultiLvlLbl val="0"/>
      </c:catAx>
      <c:valAx>
        <c:axId val="11439385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143585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ja-JP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0765" y="95706"/>
            <a:ext cx="21509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802.11-17/0348r1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721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Mar. 2017</a:t>
            </a: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96817" y="8985250"/>
            <a:ext cx="1584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err="1" smtClean="0"/>
              <a:t>Kosuke</a:t>
            </a:r>
            <a:r>
              <a:rPr lang="en-US" dirty="0" smtClean="0"/>
              <a:t> </a:t>
            </a:r>
            <a:r>
              <a:rPr lang="en-US" dirty="0" err="1" smtClean="0"/>
              <a:t>Aio</a:t>
            </a:r>
            <a:r>
              <a:rPr lang="en-US" dirty="0" smtClean="0"/>
              <a:t>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96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96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67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7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4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b="0" kern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81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1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433" y="6475413"/>
            <a:ext cx="51616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 dirty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81313" y="240268"/>
            <a:ext cx="3039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latin typeface="Calibri" panose="020F0502020204030204" pitchFamily="34" charset="0"/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IEEE 802.</a:t>
            </a:r>
            <a:r>
              <a:rPr lang="fr-FR" sz="1600" b="1" dirty="0" smtClean="0">
                <a:latin typeface="Calibri" panose="020F0502020204030204" pitchFamily="34" charset="0"/>
              </a:rPr>
              <a:t>11-17/0348r1</a:t>
            </a:r>
            <a:endParaRPr lang="en-US" altLang="ko-KR" sz="1600" b="1" dirty="0" smtClean="0">
              <a:solidFill>
                <a:srgbClr val="FF0000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6089" y="271046"/>
            <a:ext cx="10386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Mar. 2017</a:t>
            </a:r>
            <a:endParaRPr lang="en-US" altLang="ko-KR" sz="1600" b="1" i="0" dirty="0">
              <a:solidFill>
                <a:schemeClr val="tx1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239001" y="6477000"/>
            <a:ext cx="1447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Kosuke Aio,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45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62-00-0000-simulation-analysis-of-ed-threshold-levels-in-wlan-and-laa-coexistence-scenario.pptx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Coexistence Analysis </a:t>
            </a:r>
            <a:r>
              <a:rPr lang="en-US" sz="2800" dirty="0">
                <a:cs typeface="+mj-cs"/>
              </a:rPr>
              <a:t>of ED </a:t>
            </a:r>
            <a:r>
              <a:rPr lang="en-US" sz="2800" dirty="0" smtClean="0">
                <a:cs typeface="+mj-cs"/>
              </a:rPr>
              <a:t>Threshold Levels</a:t>
            </a:r>
            <a:br>
              <a:rPr lang="en-US" sz="2800" dirty="0" smtClean="0">
                <a:cs typeface="+mj-cs"/>
              </a:rPr>
            </a:br>
            <a:r>
              <a:rPr lang="en-US" sz="2000" dirty="0" smtClean="0">
                <a:cs typeface="+mj-cs"/>
              </a:rPr>
              <a:t>- Overview of Discussion in PDED </a:t>
            </a:r>
            <a:r>
              <a:rPr lang="en-US" sz="2000" dirty="0" err="1" smtClean="0">
                <a:cs typeface="+mj-cs"/>
              </a:rPr>
              <a:t>Adhoc</a:t>
            </a:r>
            <a:r>
              <a:rPr lang="en-US" sz="2000" dirty="0" smtClean="0">
                <a:cs typeface="+mj-cs"/>
              </a:rPr>
              <a:t> -</a:t>
            </a:r>
            <a:endParaRPr lang="en-US" sz="2000" dirty="0"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2017-03-13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Slide </a:t>
            </a:r>
            <a:fld id="{3D0C9393-8DD5-47F8-80DF-CB27F46398E0}" type="slidenum">
              <a:rPr lang="en-US" smtClean="0">
                <a:latin typeface="Calibri" panose="020F0502020204030204" pitchFamily="34" charset="0"/>
              </a:rPr>
              <a:pPr/>
              <a:t>1</a:t>
            </a:fld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78456"/>
              </p:ext>
            </p:extLst>
          </p:nvPr>
        </p:nvGraphicFramePr>
        <p:xfrm>
          <a:off x="685800" y="3115786"/>
          <a:ext cx="7924800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Kosuke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Aio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Sony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Kosuke.Aio@sony.com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Ryuichi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Hirata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Tanaka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Yuichi Morioka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52163"/>
            <a:ext cx="7620000" cy="349867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(B) Analysis </a:t>
            </a:r>
            <a:r>
              <a:rPr lang="en-US" altLang="zh-CN" dirty="0"/>
              <a:t>of difference between LAA &amp; WLAN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04800" y="51054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Only “Setup (B4)” showed throughput of LAA &amp; WLAN to be comparable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 different </a:t>
            </a:r>
            <a:r>
              <a:rPr lang="en-US" altLang="ja-JP" sz="2000" b="0" dirty="0">
                <a:solidFill>
                  <a:srgbClr val="FF0000"/>
                </a:solidFill>
              </a:rPr>
              <a:t>detection rule for the same system signal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(i.e. how LAA detects other LAA signals) </a:t>
            </a:r>
            <a:r>
              <a:rPr lang="en-US" altLang="ja-JP" sz="2000" b="0" dirty="0" smtClean="0"/>
              <a:t>causes this different performance between LAA &amp; WLAN, not the channel access model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Ave. DL Throughput per flow [Mbps]</a:t>
            </a:r>
          </a:p>
        </p:txBody>
      </p:sp>
      <p:sp>
        <p:nvSpPr>
          <p:cNvPr id="13" name="円/楕円 12"/>
          <p:cNvSpPr/>
          <p:nvPr/>
        </p:nvSpPr>
        <p:spPr bwMode="auto">
          <a:xfrm>
            <a:off x="6324600" y="2743200"/>
            <a:ext cx="1257300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52600" y="4876800"/>
            <a:ext cx="594797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(B1) 3GPP Requested            (B2) </a:t>
            </a:r>
            <a:r>
              <a:rPr kumimoji="1" lang="en-US" altLang="ja-JP" dirty="0" err="1" smtClean="0">
                <a:latin typeface="Calibri" panose="020F0502020204030204" pitchFamily="34" charset="0"/>
              </a:rPr>
              <a:t>CWmax</a:t>
            </a:r>
            <a:r>
              <a:rPr kumimoji="1" lang="en-US" altLang="ja-JP" dirty="0" smtClean="0">
                <a:latin typeface="Calibri" panose="020F0502020204030204" pitchFamily="34" charset="0"/>
              </a:rPr>
              <a:t>               (B3) Channel Access            (B4) WLAN PD     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3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altLang="ja-JP" sz="2800" u="sng" dirty="0" smtClean="0"/>
              <a:t>Simulation 2</a:t>
            </a:r>
            <a:r>
              <a:rPr lang="en-US" sz="2800" dirty="0" smtClean="0">
                <a:cs typeface="+mj-cs"/>
              </a:rPr>
              <a:t/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Updated simulation results on</a:t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 </a:t>
            </a:r>
            <a:r>
              <a:rPr lang="en-US" altLang="ja-JP" sz="2800" i="1" dirty="0"/>
              <a:t>“What happens if some Wi-Fi uses ED of -72dBm ” 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1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447800"/>
            <a:ext cx="8646139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b="0" dirty="0" smtClean="0"/>
              <a:t>802.11 devices : </a:t>
            </a:r>
            <a:r>
              <a:rPr lang="en-US" altLang="zh-CN" sz="2000" dirty="0" smtClean="0">
                <a:solidFill>
                  <a:srgbClr val="FF9900"/>
                </a:solidFill>
              </a:rPr>
              <a:t>Legacy WLAN</a:t>
            </a:r>
            <a:r>
              <a:rPr lang="en-US" altLang="zh-CN" sz="2000" b="0" dirty="0" smtClean="0"/>
              <a:t> and </a:t>
            </a:r>
            <a:r>
              <a:rPr lang="en-US" altLang="zh-CN" sz="2000" dirty="0">
                <a:solidFill>
                  <a:srgbClr val="00B050"/>
                </a:solidFill>
              </a:rPr>
              <a:t>Ax </a:t>
            </a:r>
            <a:r>
              <a:rPr lang="en-US" altLang="zh-CN" sz="2000" dirty="0" smtClean="0">
                <a:solidFill>
                  <a:srgbClr val="00B050"/>
                </a:solidFill>
              </a:rPr>
              <a:t>WLAN</a:t>
            </a:r>
            <a:endParaRPr lang="en-US" altLang="zh-CN" sz="2000" b="0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kern="1200" dirty="0">
                <a:ea typeface="+mn-ea"/>
              </a:rPr>
              <a:t>Simulation scenario is based on 3GPP TR 36.889 [4] : Indoor scenario for LAA coexistence evaluations within unlicensed </a:t>
            </a:r>
            <a:r>
              <a:rPr lang="en-US" altLang="zh-CN" sz="1800" kern="1200" dirty="0" smtClean="0">
                <a:ea typeface="+mn-ea"/>
              </a:rPr>
              <a:t>band</a:t>
            </a:r>
            <a:endParaRPr lang="en-US" altLang="zh-CN" sz="1800" kern="1200" dirty="0">
              <a:ea typeface="+mn-ea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360821"/>
              </p:ext>
            </p:extLst>
          </p:nvPr>
        </p:nvGraphicFramePr>
        <p:xfrm>
          <a:off x="152011" y="2731389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Legacy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: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FTP model 1 UDP (Appendix.1) /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UL :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Traffic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-62)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181600" y="4989493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rgbClr val="FF99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Orange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is Legacy WLAN BS (AP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  <a:endParaRPr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is Ax WLAN BS (AP</a:t>
            </a:r>
            <a:r>
              <a:rPr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  <a:r>
              <a:rPr kumimoji="1" lang="ja-JP" altLang="en-US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Each WLAN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011" y="6151163"/>
            <a:ext cx="8458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</a:t>
            </a:r>
            <a:r>
              <a:rPr kumimoji="1" lang="en-US" altLang="ja-JP" dirty="0">
                <a:latin typeface="Calibri" panose="020F0502020204030204" pitchFamily="34" charset="0"/>
              </a:rPr>
              <a:t>11ax </a:t>
            </a:r>
            <a:r>
              <a:rPr kumimoji="1" lang="en-US" altLang="ja-JP" dirty="0" smtClean="0">
                <a:latin typeface="Calibri" panose="020F0502020204030204" pitchFamily="34" charset="0"/>
              </a:rPr>
              <a:t>features </a:t>
            </a:r>
            <a:r>
              <a:rPr kumimoji="1" lang="en-US" altLang="ja-JP" dirty="0">
                <a:latin typeface="Calibri" panose="020F0502020204030204" pitchFamily="34" charset="0"/>
              </a:rPr>
              <a:t>such as OFDMA /</a:t>
            </a:r>
            <a:r>
              <a:rPr kumimoji="1" lang="en-US" altLang="ja-JP" dirty="0" smtClean="0">
                <a:latin typeface="Calibri" panose="020F0502020204030204" pitchFamily="34" charset="0"/>
              </a:rPr>
              <a:t>Multi-user are not </a:t>
            </a:r>
            <a:r>
              <a:rPr kumimoji="1" lang="en-US" altLang="ja-JP" dirty="0">
                <a:latin typeface="Calibri" panose="020F0502020204030204" pitchFamily="34" charset="0"/>
              </a:rPr>
              <a:t>enabled in this simulation to see the pure  performance of channel access</a:t>
            </a:r>
            <a:r>
              <a:rPr kumimoji="1" lang="en-US" altLang="ja-JP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1812" y="25908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76962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コネクタ 64"/>
          <p:cNvCxnSpPr>
            <a:stCxn id="87" idx="0"/>
            <a:endCxn id="87" idx="2"/>
          </p:cNvCxnSpPr>
          <p:nvPr/>
        </p:nvCxnSpPr>
        <p:spPr bwMode="auto">
          <a:xfrm>
            <a:off x="7296944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>
            <a:off x="64770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6037097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直線コネクタ 67"/>
          <p:cNvCxnSpPr/>
          <p:nvPr/>
        </p:nvCxnSpPr>
        <p:spPr bwMode="auto">
          <a:xfrm>
            <a:off x="81534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68580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85344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4" name="グループ化 73"/>
          <p:cNvGrpSpPr/>
          <p:nvPr/>
        </p:nvGrpSpPr>
        <p:grpSpPr>
          <a:xfrm>
            <a:off x="6781800" y="3847550"/>
            <a:ext cx="152400" cy="354087"/>
            <a:chOff x="5486400" y="2438400"/>
            <a:chExt cx="115158" cy="267559"/>
          </a:xfrm>
        </p:grpSpPr>
        <p:sp>
          <p:nvSpPr>
            <p:cNvPr id="75" name="円/楕円 74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20000" y="3847550"/>
            <a:ext cx="152400" cy="354087"/>
            <a:chOff x="5486400" y="2438400"/>
            <a:chExt cx="115158" cy="267559"/>
          </a:xfrm>
        </p:grpSpPr>
        <p:sp>
          <p:nvSpPr>
            <p:cNvPr id="78" name="円/楕円 77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円/楕円 78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8458200" y="3844476"/>
            <a:ext cx="152400" cy="354087"/>
            <a:chOff x="5486400" y="2438400"/>
            <a:chExt cx="115158" cy="267559"/>
          </a:xfrm>
        </p:grpSpPr>
        <p:sp>
          <p:nvSpPr>
            <p:cNvPr id="81" name="円/楕円 80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83" name="直線矢印コネクタ 82"/>
          <p:cNvCxnSpPr/>
          <p:nvPr/>
        </p:nvCxnSpPr>
        <p:spPr bwMode="auto">
          <a:xfrm>
            <a:off x="6188063" y="3910294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4" name="直線コネクタ 83"/>
          <p:cNvCxnSpPr/>
          <p:nvPr/>
        </p:nvCxnSpPr>
        <p:spPr bwMode="auto">
          <a:xfrm>
            <a:off x="6007259" y="3932263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7696200" y="3649994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6" name="直線コネクタ 85"/>
          <p:cNvCxnSpPr/>
          <p:nvPr/>
        </p:nvCxnSpPr>
        <p:spPr bwMode="auto">
          <a:xfrm>
            <a:off x="6023621" y="4138940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7" name="正方形/長方形 86"/>
          <p:cNvSpPr/>
          <p:nvPr/>
        </p:nvSpPr>
        <p:spPr bwMode="auto">
          <a:xfrm>
            <a:off x="5617410" y="3324788"/>
            <a:ext cx="3359068" cy="13996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直線コネクタ 87"/>
          <p:cNvCxnSpPr/>
          <p:nvPr/>
        </p:nvCxnSpPr>
        <p:spPr bwMode="auto">
          <a:xfrm flipH="1">
            <a:off x="5638800" y="4024594"/>
            <a:ext cx="33590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9" name="テキスト ボックス 88"/>
          <p:cNvSpPr txBox="1"/>
          <p:nvPr/>
        </p:nvSpPr>
        <p:spPr>
          <a:xfrm>
            <a:off x="6267648" y="3916872"/>
            <a:ext cx="2340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5m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952595" y="3423059"/>
            <a:ext cx="32541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30m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>
            <a:off x="5638800" y="3192794"/>
            <a:ext cx="3337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2" name="テキスト ボックス 91"/>
          <p:cNvSpPr txBox="1"/>
          <p:nvPr/>
        </p:nvSpPr>
        <p:spPr>
          <a:xfrm>
            <a:off x="7128102" y="2977350"/>
            <a:ext cx="3590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120m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cxnSp>
        <p:nvCxnSpPr>
          <p:cNvPr id="93" name="直線矢印コネクタ 92"/>
          <p:cNvCxnSpPr/>
          <p:nvPr/>
        </p:nvCxnSpPr>
        <p:spPr bwMode="auto">
          <a:xfrm>
            <a:off x="5486400" y="3324788"/>
            <a:ext cx="0" cy="1399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4" name="テキスト ボックス 93"/>
          <p:cNvSpPr txBox="1"/>
          <p:nvPr/>
        </p:nvSpPr>
        <p:spPr>
          <a:xfrm>
            <a:off x="5181600" y="3930134"/>
            <a:ext cx="2805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50m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5960897" y="3847550"/>
            <a:ext cx="152400" cy="354087"/>
            <a:chOff x="5486400" y="2438400"/>
            <a:chExt cx="115158" cy="267559"/>
          </a:xfrm>
        </p:grpSpPr>
        <p:sp>
          <p:nvSpPr>
            <p:cNvPr id="72" name="円/楕円 71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円/楕円 72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90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1681424"/>
            <a:ext cx="600964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6388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to -72dBm,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Ax </a:t>
            </a:r>
            <a:r>
              <a:rPr lang="en-US" altLang="ja-JP" sz="2000" b="0" dirty="0">
                <a:solidFill>
                  <a:srgbClr val="FF0000"/>
                </a:solidFill>
              </a:rPr>
              <a:t>WLAN performance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degrades </a:t>
            </a:r>
            <a:r>
              <a:rPr lang="en-US" altLang="ja-JP" sz="2000" b="0" dirty="0">
                <a:solidFill>
                  <a:srgbClr val="FF0000"/>
                </a:solidFill>
              </a:rPr>
              <a:t>and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becomes worse than </a:t>
            </a:r>
            <a:r>
              <a:rPr lang="en-US" altLang="ja-JP" sz="2000" b="0" dirty="0">
                <a:solidFill>
                  <a:srgbClr val="FF0000"/>
                </a:solidFill>
              </a:rPr>
              <a:t>that of legacy WLAN </a:t>
            </a:r>
            <a:r>
              <a:rPr lang="en-US" altLang="ja-JP" sz="2000" b="0" dirty="0"/>
              <a:t>due to </a:t>
            </a:r>
            <a:r>
              <a:rPr lang="en-US" altLang="ja-JP" sz="2000" b="0" dirty="0" smtClean="0"/>
              <a:t>different </a:t>
            </a:r>
            <a:r>
              <a:rPr lang="en-US" altLang="ja-JP" sz="2000" b="0" dirty="0"/>
              <a:t>ED </a:t>
            </a:r>
            <a:r>
              <a:rPr lang="en-US" altLang="ja-JP" sz="2000" b="0" dirty="0" smtClean="0"/>
              <a:t>threshold</a:t>
            </a:r>
            <a:endParaRPr lang="en-US" altLang="ja-JP" sz="20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Ave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13433"/>
              </p:ext>
            </p:extLst>
          </p:nvPr>
        </p:nvGraphicFramePr>
        <p:xfrm>
          <a:off x="5638800" y="2325206"/>
          <a:ext cx="3312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1296000"/>
                <a:gridCol w="12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Legacy</a:t>
                      </a:r>
                      <a:r>
                        <a:rPr kumimoji="1" lang="en-US" altLang="ja-JP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Ax 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1.21 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1.23Mbps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1.45 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0.98Mbps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上下矢印 22"/>
          <p:cNvSpPr/>
          <p:nvPr/>
        </p:nvSpPr>
        <p:spPr bwMode="auto">
          <a:xfrm>
            <a:off x="4648200" y="2884567"/>
            <a:ext cx="228600" cy="739302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541196" y="2884567"/>
            <a:ext cx="167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" name="テキスト ボックス 4"/>
          <p:cNvSpPr txBox="1"/>
          <p:nvPr/>
        </p:nvSpPr>
        <p:spPr>
          <a:xfrm>
            <a:off x="5770162" y="3962400"/>
            <a:ext cx="2929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Default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-62)</a:t>
            </a:r>
            <a:endParaRPr kumimoji="1" lang="en-US" altLang="ja-JP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(2) 3GPP Requested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-72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)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74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05000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600" y="1905000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304800" y="5257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</a:t>
            </a:r>
            <a:r>
              <a:rPr lang="en-US" altLang="ja-JP" sz="2000" b="0" dirty="0" smtClean="0"/>
              <a:t>to </a:t>
            </a:r>
            <a:r>
              <a:rPr lang="en-US" altLang="ja-JP" sz="2000" b="0" dirty="0"/>
              <a:t>-72dBm,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performance of inner Ax WLAN BSSs degrades due to improving  performance of outer legacy WLAN BSSs</a:t>
            </a:r>
            <a:endParaRPr lang="en-US" altLang="ja-JP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Ave</a:t>
            </a:r>
            <a:r>
              <a:rPr lang="en-US" altLang="ja-JP" sz="2000" b="0" dirty="0"/>
              <a:t>. DL throughput </a:t>
            </a:r>
            <a:r>
              <a:rPr lang="en-US" altLang="ja-JP" sz="2000" b="0" dirty="0" smtClean="0"/>
              <a:t>of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inner/outer BSSs are </a:t>
            </a:r>
            <a:r>
              <a:rPr lang="en-US" altLang="ja-JP" sz="2000" b="0" dirty="0"/>
              <a:t>almost </a:t>
            </a:r>
            <a:r>
              <a:rPr lang="en-US" altLang="ja-JP" sz="2000" b="0" dirty="0" smtClean="0"/>
              <a:t>equal</a:t>
            </a:r>
            <a:endParaRPr lang="en-US" altLang="ja-JP" sz="2000" b="0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806643" y="3357042"/>
            <a:ext cx="24235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867400" y="4114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下矢印 6"/>
          <p:cNvSpPr/>
          <p:nvPr/>
        </p:nvSpPr>
        <p:spPr bwMode="auto">
          <a:xfrm rot="10800000">
            <a:off x="2476499" y="2976041"/>
            <a:ext cx="228600" cy="381001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下矢印 15"/>
          <p:cNvSpPr/>
          <p:nvPr/>
        </p:nvSpPr>
        <p:spPr bwMode="auto">
          <a:xfrm>
            <a:off x="7862381" y="4114800"/>
            <a:ext cx="228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altLang="ja-JP" sz="2800" u="sng" dirty="0" smtClean="0"/>
              <a:t>Simulation 3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Updated Simulation </a:t>
            </a:r>
            <a:r>
              <a:rPr lang="en-US" altLang="ja-JP" sz="2800" dirty="0"/>
              <a:t>results </a:t>
            </a:r>
            <a:r>
              <a:rPr lang="en-US" altLang="ja-JP" sz="2800" dirty="0" smtClean="0"/>
              <a:t>on</a:t>
            </a:r>
            <a:br>
              <a:rPr lang="en-US" altLang="ja-JP" sz="2800" dirty="0" smtClean="0"/>
            </a:br>
            <a:r>
              <a:rPr lang="en-US" altLang="ja-JP" sz="2800" dirty="0" smtClean="0"/>
              <a:t> </a:t>
            </a:r>
            <a:r>
              <a:rPr lang="en-US" altLang="ja-JP" sz="2800" i="1" dirty="0"/>
              <a:t>“What happens if both LAA and Wi-Fi operate at ED of -72dBm but with no PD communication” 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9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Scenario</a:t>
            </a:r>
            <a:endParaRPr lang="zh-CN" altLang="en-US" dirty="0"/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332986"/>
              </p:ext>
            </p:extLst>
          </p:nvPr>
        </p:nvGraphicFramePr>
        <p:xfrm>
          <a:off x="152011" y="2745256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2069" y="5943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11ax </a:t>
            </a:r>
            <a:r>
              <a:rPr kumimoji="1" lang="en-US" altLang="ja-JP" dirty="0">
                <a:latin typeface="Calibri" panose="020F0502020204030204" pitchFamily="34" charset="0"/>
              </a:rPr>
              <a:t>and LAA features such as OFDMA /Multi-user /HARQ are not enabled in this simulation to see the pure  performance of channel access.</a:t>
            </a:r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228600" y="1447800"/>
            <a:ext cx="864613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dirty="0">
                <a:solidFill>
                  <a:schemeClr val="accent2"/>
                </a:solidFill>
              </a:rPr>
              <a:t>LAA</a:t>
            </a:r>
            <a:r>
              <a:rPr lang="en-US" altLang="zh-CN" sz="2000" b="0" dirty="0"/>
              <a:t> and </a:t>
            </a:r>
            <a:r>
              <a:rPr lang="en-US" altLang="zh-CN" sz="2000" dirty="0">
                <a:solidFill>
                  <a:schemeClr val="accent1"/>
                </a:solidFill>
              </a:rPr>
              <a:t>Ax </a:t>
            </a:r>
            <a:r>
              <a:rPr lang="en-US" altLang="zh-CN" sz="2000" dirty="0" smtClean="0">
                <a:solidFill>
                  <a:schemeClr val="accent1"/>
                </a:solidFill>
              </a:rPr>
              <a:t>WLAN</a:t>
            </a:r>
            <a:endParaRPr lang="en-US" altLang="zh-CN" sz="2000" b="0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dirty="0"/>
              <a:t>Simulation scenario is based on 3GPP TR 36.889 [4] : Indoor scenario for LAA coexistence evaluations within unlicensed band</a:t>
            </a:r>
            <a:r>
              <a:rPr lang="en-US" altLang="zh-CN" sz="1800" dirty="0" smtClean="0"/>
              <a:t>.(</a:t>
            </a:r>
            <a:r>
              <a:rPr lang="en-US" altLang="zh-CN" sz="1800" dirty="0"/>
              <a:t>Same as </a:t>
            </a:r>
            <a:r>
              <a:rPr lang="en-US" altLang="zh-CN" sz="1800" dirty="0" smtClean="0"/>
              <a:t>previous)</a:t>
            </a:r>
            <a:endParaRPr lang="en-US" altLang="zh-CN" sz="1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81600" y="4989493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1812" y="25908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181600" y="2977350"/>
            <a:ext cx="3816268" cy="1747050"/>
            <a:chOff x="5181600" y="2824950"/>
            <a:chExt cx="3816268" cy="1747050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76962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線コネクタ 25"/>
            <p:cNvCxnSpPr>
              <a:stCxn id="62" idx="0"/>
              <a:endCxn id="62" idx="2"/>
            </p:cNvCxnSpPr>
            <p:nvPr/>
          </p:nvCxnSpPr>
          <p:spPr bwMode="auto">
            <a:xfrm>
              <a:off x="7296944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直線コネクタ 40"/>
            <p:cNvCxnSpPr/>
            <p:nvPr/>
          </p:nvCxnSpPr>
          <p:spPr bwMode="auto">
            <a:xfrm>
              <a:off x="64770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直線コネクタ 41"/>
            <p:cNvCxnSpPr/>
            <p:nvPr/>
          </p:nvCxnSpPr>
          <p:spPr bwMode="auto">
            <a:xfrm>
              <a:off x="6037097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>
              <a:off x="81534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線コネクタ 43"/>
            <p:cNvCxnSpPr/>
            <p:nvPr/>
          </p:nvCxnSpPr>
          <p:spPr bwMode="auto">
            <a:xfrm>
              <a:off x="68580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85344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9" name="グループ化 48"/>
            <p:cNvGrpSpPr/>
            <p:nvPr/>
          </p:nvGrpSpPr>
          <p:grpSpPr>
            <a:xfrm>
              <a:off x="6781800" y="3695150"/>
              <a:ext cx="152400" cy="354087"/>
              <a:chOff x="5486400" y="2438400"/>
              <a:chExt cx="115158" cy="267559"/>
            </a:xfrm>
          </p:grpSpPr>
          <p:sp>
            <p:nvSpPr>
              <p:cNvPr id="50" name="円/楕円 49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円/楕円 50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7620000" y="3695150"/>
              <a:ext cx="152400" cy="354087"/>
              <a:chOff x="5486400" y="2438400"/>
              <a:chExt cx="115158" cy="267559"/>
            </a:xfrm>
          </p:grpSpPr>
          <p:sp>
            <p:nvSpPr>
              <p:cNvPr id="53" name="円/楕円 52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円/楕円 53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5" name="グループ化 54"/>
            <p:cNvGrpSpPr/>
            <p:nvPr/>
          </p:nvGrpSpPr>
          <p:grpSpPr>
            <a:xfrm>
              <a:off x="8458200" y="3692076"/>
              <a:ext cx="152400" cy="354087"/>
              <a:chOff x="5486400" y="2438400"/>
              <a:chExt cx="115158" cy="267559"/>
            </a:xfrm>
          </p:grpSpPr>
          <p:sp>
            <p:nvSpPr>
              <p:cNvPr id="56" name="円/楕円 55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円/楕円 56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58" name="直線矢印コネクタ 57"/>
            <p:cNvCxnSpPr/>
            <p:nvPr/>
          </p:nvCxnSpPr>
          <p:spPr bwMode="auto">
            <a:xfrm>
              <a:off x="6188063" y="3757894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 bwMode="auto">
            <a:xfrm>
              <a:off x="6007259" y="3779863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線矢印コネクタ 59"/>
            <p:cNvCxnSpPr/>
            <p:nvPr/>
          </p:nvCxnSpPr>
          <p:spPr bwMode="auto">
            <a:xfrm>
              <a:off x="7696200" y="3497594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>
              <a:off x="6023621" y="3986540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正方形/長方形 61"/>
            <p:cNvSpPr/>
            <p:nvPr/>
          </p:nvSpPr>
          <p:spPr bwMode="auto">
            <a:xfrm>
              <a:off x="5617410" y="3172388"/>
              <a:ext cx="3359068" cy="139961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3" name="直線コネクタ 62"/>
            <p:cNvCxnSpPr/>
            <p:nvPr/>
          </p:nvCxnSpPr>
          <p:spPr bwMode="auto">
            <a:xfrm flipH="1">
              <a:off x="5638800" y="3872194"/>
              <a:ext cx="33590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4" name="テキスト ボックス 63"/>
            <p:cNvSpPr txBox="1"/>
            <p:nvPr/>
          </p:nvSpPr>
          <p:spPr>
            <a:xfrm>
              <a:off x="6267648" y="3764472"/>
              <a:ext cx="23403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5m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952595" y="3270659"/>
              <a:ext cx="32541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30m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66" name="直線矢印コネクタ 65"/>
            <p:cNvCxnSpPr/>
            <p:nvPr/>
          </p:nvCxnSpPr>
          <p:spPr bwMode="auto">
            <a:xfrm>
              <a:off x="5638800" y="3040394"/>
              <a:ext cx="33376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67" name="テキスト ボックス 66"/>
            <p:cNvSpPr txBox="1"/>
            <p:nvPr/>
          </p:nvSpPr>
          <p:spPr>
            <a:xfrm>
              <a:off x="7128102" y="2824950"/>
              <a:ext cx="35907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120m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 bwMode="auto">
            <a:xfrm>
              <a:off x="5486400" y="3172388"/>
              <a:ext cx="0" cy="13996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69" name="テキスト ボックス 68"/>
            <p:cNvSpPr txBox="1"/>
            <p:nvPr/>
          </p:nvSpPr>
          <p:spPr>
            <a:xfrm>
              <a:off x="5181600" y="3777734"/>
              <a:ext cx="2805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50m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>
              <a:off x="5960897" y="3695150"/>
              <a:ext cx="152400" cy="354087"/>
              <a:chOff x="5486400" y="2438400"/>
              <a:chExt cx="115158" cy="267559"/>
            </a:xfrm>
          </p:grpSpPr>
          <p:sp>
            <p:nvSpPr>
              <p:cNvPr id="47" name="円/楕円 46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円/楕円 47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38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1424"/>
            <a:ext cx="600964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4864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</a:t>
            </a:r>
            <a:r>
              <a:rPr lang="en-US" altLang="ja-JP" sz="2000" b="0" dirty="0" smtClean="0"/>
              <a:t>to </a:t>
            </a:r>
            <a:r>
              <a:rPr lang="en-US" altLang="ja-JP" sz="2000" b="0" dirty="0"/>
              <a:t>-72dBm, </a:t>
            </a:r>
            <a:r>
              <a:rPr lang="en-US" altLang="ja-JP" sz="2000" b="0" dirty="0">
                <a:solidFill>
                  <a:srgbClr val="FF0000"/>
                </a:solidFill>
              </a:rPr>
              <a:t>Ax WLAN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performance degrades </a:t>
            </a:r>
            <a:r>
              <a:rPr lang="en-US" altLang="ja-JP" sz="2000" b="0" dirty="0">
                <a:solidFill>
                  <a:srgbClr val="FF0000"/>
                </a:solidFill>
              </a:rPr>
              <a:t>and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becomes </a:t>
            </a:r>
            <a:r>
              <a:rPr lang="en-US" altLang="ja-JP" sz="2000" b="0" dirty="0">
                <a:solidFill>
                  <a:srgbClr val="FF0000"/>
                </a:solidFill>
              </a:rPr>
              <a:t>lower than that of LAA</a:t>
            </a:r>
            <a:r>
              <a:rPr lang="en-US" altLang="ja-JP" sz="2000" b="0" dirty="0">
                <a:solidFill>
                  <a:srgbClr val="C00000"/>
                </a:solidFill>
              </a:rPr>
              <a:t> </a:t>
            </a:r>
            <a:r>
              <a:rPr lang="en-US" altLang="ja-JP" sz="2000" b="0" dirty="0" smtClean="0"/>
              <a:t>due </a:t>
            </a:r>
            <a:r>
              <a:rPr lang="en-US" altLang="ja-JP" sz="2000" b="0" dirty="0"/>
              <a:t>to different detection </a:t>
            </a:r>
            <a:r>
              <a:rPr lang="en-US" altLang="ja-JP" sz="2000" b="0" dirty="0" smtClean="0"/>
              <a:t>rule </a:t>
            </a:r>
            <a:r>
              <a:rPr lang="en-US" altLang="ja-JP" sz="2000" b="0" dirty="0"/>
              <a:t>for the same system </a:t>
            </a:r>
            <a:r>
              <a:rPr lang="en-US" altLang="ja-JP" sz="2000" b="0" dirty="0" smtClean="0"/>
              <a:t>signal (PD) as I mentioned in Slide 10</a:t>
            </a:r>
            <a:endParaRPr lang="en-US" altLang="ja-JP" sz="2000" b="0" kern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Ave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63613"/>
              </p:ext>
            </p:extLst>
          </p:nvPr>
        </p:nvGraphicFramePr>
        <p:xfrm>
          <a:off x="5715000" y="2514600"/>
          <a:ext cx="3200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Ax</a:t>
                      </a:r>
                      <a:r>
                        <a:rPr kumimoji="1" lang="en-US" altLang="ja-JP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1.12Mbps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1.76Mbps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1.70Mbps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1.16Mbps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上下矢印 9"/>
          <p:cNvSpPr/>
          <p:nvPr/>
        </p:nvSpPr>
        <p:spPr bwMode="auto">
          <a:xfrm>
            <a:off x="4648200" y="2438400"/>
            <a:ext cx="241456" cy="914400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3429000" y="2438400"/>
            <a:ext cx="167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5770162" y="3962400"/>
            <a:ext cx="2929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Default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-62)</a:t>
            </a:r>
            <a:endParaRPr kumimoji="1" lang="en-US" altLang="ja-JP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(2) 3GPP Requested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-72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)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5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5998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1" y="2055998"/>
            <a:ext cx="4445000" cy="33337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7400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304800" y="53340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to -72dBm, </a:t>
            </a:r>
            <a:r>
              <a:rPr lang="en-US" altLang="ja-JP" sz="2000" b="0" dirty="0">
                <a:solidFill>
                  <a:srgbClr val="FF0000"/>
                </a:solidFill>
              </a:rPr>
              <a:t>performance of inner Ax WLAN BSs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degrades </a:t>
            </a:r>
            <a:r>
              <a:rPr lang="en-US" altLang="ja-JP" sz="2000" b="0" dirty="0">
                <a:solidFill>
                  <a:srgbClr val="FF0000"/>
                </a:solidFill>
              </a:rPr>
              <a:t>due to improving  performance of outer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LAA BSs</a:t>
            </a:r>
            <a:endParaRPr lang="en-US" altLang="ja-JP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Ave. DL throughput of the </a:t>
            </a:r>
            <a:r>
              <a:rPr lang="en-US" altLang="ja-JP" sz="2000" b="0" dirty="0" smtClean="0"/>
              <a:t>inner/outer </a:t>
            </a:r>
            <a:r>
              <a:rPr lang="en-US" altLang="ja-JP" sz="2000" b="0" dirty="0"/>
              <a:t>BSSs </a:t>
            </a:r>
            <a:r>
              <a:rPr lang="en-US" altLang="ja-JP" sz="2000" b="0" dirty="0" smtClean="0"/>
              <a:t>are </a:t>
            </a:r>
            <a:r>
              <a:rPr lang="en-US" altLang="ja-JP" sz="2000" b="0" dirty="0"/>
              <a:t>almost </a:t>
            </a:r>
            <a:r>
              <a:rPr lang="en-US" altLang="ja-JP" sz="2000" b="0" dirty="0" smtClean="0"/>
              <a:t>equal</a:t>
            </a:r>
            <a:endParaRPr lang="en-US" altLang="ja-JP" sz="2000" b="0" dirty="0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1905000" y="3352800"/>
            <a:ext cx="213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638800" y="4191000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下矢印 15"/>
          <p:cNvSpPr/>
          <p:nvPr/>
        </p:nvSpPr>
        <p:spPr bwMode="auto">
          <a:xfrm>
            <a:off x="7600545" y="4205590"/>
            <a:ext cx="228600" cy="74740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3505200" y="2594853"/>
            <a:ext cx="228600" cy="74740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5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We confirmed the simulation results incorporating feedbacks and updated simulation scenario and parameters</a:t>
            </a:r>
          </a:p>
          <a:p>
            <a:pPr lvl="1"/>
            <a:r>
              <a:rPr lang="en-US" sz="1800" dirty="0"/>
              <a:t>By reviewing initial </a:t>
            </a:r>
            <a:r>
              <a:rPr lang="en-US" sz="1800" dirty="0" smtClean="0"/>
              <a:t>parameters, </a:t>
            </a:r>
            <a:r>
              <a:rPr lang="en-US" sz="1800" dirty="0"/>
              <a:t>number of drops and layout of nodes, we </a:t>
            </a:r>
            <a:r>
              <a:rPr lang="en-US" sz="1800" dirty="0" smtClean="0"/>
              <a:t>observed </a:t>
            </a:r>
            <a:r>
              <a:rPr lang="en-US" sz="1800" dirty="0"/>
              <a:t>equal performance of the </a:t>
            </a:r>
            <a:r>
              <a:rPr lang="en-US" sz="1800" dirty="0" smtClean="0"/>
              <a:t>inner/outer BSSs</a:t>
            </a:r>
            <a:endParaRPr lang="en-US" sz="1800" dirty="0"/>
          </a:p>
          <a:p>
            <a:pPr lvl="1"/>
            <a:r>
              <a:rPr lang="en-US" sz="1800" dirty="0"/>
              <a:t>We </a:t>
            </a:r>
            <a:r>
              <a:rPr lang="en-US" sz="1800" dirty="0" smtClean="0"/>
              <a:t>identified </a:t>
            </a:r>
            <a:r>
              <a:rPr lang="en-US" sz="1800" dirty="0"/>
              <a:t>that </a:t>
            </a:r>
            <a:r>
              <a:rPr lang="en-US" sz="1800" dirty="0" smtClean="0"/>
              <a:t>the </a:t>
            </a:r>
            <a:r>
              <a:rPr lang="en-US" altLang="ja-JP" sz="1800" dirty="0" smtClean="0"/>
              <a:t>different </a:t>
            </a:r>
            <a:r>
              <a:rPr lang="en-US" altLang="ja-JP" sz="1800" dirty="0"/>
              <a:t>detection rule for </a:t>
            </a:r>
            <a:r>
              <a:rPr lang="en-US" altLang="ja-JP" sz="1800" dirty="0">
                <a:solidFill>
                  <a:srgbClr val="FF0000"/>
                </a:solidFill>
              </a:rPr>
              <a:t>the same system signal </a:t>
            </a:r>
            <a:r>
              <a:rPr lang="en-US" altLang="ja-JP" sz="1800" dirty="0" smtClean="0"/>
              <a:t>(i.e. how LAA detects other LAA signals) causes different </a:t>
            </a:r>
            <a:r>
              <a:rPr lang="en-US" altLang="ja-JP" sz="1800" dirty="0"/>
              <a:t>performance between LAA and </a:t>
            </a:r>
            <a:r>
              <a:rPr lang="en-US" altLang="ja-JP" sz="1800" dirty="0" smtClean="0"/>
              <a:t>WLAN</a:t>
            </a:r>
            <a:endParaRPr lang="en-US" sz="1800" dirty="0"/>
          </a:p>
          <a:p>
            <a:endParaRPr lang="en-US" sz="2000" b="0" dirty="0"/>
          </a:p>
          <a:p>
            <a:r>
              <a:rPr lang="en-US" sz="2000" b="0" dirty="0" smtClean="0"/>
              <a:t>We updated simulation results that confirm that </a:t>
            </a:r>
            <a:r>
              <a:rPr lang="en-US" sz="2000" b="0" dirty="0" smtClean="0">
                <a:solidFill>
                  <a:srgbClr val="FF0000"/>
                </a:solidFill>
              </a:rPr>
              <a:t>changing the ED threshold to -72dBm makes Ax WLAN performance worse</a:t>
            </a:r>
            <a:endParaRPr lang="en-US" sz="2000" b="0" dirty="0"/>
          </a:p>
          <a:p>
            <a:pPr lvl="1"/>
            <a:r>
              <a:rPr lang="en-US" altLang="ja-JP" sz="1800" dirty="0" smtClean="0"/>
              <a:t>Different </a:t>
            </a:r>
            <a:r>
              <a:rPr lang="en-US" altLang="ja-JP" sz="1800" dirty="0"/>
              <a:t>ED </a:t>
            </a:r>
            <a:r>
              <a:rPr lang="en-US" altLang="ja-JP" sz="1800" dirty="0" smtClean="0"/>
              <a:t>threshold makes Ax WLAN performance worse </a:t>
            </a:r>
            <a:r>
              <a:rPr lang="en-US" sz="1800" dirty="0" smtClean="0">
                <a:ea typeface="+mn-ea"/>
              </a:rPr>
              <a:t>in </a:t>
            </a:r>
            <a:r>
              <a:rPr lang="en-US" sz="1800" dirty="0">
                <a:ea typeface="+mn-ea"/>
              </a:rPr>
              <a:t>the case of coexistence of Ax WLAN and Legacy </a:t>
            </a:r>
            <a:r>
              <a:rPr lang="en-US" sz="1800" dirty="0" smtClean="0">
                <a:ea typeface="+mn-ea"/>
              </a:rPr>
              <a:t>WLAN</a:t>
            </a:r>
            <a:endParaRPr lang="en-US" altLang="ja-JP" sz="1800" dirty="0">
              <a:ea typeface="+mn-ea"/>
            </a:endParaRPr>
          </a:p>
          <a:p>
            <a:pPr lvl="1"/>
            <a:r>
              <a:rPr lang="en-US" altLang="ja-JP" sz="1800" dirty="0"/>
              <a:t>D</a:t>
            </a:r>
            <a:r>
              <a:rPr lang="en-US" altLang="ja-JP" sz="1800" dirty="0" smtClean="0"/>
              <a:t>ifferent detection rule for the same system signal </a:t>
            </a:r>
            <a:r>
              <a:rPr lang="en-US" altLang="ja-JP" sz="1800" dirty="0"/>
              <a:t>makes Ax WLAN performance worse in the case of coexistence of Ax WLAN and </a:t>
            </a:r>
            <a:r>
              <a:rPr lang="en-US" altLang="ja-JP" sz="1800" dirty="0" smtClean="0"/>
              <a:t>LAA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Introduction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ja-JP" sz="2000" b="0" dirty="0"/>
              <a:t>IEEE 802.11 WG </a:t>
            </a:r>
            <a:r>
              <a:rPr lang="en-US" altLang="ja-JP" sz="2000" b="0" dirty="0" smtClean="0"/>
              <a:t>established </a:t>
            </a:r>
            <a:r>
              <a:rPr lang="en-US" altLang="ja-JP" sz="2000" b="0" dirty="0"/>
              <a:t>the “PDED </a:t>
            </a:r>
            <a:r>
              <a:rPr lang="en-US" altLang="ja-JP" sz="2000" b="0" dirty="0" err="1" smtClean="0"/>
              <a:t>adhoc</a:t>
            </a:r>
            <a:r>
              <a:rPr lang="en-US" altLang="ja-JP" sz="2000" b="0" dirty="0"/>
              <a:t>” </a:t>
            </a:r>
            <a:r>
              <a:rPr lang="en-US" altLang="ja-JP" sz="2000" b="0" dirty="0" smtClean="0"/>
              <a:t>to consider potential </a:t>
            </a:r>
            <a:r>
              <a:rPr lang="en-US" altLang="ja-JP" sz="2000" b="0" dirty="0"/>
              <a:t>response to 3GPP RAN1’s request to change WLAN’s ED threshold from </a:t>
            </a:r>
            <a:r>
              <a:rPr lang="en-US" altLang="ja-JP" sz="2000" b="0" dirty="0" smtClean="0"/>
              <a:t/>
            </a:r>
            <a:br>
              <a:rPr lang="en-US" altLang="ja-JP" sz="2000" b="0" dirty="0" smtClean="0"/>
            </a:br>
            <a:r>
              <a:rPr lang="en-US" altLang="ja-JP" sz="2000" b="0" dirty="0" smtClean="0"/>
              <a:t>-</a:t>
            </a:r>
            <a:r>
              <a:rPr lang="en-US" altLang="ja-JP" sz="2000" b="0" dirty="0"/>
              <a:t>62dBm to -</a:t>
            </a:r>
            <a:r>
              <a:rPr lang="en-US" altLang="ja-JP" sz="2000" b="0" dirty="0" smtClean="0"/>
              <a:t>72dBm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hlinkClick r:id="rId3"/>
              </a:rPr>
              <a:t>IEEE802.11-16/1291r0</a:t>
            </a:r>
            <a:r>
              <a:rPr lang="en-US" altLang="ja-JP" sz="2000" b="0" dirty="0" smtClean="0"/>
              <a:t> [1] suggests</a:t>
            </a:r>
            <a:r>
              <a:rPr lang="en-US" altLang="ja-JP" sz="2000" b="0" dirty="0"/>
              <a:t> </a:t>
            </a:r>
            <a:r>
              <a:rPr lang="en-US" altLang="ja-JP" sz="2000" b="0" dirty="0" smtClean="0"/>
              <a:t>three experiments (by simulation and/or testing) to provide the basis to respond to the 3GPP RAN1 request;</a:t>
            </a:r>
          </a:p>
          <a:p>
            <a:pPr marL="627063" indent="0">
              <a:buNone/>
            </a:pPr>
            <a:r>
              <a:rPr lang="en-US" altLang="ja-JP" sz="1800" b="0" i="1" dirty="0" smtClean="0"/>
              <a:t>(</a:t>
            </a:r>
            <a:r>
              <a:rPr lang="en-US" altLang="ja-JP" sz="1800" b="0" i="1" dirty="0"/>
              <a:t>1) What happens if all Wi-Fi uses ED of -72dBm </a:t>
            </a:r>
          </a:p>
          <a:p>
            <a:pPr marL="627063" indent="0">
              <a:buNone/>
            </a:pPr>
            <a:r>
              <a:rPr lang="en-US" altLang="ja-JP" sz="1800" b="0" i="1" dirty="0"/>
              <a:t>(2) What happens if some Wi-Fi uses ED of -72dBm </a:t>
            </a:r>
          </a:p>
          <a:p>
            <a:pPr marL="627063" indent="0">
              <a:buNone/>
            </a:pPr>
            <a:r>
              <a:rPr lang="en-US" altLang="ja-JP" sz="1800" b="0" i="1" dirty="0"/>
              <a:t>(3) What happens if both LAA and Wi-Fi operate at ED of -72dBm but with no PD </a:t>
            </a:r>
            <a:r>
              <a:rPr lang="en-US" altLang="ja-JP" sz="1800" b="0" i="1" dirty="0" smtClean="0"/>
              <a:t>communication</a:t>
            </a:r>
          </a:p>
          <a:p>
            <a:pPr marL="627063" indent="0"/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So far, we provided some simulation data to analyze the impact of the change in ED threshold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/>
              <a:t>In case of (2</a:t>
            </a:r>
            <a:r>
              <a:rPr lang="en-US" altLang="ja-JP" sz="1800" dirty="0"/>
              <a:t>) at </a:t>
            </a:r>
            <a:r>
              <a:rPr lang="en-US" altLang="ja-JP" sz="1800" dirty="0" smtClean="0"/>
              <a:t>the November </a:t>
            </a:r>
            <a:r>
              <a:rPr lang="en-US" altLang="ja-JP" sz="1800" dirty="0"/>
              <a:t>2016 </a:t>
            </a:r>
            <a:r>
              <a:rPr lang="en-US" altLang="ja-JP" sz="1800" dirty="0" smtClean="0"/>
              <a:t>meeting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In case of </a:t>
            </a:r>
            <a:r>
              <a:rPr lang="en-US" altLang="ja-JP" sz="1800" dirty="0" smtClean="0"/>
              <a:t>(3) </a:t>
            </a:r>
            <a:r>
              <a:rPr lang="en-US" altLang="ja-JP" sz="1800" dirty="0"/>
              <a:t>at </a:t>
            </a:r>
            <a:r>
              <a:rPr lang="en-US" altLang="ja-JP" sz="1800" dirty="0" smtClean="0"/>
              <a:t>the January 2017 </a:t>
            </a:r>
            <a:r>
              <a:rPr lang="en-US" altLang="ja-JP" sz="1800" dirty="0"/>
              <a:t>meeting </a:t>
            </a: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Future 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006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We concluded that if future WLAN changes the </a:t>
            </a:r>
            <a:r>
              <a:rPr lang="en-US" sz="2000" b="0" dirty="0" smtClean="0">
                <a:solidFill>
                  <a:srgbClr val="FF0000"/>
                </a:solidFill>
              </a:rPr>
              <a:t>ED threshold to -72dBm </a:t>
            </a:r>
            <a:r>
              <a:rPr lang="en-US" sz="2000" b="0" dirty="0" smtClean="0"/>
              <a:t>it could have detrimental effect on its performance</a:t>
            </a:r>
          </a:p>
          <a:p>
            <a:endParaRPr lang="en-US" altLang="ja-JP" sz="2000" b="0" dirty="0"/>
          </a:p>
          <a:p>
            <a:r>
              <a:rPr lang="en-US" altLang="ja-JP" sz="2000" b="0" dirty="0" smtClean="0"/>
              <a:t>However, we should consider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possibility for future WLAN be excluded from the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exceptional treatment in </a:t>
            </a:r>
            <a:r>
              <a:rPr lang="en-US" altLang="ja-JP" sz="2000" b="0" dirty="0">
                <a:solidFill>
                  <a:srgbClr val="FF0000"/>
                </a:solidFill>
              </a:rPr>
              <a:t>EN 301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893</a:t>
            </a:r>
            <a:r>
              <a:rPr lang="en-US" altLang="ja-JP" sz="2000" b="0" dirty="0" smtClean="0"/>
              <a:t>, where the ED threshold of -62dBm may not be maintained</a:t>
            </a:r>
          </a:p>
          <a:p>
            <a:pPr lvl="1"/>
            <a:r>
              <a:rPr lang="en-US" altLang="ja-JP" sz="1800" dirty="0" smtClean="0"/>
              <a:t>If LAA adopts WLAN Preamble Detection as IEEE requested, it may balance out the performance of the two systems, but we should also consider </a:t>
            </a:r>
            <a:r>
              <a:rPr lang="en-US" altLang="ja-JP" sz="1800" dirty="0"/>
              <a:t>the case if </a:t>
            </a:r>
            <a:r>
              <a:rPr lang="en-US" altLang="ja-JP" sz="1800" dirty="0" smtClean="0"/>
              <a:t>3GPP does not accept our request</a:t>
            </a:r>
          </a:p>
          <a:p>
            <a:pPr marL="457200" lvl="1" indent="0">
              <a:buNone/>
            </a:pPr>
            <a:endParaRPr lang="en-US" altLang="ja-JP" dirty="0"/>
          </a:p>
          <a:p>
            <a:r>
              <a:rPr lang="en-US" altLang="ja-JP" sz="2000" b="0" dirty="0" smtClean="0"/>
              <a:t>We should continue our investigation on the effects of intersystem coexistence and develop techniques to mitigate any negative impact</a:t>
            </a:r>
            <a:endParaRPr lang="en-US" altLang="ja-JP" sz="1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7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0" dirty="0"/>
              <a:t>[1] </a:t>
            </a:r>
            <a:r>
              <a:rPr lang="en-US" altLang="ja-JP" b="0" dirty="0" smtClean="0"/>
              <a:t>11-16-1291-00-0000-pded-ad-hoc-agenda-27-sept-2016</a:t>
            </a:r>
          </a:p>
          <a:p>
            <a:r>
              <a:rPr lang="en-US" altLang="ja-JP" b="0" dirty="0" smtClean="0"/>
              <a:t>[2] 11-16-1451-00-0000-Simulation-Analysis-of-ED-Threshold-</a:t>
            </a:r>
          </a:p>
          <a:p>
            <a:pPr marL="719138" indent="0">
              <a:buNone/>
            </a:pPr>
            <a:r>
              <a:rPr lang="en-US" altLang="ja-JP" b="0" dirty="0" smtClean="0"/>
              <a:t>Levels</a:t>
            </a:r>
          </a:p>
          <a:p>
            <a:r>
              <a:rPr lang="en-US" altLang="ja-JP" b="0" dirty="0" smtClean="0"/>
              <a:t>[3] 11-17-0062-00-0000-Simulation </a:t>
            </a:r>
            <a:r>
              <a:rPr lang="en-US" altLang="ja-JP" b="0" dirty="0"/>
              <a:t>Analysis of ED Threshold Levels in WLAN and LAA coexistence </a:t>
            </a:r>
            <a:r>
              <a:rPr lang="en-US" altLang="ja-JP" b="0" dirty="0" smtClean="0"/>
              <a:t>scenario</a:t>
            </a:r>
          </a:p>
          <a:p>
            <a:r>
              <a:rPr lang="en-US" altLang="zh-CN" b="0" dirty="0" smtClean="0"/>
              <a:t>[4] </a:t>
            </a:r>
            <a:r>
              <a:rPr lang="en-US" altLang="zh-CN" b="0" dirty="0"/>
              <a:t>3GPP TR 36.889 </a:t>
            </a:r>
            <a:r>
              <a:rPr lang="en-US" altLang="zh-CN" b="0" dirty="0" smtClean="0"/>
              <a:t>V13.0.0</a:t>
            </a:r>
          </a:p>
          <a:p>
            <a:r>
              <a:rPr lang="en-US" altLang="ja-JP" b="0" dirty="0" smtClean="0"/>
              <a:t>[5] </a:t>
            </a:r>
            <a:r>
              <a:rPr lang="en-US" altLang="ja-JP" b="0" dirty="0"/>
              <a:t>R1-156621(Coexistence Simulation Results for DL-only LAA</a:t>
            </a:r>
            <a:r>
              <a:rPr lang="en-US" altLang="ja-JP" b="0" dirty="0" smtClean="0"/>
              <a:t>)</a:t>
            </a:r>
            <a:endParaRPr lang="en-US" altLang="zh-CN" b="0" dirty="0" smtClean="0"/>
          </a:p>
          <a:p>
            <a:pPr marL="342900" lvl="1" indent="-342900">
              <a:buFontTx/>
              <a:buChar char="•"/>
            </a:pPr>
            <a:r>
              <a:rPr lang="en-US" altLang="ja-JP" sz="2400" dirty="0" smtClean="0"/>
              <a:t>[6] </a:t>
            </a:r>
            <a:r>
              <a:rPr kumimoji="1" lang="en-US" altLang="ja-JP" sz="2400" dirty="0"/>
              <a:t>3GPP TR 36.814.</a:t>
            </a:r>
            <a:r>
              <a:rPr lang="en-US" altLang="ja-JP" sz="2400" dirty="0"/>
              <a:t> </a:t>
            </a:r>
            <a:endParaRPr lang="en-US" altLang="zh-CN" b="0" dirty="0" smtClean="0"/>
          </a:p>
          <a:p>
            <a:r>
              <a:rPr lang="en-US" altLang="ja-JP" b="0" dirty="0" smtClean="0"/>
              <a:t>[</a:t>
            </a:r>
            <a:r>
              <a:rPr lang="en-US" altLang="ja-JP" b="0" dirty="0"/>
              <a:t>7</a:t>
            </a:r>
            <a:r>
              <a:rPr lang="en-US" altLang="ja-JP" b="0" dirty="0" smtClean="0"/>
              <a:t>] </a:t>
            </a:r>
            <a:r>
              <a:rPr lang="en-US" altLang="ja-JP" b="0" dirty="0"/>
              <a:t>3GPP TS 36.213 </a:t>
            </a:r>
            <a:r>
              <a:rPr lang="en-US" altLang="ja-JP" b="0" dirty="0" smtClean="0"/>
              <a:t>V14.</a:t>
            </a:r>
            <a:r>
              <a:rPr lang="en-US" altLang="ja-JP" b="0" dirty="0"/>
              <a:t>0.0</a:t>
            </a:r>
            <a:r>
              <a:rPr lang="en-US" altLang="ja-JP" b="0" dirty="0" smtClean="0"/>
              <a:t> </a:t>
            </a:r>
            <a:r>
              <a:rPr lang="en-US" altLang="ja-JP" b="0" dirty="0"/>
              <a:t>(2016-09)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Appendix</a:t>
            </a:r>
            <a:endParaRPr lang="en-US" sz="2800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5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1. Traffic Model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28600" y="1499034"/>
            <a:ext cx="8646139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We compare between difference ED threshold under the traffic model.</a:t>
            </a:r>
          </a:p>
          <a:p>
            <a:pPr marL="0" indent="0">
              <a:buNone/>
            </a:pPr>
            <a:endParaRPr lang="en-US" altLang="zh-CN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(A) </a:t>
            </a:r>
            <a:r>
              <a:rPr lang="en-US" altLang="ja-JP" sz="2000" b="0" u="sng" dirty="0"/>
              <a:t>FTP model 1 UDP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is default traffic model following 3GPP indoor scenario corresponding to TR36.889 [4].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file size : 0.5Mbyte, lambda : 2.5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traffic model is used in  the simulation on R1-156621  (Coexistence Simulation Results for DL-only LAA) [5].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FTP model is described in 3GPP TR 36.814 [6].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is regarded as heavy traffic, but isn’t as full buffer.</a:t>
            </a:r>
          </a:p>
          <a:p>
            <a:pPr lvl="1" algn="l"/>
            <a:endParaRPr kumimoji="1" lang="en-US" altLang="ja-JP" sz="1600" b="0" dirty="0"/>
          </a:p>
        </p:txBody>
      </p:sp>
    </p:spTree>
    <p:extLst>
      <p:ext uri="{BB962C8B-B14F-4D97-AF65-F5344CB8AC3E}">
        <p14:creationId xmlns:p14="http://schemas.microsoft.com/office/powerpoint/2010/main" val="194668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2. LAA channel access model [7]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11960" y="4754490"/>
            <a:ext cx="2159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2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=16 </a:t>
            </a:r>
            <a:r>
              <a:rPr kumimoji="1" lang="en-US" altLang="ja-JP" sz="2400" dirty="0" err="1" smtClean="0">
                <a:latin typeface="Calibri" panose="020F0502020204030204" pitchFamily="34" charset="0"/>
              </a:rPr>
              <a:t>μs+m</a:t>
            </a:r>
            <a:r>
              <a:rPr kumimoji="1" lang="en-US" altLang="ja-JP" sz="2400" baseline="-25000" dirty="0" err="1" smtClean="0">
                <a:latin typeface="Calibri" panose="020F0502020204030204" pitchFamily="34" charset="0"/>
              </a:rPr>
              <a:t>p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*T</a:t>
            </a:r>
            <a:r>
              <a:rPr kumimoji="1" lang="en-US" altLang="ja-JP" sz="2400" baseline="-25000" dirty="0" smtClean="0">
                <a:latin typeface="Calibri" panose="020F0502020204030204" pitchFamily="34" charset="0"/>
              </a:rPr>
              <a:t>sl</a:t>
            </a:r>
            <a:endParaRPr lang="en-US" altLang="ja-JP" sz="2400" dirty="0" smtClean="0">
              <a:latin typeface="Calibri" panose="020F0502020204030204" pitchFamily="34" charset="0"/>
            </a:endParaRPr>
          </a:p>
          <a:p>
            <a:r>
              <a:rPr lang="en-US" altLang="ja-JP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lang="en-US" altLang="ja-JP" sz="2400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lang="en-US" altLang="ja-JP" sz="2400" dirty="0" smtClean="0">
                <a:latin typeface="Calibri" panose="020F0502020204030204" pitchFamily="34" charset="0"/>
              </a:rPr>
              <a:t>=9 </a:t>
            </a:r>
            <a:r>
              <a:rPr lang="en-US" altLang="ja-JP" sz="2400" dirty="0" err="1" smtClean="0">
                <a:latin typeface="Calibri" panose="020F0502020204030204" pitchFamily="34" charset="0"/>
              </a:rPr>
              <a:t>μs</a:t>
            </a:r>
            <a:endParaRPr kumimoji="1" lang="ja-JP" altLang="en-US" sz="2400" dirty="0">
              <a:latin typeface="Calibri" panose="020F0502020204030204" pitchFamily="34" charset="0"/>
            </a:endParaRPr>
          </a:p>
        </p:txBody>
      </p:sp>
      <p:sp>
        <p:nvSpPr>
          <p:cNvPr id="46" name="右中かっこ 45"/>
          <p:cNvSpPr/>
          <p:nvPr/>
        </p:nvSpPr>
        <p:spPr>
          <a:xfrm>
            <a:off x="4993324" y="1371600"/>
            <a:ext cx="210932" cy="1618035"/>
          </a:xfrm>
          <a:prstGeom prst="rightBrac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31847" y="1947664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Initial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8" name="右中かっこ 47"/>
          <p:cNvSpPr/>
          <p:nvPr/>
        </p:nvSpPr>
        <p:spPr>
          <a:xfrm>
            <a:off x="4993324" y="3089569"/>
            <a:ext cx="230354" cy="3168012"/>
          </a:xfrm>
          <a:prstGeom prst="rightBrace">
            <a:avLst>
              <a:gd name="adj1" fmla="val 8333"/>
              <a:gd name="adj2" fmla="val 12274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151670" y="3306524"/>
            <a:ext cx="1060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Extended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50" name="フローチャート : 判断 49"/>
          <p:cNvSpPr/>
          <p:nvPr/>
        </p:nvSpPr>
        <p:spPr>
          <a:xfrm>
            <a:off x="543664" y="1619354"/>
            <a:ext cx="2520034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TX?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フローチャート : 判断 50"/>
          <p:cNvSpPr/>
          <p:nvPr/>
        </p:nvSpPr>
        <p:spPr>
          <a:xfrm>
            <a:off x="543664" y="2374637"/>
            <a:ext cx="2520035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フローチャート: 処理 51"/>
          <p:cNvSpPr/>
          <p:nvPr/>
        </p:nvSpPr>
        <p:spPr>
          <a:xfrm>
            <a:off x="4038600" y="2374637"/>
            <a:ext cx="914400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Transmit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フローチャート: 処理 52"/>
          <p:cNvSpPr/>
          <p:nvPr/>
        </p:nvSpPr>
        <p:spPr>
          <a:xfrm>
            <a:off x="728987" y="3161326"/>
            <a:ext cx="2149388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Generate random number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 out of [0,CW]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フローチャート : 判断 53"/>
          <p:cNvSpPr/>
          <p:nvPr/>
        </p:nvSpPr>
        <p:spPr>
          <a:xfrm>
            <a:off x="543662" y="3971946"/>
            <a:ext cx="2520038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フローチャート : 判断 54"/>
          <p:cNvSpPr/>
          <p:nvPr/>
        </p:nvSpPr>
        <p:spPr>
          <a:xfrm>
            <a:off x="1025802" y="4762874"/>
            <a:ext cx="1555759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N=0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フローチャート : 判断 55"/>
          <p:cNvSpPr/>
          <p:nvPr/>
        </p:nvSpPr>
        <p:spPr>
          <a:xfrm>
            <a:off x="543663" y="5716690"/>
            <a:ext cx="2520036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フローチャート: 処理 56"/>
          <p:cNvSpPr/>
          <p:nvPr/>
        </p:nvSpPr>
        <p:spPr>
          <a:xfrm>
            <a:off x="3342930" y="5282338"/>
            <a:ext cx="914400" cy="60629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N=N-1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8" name="カギ線コネクタ 57"/>
          <p:cNvCxnSpPr>
            <a:stCxn id="56" idx="3"/>
            <a:endCxn id="57" idx="2"/>
          </p:cNvCxnSpPr>
          <p:nvPr/>
        </p:nvCxnSpPr>
        <p:spPr>
          <a:xfrm flipV="1">
            <a:off x="3063699" y="5888636"/>
            <a:ext cx="736431" cy="134378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0" idx="2"/>
            <a:endCxn id="51" idx="0"/>
          </p:cNvCxnSpPr>
          <p:nvPr/>
        </p:nvCxnSpPr>
        <p:spPr>
          <a:xfrm>
            <a:off x="1803681" y="2232002"/>
            <a:ext cx="1" cy="14263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839806" y="214943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15091" y="5734748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2" name="直線矢印コネクタ 61"/>
          <p:cNvCxnSpPr>
            <a:stCxn id="51" idx="2"/>
            <a:endCxn id="53" idx="0"/>
          </p:cNvCxnSpPr>
          <p:nvPr/>
        </p:nvCxnSpPr>
        <p:spPr>
          <a:xfrm flipH="1">
            <a:off x="1803681" y="2987285"/>
            <a:ext cx="1" cy="17404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1767798" y="4519845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57958" y="2907505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5" name="直線矢印コネクタ 64"/>
          <p:cNvCxnSpPr>
            <a:stCxn id="53" idx="2"/>
            <a:endCxn id="54" idx="0"/>
          </p:cNvCxnSpPr>
          <p:nvPr/>
        </p:nvCxnSpPr>
        <p:spPr>
          <a:xfrm>
            <a:off x="1803681" y="3773974"/>
            <a:ext cx="0" cy="1979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57" idx="1"/>
          </p:cNvCxnSpPr>
          <p:nvPr/>
        </p:nvCxnSpPr>
        <p:spPr>
          <a:xfrm rot="10800000">
            <a:off x="2199846" y="5231507"/>
            <a:ext cx="1143084" cy="353981"/>
          </a:xfrm>
          <a:prstGeom prst="bentConnector3">
            <a:avLst>
              <a:gd name="adj1" fmla="val 9999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54" idx="2"/>
            <a:endCxn id="55" idx="0"/>
          </p:cNvCxnSpPr>
          <p:nvPr/>
        </p:nvCxnSpPr>
        <p:spPr>
          <a:xfrm>
            <a:off x="1803681" y="4584594"/>
            <a:ext cx="1" cy="1782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55" idx="2"/>
            <a:endCxn id="56" idx="0"/>
          </p:cNvCxnSpPr>
          <p:nvPr/>
        </p:nvCxnSpPr>
        <p:spPr>
          <a:xfrm flipH="1">
            <a:off x="1803681" y="5375522"/>
            <a:ext cx="1" cy="3411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カギ線コネクタ 68"/>
          <p:cNvCxnSpPr>
            <a:stCxn id="56" idx="1"/>
            <a:endCxn id="54" idx="1"/>
          </p:cNvCxnSpPr>
          <p:nvPr/>
        </p:nvCxnSpPr>
        <p:spPr>
          <a:xfrm rot="10800000">
            <a:off x="543663" y="4278270"/>
            <a:ext cx="1" cy="1744744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2842491" y="571669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71028" y="2393394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490351" y="4782157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73" name="カギ線コネクタ 72"/>
          <p:cNvCxnSpPr>
            <a:stCxn id="55" idx="3"/>
            <a:endCxn id="52" idx="2"/>
          </p:cNvCxnSpPr>
          <p:nvPr/>
        </p:nvCxnSpPr>
        <p:spPr>
          <a:xfrm flipV="1">
            <a:off x="2581561" y="2987285"/>
            <a:ext cx="1914239" cy="208191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/>
          <p:cNvCxnSpPr>
            <a:stCxn id="54" idx="3"/>
          </p:cNvCxnSpPr>
          <p:nvPr/>
        </p:nvCxnSpPr>
        <p:spPr>
          <a:xfrm flipH="1" flipV="1">
            <a:off x="1803682" y="3872960"/>
            <a:ext cx="1260018" cy="405310"/>
          </a:xfrm>
          <a:prstGeom prst="bentConnector3">
            <a:avLst>
              <a:gd name="adj1" fmla="val -18143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795916" y="3971946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389785" y="5375522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7" name="フローチャート: 処理 76"/>
          <p:cNvSpPr/>
          <p:nvPr/>
        </p:nvSpPr>
        <p:spPr>
          <a:xfrm>
            <a:off x="3099895" y="3152300"/>
            <a:ext cx="1243505" cy="6216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Update CW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HARQ-ACK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8" name="直線矢印コネクタ 77"/>
          <p:cNvCxnSpPr>
            <a:stCxn id="77" idx="1"/>
            <a:endCxn id="53" idx="3"/>
          </p:cNvCxnSpPr>
          <p:nvPr/>
        </p:nvCxnSpPr>
        <p:spPr>
          <a:xfrm flipH="1">
            <a:off x="2878375" y="3463137"/>
            <a:ext cx="221520" cy="45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stCxn id="51" idx="3"/>
            <a:endCxn id="52" idx="1"/>
          </p:cNvCxnSpPr>
          <p:nvPr/>
        </p:nvCxnSpPr>
        <p:spPr bwMode="auto">
          <a:xfrm>
            <a:off x="3063699" y="2680961"/>
            <a:ext cx="9749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カギ線コネクタ 79"/>
          <p:cNvCxnSpPr>
            <a:endCxn id="77" idx="0"/>
          </p:cNvCxnSpPr>
          <p:nvPr/>
        </p:nvCxnSpPr>
        <p:spPr bwMode="auto">
          <a:xfrm rot="10800000" flipV="1">
            <a:off x="3721648" y="2907504"/>
            <a:ext cx="316952" cy="24479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773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600" y="1496758"/>
            <a:ext cx="8739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Excerpt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from 3GPP TS 36.213[7]/15.2.3.1 “</a:t>
            </a:r>
            <a:r>
              <a:rPr lang="en-GB" altLang="ja-JP" sz="2000" dirty="0">
                <a:latin typeface="Calibri" pitchFamily="34" charset="0"/>
                <a:cs typeface="Calibri" pitchFamily="34" charset="0"/>
              </a:rPr>
              <a:t>Default maximum energy detection threshold computation procedure”</a:t>
            </a:r>
            <a:endParaRPr lang="en-US" altLang="ja-JP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4329" y="228600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If the higher layer parameter ‘absenceOfAnyOtherTechnology-r14’ indicates TRUE: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0" t="1965" r="55413" b="80639"/>
          <a:stretch/>
        </p:blipFill>
        <p:spPr bwMode="auto">
          <a:xfrm>
            <a:off x="76200" y="2819676"/>
            <a:ext cx="3312000" cy="77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t="20850" r="5829" b="56318"/>
          <a:stretch/>
        </p:blipFill>
        <p:spPr bwMode="auto">
          <a:xfrm>
            <a:off x="3124200" y="2701884"/>
            <a:ext cx="6019800" cy="82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117505" y="375115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otherwise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107998"/>
              </p:ext>
            </p:extLst>
          </p:nvPr>
        </p:nvGraphicFramePr>
        <p:xfrm>
          <a:off x="214150" y="4141551"/>
          <a:ext cx="6248400" cy="963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数式" r:id="rId5" imgW="4775200" imgH="736600" progId="Equation.3">
                  <p:embed/>
                </p:oleObj>
              </mc:Choice>
              <mc:Fallback>
                <p:oleObj name="数式" r:id="rId5" imgW="4775200" imgH="736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0" y="4141551"/>
                        <a:ext cx="6248400" cy="963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4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9" t="522" r="77942" b="89280"/>
          <a:stretch/>
        </p:blipFill>
        <p:spPr bwMode="auto">
          <a:xfrm>
            <a:off x="6477000" y="4495800"/>
            <a:ext cx="1765983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33335" r="21132" b="1804"/>
          <a:stretch/>
        </p:blipFill>
        <p:spPr bwMode="auto">
          <a:xfrm>
            <a:off x="3733800" y="5181600"/>
            <a:ext cx="541559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 bwMode="auto">
          <a:xfrm>
            <a:off x="102550" y="2684566"/>
            <a:ext cx="325025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117505" y="4058927"/>
            <a:ext cx="7121495" cy="10629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1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7" t="14118" r="46069" b="42172"/>
          <a:stretch/>
        </p:blipFill>
        <p:spPr bwMode="auto">
          <a:xfrm>
            <a:off x="-131316" y="5181600"/>
            <a:ext cx="4093715" cy="121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76200" y="2684566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Eq(1)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2746" y="4058927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Eq(2)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6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8600" y="1496758"/>
            <a:ext cx="8739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that case of WLAN and LAA coexistence, LAA’s ED threshold is calculated by Eq(2). </a:t>
            </a:r>
          </a:p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BW = 20MHz, LAA’s ED threshold is as follows.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976" y="2743200"/>
            <a:ext cx="5638800" cy="338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87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56162" y="1583341"/>
            <a:ext cx="8583038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According to LAA’s ED rule in </a:t>
            </a:r>
            <a:r>
              <a:rPr lang="en-US" altLang="ja-JP" sz="2000" b="0" dirty="0"/>
              <a:t>3GPP TS 36.213 [7]</a:t>
            </a:r>
            <a:r>
              <a:rPr lang="en-US" altLang="zh-CN" sz="2000" b="0" dirty="0"/>
              <a:t>, LAA can control ED threshold by maximum output power. (Appendix.2)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However, </a:t>
            </a:r>
            <a:r>
              <a:rPr lang="en-US" altLang="zh-CN" sz="2000" b="0" dirty="0">
                <a:solidFill>
                  <a:srgbClr val="FF0000"/>
                </a:solidFill>
              </a:rPr>
              <a:t> the ED threshold is static </a:t>
            </a:r>
            <a:r>
              <a:rPr lang="en-US" altLang="zh-CN" sz="2000" b="0" dirty="0"/>
              <a:t>once maximum output power is selected 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Maximum output power is determined by rated output power declared by the manufacturer, and it can not change during operation</a:t>
            </a:r>
          </a:p>
          <a:p>
            <a:pPr marL="457200" lvl="1" indent="0">
              <a:buNone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Therefore, LAA’s and WLAN’s ED threshold in this simulation is as follows.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LAA’s ED is set to -72dBm (fixed) because LAA BS’s maximum output power is 23dBm including antenna gain.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In (1) Default Setup, WLAN’s ED threshold is set to -62dBm (fixed).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In (2) 3GPP Requested Setup, WLAN’s ED threshold is set to -72dBm (fixed) for the same reason as LAA’s BS.</a:t>
            </a:r>
          </a:p>
          <a:p>
            <a:pPr marL="457200" lvl="1" indent="0">
              <a:buNone/>
            </a:pP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770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Appendix.4 Detection rule for the same 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0" name="内容占位符 2"/>
          <p:cNvSpPr txBox="1">
            <a:spLocks/>
          </p:cNvSpPr>
          <p:nvPr/>
        </p:nvSpPr>
        <p:spPr bwMode="auto">
          <a:xfrm>
            <a:off x="228601" y="1600200"/>
            <a:ext cx="85343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WLAN have PD </a:t>
            </a:r>
            <a:r>
              <a:rPr lang="en-US" altLang="ja-JP" sz="2000" b="0" dirty="0">
                <a:solidFill>
                  <a:srgbClr val="FF0000"/>
                </a:solidFill>
              </a:rPr>
              <a:t>(-82dBm/20MHz) </a:t>
            </a:r>
            <a:r>
              <a:rPr lang="en-US" altLang="ja-JP" sz="2000" b="0" dirty="0"/>
              <a:t>detecting the </a:t>
            </a:r>
            <a:r>
              <a:rPr lang="en-US" altLang="ja-JP" sz="2000" b="0" dirty="0" smtClean="0"/>
              <a:t>other WLAN </a:t>
            </a:r>
            <a:r>
              <a:rPr lang="en-US" altLang="ja-JP" sz="2000" b="0" dirty="0"/>
              <a:t>signal to prevent collision and achieve high SINR.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LAA don’t have PD, but have </a:t>
            </a:r>
            <a:r>
              <a:rPr lang="en-US" altLang="ja-JP" sz="2000" b="0" dirty="0"/>
              <a:t>only ED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(-72dBm/20MHz</a:t>
            </a:r>
            <a:r>
              <a:rPr lang="en-US" altLang="ja-JP" sz="2000" b="0" dirty="0"/>
              <a:t>) </a:t>
            </a:r>
            <a:r>
              <a:rPr lang="en-US" altLang="ja-JP" sz="2000" b="0" dirty="0" smtClean="0"/>
              <a:t>detecting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other LAA signal in </a:t>
            </a:r>
            <a:r>
              <a:rPr lang="en-US" altLang="ja-JP" sz="2000" b="0" dirty="0"/>
              <a:t>3GPP TR 36.889 V13.0.0 [4</a:t>
            </a:r>
            <a:r>
              <a:rPr lang="en-US" altLang="ja-JP" sz="2000" b="0" dirty="0" smtClean="0"/>
              <a:t>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 smtClean="0"/>
              <a:t>LAA BS don’t need to receive unlicensed band signal because LAA MS can’t transmit any signal in unlicensed band.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 smtClean="0"/>
              <a:t>LAA MS don’t need to receive unscheduled signal because LAA MS always receive schedule information BS transmitting in licensed band before LAA BS transmit downlink signal.</a:t>
            </a: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This different detection rule for the same system makes different performance between LAA &amp; Ax WLAN </a:t>
            </a:r>
            <a:r>
              <a:rPr lang="en-US" altLang="ja-JP" sz="2000" b="0" dirty="0" smtClean="0"/>
              <a:t>when Ax WLAN change ED threshold to -72dBm.</a:t>
            </a:r>
            <a:endParaRPr lang="en-US" altLang="ja-JP" sz="2000" b="0" dirty="0"/>
          </a:p>
        </p:txBody>
      </p:sp>
    </p:spTree>
    <p:extLst>
      <p:ext uri="{BB962C8B-B14F-4D97-AF65-F5344CB8AC3E}">
        <p14:creationId xmlns:p14="http://schemas.microsoft.com/office/powerpoint/2010/main" val="228017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Appendix.4 Detection rule for the same 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28601" y="1447800"/>
            <a:ext cx="85343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For example, what happens when AP1 starts to transmit in this scenario?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There is unfairness </a:t>
            </a:r>
            <a:r>
              <a:rPr lang="en-US" altLang="ja-JP" sz="2000" b="0" dirty="0">
                <a:solidFill>
                  <a:srgbClr val="FF0000"/>
                </a:solidFill>
              </a:rPr>
              <a:t>between LAA and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WLAN </a:t>
            </a:r>
            <a:r>
              <a:rPr lang="en-US" altLang="ja-JP" sz="2000" b="0" dirty="0" smtClean="0"/>
              <a:t>because </a:t>
            </a:r>
            <a:r>
              <a:rPr lang="en-US" altLang="ja-JP" sz="2000" b="0" dirty="0"/>
              <a:t>Only eNB4 can get opportunity to </a:t>
            </a:r>
            <a:r>
              <a:rPr lang="en-US" altLang="ja-JP" sz="2000" b="0" dirty="0" smtClean="0"/>
              <a:t>transmit.</a:t>
            </a:r>
            <a:endParaRPr lang="en-US" altLang="ja-JP" sz="2000" b="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All of other WLAN BSs change “BUSY” </a:t>
            </a:r>
            <a:r>
              <a:rPr lang="en-US" altLang="ja-JP" sz="1800" dirty="0" smtClean="0"/>
              <a:t> because received power is over PD </a:t>
            </a:r>
            <a:r>
              <a:rPr lang="en-US" altLang="ja-JP" sz="1800" dirty="0"/>
              <a:t>threshold : -82dBm/20MHz.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LAA BSs without eNB4 change “BUSY” </a:t>
            </a:r>
            <a:r>
              <a:rPr lang="en-US" altLang="ja-JP" sz="1800" dirty="0" smtClean="0"/>
              <a:t>because received power is over ED </a:t>
            </a:r>
            <a:r>
              <a:rPr lang="en-US" altLang="ja-JP" sz="1800" dirty="0"/>
              <a:t>threshold : -72dBm/20MHz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There is no </a:t>
            </a:r>
            <a:r>
              <a:rPr lang="en-US" altLang="ja-JP" sz="2000" b="0" dirty="0">
                <a:solidFill>
                  <a:srgbClr val="FF0000"/>
                </a:solidFill>
              </a:rPr>
              <a:t>advantage of high sensitivity of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PD</a:t>
            </a:r>
            <a:r>
              <a:rPr lang="en-US" altLang="ja-JP" sz="2000" b="0" dirty="0" smtClean="0"/>
              <a:t> because STA1’s </a:t>
            </a:r>
            <a:r>
              <a:rPr lang="en-US" altLang="ja-JP" sz="2000" b="0" dirty="0"/>
              <a:t>SINR degrade due to collision with eNB4’s signal</a:t>
            </a:r>
            <a:r>
              <a:rPr lang="en-US" altLang="ja-JP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21179" y="4460950"/>
            <a:ext cx="7550843" cy="1915801"/>
            <a:chOff x="-1828800" y="4114800"/>
            <a:chExt cx="7550843" cy="1524000"/>
          </a:xfrm>
        </p:grpSpPr>
        <p:sp>
          <p:nvSpPr>
            <p:cNvPr id="8" name="下矢印 7"/>
            <p:cNvSpPr/>
            <p:nvPr/>
          </p:nvSpPr>
          <p:spPr bwMode="auto">
            <a:xfrm rot="6411357">
              <a:off x="1788980" y="3813851"/>
              <a:ext cx="195595" cy="2015312"/>
            </a:xfrm>
            <a:prstGeom prst="downArrow">
              <a:avLst/>
            </a:prstGeom>
            <a:ln w="12700">
              <a:prstDash val="dash"/>
              <a:headEnd type="none" w="sm" len="sm"/>
              <a:tailEnd type="none" w="sm" len="sm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734633" y="4847329"/>
              <a:ext cx="2276476" cy="306853"/>
              <a:chOff x="5885632" y="4340326"/>
              <a:chExt cx="2649703" cy="357161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6706535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55" name="円/楕円 54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6" name="円/楕円 55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6" name="グループ化 45"/>
              <p:cNvGrpSpPr/>
              <p:nvPr/>
            </p:nvGrpSpPr>
            <p:grpSpPr>
              <a:xfrm>
                <a:off x="7544735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53" name="円/楕円 52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4" name="円/楕円 53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7" name="グループ化 46"/>
              <p:cNvGrpSpPr/>
              <p:nvPr/>
            </p:nvGrpSpPr>
            <p:grpSpPr>
              <a:xfrm>
                <a:off x="8382935" y="4340326"/>
                <a:ext cx="152400" cy="354087"/>
                <a:chOff x="5486400" y="2438400"/>
                <a:chExt cx="115158" cy="267559"/>
              </a:xfrm>
            </p:grpSpPr>
            <p:sp>
              <p:nvSpPr>
                <p:cNvPr id="51" name="円/楕円 50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2" name="円/楕円 51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8" name="グループ化 47"/>
              <p:cNvGrpSpPr/>
              <p:nvPr/>
            </p:nvGrpSpPr>
            <p:grpSpPr>
              <a:xfrm>
                <a:off x="5885632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49" name="円/楕円 48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0" name="円/楕円 49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" name="下矢印 9"/>
            <p:cNvSpPr/>
            <p:nvPr/>
          </p:nvSpPr>
          <p:spPr bwMode="auto">
            <a:xfrm rot="10800000">
              <a:off x="698637" y="4576640"/>
              <a:ext cx="199454" cy="226999"/>
            </a:xfrm>
            <a:prstGeom prst="down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二等辺三角形 10"/>
            <p:cNvSpPr/>
            <p:nvPr/>
          </p:nvSpPr>
          <p:spPr bwMode="auto">
            <a:xfrm>
              <a:off x="737948" y="4450632"/>
              <a:ext cx="124302" cy="10715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734633" y="4997884"/>
              <a:ext cx="176377" cy="176377"/>
              <a:chOff x="3962400" y="3709823"/>
              <a:chExt cx="252576" cy="2525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/>
            <p:cNvGrpSpPr/>
            <p:nvPr/>
          </p:nvGrpSpPr>
          <p:grpSpPr>
            <a:xfrm>
              <a:off x="1408956" y="4831324"/>
              <a:ext cx="176377" cy="176377"/>
              <a:chOff x="3962400" y="3709823"/>
              <a:chExt cx="252576" cy="252576"/>
            </a:xfrm>
          </p:grpSpPr>
          <p:cxnSp>
            <p:nvCxnSpPr>
              <p:cNvPr id="41" name="直線コネクタ 40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グループ化 13"/>
            <p:cNvGrpSpPr/>
            <p:nvPr/>
          </p:nvGrpSpPr>
          <p:grpSpPr>
            <a:xfrm>
              <a:off x="1427519" y="5023247"/>
              <a:ext cx="176377" cy="176377"/>
              <a:chOff x="3962400" y="3709823"/>
              <a:chExt cx="252576" cy="252576"/>
            </a:xfrm>
          </p:grpSpPr>
          <p:cxnSp>
            <p:nvCxnSpPr>
              <p:cNvPr id="39" name="直線コネクタ 38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2137319" y="4834799"/>
              <a:ext cx="176377" cy="176377"/>
              <a:chOff x="3962400" y="3709823"/>
              <a:chExt cx="252576" cy="252576"/>
            </a:xfrm>
          </p:grpSpPr>
          <p:cxnSp>
            <p:nvCxnSpPr>
              <p:cNvPr id="37" name="直線コネクタ 36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グループ化 15"/>
            <p:cNvGrpSpPr/>
            <p:nvPr/>
          </p:nvGrpSpPr>
          <p:grpSpPr>
            <a:xfrm>
              <a:off x="2147653" y="5009901"/>
              <a:ext cx="176377" cy="176377"/>
              <a:chOff x="3962400" y="3709823"/>
              <a:chExt cx="252576" cy="252576"/>
            </a:xfrm>
          </p:grpSpPr>
          <p:cxnSp>
            <p:nvCxnSpPr>
              <p:cNvPr id="35" name="直線コネクタ 34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6"/>
            <p:cNvGrpSpPr/>
            <p:nvPr/>
          </p:nvGrpSpPr>
          <p:grpSpPr>
            <a:xfrm>
              <a:off x="2880175" y="4821507"/>
              <a:ext cx="176377" cy="176377"/>
              <a:chOff x="3962400" y="3709823"/>
              <a:chExt cx="252576" cy="252576"/>
            </a:xfrm>
          </p:grpSpPr>
          <p:cxnSp>
            <p:nvCxnSpPr>
              <p:cNvPr id="33" name="直線コネクタ 32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円弧 17"/>
            <p:cNvSpPr/>
            <p:nvPr/>
          </p:nvSpPr>
          <p:spPr bwMode="auto">
            <a:xfrm>
              <a:off x="-1828800" y="4114800"/>
              <a:ext cx="5220908" cy="1524000"/>
            </a:xfrm>
            <a:prstGeom prst="arc">
              <a:avLst>
                <a:gd name="adj1" fmla="val 14304132"/>
                <a:gd name="adj2" fmla="val 7100406"/>
              </a:avLst>
            </a:prstGeom>
            <a:noFill/>
            <a:ln w="19050" cap="flat" cmpd="sng" algn="ctr">
              <a:solidFill>
                <a:schemeClr val="accent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円弧 18"/>
            <p:cNvSpPr/>
            <p:nvPr/>
          </p:nvSpPr>
          <p:spPr bwMode="auto">
            <a:xfrm>
              <a:off x="-952500" y="4288972"/>
              <a:ext cx="3505200" cy="1197428"/>
            </a:xfrm>
            <a:prstGeom prst="arc">
              <a:avLst>
                <a:gd name="adj1" fmla="val 13699313"/>
                <a:gd name="adj2" fmla="val 7660258"/>
              </a:avLst>
            </a:prstGeom>
            <a:noFill/>
            <a:ln w="19050" cap="flat" cmpd="sng" algn="ctr">
              <a:solidFill>
                <a:schemeClr val="accent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564125" y="4142402"/>
              <a:ext cx="20901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RSSI  of AP1’s signal = -72dBm</a:t>
              </a:r>
              <a:endParaRPr kumimoji="1" lang="ja-JP" altLang="en-US" dirty="0">
                <a:solidFill>
                  <a:schemeClr val="accent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1" name="直線矢印コネクタ 20"/>
            <p:cNvCxnSpPr/>
            <p:nvPr/>
          </p:nvCxnSpPr>
          <p:spPr bwMode="auto">
            <a:xfrm flipH="1">
              <a:off x="2229873" y="4288972"/>
              <a:ext cx="1260402" cy="2636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直線矢印コネクタ 21"/>
            <p:cNvCxnSpPr/>
            <p:nvPr/>
          </p:nvCxnSpPr>
          <p:spPr bwMode="auto">
            <a:xfrm flipH="1">
              <a:off x="3392108" y="4602636"/>
              <a:ext cx="196335" cy="18554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3" name="テキスト ボックス 22"/>
            <p:cNvSpPr txBox="1"/>
            <p:nvPr/>
          </p:nvSpPr>
          <p:spPr>
            <a:xfrm>
              <a:off x="3588443" y="4464136"/>
              <a:ext cx="213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RSSI  of AP1’s signal = </a:t>
              </a:r>
              <a:r>
                <a:rPr kumimoji="1" lang="en-US" altLang="ja-JP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-82dBm</a:t>
              </a:r>
              <a:endParaRPr kumimoji="1" lang="en-US" altLang="ja-JP" dirty="0">
                <a:solidFill>
                  <a:schemeClr val="accent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60928" y="4783004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046728" y="4794462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AP2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828800" y="4675203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AP3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514600" y="4788177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AP4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60706" y="5011604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46506" y="5023062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eNB2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728578" y="5005319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eNB3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414378" y="5132403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eNB4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04800" y="4370403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STA1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6470928" y="5715000"/>
            <a:ext cx="2287208" cy="646331"/>
            <a:chOff x="5181600" y="4837093"/>
            <a:chExt cx="2381722" cy="646331"/>
          </a:xfrm>
        </p:grpSpPr>
        <p:sp>
          <p:nvSpPr>
            <p:cNvPr id="61" name="テキスト ボックス 60"/>
            <p:cNvSpPr txBox="1"/>
            <p:nvPr/>
          </p:nvSpPr>
          <p:spPr>
            <a:xfrm>
              <a:off x="5181600" y="4837093"/>
              <a:ext cx="2381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b="1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r>
                <a:rPr kumimoji="1" lang="en-US" altLang="ja-JP" b="1" dirty="0" smtClean="0">
                  <a:solidFill>
                    <a:schemeClr val="accent2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rPr>
                <a:t>Blue</a:t>
              </a:r>
              <a:r>
                <a:rPr kumimoji="1"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is LAA BS (</a:t>
              </a:r>
              <a:r>
                <a:rPr kumimoji="1" lang="en-US" altLang="ja-JP" dirty="0" err="1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eNB</a:t>
              </a:r>
              <a:r>
                <a:rPr kumimoji="1"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)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b="1" dirty="0" smtClean="0">
                  <a:solidFill>
                    <a:srgbClr val="00B050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rPr>
                <a:t>Green</a:t>
              </a:r>
              <a:r>
                <a:rPr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r>
                <a:rPr lang="en-US" altLang="ja-JP" dirty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is Ax WLAN BS (AP).</a:t>
              </a:r>
              <a:r>
                <a:rPr kumimoji="1" lang="ja-JP" altLang="en-US" dirty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endParaRPr kumimoji="1" lang="en-US" altLang="ja-JP" dirty="0" smtClean="0">
                <a:latin typeface="Calibri" panose="020F0502020204030204" pitchFamily="34" charset="0"/>
                <a:ea typeface="ＭＳ Ｐゴシック" panose="020B0600070205080204" pitchFamily="50" charset="-12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dirty="0" smtClean="0">
                  <a:latin typeface="Corbel" panose="020B0503020204020204" pitchFamily="34" charset="0"/>
                </a:rPr>
                <a:t>        means </a:t>
              </a:r>
              <a:r>
                <a:rPr kumimoji="1" lang="en-US" altLang="ja-JP" dirty="0">
                  <a:latin typeface="Corbel" panose="020B0503020204020204" pitchFamily="34" charset="0"/>
                </a:rPr>
                <a:t>BUSY</a:t>
              </a:r>
              <a:r>
                <a:rPr kumimoji="1" lang="en-US" altLang="ja-JP" dirty="0" smtClean="0">
                  <a:latin typeface="Corbel" panose="020B0503020204020204" pitchFamily="34" charset="0"/>
                </a:rPr>
                <a:t>.</a:t>
              </a:r>
              <a:endParaRPr kumimoji="1" lang="ja-JP" altLang="en-US" dirty="0">
                <a:latin typeface="Corbel" panose="020B0503020204020204" pitchFamily="34" charset="0"/>
              </a:endParaRPr>
            </a:p>
          </p:txBody>
        </p:sp>
        <p:grpSp>
          <p:nvGrpSpPr>
            <p:cNvPr id="62" name="グループ化 61"/>
            <p:cNvGrpSpPr/>
            <p:nvPr/>
          </p:nvGrpSpPr>
          <p:grpSpPr>
            <a:xfrm>
              <a:off x="5588774" y="5294296"/>
              <a:ext cx="119083" cy="119084"/>
              <a:chOff x="3775293" y="3589047"/>
              <a:chExt cx="252578" cy="252584"/>
            </a:xfrm>
          </p:grpSpPr>
          <p:cxnSp>
            <p:nvCxnSpPr>
              <p:cNvPr id="63" name="直線コネクタ 62"/>
              <p:cNvCxnSpPr/>
              <p:nvPr/>
            </p:nvCxnSpPr>
            <p:spPr bwMode="auto">
              <a:xfrm rot="5400000">
                <a:off x="3775293" y="3589047"/>
                <a:ext cx="252578" cy="25257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 bwMode="auto">
              <a:xfrm>
                <a:off x="3775295" y="3589053"/>
                <a:ext cx="252576" cy="25257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192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Recap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Summary of </a:t>
            </a:r>
            <a:r>
              <a:rPr lang="en-US" altLang="ja-JP" sz="2000" b="0" dirty="0" smtClean="0"/>
              <a:t>our contribution at the November </a:t>
            </a:r>
            <a:r>
              <a:rPr lang="en-US" altLang="ja-JP" sz="2000" b="0" dirty="0"/>
              <a:t>2016 </a:t>
            </a:r>
            <a:r>
              <a:rPr lang="en-US" altLang="ja-JP" sz="2000" b="0" dirty="0" smtClean="0"/>
              <a:t>meeting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ea typeface="+mn-ea"/>
                <a:hlinkClick r:id="rId3"/>
              </a:rPr>
              <a:t>IEEE802.11-16/1451r0 : Simulation Analysis of ED Threshold Levels</a:t>
            </a:r>
            <a:r>
              <a:rPr lang="en-US" altLang="ja-JP" sz="1800" dirty="0" smtClean="0">
                <a:ea typeface="+mn-ea"/>
              </a:rPr>
              <a:t> [2]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solidFill>
                  <a:srgbClr val="FF0000"/>
                </a:solidFill>
              </a:rPr>
              <a:t>Difference </a:t>
            </a:r>
            <a:r>
              <a:rPr lang="en-US" altLang="ja-JP" sz="1800" dirty="0">
                <a:solidFill>
                  <a:srgbClr val="FF0000"/>
                </a:solidFill>
              </a:rPr>
              <a:t>of ED </a:t>
            </a:r>
            <a:r>
              <a:rPr lang="en-US" altLang="ja-JP" sz="1800" dirty="0" smtClean="0">
                <a:solidFill>
                  <a:srgbClr val="FF0000"/>
                </a:solidFill>
              </a:rPr>
              <a:t>thresholds makes </a:t>
            </a:r>
            <a:r>
              <a:rPr lang="en-US" altLang="ja-JP" sz="1800" dirty="0" smtClean="0">
                <a:solidFill>
                  <a:srgbClr val="FF0000"/>
                </a:solidFill>
                <a:ea typeface="+mn-ea"/>
              </a:rPr>
              <a:t>p</a:t>
            </a:r>
            <a:r>
              <a:rPr lang="en-US" altLang="ja-JP" sz="1800" dirty="0" smtClean="0">
                <a:solidFill>
                  <a:srgbClr val="FF0000"/>
                </a:solidFill>
              </a:rPr>
              <a:t>erformance </a:t>
            </a:r>
            <a:r>
              <a:rPr lang="en-US" altLang="ja-JP" sz="1800" dirty="0">
                <a:solidFill>
                  <a:srgbClr val="FF0000"/>
                </a:solidFill>
              </a:rPr>
              <a:t>of Ax WLAN </a:t>
            </a:r>
            <a:r>
              <a:rPr lang="en-US" altLang="ja-JP" sz="1800" dirty="0" smtClean="0">
                <a:solidFill>
                  <a:srgbClr val="FF0000"/>
                </a:solidFill>
              </a:rPr>
              <a:t>worse </a:t>
            </a:r>
            <a:r>
              <a:rPr lang="en-US" altLang="ja-JP" sz="1800" dirty="0" smtClean="0"/>
              <a:t>in case </a:t>
            </a:r>
            <a:r>
              <a:rPr lang="en-US" altLang="ja-JP" sz="1800" dirty="0"/>
              <a:t>of coexistence of Ax WLAN </a:t>
            </a:r>
            <a:r>
              <a:rPr lang="en-US" altLang="ja-JP" sz="1800" dirty="0" smtClean="0"/>
              <a:t>with </a:t>
            </a:r>
            <a:r>
              <a:rPr lang="en-US" altLang="ja-JP" sz="1800" dirty="0"/>
              <a:t>ED threshold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-72dBm and legacy WLAN </a:t>
            </a:r>
            <a:r>
              <a:rPr lang="en-US" altLang="ja-JP" sz="1800" dirty="0" smtClean="0"/>
              <a:t>with </a:t>
            </a:r>
            <a:r>
              <a:rPr lang="en-US" altLang="ja-JP" sz="1800" dirty="0"/>
              <a:t>ED threshold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-</a:t>
            </a:r>
            <a:r>
              <a:rPr lang="en-US" altLang="ja-JP" sz="1800" dirty="0" smtClean="0"/>
              <a:t>62dBm</a:t>
            </a:r>
            <a:endParaRPr lang="en-US" altLang="ja-JP" sz="1800" dirty="0" smtClean="0">
              <a:ea typeface="+mn-ea"/>
            </a:endParaRPr>
          </a:p>
          <a:p>
            <a:pPr lvl="1">
              <a:buFont typeface="Calibri" panose="020F0502020204030204" pitchFamily="34" charset="0"/>
              <a:buChar char="−"/>
            </a:pPr>
            <a:endParaRPr lang="en-US" altLang="ja-JP" sz="18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Summary </a:t>
            </a:r>
            <a:r>
              <a:rPr lang="en-US" altLang="ja-JP" sz="2000" b="0" dirty="0"/>
              <a:t>of our contribution </a:t>
            </a:r>
            <a:r>
              <a:rPr lang="en-US" altLang="ja-JP" sz="2000" b="0" dirty="0" smtClean="0"/>
              <a:t>at the January </a:t>
            </a:r>
            <a:r>
              <a:rPr lang="en-US" altLang="ja-JP" sz="2000" b="0" dirty="0"/>
              <a:t>2017 </a:t>
            </a:r>
            <a:r>
              <a:rPr lang="en-US" altLang="ja-JP" sz="2000" b="0" dirty="0" smtClean="0"/>
              <a:t>meeting</a:t>
            </a:r>
            <a:endParaRPr lang="en-US" altLang="ja-JP" sz="2000" b="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>
                <a:ea typeface="+mn-ea"/>
                <a:hlinkClick r:id="rId4"/>
              </a:rPr>
              <a:t>IEEE802.11-17/0062r0 : Simulation Analysis of ED Threshold Levels in WLAN and LAA coexistence scenario</a:t>
            </a:r>
            <a:r>
              <a:rPr lang="en-US" altLang="ja-JP" sz="1800" dirty="0">
                <a:ea typeface="+mn-ea"/>
              </a:rPr>
              <a:t> [3]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solidFill>
                  <a:srgbClr val="FF0000"/>
                </a:solidFill>
              </a:rPr>
              <a:t>Some advantages in LAA medium access protocol makes </a:t>
            </a:r>
            <a:r>
              <a:rPr lang="en-US" altLang="ja-JP" sz="1800" dirty="0">
                <a:solidFill>
                  <a:srgbClr val="FF0000"/>
                </a:solidFill>
              </a:rPr>
              <a:t>performance of Ax WLAN </a:t>
            </a:r>
            <a:r>
              <a:rPr lang="en-US" altLang="ja-JP" sz="1800" dirty="0" smtClean="0">
                <a:solidFill>
                  <a:srgbClr val="FF0000"/>
                </a:solidFill>
              </a:rPr>
              <a:t>worse </a:t>
            </a:r>
            <a:r>
              <a:rPr lang="en-US" altLang="ja-JP" sz="1800" dirty="0" smtClean="0">
                <a:ea typeface="+mn-ea"/>
              </a:rPr>
              <a:t>in case of coexistence of LAA and Ax WLAN</a:t>
            </a:r>
            <a:r>
              <a:rPr lang="en-US" altLang="ja-JP" sz="1800" dirty="0" smtClean="0"/>
              <a:t> with ED threshold of -72dBm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(but this was not sufficient and additional analyses are shown in this contribution)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altLang="ja-JP" sz="18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Both simulation </a:t>
            </a:r>
            <a:r>
              <a:rPr lang="en-US" altLang="ja-JP" sz="2000" b="0" dirty="0" smtClean="0"/>
              <a:t>results showed that changing the ED threshold of future WLAN will degrade its performance</a:t>
            </a: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6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グループ化 69"/>
          <p:cNvGrpSpPr/>
          <p:nvPr/>
        </p:nvGrpSpPr>
        <p:grpSpPr>
          <a:xfrm>
            <a:off x="6781800" y="3786161"/>
            <a:ext cx="152400" cy="354087"/>
            <a:chOff x="5486400" y="2438400"/>
            <a:chExt cx="115158" cy="267559"/>
          </a:xfrm>
        </p:grpSpPr>
        <p:sp>
          <p:nvSpPr>
            <p:cNvPr id="71" name="円/楕円 70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円/楕円 71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7620000" y="3786161"/>
            <a:ext cx="152400" cy="354087"/>
            <a:chOff x="5486400" y="2438400"/>
            <a:chExt cx="115158" cy="267559"/>
          </a:xfrm>
        </p:grpSpPr>
        <p:sp>
          <p:nvSpPr>
            <p:cNvPr id="74" name="円/楕円 73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円/楕円 74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8458200" y="3786161"/>
            <a:ext cx="152400" cy="354087"/>
            <a:chOff x="5486400" y="2438400"/>
            <a:chExt cx="115158" cy="267559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5960897" y="3786161"/>
            <a:ext cx="152400" cy="354087"/>
            <a:chOff x="5486400" y="2438400"/>
            <a:chExt cx="115158" cy="267559"/>
          </a:xfrm>
        </p:grpSpPr>
        <p:sp>
          <p:nvSpPr>
            <p:cNvPr id="80" name="円/楕円 79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Appendix.5 Additional Simulation</a:t>
            </a:r>
            <a:endParaRPr lang="zh-CN" altLang="en-US" dirty="0"/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072307"/>
              </p:ext>
            </p:extLst>
          </p:nvPr>
        </p:nvGraphicFramePr>
        <p:xfrm>
          <a:off x="152011" y="2514600"/>
          <a:ext cx="4953389" cy="38231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976597"/>
                <a:gridCol w="1053186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Legacy WLAN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&amp; Load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/Bandwidth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sng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: (1)</a:t>
                      </a:r>
                      <a:r>
                        <a:rPr kumimoji="1" lang="ja-JP" altLang="en-US" sz="1200" b="0" u="sng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ja-JP" sz="1200" b="0" u="sng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(3), Legacy : (1)only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(3) Special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(-72,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228600" y="1447800"/>
            <a:ext cx="864613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dirty="0">
                <a:solidFill>
                  <a:schemeClr val="accent2"/>
                </a:solidFill>
              </a:rPr>
              <a:t>LAA</a:t>
            </a:r>
            <a:r>
              <a:rPr lang="en-US" altLang="zh-CN" sz="2000" b="0" dirty="0"/>
              <a:t> </a:t>
            </a:r>
            <a:r>
              <a:rPr lang="en-US" altLang="zh-CN" sz="2000" dirty="0"/>
              <a:t> &amp; </a:t>
            </a:r>
            <a:r>
              <a:rPr lang="en-US" altLang="zh-CN" sz="2000" b="0" dirty="0" smtClean="0"/>
              <a:t> </a:t>
            </a:r>
            <a:r>
              <a:rPr lang="en-US" altLang="zh-CN" sz="2000" dirty="0">
                <a:solidFill>
                  <a:schemeClr val="accent1"/>
                </a:solidFill>
              </a:rPr>
              <a:t>Ax </a:t>
            </a:r>
            <a:r>
              <a:rPr lang="en-US" altLang="zh-CN" sz="2000" dirty="0" smtClean="0">
                <a:solidFill>
                  <a:schemeClr val="accent1"/>
                </a:solidFill>
              </a:rPr>
              <a:t>WLAN</a:t>
            </a:r>
            <a:r>
              <a:rPr lang="en-US" altLang="zh-CN" sz="2000" dirty="0" smtClean="0"/>
              <a:t> &amp; </a:t>
            </a:r>
            <a:r>
              <a:rPr lang="en-US" altLang="zh-CN" sz="2000" dirty="0" smtClean="0">
                <a:solidFill>
                  <a:srgbClr val="FF9900"/>
                </a:solidFill>
              </a:rPr>
              <a:t>Legacy </a:t>
            </a:r>
            <a:r>
              <a:rPr lang="en-US" altLang="zh-CN" sz="2000" dirty="0">
                <a:solidFill>
                  <a:srgbClr val="FF9900"/>
                </a:solidFill>
              </a:rPr>
              <a:t>WLAN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dirty="0" smtClean="0"/>
              <a:t>Simulation scenario is based on 3GPP TR 36.889 [4] : Indoor scenario for LAA coexistence evaluations within unlicensed band. </a:t>
            </a:r>
            <a:endParaRPr lang="en-US" altLang="zh-CN" sz="1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81600" y="4724400"/>
            <a:ext cx="388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>
                <a:solidFill>
                  <a:srgbClr val="FF99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Orange</a:t>
            </a:r>
            <a:r>
              <a:rPr kumimoji="1"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Legacy WLAN BS (AP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1812" y="24384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7696200" y="3124200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/>
          <p:cNvCxnSpPr>
            <a:stCxn id="62" idx="0"/>
            <a:endCxn id="62" idx="2"/>
          </p:cNvCxnSpPr>
          <p:nvPr/>
        </p:nvCxnSpPr>
        <p:spPr bwMode="auto">
          <a:xfrm>
            <a:off x="7296944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64770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037097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>
            <a:off x="81534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68580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85344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9" name="グループ化 48"/>
          <p:cNvGrpSpPr/>
          <p:nvPr/>
        </p:nvGrpSpPr>
        <p:grpSpPr>
          <a:xfrm>
            <a:off x="6781800" y="3584474"/>
            <a:ext cx="152400" cy="354087"/>
            <a:chOff x="5486400" y="2438400"/>
            <a:chExt cx="115158" cy="267559"/>
          </a:xfrm>
        </p:grpSpPr>
        <p:sp>
          <p:nvSpPr>
            <p:cNvPr id="50" name="円/楕円 49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円/楕円 50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7620000" y="3584474"/>
            <a:ext cx="152400" cy="354087"/>
            <a:chOff x="5486400" y="2438400"/>
            <a:chExt cx="115158" cy="267559"/>
          </a:xfrm>
        </p:grpSpPr>
        <p:sp>
          <p:nvSpPr>
            <p:cNvPr id="53" name="円/楕円 52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円/楕円 53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8458200" y="3581400"/>
            <a:ext cx="152400" cy="354087"/>
            <a:chOff x="5486400" y="2438400"/>
            <a:chExt cx="115158" cy="267559"/>
          </a:xfrm>
        </p:grpSpPr>
        <p:sp>
          <p:nvSpPr>
            <p:cNvPr id="56" name="円/楕円 55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円/楕円 56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58" name="直線矢印コネクタ 57"/>
          <p:cNvCxnSpPr/>
          <p:nvPr/>
        </p:nvCxnSpPr>
        <p:spPr bwMode="auto">
          <a:xfrm>
            <a:off x="6188063" y="36576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6007259" y="3679523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>
            <a:off x="7696200" y="3351135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>
            <a:off x="6023621" y="3886200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2" name="正方形/長方形 61"/>
          <p:cNvSpPr/>
          <p:nvPr/>
        </p:nvSpPr>
        <p:spPr bwMode="auto">
          <a:xfrm>
            <a:off x="5617410" y="3172388"/>
            <a:ext cx="3359068" cy="13996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直線コネクタ 62"/>
          <p:cNvCxnSpPr/>
          <p:nvPr/>
        </p:nvCxnSpPr>
        <p:spPr bwMode="auto">
          <a:xfrm flipH="1">
            <a:off x="5638800" y="3872194"/>
            <a:ext cx="33590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267648" y="3664132"/>
            <a:ext cx="370294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2.5m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952595" y="3124200"/>
            <a:ext cx="32541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30m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6" name="直線矢印コネクタ 65"/>
          <p:cNvCxnSpPr/>
          <p:nvPr/>
        </p:nvCxnSpPr>
        <p:spPr bwMode="auto">
          <a:xfrm>
            <a:off x="5638800" y="3040394"/>
            <a:ext cx="3337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7" name="テキスト ボックス 66"/>
          <p:cNvSpPr txBox="1"/>
          <p:nvPr/>
        </p:nvSpPr>
        <p:spPr>
          <a:xfrm>
            <a:off x="7128102" y="2824950"/>
            <a:ext cx="3590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120m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cxnSp>
        <p:nvCxnSpPr>
          <p:cNvPr id="68" name="直線矢印コネクタ 67"/>
          <p:cNvCxnSpPr/>
          <p:nvPr/>
        </p:nvCxnSpPr>
        <p:spPr bwMode="auto">
          <a:xfrm>
            <a:off x="5486400" y="3172388"/>
            <a:ext cx="0" cy="1399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9" name="テキスト ボックス 68"/>
          <p:cNvSpPr txBox="1"/>
          <p:nvPr/>
        </p:nvSpPr>
        <p:spPr>
          <a:xfrm>
            <a:off x="5181600" y="3777734"/>
            <a:ext cx="2805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50m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5960897" y="3584474"/>
            <a:ext cx="152400" cy="354087"/>
            <a:chOff x="5486400" y="2438400"/>
            <a:chExt cx="115158" cy="267559"/>
          </a:xfrm>
        </p:grpSpPr>
        <p:sp>
          <p:nvSpPr>
            <p:cNvPr id="47" name="円/楕円 46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82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Appendix.5 Additional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 rot="16200000">
            <a:off x="-898235" y="3539579"/>
            <a:ext cx="3110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Average Throughput [Mbps]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595714"/>
              </p:ext>
            </p:extLst>
          </p:nvPr>
        </p:nvGraphicFramePr>
        <p:xfrm>
          <a:off x="1142999" y="1676400"/>
          <a:ext cx="74929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614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Summary</a:t>
            </a:r>
            <a:endParaRPr lang="zh-CN" altLang="en-US" dirty="0"/>
          </a:p>
        </p:txBody>
      </p:sp>
      <p:sp>
        <p:nvSpPr>
          <p:cNvPr id="2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We received </a:t>
            </a:r>
            <a:r>
              <a:rPr lang="en-US" altLang="ja-JP" sz="2000" b="0" dirty="0"/>
              <a:t>some </a:t>
            </a:r>
            <a:r>
              <a:rPr lang="en-US" altLang="ja-JP" sz="2000" b="0" dirty="0" smtClean="0"/>
              <a:t>feedback during and after the meetings </a:t>
            </a:r>
            <a:r>
              <a:rPr lang="en-US" altLang="ja-JP" sz="2000" b="0" dirty="0"/>
              <a:t>as </a:t>
            </a:r>
            <a:r>
              <a:rPr lang="en-US" altLang="ja-JP" sz="2000" b="0" dirty="0" smtClean="0"/>
              <a:t>follows</a:t>
            </a:r>
            <a:r>
              <a:rPr lang="en-US" altLang="ja-JP" sz="2000" b="0" dirty="0"/>
              <a:t>;</a:t>
            </a:r>
            <a:endParaRPr lang="en-US" altLang="ja-JP" sz="2000" b="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(A) </a:t>
            </a:r>
            <a:r>
              <a:rPr lang="en-US" altLang="ja-JP" sz="1800" dirty="0"/>
              <a:t>Why do </a:t>
            </a:r>
            <a:r>
              <a:rPr lang="en-US" altLang="ja-JP" sz="1800" dirty="0" smtClean="0"/>
              <a:t>the results </a:t>
            </a:r>
            <a:r>
              <a:rPr lang="en-US" altLang="ja-JP" sz="1800" dirty="0"/>
              <a:t>show unequal performance </a:t>
            </a:r>
            <a:r>
              <a:rPr lang="en-US" altLang="ja-JP" sz="1800" dirty="0" smtClean="0"/>
              <a:t>of inner/outer BSSs?</a:t>
            </a:r>
            <a:endParaRPr lang="en-US" altLang="ja-JP" sz="18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initialization process of </a:t>
            </a:r>
            <a:r>
              <a:rPr lang="en-US" altLang="ja-JP" sz="1600" dirty="0"/>
              <a:t>the </a:t>
            </a:r>
            <a:r>
              <a:rPr lang="en-US" altLang="ja-JP" sz="1600" dirty="0" smtClean="0"/>
              <a:t>simulation</a:t>
            </a:r>
            <a:endParaRPr lang="en-US" altLang="ja-JP" sz="16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</a:t>
            </a:r>
            <a:r>
              <a:rPr lang="en-US" altLang="ja-JP" sz="1600" dirty="0"/>
              <a:t>too few Monte Carlo </a:t>
            </a:r>
            <a:r>
              <a:rPr lang="en-US" altLang="ja-JP" sz="1600" dirty="0" smtClean="0"/>
              <a:t>drops. 20 is </a:t>
            </a:r>
            <a:r>
              <a:rPr lang="en-US" altLang="ja-JP" sz="1600" dirty="0"/>
              <a:t>not </a:t>
            </a:r>
            <a:r>
              <a:rPr lang="en-US" altLang="ja-JP" sz="1600" dirty="0" smtClean="0"/>
              <a:t>sufficient</a:t>
            </a:r>
            <a:endParaRPr lang="en-US" altLang="ja-JP" sz="16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asymmetric </a:t>
            </a:r>
            <a:r>
              <a:rPr lang="en-US" altLang="ja-JP" sz="1600" dirty="0"/>
              <a:t>position of </a:t>
            </a:r>
            <a:r>
              <a:rPr lang="en-US" altLang="ja-JP" sz="1600" dirty="0" smtClean="0"/>
              <a:t>the BSSs</a:t>
            </a: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 marL="457200" lvl="1" indent="0">
              <a:buNone/>
            </a:pPr>
            <a:r>
              <a:rPr lang="en-US" altLang="ja-JP" sz="1800" b="0" dirty="0" smtClean="0"/>
              <a:t>(B) Why </a:t>
            </a:r>
            <a:r>
              <a:rPr lang="en-US" altLang="ja-JP" sz="1800" dirty="0" smtClean="0"/>
              <a:t>are</a:t>
            </a:r>
            <a:r>
              <a:rPr lang="en-US" altLang="ja-JP" sz="1800" b="0" dirty="0" smtClean="0"/>
              <a:t> throughput of WLAN and LAA different in spite of same ED?</a:t>
            </a:r>
            <a:endParaRPr lang="en-US" altLang="ja-JP" sz="1800" b="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The </a:t>
            </a:r>
            <a:r>
              <a:rPr lang="en-US" altLang="ja-JP" sz="1600" dirty="0"/>
              <a:t>value of 802.11 APs CWmax </a:t>
            </a:r>
            <a:r>
              <a:rPr lang="en-US" altLang="ja-JP" sz="1600" dirty="0" smtClean="0"/>
              <a:t>should be </a:t>
            </a:r>
            <a:r>
              <a:rPr lang="en-US" altLang="ja-JP" sz="1600" dirty="0" smtClean="0">
                <a:ea typeface="+mn-ea"/>
              </a:rPr>
              <a:t>63 (same as LAA)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>
                <a:ea typeface="+mn-ea"/>
              </a:rPr>
              <a:t>Are there differences </a:t>
            </a:r>
            <a:r>
              <a:rPr lang="en-US" altLang="ja-JP" sz="1600" dirty="0">
                <a:ea typeface="+mn-ea"/>
              </a:rPr>
              <a:t>in the channel access mechanism that cause difference?</a:t>
            </a:r>
            <a:endParaRPr lang="en-US" altLang="ja-JP" sz="1600" dirty="0" smtClean="0">
              <a:ea typeface="+mn-ea"/>
            </a:endParaRPr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>
                <a:ea typeface="+mn-ea"/>
              </a:rPr>
              <a:t>Are there differences </a:t>
            </a:r>
            <a:r>
              <a:rPr lang="en-US" altLang="ja-JP" sz="1600" dirty="0">
                <a:ea typeface="+mn-ea"/>
              </a:rPr>
              <a:t>in </a:t>
            </a:r>
            <a:r>
              <a:rPr lang="en-US" altLang="ja-JP" sz="1600" dirty="0" smtClean="0">
                <a:ea typeface="+mn-ea"/>
              </a:rPr>
              <a:t>PD mechanism </a:t>
            </a:r>
            <a:r>
              <a:rPr lang="en-US" altLang="ja-JP" sz="1600" dirty="0">
                <a:ea typeface="+mn-ea"/>
              </a:rPr>
              <a:t>that cause </a:t>
            </a:r>
            <a:r>
              <a:rPr lang="en-US" altLang="ja-JP" sz="1600" dirty="0" smtClean="0">
                <a:ea typeface="+mn-ea"/>
              </a:rPr>
              <a:t>difference?</a:t>
            </a:r>
            <a:endParaRPr lang="en-US" altLang="ja-JP" sz="1600" dirty="0" smtClean="0"/>
          </a:p>
          <a:p>
            <a:pPr lvl="2">
              <a:buFont typeface="Calibri" panose="020F0502020204030204" pitchFamily="34" charset="0"/>
              <a:buChar char="−"/>
            </a:pPr>
            <a:endParaRPr lang="en-US" altLang="ja-JP" sz="12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In </a:t>
            </a:r>
            <a:r>
              <a:rPr lang="en-US" altLang="ja-JP" sz="2000" b="0" dirty="0"/>
              <a:t>this presentation, we </a:t>
            </a:r>
            <a:r>
              <a:rPr lang="en-US" altLang="ja-JP" sz="2000" b="0" dirty="0" smtClean="0"/>
              <a:t>provide updated simulation results incorporating these feedback, and summarize </a:t>
            </a:r>
            <a:r>
              <a:rPr lang="en-US" altLang="ja-JP" sz="2000" b="0" dirty="0"/>
              <a:t>technical </a:t>
            </a:r>
            <a:r>
              <a:rPr lang="en-US" altLang="ja-JP" sz="2000" b="0" dirty="0" smtClean="0"/>
              <a:t>analysis </a:t>
            </a:r>
            <a:r>
              <a:rPr lang="en-US" altLang="ja-JP" sz="2000" b="0" dirty="0"/>
              <a:t>of ED </a:t>
            </a:r>
            <a:r>
              <a:rPr lang="en-US" altLang="ja-JP" sz="2000" b="0" dirty="0" smtClean="0"/>
              <a:t>threshold</a:t>
            </a:r>
            <a:endParaRPr lang="en-US" altLang="ja-JP" sz="2000" b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9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u="sng" dirty="0" smtClean="0">
                <a:cs typeface="+mj-cs"/>
              </a:rPr>
              <a:t>Simulation 1</a:t>
            </a:r>
            <a:r>
              <a:rPr lang="en-US" sz="2800" dirty="0" smtClean="0">
                <a:cs typeface="+mj-cs"/>
              </a:rPr>
              <a:t/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Confirmation of Feedback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1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Default Simulation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Simulation scenario is based </a:t>
            </a:r>
            <a:r>
              <a:rPr lang="en-US" altLang="zh-CN" sz="2000" b="0" dirty="0"/>
              <a:t>on </a:t>
            </a:r>
            <a:r>
              <a:rPr lang="en-US" altLang="zh-CN" sz="2000" b="0" dirty="0" smtClean="0"/>
              <a:t>3GPP </a:t>
            </a:r>
            <a:r>
              <a:rPr lang="en-US" altLang="zh-CN" sz="2000" b="0" dirty="0"/>
              <a:t>TR </a:t>
            </a:r>
            <a:r>
              <a:rPr lang="en-US" altLang="zh-CN" sz="2000" b="0" dirty="0" smtClean="0"/>
              <a:t>36.889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Indoor </a:t>
            </a:r>
            <a:r>
              <a:rPr lang="en-US" altLang="zh-CN" sz="1800" b="0" dirty="0"/>
              <a:t>scenario for LAA coexistence </a:t>
            </a:r>
            <a:r>
              <a:rPr lang="en-US" altLang="zh-CN" sz="1800" b="0" dirty="0" smtClean="0"/>
              <a:t>evaluations within unlicensed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From next slide, we reviewed the parameters in </a:t>
            </a:r>
            <a:r>
              <a:rPr lang="en-US" altLang="zh-CN" sz="2000" dirty="0" smtClean="0">
                <a:solidFill>
                  <a:srgbClr val="FF0000"/>
                </a:solidFill>
              </a:rPr>
              <a:t>red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4800" y="60153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</a:t>
            </a:r>
            <a:r>
              <a:rPr kumimoji="1" lang="en-US" altLang="ja-JP" dirty="0">
                <a:latin typeface="Calibri" panose="020F0502020204030204" pitchFamily="34" charset="0"/>
              </a:rPr>
              <a:t>11ax </a:t>
            </a:r>
            <a:r>
              <a:rPr kumimoji="1" lang="en-US" altLang="ja-JP" dirty="0" smtClean="0">
                <a:latin typeface="Calibri" panose="020F0502020204030204" pitchFamily="34" charset="0"/>
              </a:rPr>
              <a:t>and LAA features </a:t>
            </a:r>
            <a:r>
              <a:rPr kumimoji="1" lang="en-US" altLang="ja-JP" dirty="0">
                <a:latin typeface="Calibri" panose="020F0502020204030204" pitchFamily="34" charset="0"/>
              </a:rPr>
              <a:t>such as OFDMA /Multi-user </a:t>
            </a:r>
            <a:r>
              <a:rPr kumimoji="1" lang="en-US" altLang="ja-JP" dirty="0" smtClean="0">
                <a:latin typeface="Calibri" panose="020F0502020204030204" pitchFamily="34" charset="0"/>
              </a:rPr>
              <a:t>/HARQ are not </a:t>
            </a:r>
            <a:r>
              <a:rPr kumimoji="1" lang="en-US" altLang="ja-JP" dirty="0">
                <a:latin typeface="Calibri" panose="020F0502020204030204" pitchFamily="34" charset="0"/>
              </a:rPr>
              <a:t>enabled in this simulation to see the pure  performance of channel access</a:t>
            </a:r>
            <a:r>
              <a:rPr kumimoji="1" lang="en-US" altLang="ja-JP" dirty="0" smtClean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23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043196"/>
              </p:ext>
            </p:extLst>
          </p:nvPr>
        </p:nvGraphicFramePr>
        <p:xfrm>
          <a:off x="152011" y="2821456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="1" baseline="-25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=[63, 1023]</a:t>
                      </a:r>
                      <a:r>
                        <a:rPr kumimoji="1" lang="ja-JP" altLang="en-US" sz="12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="1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strike="sngStrik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strike="sng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strike="sngStrik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strike="sngStrike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5105400" y="5065693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</a:t>
            </a:r>
            <a:r>
              <a:rPr kumimoji="1" lang="en-US" altLang="zh-CN" sz="14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[20, 100]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drops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00800" y="2861846"/>
            <a:ext cx="1770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181600" y="3205950"/>
            <a:ext cx="3810000" cy="1747050"/>
            <a:chOff x="5181600" y="3205950"/>
            <a:chExt cx="3810000" cy="1747050"/>
          </a:xfrm>
        </p:grpSpPr>
        <p:cxnSp>
          <p:nvCxnSpPr>
            <p:cNvPr id="26" name="直線コネクタ 25"/>
            <p:cNvCxnSpPr/>
            <p:nvPr/>
          </p:nvCxnSpPr>
          <p:spPr bwMode="auto">
            <a:xfrm>
              <a:off x="7696200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線コネクタ 26"/>
            <p:cNvCxnSpPr>
              <a:stCxn id="46" idx="0"/>
              <a:endCxn id="46" idx="2"/>
            </p:cNvCxnSpPr>
            <p:nvPr/>
          </p:nvCxnSpPr>
          <p:spPr bwMode="auto">
            <a:xfrm>
              <a:off x="7296944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線コネクタ 27"/>
            <p:cNvCxnSpPr/>
            <p:nvPr/>
          </p:nvCxnSpPr>
          <p:spPr bwMode="auto">
            <a:xfrm>
              <a:off x="6477000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線コネクタ 28"/>
            <p:cNvCxnSpPr/>
            <p:nvPr/>
          </p:nvCxnSpPr>
          <p:spPr bwMode="auto">
            <a:xfrm>
              <a:off x="6037097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線コネクタ 29"/>
            <p:cNvCxnSpPr/>
            <p:nvPr/>
          </p:nvCxnSpPr>
          <p:spPr bwMode="auto">
            <a:xfrm>
              <a:off x="8153400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直線コネクタ 30"/>
            <p:cNvCxnSpPr/>
            <p:nvPr/>
          </p:nvCxnSpPr>
          <p:spPr bwMode="auto">
            <a:xfrm>
              <a:off x="6858000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>
              <a:off x="8534400" y="3553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3" name="グループ化 32"/>
            <p:cNvGrpSpPr/>
            <p:nvPr/>
          </p:nvGrpSpPr>
          <p:grpSpPr>
            <a:xfrm rot="5400000">
              <a:off x="6781800" y="4076150"/>
              <a:ext cx="152400" cy="354087"/>
              <a:chOff x="5486400" y="2438400"/>
              <a:chExt cx="115158" cy="267559"/>
            </a:xfrm>
          </p:grpSpPr>
          <p:sp>
            <p:nvSpPr>
              <p:cNvPr id="34" name="円/楕円 33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円/楕円 34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 rot="5400000">
              <a:off x="7620000" y="4076150"/>
              <a:ext cx="152400" cy="354087"/>
              <a:chOff x="5486400" y="2438400"/>
              <a:chExt cx="115158" cy="267559"/>
            </a:xfrm>
          </p:grpSpPr>
          <p:sp>
            <p:nvSpPr>
              <p:cNvPr id="37" name="円/楕円 36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円/楕円 37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 rot="5400000">
              <a:off x="8458200" y="4073076"/>
              <a:ext cx="152400" cy="354087"/>
              <a:chOff x="5486400" y="2438400"/>
              <a:chExt cx="115158" cy="267559"/>
            </a:xfrm>
          </p:grpSpPr>
          <p:sp>
            <p:nvSpPr>
              <p:cNvPr id="40" name="円/楕円 39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円/楕円 40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42" name="直線矢印コネクタ 41"/>
            <p:cNvCxnSpPr/>
            <p:nvPr/>
          </p:nvCxnSpPr>
          <p:spPr bwMode="auto">
            <a:xfrm rot="5400000">
              <a:off x="6037097" y="3958776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 rot="5400000">
              <a:off x="5782616" y="4171416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線矢印コネクタ 43"/>
            <p:cNvCxnSpPr/>
            <p:nvPr/>
          </p:nvCxnSpPr>
          <p:spPr bwMode="auto">
            <a:xfrm>
              <a:off x="7696200" y="3878594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 rot="5400000">
              <a:off x="5979960" y="4171415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正方形/長方形 45"/>
            <p:cNvSpPr/>
            <p:nvPr/>
          </p:nvSpPr>
          <p:spPr bwMode="auto">
            <a:xfrm>
              <a:off x="5617410" y="3553388"/>
              <a:ext cx="3359068" cy="139961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 bwMode="auto">
            <a:xfrm flipH="1">
              <a:off x="5632532" y="4267200"/>
              <a:ext cx="33590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テキスト ボックス 48"/>
            <p:cNvSpPr txBox="1"/>
            <p:nvPr/>
          </p:nvSpPr>
          <p:spPr>
            <a:xfrm>
              <a:off x="7952595" y="3651659"/>
              <a:ext cx="32541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30m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50" name="直線矢印コネクタ 49"/>
            <p:cNvCxnSpPr/>
            <p:nvPr/>
          </p:nvCxnSpPr>
          <p:spPr bwMode="auto">
            <a:xfrm>
              <a:off x="5638800" y="3421394"/>
              <a:ext cx="33376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51" name="テキスト ボックス 50"/>
            <p:cNvSpPr txBox="1"/>
            <p:nvPr/>
          </p:nvSpPr>
          <p:spPr>
            <a:xfrm>
              <a:off x="7128102" y="3205950"/>
              <a:ext cx="35907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120m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52" name="直線矢印コネクタ 51"/>
            <p:cNvCxnSpPr/>
            <p:nvPr/>
          </p:nvCxnSpPr>
          <p:spPr bwMode="auto">
            <a:xfrm>
              <a:off x="5486400" y="3553388"/>
              <a:ext cx="0" cy="13996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53" name="テキスト ボックス 52"/>
            <p:cNvSpPr txBox="1"/>
            <p:nvPr/>
          </p:nvSpPr>
          <p:spPr>
            <a:xfrm>
              <a:off x="5181600" y="4158734"/>
              <a:ext cx="2805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50m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 rot="5400000">
              <a:off x="5960897" y="4076150"/>
              <a:ext cx="152400" cy="354087"/>
              <a:chOff x="5486400" y="2438400"/>
              <a:chExt cx="115158" cy="267559"/>
            </a:xfrm>
          </p:grpSpPr>
          <p:sp>
            <p:nvSpPr>
              <p:cNvPr id="55" name="円/楕円 54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円/楕円 55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57" name="テキスト ボックス 56"/>
            <p:cNvSpPr txBox="1"/>
            <p:nvPr/>
          </p:nvSpPr>
          <p:spPr>
            <a:xfrm>
              <a:off x="5938162" y="3770872"/>
              <a:ext cx="23403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5m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74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62" y="4549418"/>
            <a:ext cx="3095695" cy="1464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(A) Review of the 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381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We reviewed the simulation scenario to </a:t>
            </a:r>
            <a:r>
              <a:rPr lang="en-US" altLang="zh-CN" sz="1800" dirty="0" smtClean="0"/>
              <a:t>get </a:t>
            </a:r>
            <a:r>
              <a:rPr lang="en-US" altLang="ja-JP" sz="1800" dirty="0" smtClean="0"/>
              <a:t>equal </a:t>
            </a:r>
            <a:r>
              <a:rPr lang="en-US" altLang="ja-JP" sz="1800" dirty="0"/>
              <a:t>performance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the </a:t>
            </a:r>
            <a:r>
              <a:rPr lang="en-US" altLang="ja-JP" sz="1800" dirty="0" smtClean="0"/>
              <a:t>inner/outer BSSs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Considering some </a:t>
            </a:r>
            <a:r>
              <a:rPr lang="en-US" altLang="ja-JP" sz="1800" dirty="0" smtClean="0"/>
              <a:t>feedback, </a:t>
            </a:r>
            <a:r>
              <a:rPr lang="en-US" altLang="ja-JP" sz="1800" dirty="0"/>
              <a:t>we compared simulation </a:t>
            </a:r>
            <a:r>
              <a:rPr lang="en-US" altLang="ja-JP" sz="1800" dirty="0" smtClean="0"/>
              <a:t>results </a:t>
            </a:r>
            <a:r>
              <a:rPr lang="en-US" altLang="ja-JP" sz="1800" dirty="0"/>
              <a:t>in these two </a:t>
            </a:r>
            <a:r>
              <a:rPr lang="en-US" altLang="ja-JP" sz="1800" dirty="0" smtClean="0"/>
              <a:t>scenarios      (Other parameters are as described in Slide 6)</a:t>
            </a:r>
            <a:endParaRPr lang="en-US" altLang="ja-JP" sz="1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944723"/>
              </p:ext>
            </p:extLst>
          </p:nvPr>
        </p:nvGraphicFramePr>
        <p:xfrm>
          <a:off x="668083" y="2971800"/>
          <a:ext cx="7790117" cy="10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405"/>
                <a:gridCol w="1666748"/>
                <a:gridCol w="1455738"/>
                <a:gridCol w="1209992"/>
                <a:gridCol w="2503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Scenario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Traffic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Start Time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Num. of Drops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Layout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(A1)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fixed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 smtClean="0">
                          <a:latin typeface="Calibri" panose="020F0502020204030204" pitchFamily="34" charset="0"/>
                        </a:rPr>
                        <a:t>Asymmetric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Same scenario as Jan. meeting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(A2)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random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100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Symmetric</a:t>
                      </a:r>
                      <a:endParaRPr kumimoji="1" lang="ja-JP" alt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848" y="4549418"/>
            <a:ext cx="3104952" cy="1464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78712" y="4224754"/>
            <a:ext cx="1699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(Asymmetric)  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13630" y="60153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53000" y="4191000"/>
            <a:ext cx="1569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(Symmetric)  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9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69960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3" y="2057400"/>
            <a:ext cx="4445000" cy="33337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(A) Review of the </a:t>
            </a:r>
            <a:r>
              <a:rPr lang="en-US" altLang="zh-CN" dirty="0"/>
              <a:t>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04800" y="53340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By incorporating all feedback, throughputs of the inner/outer BSSs became almost comparable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Therefore, 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we use “Scenario (A2)” for the following simulation</a:t>
            </a:r>
            <a:endParaRPr lang="en-US" altLang="ja-JP" sz="2000" b="0" kern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6" name="円/楕円 5"/>
          <p:cNvSpPr/>
          <p:nvPr/>
        </p:nvSpPr>
        <p:spPr bwMode="auto">
          <a:xfrm>
            <a:off x="3048000" y="4724400"/>
            <a:ext cx="7620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2590800" y="2438400"/>
            <a:ext cx="16002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7086600" y="3124200"/>
            <a:ext cx="16002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7505700" y="4800600"/>
            <a:ext cx="7620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(B) Analysis of difference between LAA &amp; WLAN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381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We analyze the reason why </a:t>
            </a:r>
            <a:r>
              <a:rPr lang="en-US" altLang="ja-JP" sz="1800" dirty="0"/>
              <a:t>throughput of WLAN and LAA </a:t>
            </a:r>
            <a:r>
              <a:rPr lang="en-US" altLang="ja-JP" sz="1800" dirty="0" smtClean="0"/>
              <a:t>are different when WLAN changes ED to -72dBm same as LAA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Considering some feedback, we compared simulation results in these four setups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480215"/>
              </p:ext>
            </p:extLst>
          </p:nvPr>
        </p:nvGraphicFramePr>
        <p:xfrm>
          <a:off x="113147" y="2667000"/>
          <a:ext cx="895465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883"/>
                <a:gridCol w="1372552"/>
                <a:gridCol w="1759268"/>
                <a:gridCol w="1038542"/>
                <a:gridCol w="1029018"/>
                <a:gridCol w="3040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WLAN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AP</a:t>
                      </a:r>
                    </a:p>
                    <a:p>
                      <a:pPr algn="ctr"/>
                      <a:r>
                        <a:rPr kumimoji="1" lang="en-US" altLang="ja-JP" sz="1600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CWmax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value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Channel 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Access Model (*1)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WLAN PD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[dBm]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WLAN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ED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[</a:t>
                      </a:r>
                      <a:r>
                        <a:rPr kumimoji="1" lang="en-US" altLang="ja-JP" sz="16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dBm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]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3GPP Requested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1023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CW max value (same as Jan. meeting)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(B3)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channel access model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(B4)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detection rule for the same system signal (PD)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4800" y="548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</a:rPr>
              <a:t>(*1) In this column, </a:t>
            </a:r>
          </a:p>
          <a:p>
            <a:r>
              <a:rPr kumimoji="1" lang="en-US" altLang="ja-JP" sz="1600" dirty="0" smtClean="0">
                <a:latin typeface="Calibri" panose="020F0502020204030204" pitchFamily="34" charset="0"/>
              </a:rPr>
              <a:t>       </a:t>
            </a:r>
            <a:r>
              <a:rPr kumimoji="1" lang="ja-JP" altLang="en-US" sz="1600" dirty="0" smtClean="0">
                <a:latin typeface="Calibri" panose="020F0502020204030204" pitchFamily="34" charset="0"/>
              </a:rPr>
              <a:t>・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“LAA” means  LAA Channel Access Model described </a:t>
            </a:r>
            <a:r>
              <a:rPr kumimoji="1" lang="en-US" altLang="ja-JP" sz="1600" dirty="0">
                <a:latin typeface="Calibri" panose="020F0502020204030204" pitchFamily="34" charset="0"/>
              </a:rPr>
              <a:t>in 3GPP TS 36.213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V14.0.0 [7] (Appendix.2)</a:t>
            </a:r>
          </a:p>
          <a:p>
            <a:r>
              <a:rPr kumimoji="1" lang="en-US" altLang="ja-JP" sz="1600" dirty="0">
                <a:latin typeface="Calibri" panose="020F0502020204030204" pitchFamily="34" charset="0"/>
              </a:rPr>
              <a:t>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      </a:t>
            </a:r>
            <a:r>
              <a:rPr kumimoji="1" lang="ja-JP" altLang="en-US" sz="1600" dirty="0" smtClean="0">
                <a:latin typeface="Calibri" panose="020F0502020204030204" pitchFamily="34" charset="0"/>
              </a:rPr>
              <a:t>・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“WLAN” </a:t>
            </a:r>
            <a:r>
              <a:rPr kumimoji="1" lang="en-US" altLang="ja-JP" sz="1600" dirty="0">
                <a:latin typeface="Calibri" panose="020F0502020204030204" pitchFamily="34" charset="0"/>
              </a:rPr>
              <a:t>means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 that LAA </a:t>
            </a:r>
            <a:r>
              <a:rPr kumimoji="1" lang="en-US" altLang="ja-JP" sz="1600" dirty="0">
                <a:latin typeface="Calibri" panose="020F0502020204030204" pitchFamily="34" charset="0"/>
              </a:rPr>
              <a:t>Channel Access Model is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the same as WLAN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4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84810</TotalTime>
  <Words>3226</Words>
  <Application>Microsoft Office PowerPoint</Application>
  <PresentationFormat>画面に合わせる (4:3)</PresentationFormat>
  <Paragraphs>534</Paragraphs>
  <Slides>31</Slides>
  <Notes>27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3" baseType="lpstr">
      <vt:lpstr>1_Extend Submission Template</vt:lpstr>
      <vt:lpstr>数式</vt:lpstr>
      <vt:lpstr>Coexistence Analysis of ED Threshold Levels - Overview of Discussion in PDED Adhoc -</vt:lpstr>
      <vt:lpstr>Introduction</vt:lpstr>
      <vt:lpstr>Recap</vt:lpstr>
      <vt:lpstr>Feedback Summary</vt:lpstr>
      <vt:lpstr>Simulation 1 Confirmation of Feedback</vt:lpstr>
      <vt:lpstr>Default Simulation Scenario</vt:lpstr>
      <vt:lpstr>(A) Review of the Simulation Scenario</vt:lpstr>
      <vt:lpstr>(A) Review of the Simulation Scenario</vt:lpstr>
      <vt:lpstr>(B) Analysis of difference between LAA &amp; WLAN</vt:lpstr>
      <vt:lpstr>(B) Analysis of difference between LAA &amp; WLAN</vt:lpstr>
      <vt:lpstr>Simulation 2 Updated simulation results on  “What happens if some Wi-Fi uses ED of -72dBm ” </vt:lpstr>
      <vt:lpstr>Simulation Scenario</vt:lpstr>
      <vt:lpstr>Simulation Result</vt:lpstr>
      <vt:lpstr>Simulation Result</vt:lpstr>
      <vt:lpstr>Simulation 3 Updated Simulation results on  “What happens if both LAA and Wi-Fi operate at ED of -72dBm but with no PD communication” </vt:lpstr>
      <vt:lpstr>Simulation Scenario</vt:lpstr>
      <vt:lpstr>Simulation Result</vt:lpstr>
      <vt:lpstr>Simulation Result</vt:lpstr>
      <vt:lpstr>Conclusion</vt:lpstr>
      <vt:lpstr>Future Work</vt:lpstr>
      <vt:lpstr>References</vt:lpstr>
      <vt:lpstr>Appendix</vt:lpstr>
      <vt:lpstr>Appendix 1. Traffic Model</vt:lpstr>
      <vt:lpstr>Appendix 2. LAA channel access model [7]</vt:lpstr>
      <vt:lpstr>Appendix 3. LAA ED rule</vt:lpstr>
      <vt:lpstr>Appendix 3. LAA ED rule</vt:lpstr>
      <vt:lpstr>Appendix 3. LAA ED rule</vt:lpstr>
      <vt:lpstr>Appendix.4 Detection rule for the same system</vt:lpstr>
      <vt:lpstr>Appendix.4 Detection rule for the same system</vt:lpstr>
      <vt:lpstr>Appendix.5 Additional Simulation</vt:lpstr>
      <vt:lpstr>Appendix.5 Additional Simulation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Analysis of ED Threshold Levels  in WLAN and LAA coexistence scenario</dc:title>
  <dc:creator>Aio, Kosuke</dc:creator>
  <cp:lastModifiedBy>Aio, Kosuke</cp:lastModifiedBy>
  <cp:revision>228</cp:revision>
  <cp:lastPrinted>1998-02-10T13:28:06Z</cp:lastPrinted>
  <dcterms:created xsi:type="dcterms:W3CDTF">2009-12-02T19:05:24Z</dcterms:created>
  <dcterms:modified xsi:type="dcterms:W3CDTF">2017-03-15T20:20:25Z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1473671028</vt:lpwstr>
  </property>
</Properties>
</file>