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7"/>
  </p:notesMasterIdLst>
  <p:handoutMasterIdLst>
    <p:handoutMasterId r:id="rId18"/>
  </p:handoutMasterIdLst>
  <p:sldIdLst>
    <p:sldId id="500" r:id="rId2"/>
    <p:sldId id="618" r:id="rId3"/>
    <p:sldId id="619" r:id="rId4"/>
    <p:sldId id="620" r:id="rId5"/>
    <p:sldId id="623" r:id="rId6"/>
    <p:sldId id="624" r:id="rId7"/>
    <p:sldId id="626" r:id="rId8"/>
    <p:sldId id="627" r:id="rId9"/>
    <p:sldId id="621" r:id="rId10"/>
    <p:sldId id="629" r:id="rId11"/>
    <p:sldId id="631" r:id="rId12"/>
    <p:sldId id="630" r:id="rId13"/>
    <p:sldId id="632" r:id="rId14"/>
    <p:sldId id="634" r:id="rId15"/>
    <p:sldId id="622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74" autoAdjust="0"/>
    <p:restoredTop sz="90216" autoAdjust="0"/>
  </p:normalViewPr>
  <p:slideViewPr>
    <p:cSldViewPr>
      <p:cViewPr varScale="1">
        <p:scale>
          <a:sx n="70" d="100"/>
          <a:sy n="70" d="100"/>
        </p:scale>
        <p:origin x="8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baseline="0" dirty="0" smtClean="0">
                <a:ea typeface="굴림" charset="-127"/>
              </a:rPr>
              <a:t>Sub</a:t>
            </a:r>
            <a:r>
              <a:rPr lang="en-US" altLang="ko-KR" dirty="0" smtClean="0">
                <a:ea typeface="굴림" charset="-127"/>
              </a:rPr>
              <a:t>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" name="Rectangle 7"/>
          <p:cNvSpPr>
            <a:spLocks noChangeArrowheads="1"/>
          </p:cNvSpPr>
          <p:nvPr userDrawn="1"/>
        </p:nvSpPr>
        <p:spPr bwMode="auto">
          <a:xfrm>
            <a:off x="5894787" y="225052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802.11-17/0343r3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304800" y="201393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March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1389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802.11-17/0343r3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March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WUR Beacon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2017-03-12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920799"/>
              </p:ext>
            </p:extLst>
          </p:nvPr>
        </p:nvGraphicFramePr>
        <p:xfrm>
          <a:off x="895350" y="2590800"/>
          <a:ext cx="7334250" cy="135636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Minyoung</a:t>
                      </a:r>
                      <a:r>
                        <a:rPr lang="en-US" sz="1200" baseline="0" dirty="0" smtClean="0"/>
                        <a:t> Park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minyoung.park@intel.com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Shahrnaz Azizi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following?</a:t>
            </a:r>
          </a:p>
          <a:p>
            <a:pPr lvl="1"/>
            <a:r>
              <a:rPr lang="en-US" dirty="0" smtClean="0"/>
              <a:t>Define WUR Beacon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Yes: </a:t>
            </a:r>
            <a:r>
              <a:rPr lang="en-US" dirty="0" smtClean="0"/>
              <a:t>29</a:t>
            </a:r>
            <a:endParaRPr lang="en-US" dirty="0"/>
          </a:p>
          <a:p>
            <a:pPr lvl="1"/>
            <a:r>
              <a:rPr lang="en-US" dirty="0"/>
              <a:t>No: </a:t>
            </a:r>
            <a:r>
              <a:rPr lang="en-US" dirty="0" smtClean="0"/>
              <a:t>2</a:t>
            </a:r>
            <a:endParaRPr lang="en-US" dirty="0"/>
          </a:p>
          <a:p>
            <a:pPr lvl="1"/>
            <a:r>
              <a:rPr lang="en-US" dirty="0"/>
              <a:t>Abstain: </a:t>
            </a:r>
            <a:r>
              <a:rPr lang="en-US" dirty="0" smtClean="0"/>
              <a:t>16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47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following?</a:t>
            </a:r>
          </a:p>
          <a:p>
            <a:pPr marL="685800" lvl="2" indent="-342900"/>
            <a:r>
              <a:rPr lang="en-US" sz="2000" dirty="0"/>
              <a:t>WUR Beacon can carry timing information (ex. TSF) to help the STA, that turns off the primary connectivity radio, to maintain synchronization</a:t>
            </a:r>
          </a:p>
          <a:p>
            <a:pPr marL="685800" lvl="2" indent="-342900"/>
            <a:endParaRPr lang="en-US" dirty="0"/>
          </a:p>
          <a:p>
            <a:pPr marL="342900" lvl="1" indent="-342900"/>
            <a:r>
              <a:rPr lang="en-US" dirty="0" smtClean="0"/>
              <a:t>Deferred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33004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</a:t>
            </a:r>
            <a:r>
              <a:rPr lang="en-US" dirty="0" smtClean="0"/>
              <a:t>?</a:t>
            </a:r>
            <a:endParaRPr lang="en-US" dirty="0"/>
          </a:p>
          <a:p>
            <a:pPr lvl="1"/>
            <a:r>
              <a:rPr lang="en-US" dirty="0"/>
              <a:t>WUR Beacon interval can be indicated in WUR Mode </a:t>
            </a:r>
            <a:r>
              <a:rPr lang="en-US" dirty="0" smtClean="0"/>
              <a:t>element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Yes: </a:t>
            </a:r>
            <a:r>
              <a:rPr lang="en-US" dirty="0" smtClean="0"/>
              <a:t>21</a:t>
            </a:r>
            <a:endParaRPr lang="en-US" dirty="0"/>
          </a:p>
          <a:p>
            <a:pPr lvl="1"/>
            <a:r>
              <a:rPr lang="en-US" dirty="0"/>
              <a:t>No: </a:t>
            </a:r>
            <a:r>
              <a:rPr lang="en-US" dirty="0" smtClean="0"/>
              <a:t>0</a:t>
            </a:r>
            <a:endParaRPr lang="en-US" dirty="0"/>
          </a:p>
          <a:p>
            <a:pPr lvl="1"/>
            <a:r>
              <a:rPr lang="en-US" dirty="0"/>
              <a:t>Abstain: </a:t>
            </a:r>
            <a:r>
              <a:rPr lang="en-US" dirty="0" smtClean="0"/>
              <a:t>19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8941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following to 11ba SFD:</a:t>
            </a:r>
          </a:p>
          <a:p>
            <a:pPr lvl="1"/>
            <a:r>
              <a:rPr lang="en-US" dirty="0" smtClean="0"/>
              <a:t>Define WUR Beacon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Not Run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8715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following to 11ba SFD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WUR </a:t>
            </a:r>
            <a:r>
              <a:rPr lang="en-US" dirty="0"/>
              <a:t>Beacon interval can be indicated in WUR Mode </a:t>
            </a:r>
            <a:r>
              <a:rPr lang="en-US" dirty="0" smtClean="0"/>
              <a:t>element</a:t>
            </a:r>
          </a:p>
          <a:p>
            <a:pPr lvl="1"/>
            <a:r>
              <a:rPr lang="en-US" dirty="0" smtClean="0"/>
              <a:t>Note that WUR Mode element is sent through primary connectivity radio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Move: </a:t>
            </a:r>
            <a:r>
              <a:rPr lang="en-US" dirty="0" smtClean="0"/>
              <a:t>Po-Kai Huang</a:t>
            </a:r>
          </a:p>
          <a:p>
            <a:pPr lvl="1"/>
            <a:r>
              <a:rPr lang="en-US" dirty="0" smtClean="0"/>
              <a:t>Second: Jason </a:t>
            </a:r>
            <a:r>
              <a:rPr lang="en-US" dirty="0" err="1" smtClean="0"/>
              <a:t>Guo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2646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[1] </a:t>
            </a:r>
            <a:r>
              <a:rPr lang="en-US" altLang="en-US" sz="1600" dirty="0"/>
              <a:t>11-16-1445-00 </a:t>
            </a:r>
            <a:r>
              <a:rPr lang="en-US" altLang="ko-KR" sz="1600" dirty="0"/>
              <a:t>Overall MAC Procedure for WUR</a:t>
            </a:r>
          </a:p>
          <a:p>
            <a:r>
              <a:rPr lang="en-US" sz="1600" dirty="0"/>
              <a:t>[2] 11-16-1504-00 </a:t>
            </a:r>
            <a:r>
              <a:rPr lang="en-US" altLang="zh-CN" sz="1600" dirty="0"/>
              <a:t>Discussion of WUR Packets Design</a:t>
            </a:r>
            <a:endParaRPr lang="en-US" sz="1600" dirty="0"/>
          </a:p>
          <a:p>
            <a:r>
              <a:rPr lang="en-US" sz="1600" dirty="0"/>
              <a:t>[3] 11-16-1217-00 WUR-based Broadcast Reference Signal</a:t>
            </a:r>
          </a:p>
          <a:p>
            <a:r>
              <a:rPr lang="en-US" sz="1600" dirty="0"/>
              <a:t>[4] 11-16-1501-00 AP Discovery using WUR</a:t>
            </a:r>
          </a:p>
          <a:p>
            <a:pPr marL="342900" lvl="4" indent="-342900">
              <a:buClrTx/>
              <a:buFontTx/>
              <a:buChar char="•"/>
            </a:pPr>
            <a:r>
              <a:rPr lang="en-US" b="1" dirty="0">
                <a:ea typeface="+mn-ea"/>
                <a:cs typeface="+mn-cs"/>
              </a:rPr>
              <a:t>[5] </a:t>
            </a:r>
            <a:r>
              <a:rPr lang="en-US" altLang="ko-KR" b="1" dirty="0">
                <a:ea typeface="+mn-ea"/>
                <a:cs typeface="+mn-cs"/>
              </a:rPr>
              <a:t>11-17-0071-00 High Level Mac Concept for WUR</a:t>
            </a:r>
          </a:p>
          <a:p>
            <a:r>
              <a:rPr lang="en-US" sz="1600" dirty="0" smtClean="0"/>
              <a:t>[6] </a:t>
            </a:r>
            <a:r>
              <a:rPr lang="en-US" sz="1600" dirty="0"/>
              <a:t>11-16-0341-00 LP-WUR (Low-Power Wake-Up Receiver) Follow-Up</a:t>
            </a:r>
          </a:p>
          <a:p>
            <a:r>
              <a:rPr lang="en-US" sz="1600" dirty="0" smtClean="0"/>
              <a:t>[</a:t>
            </a:r>
            <a:r>
              <a:rPr lang="en-US" sz="1600" dirty="0"/>
              <a:t>7</a:t>
            </a:r>
            <a:r>
              <a:rPr lang="en-US" sz="1600" dirty="0" smtClean="0"/>
              <a:t>] </a:t>
            </a:r>
            <a:r>
              <a:rPr lang="en-US" sz="1600" dirty="0"/>
              <a:t>11-15-1307-02 Low-Power Wake-Up Receiver (LP-WUR) for 802.11</a:t>
            </a:r>
          </a:p>
          <a:p>
            <a:r>
              <a:rPr lang="en-US" sz="1600" dirty="0" smtClean="0"/>
              <a:t>[8] </a:t>
            </a:r>
            <a:r>
              <a:rPr lang="en-US" sz="1600" dirty="0"/>
              <a:t>11-14-0980-16-00ax-simulation-scenarios </a:t>
            </a:r>
          </a:p>
          <a:p>
            <a:r>
              <a:rPr lang="en-US" sz="1600" dirty="0" smtClean="0"/>
              <a:t>[</a:t>
            </a:r>
            <a:r>
              <a:rPr lang="en-US" sz="1600" dirty="0"/>
              <a:t>9</a:t>
            </a:r>
            <a:r>
              <a:rPr lang="en-US" sz="1600" dirty="0" smtClean="0"/>
              <a:t>] 11-11-1413-03-00ai-real-air-time-occupation-by-beacon-and-probe</a:t>
            </a:r>
          </a:p>
          <a:p>
            <a:r>
              <a:rPr lang="en-US" sz="1600" dirty="0" smtClean="0"/>
              <a:t>[10] 802.11-2016</a:t>
            </a:r>
            <a:endParaRPr lang="en-US" dirty="0"/>
          </a:p>
          <a:p>
            <a:pPr marL="342900" lvl="4" indent="-342900">
              <a:buClrTx/>
              <a:buFontTx/>
              <a:buChar char="•"/>
            </a:pPr>
            <a:endParaRPr lang="en-US" altLang="ko-KR" sz="2400" b="1" dirty="0" smtClean="0"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00350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consider </a:t>
            </a:r>
            <a:r>
              <a:rPr lang="en-US" dirty="0" smtClean="0"/>
              <a:t>WUR Beacon in this presentation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3999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Beacon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Enable </a:t>
            </a:r>
            <a:r>
              <a:rPr lang="en-US" sz="1800" dirty="0"/>
              <a:t>periodic </a:t>
            </a:r>
            <a:r>
              <a:rPr lang="en-US" sz="1800" dirty="0" smtClean="0"/>
              <a:t>WUR Beacon </a:t>
            </a:r>
            <a:r>
              <a:rPr lang="en-US" sz="1800" dirty="0"/>
              <a:t>from AP to STA in WUR mode</a:t>
            </a:r>
          </a:p>
          <a:p>
            <a:pPr lvl="1"/>
            <a:r>
              <a:rPr lang="en-US" sz="1600" dirty="0"/>
              <a:t>To maintain </a:t>
            </a:r>
            <a:r>
              <a:rPr lang="en-US" sz="1600" dirty="0" smtClean="0"/>
              <a:t>STA connectivity </a:t>
            </a:r>
            <a:r>
              <a:rPr lang="en-US" sz="1600" dirty="0"/>
              <a:t>with the AP, </a:t>
            </a:r>
            <a:r>
              <a:rPr lang="en-US" sz="1600" dirty="0" smtClean="0"/>
              <a:t>when STA’s primary connectivity </a:t>
            </a:r>
            <a:r>
              <a:rPr lang="en-US" sz="1600" dirty="0"/>
              <a:t>radio is </a:t>
            </a:r>
            <a:r>
              <a:rPr lang="en-US" sz="1600" dirty="0" smtClean="0"/>
              <a:t>off. This is </a:t>
            </a:r>
            <a:r>
              <a:rPr lang="en-US" sz="1600" dirty="0"/>
              <a:t>useful for mobile STAs such as </a:t>
            </a:r>
            <a:r>
              <a:rPr lang="en-US" sz="1600" dirty="0" smtClean="0"/>
              <a:t>phones.</a:t>
            </a:r>
            <a:endParaRPr lang="en-US" sz="1600" dirty="0"/>
          </a:p>
          <a:p>
            <a:pPr lvl="1"/>
            <a:r>
              <a:rPr lang="en-US" sz="1600" dirty="0"/>
              <a:t>To maintain time synchronization with the AP for a STA when the STA is in the WUR state for a long period of time. This is useful for periodic WUR receiver </a:t>
            </a:r>
            <a:r>
              <a:rPr lang="en-US" sz="1600" dirty="0" smtClean="0"/>
              <a:t>on/off.</a:t>
            </a:r>
          </a:p>
          <a:p>
            <a:pPr lvl="1"/>
            <a:r>
              <a:rPr lang="en-US" sz="1600" dirty="0"/>
              <a:t>Size of the </a:t>
            </a:r>
            <a:r>
              <a:rPr lang="en-US" sz="1600" dirty="0" smtClean="0"/>
              <a:t>WUR Beacon </a:t>
            </a:r>
            <a:r>
              <a:rPr lang="en-US" sz="1600" dirty="0"/>
              <a:t>needs to be controlled due to low PHY </a:t>
            </a:r>
            <a:r>
              <a:rPr lang="en-US" sz="1600" dirty="0" smtClean="0"/>
              <a:t>rate (discussed later)</a:t>
            </a:r>
            <a:endParaRPr lang="en-US" sz="1600" dirty="0"/>
          </a:p>
          <a:p>
            <a:pPr lvl="1"/>
            <a:r>
              <a:rPr lang="en-US" sz="1600" dirty="0" smtClean="0"/>
              <a:t>Expect a large periodic interval to reduce overhead </a:t>
            </a:r>
          </a:p>
          <a:p>
            <a:pPr lvl="2"/>
            <a:r>
              <a:rPr lang="en-US" sz="1400" dirty="0" smtClean="0"/>
              <a:t>The interval can be signaled in WUR response during negotiation. [5]</a:t>
            </a:r>
          </a:p>
          <a:p>
            <a:pPr lvl="1"/>
            <a:r>
              <a:rPr lang="en-US" sz="1600" dirty="0" smtClean="0"/>
              <a:t>WUR Beacon needs </a:t>
            </a:r>
            <a:r>
              <a:rPr lang="en-US" sz="1600" dirty="0"/>
              <a:t>to be differentiated from wake-up </a:t>
            </a:r>
            <a:r>
              <a:rPr lang="en-US" sz="1600" dirty="0" smtClean="0"/>
              <a:t>packet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cxnSp>
        <p:nvCxnSpPr>
          <p:cNvPr id="6" name="Straight Connector 5"/>
          <p:cNvCxnSpPr/>
          <p:nvPr/>
        </p:nvCxnSpPr>
        <p:spPr bwMode="auto">
          <a:xfrm flipV="1">
            <a:off x="990600" y="5414374"/>
            <a:ext cx="7391400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990600" y="5843775"/>
            <a:ext cx="7391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419100" y="5137376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19100" y="5597793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1333500" y="4957174"/>
            <a:ext cx="6477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 beacon</a:t>
            </a: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1333500" y="5566774"/>
            <a:ext cx="283845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1981200" y="5566775"/>
            <a:ext cx="1943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WUR Beacon Interval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4152900" y="4957174"/>
            <a:ext cx="6477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 beacon</a:t>
            </a:r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4152900" y="5566774"/>
            <a:ext cx="283845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4800600" y="5566775"/>
            <a:ext cx="2057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WUR Beacon Interval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6972300" y="4957175"/>
            <a:ext cx="6477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 beacon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1333500" y="5943600"/>
            <a:ext cx="1257300" cy="20028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on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1333500" y="6156961"/>
            <a:ext cx="7048500" cy="243839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802.11 off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647700" y="5909101"/>
            <a:ext cx="685800" cy="2347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85800" y="6166019"/>
            <a:ext cx="647700" cy="2347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802.11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4800600"/>
            <a:ext cx="87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 bwMode="auto">
          <a:xfrm>
            <a:off x="2593086" y="5943600"/>
            <a:ext cx="1562100" cy="197319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err="1"/>
              <a:t>WURx</a:t>
            </a:r>
            <a:r>
              <a:rPr lang="en-US" dirty="0"/>
              <a:t> off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4152900" y="5940637"/>
            <a:ext cx="1257300" cy="20028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on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5410200" y="5940637"/>
            <a:ext cx="1562100" cy="216324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err="1"/>
              <a:t>WURx</a:t>
            </a:r>
            <a:r>
              <a:rPr lang="en-US" dirty="0"/>
              <a:t> off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6972300" y="5946369"/>
            <a:ext cx="1257300" cy="20028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on</a:t>
            </a:r>
          </a:p>
        </p:txBody>
      </p:sp>
    </p:spTree>
    <p:extLst>
      <p:ext uri="{BB962C8B-B14F-4D97-AF65-F5344CB8AC3E}">
        <p14:creationId xmlns:p14="http://schemas.microsoft.com/office/powerpoint/2010/main" val="97960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of Slides in IEEE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Motivations for WUR Beacon have been widely discussed in IEEE [1,2,3,4]</a:t>
            </a:r>
          </a:p>
          <a:p>
            <a:pPr lvl="1"/>
            <a:r>
              <a:rPr lang="en-US" sz="1800" dirty="0" smtClean="0"/>
              <a:t>To remain connected with AP [1,2,3]</a:t>
            </a:r>
          </a:p>
          <a:p>
            <a:pPr lvl="1"/>
            <a:r>
              <a:rPr lang="en-US" sz="1800" dirty="0" smtClean="0"/>
              <a:t>To maintain synchronization [2]</a:t>
            </a:r>
          </a:p>
          <a:p>
            <a:pPr lvl="1"/>
            <a:r>
              <a:rPr lang="en-US" sz="1800" dirty="0" smtClean="0"/>
              <a:t>To enable low power AP scanning [4]</a:t>
            </a:r>
          </a:p>
          <a:p>
            <a:r>
              <a:rPr lang="en-US" sz="2000" dirty="0" smtClean="0"/>
              <a:t>[1,4] discusses possibility of simply monitoring any transmission from AP</a:t>
            </a:r>
          </a:p>
          <a:p>
            <a:pPr lvl="1"/>
            <a:r>
              <a:rPr lang="en-US" sz="1800" dirty="0" smtClean="0"/>
              <a:t>Since transmission from AP is unpredictable, relying on existing wake-up packet transmission from AP does not help a STA to set the criteria of determining it is out of range</a:t>
            </a:r>
          </a:p>
          <a:p>
            <a:pPr lvl="1"/>
            <a:r>
              <a:rPr lang="en-US" sz="1800" dirty="0" smtClean="0"/>
              <a:t>If a STA chooses to wake up primary connectivity radio after not observing any activity from AP for a fixed period, then the STA can not turn primary connectivity radio off for a long time.</a:t>
            </a:r>
          </a:p>
          <a:p>
            <a:r>
              <a:rPr lang="en-US" sz="2000" dirty="0" smtClean="0"/>
              <a:t>We think it is useful to define WUR Beacon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62990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Timing </a:t>
            </a:r>
            <a:r>
              <a:rPr lang="en-US" dirty="0" smtClean="0"/>
              <a:t>drift </a:t>
            </a:r>
            <a:r>
              <a:rPr lang="en-US" dirty="0"/>
              <a:t>analysis </a:t>
            </a:r>
            <a:r>
              <a:rPr lang="en-US" dirty="0" smtClean="0"/>
              <a:t>for WUR </a:t>
            </a:r>
            <a:r>
              <a:rPr lang="en-US" dirty="0"/>
              <a:t>Beacon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We assume </a:t>
            </a:r>
            <a:r>
              <a:rPr lang="en-US" sz="2000" dirty="0" smtClean="0"/>
              <a:t>TSF timing accuracy </a:t>
            </a:r>
            <a:r>
              <a:rPr lang="en-US" sz="2000" dirty="0"/>
              <a:t>of +-100 ppm for the analysis based on the current </a:t>
            </a:r>
            <a:r>
              <a:rPr lang="en-US" sz="2000" dirty="0" smtClean="0"/>
              <a:t>TSF timing accuracy requirement </a:t>
            </a:r>
            <a:r>
              <a:rPr lang="en-US" sz="2000" dirty="0"/>
              <a:t>in the </a:t>
            </a:r>
            <a:r>
              <a:rPr lang="en-US" sz="2000" dirty="0" smtClean="0"/>
              <a:t>spec [10]. </a:t>
            </a:r>
            <a:endParaRPr lang="en-US" sz="2000" dirty="0"/>
          </a:p>
          <a:p>
            <a:pPr lvl="1"/>
            <a:r>
              <a:rPr lang="en-US" sz="1600" dirty="0"/>
              <a:t>Consider both AP and STA sides clock drift, the maximum drift is +-200 ppm.</a:t>
            </a:r>
          </a:p>
          <a:p>
            <a:pPr lvl="1"/>
            <a:r>
              <a:rPr lang="en-US" sz="1600" dirty="0" smtClean="0"/>
              <a:t>Larger TSF size increases the overhead under low PHY rate [6]</a:t>
            </a:r>
            <a:endParaRPr lang="en-US" sz="1600" dirty="0"/>
          </a:p>
          <a:p>
            <a:pPr lvl="1"/>
            <a:r>
              <a:rPr lang="en-US" sz="1600" dirty="0"/>
              <a:t>S</a:t>
            </a:r>
            <a:r>
              <a:rPr lang="en-US" sz="1600" dirty="0" smtClean="0"/>
              <a:t>maller </a:t>
            </a:r>
            <a:r>
              <a:rPr lang="en-US" sz="1600" dirty="0"/>
              <a:t>TSF size limits the maximum correctable timing drift. </a:t>
            </a:r>
            <a:endParaRPr lang="en-US" sz="1600" dirty="0" smtClean="0"/>
          </a:p>
          <a:p>
            <a:r>
              <a:rPr lang="en-US" sz="2000" dirty="0"/>
              <a:t>A table that summarizes the </a:t>
            </a:r>
            <a:r>
              <a:rPr lang="en-US" sz="2000" dirty="0" smtClean="0"/>
              <a:t>tradeoff </a:t>
            </a:r>
            <a:r>
              <a:rPr lang="en-US" sz="2000" dirty="0"/>
              <a:t>is shown in the next slide.</a:t>
            </a:r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4607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Timing </a:t>
            </a:r>
            <a:r>
              <a:rPr lang="en-US" dirty="0" smtClean="0"/>
              <a:t>drift </a:t>
            </a:r>
            <a:r>
              <a:rPr lang="en-US" dirty="0"/>
              <a:t>analysis for </a:t>
            </a:r>
            <a:r>
              <a:rPr lang="en-US" dirty="0" smtClean="0"/>
              <a:t>WUR </a:t>
            </a:r>
            <a:r>
              <a:rPr lang="en-US" dirty="0"/>
              <a:t>Beacon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4981121"/>
            <a:ext cx="8229600" cy="1494292"/>
          </a:xfrm>
        </p:spPr>
        <p:txBody>
          <a:bodyPr/>
          <a:lstStyle/>
          <a:p>
            <a:r>
              <a:rPr lang="en-US" sz="2000" dirty="0" smtClean="0"/>
              <a:t>The size of TSF will depend on the maximum WUR Beacon Interval</a:t>
            </a:r>
          </a:p>
          <a:p>
            <a:pPr lvl="1"/>
            <a:r>
              <a:rPr lang="en-US" sz="1800" dirty="0" smtClean="0"/>
              <a:t>TSF size = 3 bytes looks like a reasonable choice based on the analysis</a:t>
            </a:r>
            <a:endParaRPr lang="en-US" sz="1800" dirty="0"/>
          </a:p>
          <a:p>
            <a:pPr lvl="1"/>
            <a:r>
              <a:rPr lang="en-US" sz="1800" dirty="0" smtClean="0"/>
              <a:t>Note that the maximum legacy beacon interval is around 65s</a:t>
            </a:r>
            <a:endParaRPr lang="en-US" sz="18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0616008"/>
              </p:ext>
            </p:extLst>
          </p:nvPr>
        </p:nvGraphicFramePr>
        <p:xfrm>
          <a:off x="304800" y="1828800"/>
          <a:ext cx="8610600" cy="3152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1447800"/>
                <a:gridCol w="1447800"/>
                <a:gridCol w="1676400"/>
                <a:gridCol w="1600200"/>
              </a:tblGrid>
              <a:tr h="25421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TSF</a:t>
                      </a:r>
                      <a:r>
                        <a:rPr lang="en-US" sz="1600" baseline="0" dirty="0" smtClean="0"/>
                        <a:t> size (N)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 byte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 bytes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 bytes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 bytes</a:t>
                      </a:r>
                      <a:endParaRPr lang="en-US" sz="1600" dirty="0"/>
                    </a:p>
                  </a:txBody>
                  <a:tcPr anchor="ctr"/>
                </a:tc>
              </a:tr>
              <a:tr h="25421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Overhead</a:t>
                      </a:r>
                      <a:r>
                        <a:rPr lang="en-US" sz="1200" baseline="0" dirty="0"/>
                        <a:t> </a:t>
                      </a:r>
                      <a:r>
                        <a:rPr lang="en-US" sz="1200" baseline="0" dirty="0" smtClean="0"/>
                        <a:t>under 250 kbps [6]</a:t>
                      </a:r>
                      <a:endParaRPr 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32us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64us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96us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128us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anchor="ctr"/>
                </a:tc>
              </a:tr>
              <a:tr h="423693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Maximum correctable drift with TSF size of N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±128us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±32768us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Times New Roman" panose="02020603050405020304" pitchFamily="18" charset="0"/>
                        </a:rPr>
                        <a:t>≈</a:t>
                      </a:r>
                      <a:r>
                        <a:rPr lang="en-US" sz="1600" dirty="0" smtClean="0">
                          <a:latin typeface="+mn-lt"/>
                        </a:rPr>
                        <a:t>±8*10^6us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Times New Roman" panose="02020603050405020304" pitchFamily="18" charset="0"/>
                        </a:rPr>
                        <a:t>≈</a:t>
                      </a:r>
                      <a:r>
                        <a:rPr lang="en-US" sz="1600" dirty="0" smtClean="0">
                          <a:latin typeface="+mn-lt"/>
                        </a:rPr>
                        <a:t>±2*10^9us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anchor="ctr"/>
                </a:tc>
              </a:tr>
              <a:tr h="668744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Corresponding time that creates the maximum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correctable drift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without receiving WUR Beacon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0.64s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164.84s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Times New Roman" panose="02020603050405020304" pitchFamily="18" charset="0"/>
                        </a:rPr>
                        <a:t>≈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4*10^4s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n-lt"/>
                          <a:cs typeface="Times New Roman" panose="02020603050405020304" pitchFamily="18" charset="0"/>
                        </a:rPr>
                        <a:t>≈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10^7s </a:t>
                      </a:r>
                    </a:p>
                  </a:txBody>
                  <a:tcPr anchor="ctr"/>
                </a:tc>
              </a:tr>
              <a:tr h="59317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missed WUR Beacons if interval is 500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[8]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Times New Roman" panose="02020603050405020304" pitchFamily="18" charset="0"/>
                        </a:rPr>
                        <a:t>≈320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Times New Roman" panose="02020603050405020304" pitchFamily="18" charset="0"/>
                        </a:rPr>
                        <a:t>≈8*10^4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n-lt"/>
                          <a:cs typeface="Times New Roman" panose="02020603050405020304" pitchFamily="18" charset="0"/>
                        </a:rPr>
                        <a:t>≈2*10^7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7626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Missed WUR Beacons if interval is 10s [10]</a:t>
                      </a:r>
                    </a:p>
                    <a:p>
                      <a:pPr algn="l"/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Times New Roman" panose="02020603050405020304" pitchFamily="18" charset="0"/>
                        </a:rPr>
                        <a:t>≈16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Times New Roman" panose="02020603050405020304" pitchFamily="18" charset="0"/>
                        </a:rPr>
                        <a:t>≈4000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n-lt"/>
                          <a:cs typeface="Times New Roman" panose="02020603050405020304" pitchFamily="18" charset="0"/>
                        </a:rPr>
                        <a:t>≈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10^6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61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Overhead of WUR Beacon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Assume 250 kbps [6]</a:t>
            </a:r>
          </a:p>
          <a:p>
            <a:r>
              <a:rPr lang="en-US" sz="1800" dirty="0" smtClean="0"/>
              <a:t>Payload (this is just an example)</a:t>
            </a:r>
            <a:endParaRPr lang="en-US" sz="1800" dirty="0"/>
          </a:p>
          <a:p>
            <a:pPr lvl="1"/>
            <a:r>
              <a:rPr lang="en-US" sz="1400" dirty="0" smtClean="0"/>
              <a:t>MAC Header:</a:t>
            </a:r>
          </a:p>
          <a:p>
            <a:pPr lvl="2"/>
            <a:r>
              <a:rPr lang="en-US" sz="1400" dirty="0" smtClean="0"/>
              <a:t>Packet Type: 4 bits </a:t>
            </a:r>
          </a:p>
          <a:p>
            <a:pPr lvl="2"/>
            <a:r>
              <a:rPr lang="en-US" sz="1400" dirty="0" smtClean="0"/>
              <a:t>AP ID: 24 bits</a:t>
            </a:r>
          </a:p>
          <a:p>
            <a:pPr lvl="1"/>
            <a:r>
              <a:rPr lang="en-US" sz="1400" dirty="0" smtClean="0"/>
              <a:t>Frame Body:</a:t>
            </a:r>
          </a:p>
          <a:p>
            <a:pPr lvl="2"/>
            <a:r>
              <a:rPr lang="en-US" sz="1400" dirty="0" smtClean="0"/>
              <a:t>TSF: 24 bits</a:t>
            </a:r>
          </a:p>
          <a:p>
            <a:pPr lvl="2"/>
            <a:r>
              <a:rPr lang="en-US" sz="1400" dirty="0" smtClean="0"/>
              <a:t>Other fields: TBD</a:t>
            </a:r>
          </a:p>
          <a:p>
            <a:pPr lvl="2"/>
            <a:r>
              <a:rPr lang="en-US" sz="1400" dirty="0" smtClean="0"/>
              <a:t>Elements in the Current Beacon: Not applicable</a:t>
            </a:r>
          </a:p>
          <a:p>
            <a:pPr lvl="1"/>
            <a:r>
              <a:rPr lang="en-US" sz="1600" dirty="0" smtClean="0"/>
              <a:t>FCS: 8 bits</a:t>
            </a:r>
          </a:p>
          <a:p>
            <a:r>
              <a:rPr lang="en-US" sz="1800" dirty="0" smtClean="0"/>
              <a:t>Without TSF, the length is 144 us. With TSF, the length is 240 us.</a:t>
            </a:r>
          </a:p>
          <a:p>
            <a:r>
              <a:rPr lang="en-US" sz="1800" dirty="0" smtClean="0"/>
              <a:t>Assume that the overhead is acceptable once we have a larger WUR </a:t>
            </a:r>
            <a:r>
              <a:rPr lang="en-US" sz="1800" dirty="0"/>
              <a:t>B</a:t>
            </a:r>
            <a:r>
              <a:rPr lang="en-US" sz="1800" dirty="0" smtClean="0"/>
              <a:t>eacon interval than the regular beacon</a:t>
            </a:r>
            <a:r>
              <a:rPr lang="en-US" sz="1800" dirty="0"/>
              <a:t> </a:t>
            </a:r>
            <a:r>
              <a:rPr lang="en-US" sz="1800" dirty="0" smtClean="0"/>
              <a:t>(e.g. 1s or 10s compared to 100ms)</a:t>
            </a:r>
          </a:p>
          <a:p>
            <a:pPr lvl="1"/>
            <a:r>
              <a:rPr lang="en-US" sz="1400" dirty="0" smtClean="0"/>
              <a:t>Note that according to [9], the measured Beacon duration is 976us on average</a:t>
            </a:r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6393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Solution: Periodic Primary Connectivity Radio Wake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B</a:t>
            </a:r>
            <a:r>
              <a:rPr lang="en-US" sz="1600" dirty="0" smtClean="0"/>
              <a:t>enefits of WUR Beacon can also be achieved by periodic primary connectivity radio wake up to receive legacy beacon</a:t>
            </a:r>
          </a:p>
          <a:p>
            <a:pPr lvl="1"/>
            <a:r>
              <a:rPr lang="en-US" sz="1400" dirty="0" smtClean="0"/>
              <a:t> Specifically, STA wake up primary connectivity radio once every x seconds</a:t>
            </a:r>
          </a:p>
          <a:p>
            <a:r>
              <a:rPr lang="en-US" sz="1600" dirty="0" smtClean="0"/>
              <a:t>We think that the cost of this alternative approach is higher in terms of power consumption. Specifically, follow similar comparison of [</a:t>
            </a:r>
            <a:r>
              <a:rPr lang="en-US" sz="1600" dirty="0"/>
              <a:t>7</a:t>
            </a:r>
            <a:r>
              <a:rPr lang="en-US" sz="1600" dirty="0" smtClean="0"/>
              <a:t>]</a:t>
            </a:r>
          </a:p>
          <a:p>
            <a:pPr lvl="1"/>
            <a:r>
              <a:rPr lang="en-US" sz="1400" dirty="0" smtClean="0"/>
              <a:t>With WUR Beacon, STA maintains average 100uW power consumption</a:t>
            </a:r>
          </a:p>
          <a:p>
            <a:pPr lvl="1"/>
            <a:r>
              <a:rPr lang="en-US" sz="1400" dirty="0" smtClean="0"/>
              <a:t>Without WUR Beacon, every x seconds, STA goes through</a:t>
            </a:r>
          </a:p>
          <a:p>
            <a:pPr lvl="2"/>
            <a:r>
              <a:rPr lang="en-US" sz="1300" dirty="0" smtClean="0"/>
              <a:t>Time to wake up primary connectivity radio: 5mW for 10 </a:t>
            </a:r>
            <a:r>
              <a:rPr lang="en-US" sz="1300" dirty="0" err="1" smtClean="0"/>
              <a:t>ms</a:t>
            </a:r>
            <a:r>
              <a:rPr lang="en-US" sz="1300" dirty="0" smtClean="0"/>
              <a:t>[8] </a:t>
            </a:r>
          </a:p>
          <a:p>
            <a:pPr lvl="2"/>
            <a:r>
              <a:rPr lang="en-US" sz="1300" dirty="0" smtClean="0"/>
              <a:t>Listen time to accommodate drift: 55mW[8] for 0.2ms*x</a:t>
            </a:r>
          </a:p>
          <a:p>
            <a:pPr lvl="2"/>
            <a:r>
              <a:rPr lang="en-US" sz="1300" dirty="0" smtClean="0"/>
              <a:t>Potential listen time for AP channel access of sending Beacon: </a:t>
            </a:r>
            <a:r>
              <a:rPr lang="en-US" sz="1300" dirty="0"/>
              <a:t>55mW[13] for </a:t>
            </a:r>
            <a:r>
              <a:rPr lang="en-US" sz="1300" dirty="0" smtClean="0"/>
              <a:t>15ms[12]</a:t>
            </a:r>
            <a:endParaRPr lang="en-US" sz="1300" dirty="0"/>
          </a:p>
          <a:p>
            <a:pPr lvl="2"/>
            <a:r>
              <a:rPr lang="en-US" sz="1300" dirty="0" smtClean="0"/>
              <a:t>Listen time for receiving Beacon: 110mW[8] for 3.1ms</a:t>
            </a:r>
          </a:p>
          <a:p>
            <a:pPr marL="514350" lvl="1" indent="0">
              <a:buNone/>
            </a:pPr>
            <a:r>
              <a:rPr lang="en-US" sz="1800" dirty="0" smtClean="0"/>
              <a:t> 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120154"/>
              </p:ext>
            </p:extLst>
          </p:nvPr>
        </p:nvGraphicFramePr>
        <p:xfrm>
          <a:off x="342900" y="4648200"/>
          <a:ext cx="8458200" cy="17806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/>
                <a:gridCol w="1409700"/>
                <a:gridCol w="1409700"/>
                <a:gridCol w="1409700"/>
                <a:gridCol w="1409700"/>
                <a:gridCol w="1409700"/>
              </a:tblGrid>
              <a:tr h="24056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x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0.5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10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100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1000</a:t>
                      </a:r>
                      <a:endParaRPr lang="en-US" sz="1100" dirty="0"/>
                    </a:p>
                  </a:txBody>
                  <a:tcPr anchor="ctr"/>
                </a:tc>
              </a:tr>
              <a:tr h="50046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Additional average</a:t>
                      </a:r>
                      <a:r>
                        <a:rPr lang="en-US" sz="1100" baseline="0" dirty="0" smtClean="0"/>
                        <a:t> p</a:t>
                      </a:r>
                      <a:r>
                        <a:rPr lang="en-US" sz="1100" dirty="0" smtClean="0"/>
                        <a:t>ower consumption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  <a:cs typeface="Times New Roman" panose="02020603050405020304" pitchFamily="18" charset="0"/>
                        </a:rPr>
                        <a:t>≈</a:t>
                      </a:r>
                      <a:r>
                        <a:rPr lang="en-US" sz="1100" dirty="0" smtClean="0">
                          <a:latin typeface="+mn-lt"/>
                        </a:rPr>
                        <a:t>1600 </a:t>
                      </a:r>
                      <a:r>
                        <a:rPr lang="en-US" sz="1100" dirty="0" err="1" smtClean="0">
                          <a:latin typeface="+mn-lt"/>
                        </a:rPr>
                        <a:t>uW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  <a:cs typeface="Times New Roman" panose="02020603050405020304" pitchFamily="18" charset="0"/>
                        </a:rPr>
                        <a:t>≈</a:t>
                      </a:r>
                      <a:r>
                        <a:rPr lang="en-US" sz="1100" dirty="0" smtClean="0">
                          <a:latin typeface="+mn-lt"/>
                          <a:cs typeface="+mn-cs"/>
                        </a:rPr>
                        <a:t>800u</a:t>
                      </a:r>
                      <a:r>
                        <a:rPr lang="en-US" sz="1100" dirty="0" smtClean="0">
                          <a:latin typeface="+mn-lt"/>
                        </a:rPr>
                        <a:t>W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  <a:cs typeface="Times New Roman" panose="02020603050405020304" pitchFamily="18" charset="0"/>
                        </a:rPr>
                        <a:t>≈</a:t>
                      </a:r>
                      <a:r>
                        <a:rPr lang="en-US" sz="1100" dirty="0" smtClean="0">
                          <a:latin typeface="+mn-lt"/>
                          <a:cs typeface="+mn-cs"/>
                        </a:rPr>
                        <a:t>90u</a:t>
                      </a:r>
                      <a:r>
                        <a:rPr lang="en-US" sz="1100" dirty="0" smtClean="0">
                          <a:latin typeface="+mn-lt"/>
                        </a:rPr>
                        <a:t>W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cs typeface="Times New Roman" panose="02020603050405020304" pitchFamily="18" charset="0"/>
                        </a:rPr>
                        <a:t>≈</a:t>
                      </a:r>
                      <a:r>
                        <a:rPr lang="en-US" sz="1100" dirty="0" smtClean="0">
                          <a:latin typeface="+mn-lt"/>
                          <a:cs typeface="+mn-cs"/>
                        </a:rPr>
                        <a:t>19u</a:t>
                      </a:r>
                      <a:r>
                        <a:rPr lang="en-US" sz="1100" dirty="0" smtClean="0">
                          <a:latin typeface="+mn-lt"/>
                        </a:rPr>
                        <a:t>W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  <a:cs typeface="Times New Roman" panose="02020603050405020304" pitchFamily="18" charset="0"/>
                        </a:rPr>
                        <a:t>≈</a:t>
                      </a:r>
                      <a:r>
                        <a:rPr lang="en-US" sz="1100" dirty="0" smtClean="0">
                          <a:latin typeface="+mn-lt"/>
                        </a:rPr>
                        <a:t>12uW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</a:tr>
              <a:tr h="3962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Average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drift</a:t>
                      </a:r>
                      <a:r>
                        <a:rPr lang="en-US" sz="1100" baseline="0" dirty="0" smtClean="0"/>
                        <a:t> under 100ms </a:t>
                      </a:r>
                      <a:r>
                        <a:rPr lang="en-US" sz="1100" baseline="0" dirty="0" err="1" smtClean="0"/>
                        <a:t>WURx</a:t>
                      </a:r>
                      <a:r>
                        <a:rPr lang="en-US" sz="1100" baseline="0" dirty="0" smtClean="0"/>
                        <a:t> wake up period</a:t>
                      </a:r>
                      <a:endParaRPr 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  <a:cs typeface="Times New Roman" panose="02020603050405020304" pitchFamily="18" charset="0"/>
                        </a:rPr>
                        <a:t>0.05ms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0.1ms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1ms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10ms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100ms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</a:tr>
              <a:tr h="39622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% of 100ms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WURx</a:t>
                      </a:r>
                      <a:r>
                        <a:rPr lang="en-US" sz="1100" baseline="0" dirty="0" smtClean="0"/>
                        <a:t> wake up period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0.05%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0.1%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1%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</a:rPr>
                        <a:t>10%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100%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114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consider </a:t>
            </a:r>
            <a:r>
              <a:rPr lang="en-US" dirty="0" smtClean="0"/>
              <a:t>defining WUR Beacon</a:t>
            </a:r>
          </a:p>
          <a:p>
            <a:pPr lvl="1"/>
            <a:r>
              <a:rPr lang="en-US" dirty="0" smtClean="0"/>
              <a:t>For maintaining connectivity between STA and AP</a:t>
            </a:r>
          </a:p>
          <a:p>
            <a:pPr lvl="1"/>
            <a:r>
              <a:rPr lang="en-US" dirty="0" smtClean="0"/>
              <a:t>To carry timing information for synchronization purpose</a:t>
            </a:r>
          </a:p>
          <a:p>
            <a:pPr lvl="1"/>
            <a:r>
              <a:rPr lang="en-US" dirty="0" smtClean="0"/>
              <a:t>To carry other TBD information</a:t>
            </a:r>
          </a:p>
          <a:p>
            <a:pPr lvl="1"/>
            <a:r>
              <a:rPr lang="en-US" dirty="0" smtClean="0"/>
              <a:t>To be differentiated from wake up packet</a:t>
            </a:r>
          </a:p>
          <a:p>
            <a:pPr lvl="1"/>
            <a:r>
              <a:rPr lang="en-US" dirty="0" smtClean="0"/>
              <a:t>With </a:t>
            </a:r>
            <a:r>
              <a:rPr lang="en-US" dirty="0"/>
              <a:t>consideration of </a:t>
            </a:r>
            <a:r>
              <a:rPr lang="en-US" dirty="0" smtClean="0"/>
              <a:t>controlling overhead</a:t>
            </a:r>
          </a:p>
          <a:p>
            <a:pPr lvl="1"/>
            <a:r>
              <a:rPr lang="en-US" dirty="0" smtClean="0"/>
              <a:t>The WUR Beacon interval should be configurable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8781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90689</TotalTime>
  <Words>1192</Words>
  <Application>Microsoft Office PowerPoint</Application>
  <PresentationFormat>On-screen Show (4:3)</PresentationFormat>
  <Paragraphs>236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WUR Beacon</vt:lpstr>
      <vt:lpstr>Abstract</vt:lpstr>
      <vt:lpstr>WUR Beacon</vt:lpstr>
      <vt:lpstr>Discussion of Slides in IEEE</vt:lpstr>
      <vt:lpstr>Timing drift analysis for WUR Beacon</vt:lpstr>
      <vt:lpstr>Timing drift analysis for WUR Beacon</vt:lpstr>
      <vt:lpstr>Overhead of WUR Beacon</vt:lpstr>
      <vt:lpstr>Alternative Solution: Periodic Primary Connectivity Radio Wake Up</vt:lpstr>
      <vt:lpstr>Conclusion</vt:lpstr>
      <vt:lpstr>Straw Poll 1</vt:lpstr>
      <vt:lpstr>Straw Poll 2</vt:lpstr>
      <vt:lpstr>Straw Poll 3</vt:lpstr>
      <vt:lpstr>Motion 1</vt:lpstr>
      <vt:lpstr>Motion 2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Huang, Po-kai</cp:lastModifiedBy>
  <cp:revision>1947</cp:revision>
  <cp:lastPrinted>1998-02-10T13:28:06Z</cp:lastPrinted>
  <dcterms:created xsi:type="dcterms:W3CDTF">2008-03-19T13:28:15Z</dcterms:created>
  <dcterms:modified xsi:type="dcterms:W3CDTF">2017-03-17T15:12:18Z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</Properties>
</file>