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15" r:id="rId1"/>
  </p:sldMasterIdLst>
  <p:notesMasterIdLst>
    <p:notesMasterId r:id="rId19"/>
  </p:notesMasterIdLst>
  <p:handoutMasterIdLst>
    <p:handoutMasterId r:id="rId20"/>
  </p:handoutMasterIdLst>
  <p:sldIdLst>
    <p:sldId id="500" r:id="rId2"/>
    <p:sldId id="618" r:id="rId3"/>
    <p:sldId id="619" r:id="rId4"/>
    <p:sldId id="620" r:id="rId5"/>
    <p:sldId id="621" r:id="rId6"/>
    <p:sldId id="622" r:id="rId7"/>
    <p:sldId id="623" r:id="rId8"/>
    <p:sldId id="624" r:id="rId9"/>
    <p:sldId id="625" r:id="rId10"/>
    <p:sldId id="630" r:id="rId11"/>
    <p:sldId id="628" r:id="rId12"/>
    <p:sldId id="626" r:id="rId13"/>
    <p:sldId id="629" r:id="rId14"/>
    <p:sldId id="631" r:id="rId15"/>
    <p:sldId id="632" r:id="rId16"/>
    <p:sldId id="633" r:id="rId17"/>
    <p:sldId id="627" r:id="rId18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enney, Thomas J" initials="TJK" lastIdx="1" clrIdx="0"/>
  <p:cmAuthor id="1" name="Park, Minyoung" initials="PM" lastIdx="1" clrIdx="1">
    <p:extLst>
      <p:ext uri="{19B8F6BF-5375-455C-9EA6-DF929625EA0E}">
        <p15:presenceInfo xmlns:p15="http://schemas.microsoft.com/office/powerpoint/2012/main" userId="S-1-5-21-725345543-602162358-527237240-6057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FF99FF"/>
    <a:srgbClr val="FF0000"/>
    <a:srgbClr val="00FF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4974" autoAdjust="0"/>
    <p:restoredTop sz="90216" autoAdjust="0"/>
  </p:normalViewPr>
  <p:slideViewPr>
    <p:cSldViewPr>
      <p:cViewPr varScale="1">
        <p:scale>
          <a:sx n="70" d="100"/>
          <a:sy n="70" d="100"/>
        </p:scale>
        <p:origin x="82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862"/>
    </p:cViewPr>
  </p:sorterViewPr>
  <p:notesViewPr>
    <p:cSldViewPr>
      <p:cViewPr varScale="1">
        <p:scale>
          <a:sx n="57" d="100"/>
          <a:sy n="57" d="100"/>
        </p:scale>
        <p:origin x="-2838" y="-7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43017" y="175081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/>
              <a:t>doc.: IEEE </a:t>
            </a:r>
            <a:r>
              <a:rPr lang="en-US" altLang="ko-KR" dirty="0" smtClean="0"/>
              <a:t>802.11-13/xxxxr0</a:t>
            </a:r>
            <a:endParaRPr lang="en-US" altLang="ko-KR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July 2013</a:t>
            </a:r>
            <a:endParaRPr lang="en-US" altLang="ko-KR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633639" y="8982075"/>
            <a:ext cx="68461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Wu </a:t>
            </a:r>
            <a:r>
              <a:rPr lang="en-US" altLang="ko-KR" dirty="0" err="1" smtClean="0"/>
              <a:t>Tianyu</a:t>
            </a:r>
            <a:endParaRPr lang="en-US" altLang="ko-KR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D78EA437-FC61-47EA-BA49-9762C85F74D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altLang="ko-KR">
                <a:ea typeface="굴림" charset="-127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964456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doc.: IEEE 802.11-13/0787r0</a:t>
            </a:r>
            <a:endParaRPr lang="en-US" altLang="ko-KR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July 2013</a:t>
            </a:r>
            <a:endParaRPr lang="en-US" altLang="ko-KR" dirty="0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135462" y="8985250"/>
            <a:ext cx="114627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ea typeface="굴림" charset="-127"/>
              </a:defRPr>
            </a:lvl5pPr>
          </a:lstStyle>
          <a:p>
            <a:pPr lvl="4">
              <a:defRPr/>
            </a:pPr>
            <a:r>
              <a:rPr lang="en-US" altLang="ko-KR" dirty="0" smtClean="0"/>
              <a:t>Wu </a:t>
            </a:r>
            <a:r>
              <a:rPr lang="en-US" altLang="ko-KR" dirty="0" err="1" smtClean="0"/>
              <a:t>Tianyu</a:t>
            </a:r>
            <a:endParaRPr lang="en-US" altLang="ko-KR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BFE52EA4-3055-4938-A5E3-369C60EA756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>
                <a:ea typeface="굴림" charset="-127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3369051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1143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2286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3429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4572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doc.: IEEE 802.11-08/1021r0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July 2008</a:t>
            </a:r>
          </a:p>
        </p:txBody>
      </p:sp>
      <p:sp>
        <p:nvSpPr>
          <p:cNvPr id="3379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altLang="ko-KR" smtClean="0">
                <a:ea typeface="굴림" pitchFamily="34" charset="-127"/>
              </a:rPr>
              <a:t>Peter Loc</a:t>
            </a:r>
          </a:p>
        </p:txBody>
      </p:sp>
      <p:sp>
        <p:nvSpPr>
          <p:cNvPr id="337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Page </a:t>
            </a:r>
            <a:fld id="{CBA724C8-E5A7-4639-BAE9-F1E5F0880C97}" type="slidenum">
              <a:rPr lang="en-US" altLang="ko-KR" smtClean="0">
                <a:ea typeface="굴림" pitchFamily="34" charset="-127"/>
              </a:rPr>
              <a:pPr/>
              <a:t>1</a:t>
            </a:fld>
            <a:endParaRPr lang="en-US" altLang="ko-KR" smtClean="0">
              <a:ea typeface="굴림" pitchFamily="34" charset="-127"/>
            </a:endParaRPr>
          </a:p>
        </p:txBody>
      </p:sp>
      <p:sp>
        <p:nvSpPr>
          <p:cNvPr id="337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37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ko-KR" altLang="ko-KR" dirty="0" smtClean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49407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4" name="Rectangle 9"/>
          <p:cNvSpPr>
            <a:spLocks noChangeArrowheads="1"/>
          </p:cNvSpPr>
          <p:nvPr/>
        </p:nvSpPr>
        <p:spPr bwMode="auto">
          <a:xfrm>
            <a:off x="66107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 dirty="0" smtClean="0">
                <a:ea typeface="굴림" charset="-127"/>
              </a:rPr>
              <a:t>Submission</a:t>
            </a:r>
            <a:endParaRPr lang="en-US" altLang="ko-KR" dirty="0">
              <a:ea typeface="굴림" charset="-127"/>
            </a:endParaRPr>
          </a:p>
        </p:txBody>
      </p:sp>
      <p:sp>
        <p:nvSpPr>
          <p:cNvPr id="5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7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6913484" y="6477000"/>
            <a:ext cx="1649491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Po-Kai Huang et al. (Intel)</a:t>
            </a:r>
            <a:endParaRPr lang="en-US" altLang="ko-KR" dirty="0"/>
          </a:p>
        </p:txBody>
      </p:sp>
      <p:sp>
        <p:nvSpPr>
          <p:cNvPr id="8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8CBCF7A-1E0D-49A7-8A4E-07EEBC7D2FA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 marL="1143000" indent="-228600">
              <a:buClrTx/>
              <a:buFont typeface="Wingdings" pitchFamily="2" charset="2"/>
              <a:buChar char="Ø"/>
              <a:defRPr baseline="0"/>
            </a:lvl4pPr>
            <a:lvl5pPr marL="2057400" indent="-228600">
              <a:buClr>
                <a:srgbClr val="0070C0"/>
              </a:buClr>
              <a:buFont typeface="Arial" pitchFamily="34" charset="0"/>
              <a:buChar char="•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671755" y="6520934"/>
            <a:ext cx="4890846" cy="184666"/>
          </a:xfrm>
          <a:prstGeom prst="rect">
            <a:avLst/>
          </a:prstGeom>
          <a:noFill/>
          <a:ln w="50800" algn="ctr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lIns="0" tIns="0" rIns="0" bIns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  <a:latin typeface="Neo Sans Intel" pitchFamily="34" charset="0"/>
              </a:rPr>
              <a:t>Copyright@2012, Intel Corporation. All rights reserved. </a:t>
            </a:r>
            <a:endParaRPr lang="en-US" sz="1200" dirty="0">
              <a:solidFill>
                <a:schemeClr val="bg1"/>
              </a:solidFill>
              <a:latin typeface="Neo Sans Inte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879" y="6482728"/>
            <a:ext cx="484973" cy="299072"/>
          </a:xfrm>
          <a:prstGeom prst="rect">
            <a:avLst/>
          </a:prstGeom>
          <a:noFill/>
        </p:spPr>
        <p:txBody>
          <a:bodyPr wrap="none" lIns="98060" tIns="49030" rIns="98060" bIns="49030" rtlCol="0">
            <a:spAutoFit/>
          </a:bodyPr>
          <a:lstStyle/>
          <a:p>
            <a:pPr marL="0" marR="0" lvl="0" indent="0" defTabSz="98060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5EC5FB-0C8E-4818-A81D-78796ABB4840}" type="slidenum">
              <a:rPr kumimoji="0" lang="en-US" sz="13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pPr marL="0" marR="0" lvl="0" indent="0" defTabSz="98060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3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39000" y="6400800"/>
            <a:ext cx="1342132" cy="328296"/>
          </a:xfrm>
          <a:prstGeom prst="rect">
            <a:avLst/>
          </a:prstGeom>
          <a:noFill/>
        </p:spPr>
        <p:txBody>
          <a:bodyPr wrap="square" lIns="98060" tIns="49030" rIns="98060" bIns="49030" rtlCol="0">
            <a:spAutoFit/>
          </a:bodyPr>
          <a:lstStyle/>
          <a:p>
            <a:r>
              <a:rPr lang="en-US" sz="1500" b="1" dirty="0" smtClean="0">
                <a:solidFill>
                  <a:schemeClr val="bg1"/>
                </a:solidFill>
                <a:latin typeface="Neo Sans Intel" pitchFamily="34" charset="0"/>
              </a:rPr>
              <a:t>Intel</a:t>
            </a:r>
            <a:r>
              <a:rPr lang="en-US" sz="1500" b="1" baseline="0" dirty="0" smtClean="0">
                <a:solidFill>
                  <a:schemeClr val="bg1"/>
                </a:solidFill>
                <a:latin typeface="Neo Sans Intel" pitchFamily="34" charset="0"/>
              </a:rPr>
              <a:t> Labs</a:t>
            </a:r>
            <a:endParaRPr lang="en-US" sz="1500" b="1" dirty="0" smtClean="0">
              <a:solidFill>
                <a:schemeClr val="bg1"/>
              </a:solidFill>
              <a:latin typeface="Neo Sans Intel" pitchFamily="34" charset="0"/>
            </a:endParaRP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671755" y="6520934"/>
            <a:ext cx="4890846" cy="184666"/>
          </a:xfrm>
          <a:prstGeom prst="rect">
            <a:avLst/>
          </a:prstGeom>
          <a:noFill/>
          <a:ln w="50800" algn="ctr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lIns="0" tIns="0" rIns="0" bIns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  <a:latin typeface="Neo Sans Intel" pitchFamily="34" charset="0"/>
              </a:rPr>
              <a:t>Wireless Communication Lab, Intel Labs</a:t>
            </a:r>
            <a:endParaRPr lang="en-US" sz="1200" dirty="0">
              <a:solidFill>
                <a:schemeClr val="bg1"/>
              </a:solidFill>
              <a:latin typeface="Neo Sans Inte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8879" y="6482728"/>
            <a:ext cx="484973" cy="299072"/>
          </a:xfrm>
          <a:prstGeom prst="rect">
            <a:avLst/>
          </a:prstGeom>
          <a:noFill/>
        </p:spPr>
        <p:txBody>
          <a:bodyPr wrap="none" lIns="98060" tIns="49030" rIns="98060" bIns="49030" rtlCol="0">
            <a:spAutoFit/>
          </a:bodyPr>
          <a:lstStyle/>
          <a:p>
            <a:pPr marL="0" marR="0" lvl="0" indent="0" defTabSz="98060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5EC5FB-0C8E-4818-A81D-78796ABB4840}" type="slidenum">
              <a:rPr kumimoji="0" lang="en-US" sz="13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pPr marL="0" marR="0" lvl="0" indent="0" defTabSz="98060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3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086600" y="6498116"/>
            <a:ext cx="1447800" cy="283684"/>
          </a:xfrm>
          <a:prstGeom prst="rect">
            <a:avLst/>
          </a:prstGeom>
          <a:noFill/>
        </p:spPr>
        <p:txBody>
          <a:bodyPr wrap="square" lIns="98060" tIns="49030" rIns="98060" bIns="49030" rtlCol="0">
            <a:spAutoFit/>
          </a:bodyPr>
          <a:lstStyle/>
          <a:p>
            <a:r>
              <a:rPr lang="en-US" sz="1200" b="1" dirty="0" smtClean="0">
                <a:solidFill>
                  <a:schemeClr val="bg1"/>
                </a:solidFill>
                <a:latin typeface="Neo Sans Intel" pitchFamily="34" charset="0"/>
              </a:rPr>
              <a:t>Intel Confidential</a:t>
            </a:r>
          </a:p>
        </p:txBody>
      </p:sp>
      <p:sp>
        <p:nvSpPr>
          <p:cNvPr id="13" name="Rectangle 9"/>
          <p:cNvSpPr>
            <a:spLocks noChangeArrowheads="1"/>
          </p:cNvSpPr>
          <p:nvPr userDrawn="1"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 baseline="0" dirty="0" smtClean="0">
                <a:ea typeface="굴림" charset="-127"/>
              </a:rPr>
              <a:t>Sub</a:t>
            </a:r>
            <a:r>
              <a:rPr lang="en-US" altLang="ko-KR" dirty="0" smtClean="0">
                <a:ea typeface="굴림" charset="-127"/>
              </a:rPr>
              <a:t>mission</a:t>
            </a:r>
            <a:endParaRPr lang="en-US" altLang="ko-KR" dirty="0">
              <a:ea typeface="굴림" charset="-127"/>
            </a:endParaRPr>
          </a:p>
        </p:txBody>
      </p:sp>
      <p:sp>
        <p:nvSpPr>
          <p:cNvPr id="14" name="Line 10"/>
          <p:cNvSpPr>
            <a:spLocks noChangeShapeType="1"/>
          </p:cNvSpPr>
          <p:nvPr userDrawn="1"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15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6913484" y="6477000"/>
            <a:ext cx="1649491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Po-Kai Huang et al. (Intel)</a:t>
            </a:r>
            <a:endParaRPr lang="en-US" altLang="ko-KR" dirty="0"/>
          </a:p>
        </p:txBody>
      </p:sp>
      <p:sp>
        <p:nvSpPr>
          <p:cNvPr id="16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8CBCF7A-1E0D-49A7-8A4E-07EEBC7D2FA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8" name="Line 8"/>
          <p:cNvSpPr>
            <a:spLocks noChangeShapeType="1"/>
          </p:cNvSpPr>
          <p:nvPr userDrawn="1"/>
        </p:nvSpPr>
        <p:spPr bwMode="auto">
          <a:xfrm>
            <a:off x="685800" y="429399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20" name="Rectangle 7"/>
          <p:cNvSpPr>
            <a:spLocks noChangeArrowheads="1"/>
          </p:cNvSpPr>
          <p:nvPr userDrawn="1"/>
        </p:nvSpPr>
        <p:spPr bwMode="auto">
          <a:xfrm>
            <a:off x="5894787" y="225052"/>
            <a:ext cx="257577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doc.: IEEE </a:t>
            </a:r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802.11-17/0342r3</a:t>
            </a:r>
            <a:endParaRPr lang="en-US" altLang="ko-KR" sz="1400" b="1" dirty="0">
              <a:ea typeface="굴림" pitchFamily="34" charset="-127"/>
            </a:endParaRPr>
          </a:p>
        </p:txBody>
      </p:sp>
      <p:sp>
        <p:nvSpPr>
          <p:cNvPr id="19" name="Rectangle 7"/>
          <p:cNvSpPr>
            <a:spLocks noChangeArrowheads="1"/>
          </p:cNvSpPr>
          <p:nvPr userDrawn="1"/>
        </p:nvSpPr>
        <p:spPr bwMode="auto">
          <a:xfrm>
            <a:off x="304800" y="201393"/>
            <a:ext cx="25146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marL="457200" lvl="4" algn="l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March 2017</a:t>
            </a:r>
            <a:endParaRPr lang="en-US" altLang="ko-KR" sz="1400" b="1" dirty="0">
              <a:ea typeface="굴림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5913898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title style</a:t>
            </a:r>
          </a:p>
        </p:txBody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7526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2" name="바닥글 개체 틀 2"/>
          <p:cNvSpPr>
            <a:spLocks noGrp="1"/>
          </p:cNvSpPr>
          <p:nvPr>
            <p:ph type="ftr" sz="quarter" idx="3"/>
          </p:nvPr>
        </p:nvSpPr>
        <p:spPr bwMode="auto">
          <a:xfrm>
            <a:off x="6913484" y="6477000"/>
            <a:ext cx="1649491" cy="184666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ea typeface="굴림" pitchFamily="34" charset="-127"/>
              </a:defRPr>
            </a:lvl1pPr>
          </a:lstStyle>
          <a:p>
            <a:r>
              <a:rPr lang="en-US" altLang="ko-KR" dirty="0" smtClean="0"/>
              <a:t>Po-Kai Huang et al. (Intel)</a:t>
            </a:r>
            <a:endParaRPr lang="en-US" altLang="ko-KR" dirty="0"/>
          </a:p>
        </p:txBody>
      </p:sp>
      <p:sp>
        <p:nvSpPr>
          <p:cNvPr id="13" name="슬라이드 번호 개체 틀 3"/>
          <p:cNvSpPr>
            <a:spLocks noGrp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0050092-9108-44CD-920C-9A015721E60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7" name="Rectangle 7"/>
          <p:cNvSpPr>
            <a:spLocks noChangeArrowheads="1"/>
          </p:cNvSpPr>
          <p:nvPr userDrawn="1"/>
        </p:nvSpPr>
        <p:spPr bwMode="auto">
          <a:xfrm>
            <a:off x="5869730" y="394156"/>
            <a:ext cx="257577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doc.: IEEE </a:t>
            </a:r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802.11-17/0342r3</a:t>
            </a:r>
            <a:endParaRPr lang="en-US" altLang="ko-KR" sz="1400" b="1" dirty="0">
              <a:ea typeface="굴림" pitchFamily="34" charset="-127"/>
            </a:endParaRPr>
          </a:p>
        </p:txBody>
      </p:sp>
      <p:sp>
        <p:nvSpPr>
          <p:cNvPr id="8" name="Line 8"/>
          <p:cNvSpPr>
            <a:spLocks noChangeShapeType="1"/>
          </p:cNvSpPr>
          <p:nvPr userDrawn="1"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10" name="Rectangle 7"/>
          <p:cNvSpPr>
            <a:spLocks noChangeArrowheads="1"/>
          </p:cNvSpPr>
          <p:nvPr userDrawn="1"/>
        </p:nvSpPr>
        <p:spPr bwMode="auto">
          <a:xfrm>
            <a:off x="304800" y="394156"/>
            <a:ext cx="25146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marL="457200" lvl="4" algn="l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March 2017</a:t>
            </a:r>
            <a:endParaRPr lang="en-US" altLang="ko-KR" sz="1400" b="1" dirty="0">
              <a:ea typeface="굴림" pitchFamily="34" charset="-127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7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슬라이드 번호 개체 틀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Slide </a:t>
            </a:r>
            <a:fld id="{4883C6A0-A99F-4D4B-BED4-FEEACDB547CE}" type="slidenum">
              <a:rPr lang="en-US" altLang="ko-KR" smtClean="0">
                <a:ea typeface="굴림" pitchFamily="34" charset="-127"/>
              </a:rPr>
              <a:pPr/>
              <a:t>1</a:t>
            </a:fld>
            <a:endParaRPr lang="en-US" altLang="ko-KR" dirty="0" smtClean="0">
              <a:ea typeface="굴림" pitchFamily="34" charset="-127"/>
            </a:endParaRPr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838200"/>
            <a:ext cx="8534400" cy="1066800"/>
          </a:xfrm>
          <a:noFill/>
        </p:spPr>
        <p:txBody>
          <a:bodyPr/>
          <a:lstStyle/>
          <a:p>
            <a:r>
              <a:rPr lang="en-US" sz="2400" dirty="0" smtClean="0"/>
              <a:t>WUR Negotiation and Acknowledgement Procedure Follow up</a:t>
            </a:r>
            <a:endParaRPr lang="en-US" altLang="ko-KR" sz="2400" dirty="0">
              <a:latin typeface="Times New Roman" pitchFamily="18" charset="0"/>
              <a:ea typeface="굴림" pitchFamily="34" charset="-127"/>
            </a:endParaRPr>
          </a:p>
        </p:txBody>
      </p:sp>
      <p:sp>
        <p:nvSpPr>
          <p:cNvPr id="1031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2667000" y="2057400"/>
            <a:ext cx="396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altLang="ko-KR" sz="1800" dirty="0" smtClean="0">
                <a:latin typeface="Times New Roman" pitchFamily="18" charset="0"/>
                <a:ea typeface="굴림" pitchFamily="34" charset="-127"/>
              </a:rPr>
              <a:t>Date:</a:t>
            </a:r>
            <a:r>
              <a:rPr lang="en-US" altLang="ko-KR" sz="1800" b="0" dirty="0" smtClean="0">
                <a:latin typeface="Times New Roman" pitchFamily="18" charset="0"/>
                <a:ea typeface="굴림" pitchFamily="34" charset="-127"/>
              </a:rPr>
              <a:t> 2017-03-12</a:t>
            </a:r>
          </a:p>
        </p:txBody>
      </p:sp>
      <p:sp>
        <p:nvSpPr>
          <p:cNvPr id="1032" name="Rectangle 4"/>
          <p:cNvSpPr>
            <a:spLocks noChangeArrowheads="1"/>
          </p:cNvSpPr>
          <p:nvPr/>
        </p:nvSpPr>
        <p:spPr bwMode="auto">
          <a:xfrm>
            <a:off x="533400" y="2514600"/>
            <a:ext cx="7696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endParaRPr lang="en-US" altLang="ko-KR" sz="2000" b="1" dirty="0" smtClean="0">
              <a:ea typeface="굴림" pitchFamily="34" charset="-127"/>
            </a:endParaRPr>
          </a:p>
          <a:p>
            <a:pPr marL="342900" indent="-342900">
              <a:spcBef>
                <a:spcPct val="20000"/>
              </a:spcBef>
            </a:pPr>
            <a:endParaRPr lang="en-US" altLang="ko-KR" sz="2000" b="1" dirty="0">
              <a:ea typeface="굴림" pitchFamily="34" charset="-127"/>
            </a:endParaRPr>
          </a:p>
          <a:p>
            <a:pPr marL="342900" indent="-342900">
              <a:spcBef>
                <a:spcPct val="20000"/>
              </a:spcBef>
            </a:pPr>
            <a:endParaRPr lang="en-US" altLang="ko-KR" sz="2000" dirty="0">
              <a:ea typeface="굴림" pitchFamily="34" charset="-127"/>
            </a:endParaRPr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913484" y="6477000"/>
            <a:ext cx="1649491" cy="184666"/>
          </a:xfrm>
        </p:spPr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graphicFrame>
        <p:nvGraphicFramePr>
          <p:cNvPr id="9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1920799"/>
              </p:ext>
            </p:extLst>
          </p:nvPr>
        </p:nvGraphicFramePr>
        <p:xfrm>
          <a:off x="895350" y="2590800"/>
          <a:ext cx="7334250" cy="1356361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66850"/>
                <a:gridCol w="1158040"/>
                <a:gridCol w="1621255"/>
                <a:gridCol w="1312445"/>
                <a:gridCol w="1775660"/>
              </a:tblGrid>
              <a:tr h="259081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858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Po-Kai Huang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2200 Mission College Blvd., Santa Clara, CA 95054, </a:t>
                      </a: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 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</a:t>
                      </a: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1-408-765-8080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po-kai.huang@intel.com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858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Minyoung</a:t>
                      </a:r>
                      <a:r>
                        <a:rPr lang="en-US" sz="1200" baseline="0" dirty="0" smtClean="0"/>
                        <a:t> Park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minyoung.park@intel.com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85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Robert Stacey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robert.stacey@intel.com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858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Shahrnaz Azizi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shahrnaz.azizi@intel.com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4775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the </a:t>
            </a:r>
            <a:r>
              <a:rPr lang="en-US" dirty="0" smtClean="0"/>
              <a:t>following:</a:t>
            </a:r>
            <a:endParaRPr lang="en-US" dirty="0"/>
          </a:p>
          <a:p>
            <a:pPr lvl="1"/>
            <a:r>
              <a:rPr lang="en-US" dirty="0" smtClean="0"/>
              <a:t>STA can have Duty cycle mode for </a:t>
            </a:r>
            <a:r>
              <a:rPr lang="en-US" dirty="0"/>
              <a:t>wake-up receiver (</a:t>
            </a:r>
            <a:r>
              <a:rPr lang="en-US" dirty="0" err="1"/>
              <a:t>WURx</a:t>
            </a:r>
            <a:r>
              <a:rPr lang="en-US" dirty="0"/>
              <a:t>) </a:t>
            </a:r>
            <a:endParaRPr lang="en-US" dirty="0" smtClean="0"/>
          </a:p>
          <a:p>
            <a:pPr lvl="1"/>
            <a:endParaRPr lang="en-US" dirty="0"/>
          </a:p>
          <a:p>
            <a:pPr lvl="1"/>
            <a:r>
              <a:rPr lang="en-US" dirty="0"/>
              <a:t>Yes: </a:t>
            </a:r>
            <a:r>
              <a:rPr lang="en-US" dirty="0" smtClean="0"/>
              <a:t>24</a:t>
            </a:r>
            <a:endParaRPr lang="en-US" dirty="0"/>
          </a:p>
          <a:p>
            <a:pPr lvl="1"/>
            <a:r>
              <a:rPr lang="en-US" dirty="0"/>
              <a:t>No: </a:t>
            </a:r>
            <a:r>
              <a:rPr lang="en-US" dirty="0" smtClean="0"/>
              <a:t>3</a:t>
            </a:r>
            <a:endParaRPr lang="en-US" dirty="0"/>
          </a:p>
          <a:p>
            <a:pPr lvl="1"/>
            <a:r>
              <a:rPr lang="en-US" dirty="0" smtClean="0"/>
              <a:t>Abstain: 21</a:t>
            </a: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39104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</a:t>
            </a:r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the following:</a:t>
            </a:r>
          </a:p>
          <a:p>
            <a:pPr lvl="1"/>
            <a:r>
              <a:rPr lang="en-US" dirty="0"/>
              <a:t>Define WUR Mode element that can carry following WUR </a:t>
            </a:r>
            <a:r>
              <a:rPr lang="en-US" dirty="0" smtClean="0"/>
              <a:t>information</a:t>
            </a:r>
          </a:p>
          <a:p>
            <a:pPr lvl="2"/>
            <a:r>
              <a:rPr lang="en-US" dirty="0"/>
              <a:t>STA’s Duty cycle of wake-up receiver (</a:t>
            </a:r>
            <a:r>
              <a:rPr lang="en-US" dirty="0" err="1"/>
              <a:t>WURx</a:t>
            </a:r>
            <a:r>
              <a:rPr lang="en-US" dirty="0"/>
              <a:t>) </a:t>
            </a:r>
          </a:p>
          <a:p>
            <a:pPr lvl="1"/>
            <a:endParaRPr lang="en-US" dirty="0" smtClean="0"/>
          </a:p>
          <a:p>
            <a:pPr lvl="1"/>
            <a:r>
              <a:rPr lang="en-US" dirty="0"/>
              <a:t>Yes: 9</a:t>
            </a:r>
          </a:p>
          <a:p>
            <a:pPr lvl="1"/>
            <a:r>
              <a:rPr lang="en-US" dirty="0"/>
              <a:t>No: 3</a:t>
            </a:r>
          </a:p>
          <a:p>
            <a:pPr lvl="1"/>
            <a:r>
              <a:rPr lang="en-US" dirty="0"/>
              <a:t>Abstain: </a:t>
            </a:r>
            <a:r>
              <a:rPr lang="en-US" dirty="0" smtClean="0"/>
              <a:t>31</a:t>
            </a:r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362423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Do you support the following acknowledgment procedure for unicast wake-up packet</a:t>
            </a:r>
          </a:p>
          <a:p>
            <a:pPr lvl="1"/>
            <a:r>
              <a:rPr lang="en-US" sz="1800" dirty="0"/>
              <a:t>After AP sends a wake-up packet to a STA, AP waits for a timeout interval</a:t>
            </a:r>
          </a:p>
          <a:p>
            <a:pPr lvl="2"/>
            <a:r>
              <a:rPr lang="en-US" sz="1600" dirty="0"/>
              <a:t>If AP receives any transmission from the </a:t>
            </a:r>
            <a:r>
              <a:rPr lang="en-US" sz="1600" dirty="0" smtClean="0"/>
              <a:t>STA within </a:t>
            </a:r>
            <a:r>
              <a:rPr lang="en-US" sz="1600" dirty="0"/>
              <a:t>the timeout interval, then the wake-up packet transmission is successful</a:t>
            </a:r>
          </a:p>
          <a:p>
            <a:pPr lvl="2"/>
            <a:r>
              <a:rPr lang="en-US" sz="1600" dirty="0"/>
              <a:t>Otherwise, the wake-up packet transmission fails, and AP may retransmit the wake-up packet to the STA</a:t>
            </a:r>
          </a:p>
          <a:p>
            <a:pPr lvl="1"/>
            <a:endParaRPr lang="en-US" dirty="0" smtClean="0"/>
          </a:p>
          <a:p>
            <a:pPr lvl="1"/>
            <a:r>
              <a:rPr lang="en-US" dirty="0"/>
              <a:t>Yes: </a:t>
            </a:r>
            <a:r>
              <a:rPr lang="en-US" dirty="0" smtClean="0"/>
              <a:t>22</a:t>
            </a:r>
            <a:endParaRPr lang="en-US" dirty="0"/>
          </a:p>
          <a:p>
            <a:pPr lvl="1"/>
            <a:r>
              <a:rPr lang="en-US" dirty="0"/>
              <a:t>No: </a:t>
            </a:r>
            <a:r>
              <a:rPr lang="en-US" dirty="0" smtClean="0"/>
              <a:t>1</a:t>
            </a:r>
            <a:endParaRPr lang="en-US" dirty="0"/>
          </a:p>
          <a:p>
            <a:pPr lvl="1"/>
            <a:r>
              <a:rPr lang="en-US" dirty="0"/>
              <a:t>Abstain: </a:t>
            </a:r>
            <a:r>
              <a:rPr lang="en-US" dirty="0" smtClean="0"/>
              <a:t>21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54673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2000" dirty="0" smtClean="0"/>
              <a:t>Do </a:t>
            </a:r>
            <a:r>
              <a:rPr lang="en-US" sz="2000" dirty="0"/>
              <a:t>you support the following for multiple unicast wake-up </a:t>
            </a:r>
            <a:r>
              <a:rPr lang="en-US" sz="2000" dirty="0" smtClean="0"/>
              <a:t>packet transmissions?</a:t>
            </a:r>
            <a:endParaRPr lang="en-US" sz="2200" dirty="0"/>
          </a:p>
          <a:p>
            <a:pPr lvl="1"/>
            <a:r>
              <a:rPr lang="en-US" sz="1800" dirty="0"/>
              <a:t>If a wake-up packet is transmitted to the same intended STA within the existing timeout interval of the previous wake-up packet transmission, then a new timeout interval is established to replace the existing timeout interval </a:t>
            </a:r>
            <a:endParaRPr lang="en-US" sz="1800" dirty="0" smtClean="0"/>
          </a:p>
          <a:p>
            <a:pPr lvl="1"/>
            <a:endParaRPr lang="en-US" sz="1800" dirty="0"/>
          </a:p>
          <a:p>
            <a:r>
              <a:rPr lang="en-US" sz="2200" dirty="0" smtClean="0"/>
              <a:t>Deferred</a:t>
            </a:r>
            <a:endParaRPr lang="en-US" sz="2200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  <p:sp>
        <p:nvSpPr>
          <p:cNvPr id="6" name="Rectangle 5"/>
          <p:cNvSpPr/>
          <p:nvPr/>
        </p:nvSpPr>
        <p:spPr>
          <a:xfrm>
            <a:off x="3851290" y="3290501"/>
            <a:ext cx="144142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Move to add to SFD</a:t>
            </a:r>
          </a:p>
        </p:txBody>
      </p:sp>
    </p:spTree>
    <p:extLst>
      <p:ext uri="{BB962C8B-B14F-4D97-AF65-F5344CB8AC3E}">
        <p14:creationId xmlns:p14="http://schemas.microsoft.com/office/powerpoint/2010/main" val="3761373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Move to add the following to 11ba SFD:</a:t>
            </a:r>
            <a:endParaRPr lang="en-US" dirty="0"/>
          </a:p>
          <a:p>
            <a:pPr lvl="1"/>
            <a:r>
              <a:rPr lang="en-US" dirty="0"/>
              <a:t>Define WUR Action frame to enable WUR </a:t>
            </a:r>
            <a:r>
              <a:rPr lang="en-US" dirty="0" smtClean="0"/>
              <a:t>negotiation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871620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add the following to 11ba SFD:</a:t>
            </a:r>
          </a:p>
          <a:p>
            <a:pPr lvl="1"/>
            <a:r>
              <a:rPr lang="en-US" dirty="0" smtClean="0"/>
              <a:t>STA can have Duty cycle mode for </a:t>
            </a:r>
            <a:r>
              <a:rPr lang="en-US" dirty="0"/>
              <a:t>wake-up receiver (</a:t>
            </a:r>
            <a:r>
              <a:rPr lang="en-US" dirty="0" err="1"/>
              <a:t>WURx</a:t>
            </a:r>
            <a:r>
              <a:rPr lang="en-US" dirty="0"/>
              <a:t>) 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85494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add the following to 11ba SFD:</a:t>
            </a:r>
          </a:p>
          <a:p>
            <a:pPr lvl="1"/>
            <a:r>
              <a:rPr lang="en-US" sz="1800" dirty="0" smtClean="0"/>
              <a:t>After </a:t>
            </a:r>
            <a:r>
              <a:rPr lang="en-US" sz="1800" dirty="0"/>
              <a:t>AP sends a </a:t>
            </a:r>
            <a:r>
              <a:rPr lang="en-US" sz="1800" dirty="0" smtClean="0"/>
              <a:t>unicast wake-up </a:t>
            </a:r>
            <a:r>
              <a:rPr lang="en-US" sz="1800" dirty="0"/>
              <a:t>packet to a STA, AP waits for a timeout interval</a:t>
            </a:r>
          </a:p>
          <a:p>
            <a:pPr lvl="2"/>
            <a:r>
              <a:rPr lang="en-US" sz="1600" dirty="0"/>
              <a:t>If AP receives any transmission from the </a:t>
            </a:r>
            <a:r>
              <a:rPr lang="en-US" sz="1600" dirty="0" smtClean="0"/>
              <a:t>STA within </a:t>
            </a:r>
            <a:r>
              <a:rPr lang="en-US" sz="1600" dirty="0"/>
              <a:t>the timeout interval, then the wake-up packet transmission is successful</a:t>
            </a:r>
          </a:p>
          <a:p>
            <a:pPr lvl="2"/>
            <a:r>
              <a:rPr lang="en-US" sz="1600" dirty="0"/>
              <a:t>Otherwise, the wake-up packet transmission fails, and AP may retransmit the wake-up packet to the STA</a:t>
            </a:r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130440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[1] </a:t>
            </a:r>
            <a:r>
              <a:rPr lang="en-US" altLang="en-US" sz="2000" dirty="0" smtClean="0"/>
              <a:t>11-16-1445-00 </a:t>
            </a:r>
            <a:r>
              <a:rPr lang="en-US" altLang="ko-KR" sz="2000" dirty="0"/>
              <a:t>Overall MAC Procedure for </a:t>
            </a:r>
            <a:r>
              <a:rPr lang="en-US" altLang="ko-KR" sz="2000" dirty="0" smtClean="0"/>
              <a:t>WUR</a:t>
            </a:r>
          </a:p>
          <a:p>
            <a:r>
              <a:rPr lang="en-US" sz="2000" dirty="0" smtClean="0"/>
              <a:t>[2] 11-16-1460-01 </a:t>
            </a:r>
            <a:r>
              <a:rPr lang="en-US" sz="2000" dirty="0"/>
              <a:t>WUR MAC </a:t>
            </a:r>
            <a:r>
              <a:rPr lang="en-US" sz="2000" dirty="0" smtClean="0"/>
              <a:t>Consideration</a:t>
            </a:r>
          </a:p>
          <a:p>
            <a:r>
              <a:rPr lang="en-US" sz="2000" dirty="0" smtClean="0"/>
              <a:t>[3] 11-16-1470-00 </a:t>
            </a:r>
            <a:r>
              <a:rPr lang="en-US" sz="2000" dirty="0"/>
              <a:t>Wake-up and Data Exchange </a:t>
            </a:r>
            <a:r>
              <a:rPr lang="en-US" sz="2000" dirty="0" smtClean="0"/>
              <a:t>Sequences</a:t>
            </a:r>
          </a:p>
          <a:p>
            <a:r>
              <a:rPr lang="en-US" sz="2000" dirty="0" smtClean="0"/>
              <a:t>[4] 11-16-1504-00 </a:t>
            </a:r>
            <a:r>
              <a:rPr lang="en-US" altLang="zh-CN" sz="2000" dirty="0">
                <a:solidFill>
                  <a:srgbClr val="000000"/>
                </a:solidFill>
              </a:rPr>
              <a:t>Discussion of WUR Packets </a:t>
            </a:r>
            <a:r>
              <a:rPr lang="en-US" altLang="zh-CN" sz="2000" dirty="0" smtClean="0">
                <a:solidFill>
                  <a:srgbClr val="000000"/>
                </a:solidFill>
              </a:rPr>
              <a:t>Design</a:t>
            </a:r>
          </a:p>
          <a:p>
            <a:pPr marL="342900" lvl="4" indent="-342900">
              <a:buClrTx/>
              <a:buFontTx/>
              <a:buChar char="•"/>
            </a:pPr>
            <a:r>
              <a:rPr lang="en-US" sz="2000" b="1" dirty="0">
                <a:ea typeface="+mn-ea"/>
                <a:cs typeface="+mn-cs"/>
              </a:rPr>
              <a:t>[5] </a:t>
            </a:r>
            <a:r>
              <a:rPr lang="en-US" altLang="ko-KR" sz="2000" b="1" dirty="0">
                <a:ea typeface="+mn-ea"/>
                <a:cs typeface="+mn-cs"/>
              </a:rPr>
              <a:t>11-17-0071-00-00ba-high-level-mac-concept-for-wur</a:t>
            </a:r>
          </a:p>
          <a:p>
            <a:endParaRPr lang="en-US" sz="20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122288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have presented high-level MAC concepts for WUR in [5]</a:t>
            </a:r>
          </a:p>
          <a:p>
            <a:r>
              <a:rPr lang="en-US" dirty="0" smtClean="0"/>
              <a:t>In this presentation, we follow up on the following two MAC concepts</a:t>
            </a:r>
          </a:p>
          <a:p>
            <a:pPr lvl="1"/>
            <a:r>
              <a:rPr lang="en-US" dirty="0" smtClean="0"/>
              <a:t>WUR negotiation procedure</a:t>
            </a:r>
          </a:p>
          <a:p>
            <a:pPr lvl="1"/>
            <a:r>
              <a:rPr lang="en-US" dirty="0" smtClean="0"/>
              <a:t>Wake-up packet acknowledgement procedure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639999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WUR Negotiation Procedure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As discussed in [5], to enable WUR negotiation procedure, we need to define WUR request/response and WUR Mode element carried in the WUR request/response to convey the essential information for the WUR negotiation</a:t>
            </a:r>
          </a:p>
          <a:p>
            <a:endParaRPr lang="en-US" sz="2000" dirty="0" smtClean="0"/>
          </a:p>
          <a:p>
            <a:r>
              <a:rPr lang="en-US" sz="2000" dirty="0" smtClean="0"/>
              <a:t>Similar to other negotiation procedures (e.g. WNM, ADDBA), the WUR request/response is expected to be Action frames (i.e., management frames with subtype 1101)</a:t>
            </a: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cxnSp>
        <p:nvCxnSpPr>
          <p:cNvPr id="6" name="Straight Connector 5"/>
          <p:cNvCxnSpPr/>
          <p:nvPr/>
        </p:nvCxnSpPr>
        <p:spPr bwMode="auto">
          <a:xfrm>
            <a:off x="990600" y="5531583"/>
            <a:ext cx="71628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7" name="Straight Connector 6"/>
          <p:cNvCxnSpPr/>
          <p:nvPr/>
        </p:nvCxnSpPr>
        <p:spPr bwMode="auto">
          <a:xfrm>
            <a:off x="990600" y="6293583"/>
            <a:ext cx="71628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8" name="Rectangle 7"/>
          <p:cNvSpPr/>
          <p:nvPr/>
        </p:nvSpPr>
        <p:spPr bwMode="auto">
          <a:xfrm>
            <a:off x="1324223" y="6047602"/>
            <a:ext cx="1143000" cy="24598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WUR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Request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19100" y="5254584"/>
            <a:ext cx="685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AP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19100" y="6047601"/>
            <a:ext cx="685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STA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 bwMode="auto">
          <a:xfrm>
            <a:off x="2772023" y="5254584"/>
            <a:ext cx="1219200" cy="276999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WUR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Response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5836364" y="4692333"/>
            <a:ext cx="852988" cy="276999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858000" y="4604658"/>
            <a:ext cx="19638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Primary Connectivity Radio Transmission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6911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WUR Action Frame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The format of WUR Action frame is shown below</a:t>
            </a:r>
          </a:p>
          <a:p>
            <a:endParaRPr lang="en-US" sz="2000" dirty="0"/>
          </a:p>
          <a:p>
            <a:endParaRPr lang="en-US" sz="2000" dirty="0" smtClean="0"/>
          </a:p>
          <a:p>
            <a:pPr marL="0" indent="0">
              <a:buNone/>
            </a:pPr>
            <a:endParaRPr lang="en-US" sz="2000" dirty="0" smtClean="0"/>
          </a:p>
          <a:p>
            <a:pPr lvl="1"/>
            <a:endParaRPr lang="en-US" sz="1800" dirty="0" smtClean="0"/>
          </a:p>
          <a:p>
            <a:pPr lvl="1"/>
            <a:endParaRPr lang="en-US" sz="1800" dirty="0"/>
          </a:p>
          <a:p>
            <a:pPr lvl="1"/>
            <a:endParaRPr lang="en-US" sz="1800" dirty="0" smtClean="0"/>
          </a:p>
          <a:p>
            <a:pPr lvl="1"/>
            <a:endParaRPr lang="en-US" sz="1600" dirty="0" smtClean="0"/>
          </a:p>
          <a:p>
            <a:pPr lvl="1"/>
            <a:r>
              <a:rPr lang="en-US" sz="1600" dirty="0" smtClean="0"/>
              <a:t>The </a:t>
            </a:r>
            <a:r>
              <a:rPr lang="en-US" sz="1600" dirty="0"/>
              <a:t>Category field is defined in 9.4.1.11 Action </a:t>
            </a:r>
            <a:r>
              <a:rPr lang="en-US" sz="1600" dirty="0" smtClean="0"/>
              <a:t>field, </a:t>
            </a:r>
            <a:r>
              <a:rPr lang="en-US" sz="1600" dirty="0"/>
              <a:t>and </a:t>
            </a:r>
            <a:r>
              <a:rPr lang="en-US" sz="1600" dirty="0" smtClean="0"/>
              <a:t>one code will be defined for WUR</a:t>
            </a:r>
            <a:endParaRPr lang="en-US" sz="1600" dirty="0"/>
          </a:p>
          <a:p>
            <a:pPr lvl="1"/>
            <a:r>
              <a:rPr lang="en-US" sz="1600" dirty="0"/>
              <a:t>The WUR Action field identifies different WUR </a:t>
            </a:r>
            <a:r>
              <a:rPr lang="en-US" sz="1600" dirty="0" smtClean="0"/>
              <a:t>Actions</a:t>
            </a:r>
          </a:p>
          <a:p>
            <a:pPr lvl="2"/>
            <a:r>
              <a:rPr lang="en-US" sz="1400" dirty="0" smtClean="0"/>
              <a:t>WUR Mode Request, WUR Mode Response, etc.</a:t>
            </a:r>
            <a:endParaRPr lang="en-US" sz="1400" dirty="0"/>
          </a:p>
          <a:p>
            <a:pPr lvl="1"/>
            <a:r>
              <a:rPr lang="en-US" sz="1600" dirty="0"/>
              <a:t>The Dialog Token field is chosen by the non-AP STA sending the WUR Mode Request frame to identify the request/response </a:t>
            </a:r>
            <a:r>
              <a:rPr lang="en-US" sz="1600" dirty="0" smtClean="0"/>
              <a:t>transaction</a:t>
            </a:r>
            <a:r>
              <a:rPr lang="en-US" sz="1800" dirty="0"/>
              <a:t/>
            </a:r>
            <a:br>
              <a:rPr lang="en-US" sz="1800" dirty="0"/>
            </a:br>
            <a:endParaRPr lang="en-US" sz="1800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/>
          </p:nvPr>
        </p:nvGraphicFramePr>
        <p:xfrm>
          <a:off x="2590800" y="3454772"/>
          <a:ext cx="6096000" cy="828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/>
                <a:gridCol w="1016000"/>
                <a:gridCol w="1016000"/>
                <a:gridCol w="1016000"/>
                <a:gridCol w="1016000"/>
                <a:gridCol w="1016000"/>
              </a:tblGrid>
              <a:tr h="37084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Category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WUR Action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Dialog Token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WUR Mode Element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Other Elements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Octets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TBD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TBD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0200" y="2095128"/>
            <a:ext cx="6348413" cy="1165651"/>
          </a:xfrm>
          <a:prstGeom prst="rect">
            <a:avLst/>
          </a:prstGeom>
        </p:spPr>
      </p:pic>
      <p:cxnSp>
        <p:nvCxnSpPr>
          <p:cNvPr id="9" name="Straight Connector 8"/>
          <p:cNvCxnSpPr/>
          <p:nvPr/>
        </p:nvCxnSpPr>
        <p:spPr bwMode="auto">
          <a:xfrm flipH="1">
            <a:off x="3657600" y="2853586"/>
            <a:ext cx="3124200" cy="60118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4" name="Straight Connector 13"/>
          <p:cNvCxnSpPr/>
          <p:nvPr/>
        </p:nvCxnSpPr>
        <p:spPr bwMode="auto">
          <a:xfrm>
            <a:off x="7391400" y="2853586"/>
            <a:ext cx="1295400" cy="60118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563206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WUR Mode Element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752600"/>
            <a:ext cx="8229600" cy="4114800"/>
          </a:xfrm>
        </p:spPr>
        <p:txBody>
          <a:bodyPr/>
          <a:lstStyle/>
          <a:p>
            <a:r>
              <a:rPr lang="en-US" sz="1800" dirty="0" smtClean="0"/>
              <a:t>The </a:t>
            </a:r>
            <a:r>
              <a:rPr lang="en-US" sz="1800" dirty="0"/>
              <a:t>format of WUR </a:t>
            </a:r>
            <a:r>
              <a:rPr lang="en-US" sz="1800" dirty="0" smtClean="0"/>
              <a:t>Mode Element is </a:t>
            </a:r>
            <a:r>
              <a:rPr lang="en-US" sz="1800" dirty="0"/>
              <a:t>shown </a:t>
            </a:r>
            <a:r>
              <a:rPr lang="en-US" sz="1800" dirty="0" smtClean="0"/>
              <a:t>below</a:t>
            </a:r>
          </a:p>
          <a:p>
            <a:endParaRPr lang="en-US" sz="1800" dirty="0"/>
          </a:p>
          <a:p>
            <a:pPr marL="0" indent="0">
              <a:buNone/>
            </a:pPr>
            <a:endParaRPr lang="en-US" sz="1800" dirty="0" smtClean="0"/>
          </a:p>
          <a:p>
            <a:endParaRPr lang="en-US" sz="1800" dirty="0" smtClean="0"/>
          </a:p>
          <a:p>
            <a:endParaRPr lang="en-US" sz="1800" dirty="0" smtClean="0"/>
          </a:p>
          <a:p>
            <a:r>
              <a:rPr lang="en-US" sz="1800" dirty="0" smtClean="0"/>
              <a:t>WUR information that can be defined</a:t>
            </a:r>
          </a:p>
          <a:p>
            <a:pPr lvl="1"/>
            <a:r>
              <a:rPr lang="en-US" sz="1600" dirty="0" smtClean="0"/>
              <a:t>Required </a:t>
            </a:r>
            <a:r>
              <a:rPr lang="en-US" sz="1600" dirty="0"/>
              <a:t>time for turning on </a:t>
            </a:r>
            <a:r>
              <a:rPr lang="en-US" sz="1600" dirty="0" smtClean="0"/>
              <a:t>the 802.11 radio of the STA for AP to know the earliest time that STA can receive through primary connectivity radio if STA receives wake-up packet</a:t>
            </a:r>
          </a:p>
          <a:p>
            <a:pPr lvl="1"/>
            <a:r>
              <a:rPr lang="en-US" sz="1600" dirty="0" smtClean="0"/>
              <a:t>Duty-cycle of the wake-up receiver (</a:t>
            </a:r>
            <a:r>
              <a:rPr lang="en-US" sz="1600" dirty="0" err="1" smtClean="0"/>
              <a:t>WURx</a:t>
            </a:r>
            <a:r>
              <a:rPr lang="en-US" sz="1600" dirty="0" smtClean="0"/>
              <a:t>) of the STA to further reduce power consumption</a:t>
            </a:r>
          </a:p>
          <a:p>
            <a:pPr lvl="1"/>
            <a:r>
              <a:rPr lang="en-US" sz="1600" dirty="0" smtClean="0"/>
              <a:t>Other </a:t>
            </a:r>
            <a:r>
              <a:rPr lang="en-US" sz="1600" dirty="0"/>
              <a:t>TBD fields</a:t>
            </a:r>
          </a:p>
          <a:p>
            <a:endParaRPr lang="en-US" sz="2000" dirty="0"/>
          </a:p>
          <a:p>
            <a:pPr lvl="1"/>
            <a:endParaRPr lang="en-US" sz="1800" dirty="0"/>
          </a:p>
          <a:p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/>
          </p:nvPr>
        </p:nvGraphicFramePr>
        <p:xfrm>
          <a:off x="2209800" y="2362200"/>
          <a:ext cx="4572000" cy="828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000"/>
                <a:gridCol w="1143000"/>
                <a:gridCol w="1143000"/>
                <a:gridCol w="1143000"/>
              </a:tblGrid>
              <a:tr h="39116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Element ID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Length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WUR Information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Octets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TBD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49758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WUR Acknowledgement Procedure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As discussed in [5</a:t>
            </a:r>
            <a:r>
              <a:rPr lang="en-US" sz="2000" dirty="0" smtClean="0"/>
              <a:t>], the basic acknowledgement procedure for unicast wake-up packet is as follows</a:t>
            </a:r>
          </a:p>
          <a:p>
            <a:pPr lvl="1"/>
            <a:r>
              <a:rPr lang="en-US" sz="1800" dirty="0" smtClean="0"/>
              <a:t>After AP sends a wake-up packet to a STA, AP waits for a timeout interval</a:t>
            </a:r>
          </a:p>
          <a:p>
            <a:pPr lvl="2"/>
            <a:r>
              <a:rPr lang="en-US" sz="1600" dirty="0" smtClean="0"/>
              <a:t>If AP receives any packet from the STA within the timeout interval</a:t>
            </a:r>
            <a:r>
              <a:rPr lang="en-US" sz="1600" dirty="0"/>
              <a:t>, </a:t>
            </a:r>
            <a:r>
              <a:rPr lang="en-US" sz="1600" dirty="0" smtClean="0"/>
              <a:t>the packet acknowledges the successful reception of the wake-up packet</a:t>
            </a:r>
          </a:p>
          <a:p>
            <a:pPr lvl="2"/>
            <a:r>
              <a:rPr lang="en-US" sz="1600" dirty="0" smtClean="0"/>
              <a:t>Otherwise, the wake-up packet transmission is considered to be failed, and the AP may retransmit the wake-up packet to the STA</a:t>
            </a:r>
          </a:p>
          <a:p>
            <a:pPr lvl="2"/>
            <a:r>
              <a:rPr lang="en-US" sz="1600" dirty="0" smtClean="0"/>
              <a:t>The timeout interval is larger than the required time for the STA to wake up the primary connectivity radio (i.e. 802.11)</a:t>
            </a:r>
          </a:p>
          <a:p>
            <a:pPr lvl="1"/>
            <a:r>
              <a:rPr lang="en-US" sz="1800" dirty="0" smtClean="0"/>
              <a:t>To increase reliability [5], AP may transmit more than one unicast wake-up packet successively, and the acknowledgement procedure is as follows</a:t>
            </a:r>
          </a:p>
          <a:p>
            <a:pPr lvl="2"/>
            <a:r>
              <a:rPr lang="en-US" sz="1600" dirty="0" smtClean="0"/>
              <a:t>If the same wake-up packet is transmitted within the existing timeout interval of the previous wake-up packet transmission, then a new timeout interval is established to replace the existing timeout interval </a:t>
            </a:r>
          </a:p>
          <a:p>
            <a:pPr lvl="2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69752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WUR Acknowledgement Procedure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Example: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cxnSp>
        <p:nvCxnSpPr>
          <p:cNvPr id="6" name="Straight Connector 5"/>
          <p:cNvCxnSpPr/>
          <p:nvPr/>
        </p:nvCxnSpPr>
        <p:spPr bwMode="auto">
          <a:xfrm>
            <a:off x="1431734" y="2894013"/>
            <a:ext cx="71628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7" name="Straight Connector 6"/>
          <p:cNvCxnSpPr/>
          <p:nvPr/>
        </p:nvCxnSpPr>
        <p:spPr bwMode="auto">
          <a:xfrm>
            <a:off x="1431734" y="3348203"/>
            <a:ext cx="71628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8" name="TextBox 7"/>
          <p:cNvSpPr txBox="1"/>
          <p:nvPr/>
        </p:nvSpPr>
        <p:spPr>
          <a:xfrm>
            <a:off x="860234" y="2617014"/>
            <a:ext cx="685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AP</a:t>
            </a:r>
            <a:endParaRPr lang="en-US" b="1" dirty="0"/>
          </a:p>
        </p:txBody>
      </p:sp>
      <p:sp>
        <p:nvSpPr>
          <p:cNvPr id="9" name="TextBox 8"/>
          <p:cNvSpPr txBox="1"/>
          <p:nvPr/>
        </p:nvSpPr>
        <p:spPr>
          <a:xfrm>
            <a:off x="860234" y="3109776"/>
            <a:ext cx="685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STA</a:t>
            </a:r>
            <a:endParaRPr lang="en-US" b="1" dirty="0"/>
          </a:p>
        </p:txBody>
      </p:sp>
      <p:sp>
        <p:nvSpPr>
          <p:cNvPr id="10" name="Rectangle 9"/>
          <p:cNvSpPr/>
          <p:nvPr/>
        </p:nvSpPr>
        <p:spPr bwMode="auto">
          <a:xfrm>
            <a:off x="1812734" y="2455582"/>
            <a:ext cx="1219200" cy="435088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Wake-up Packet To STA</a:t>
            </a:r>
          </a:p>
        </p:txBody>
      </p:sp>
      <p:cxnSp>
        <p:nvCxnSpPr>
          <p:cNvPr id="21" name="Straight Arrow Connector 20"/>
          <p:cNvCxnSpPr/>
          <p:nvPr/>
        </p:nvCxnSpPr>
        <p:spPr bwMode="auto">
          <a:xfrm>
            <a:off x="3080004" y="2714976"/>
            <a:ext cx="4082796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2" name="TextBox 21"/>
          <p:cNvSpPr txBox="1"/>
          <p:nvPr/>
        </p:nvSpPr>
        <p:spPr>
          <a:xfrm>
            <a:off x="3810000" y="2284413"/>
            <a:ext cx="2438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Timeout Interval</a:t>
            </a:r>
            <a:endParaRPr lang="en-US" dirty="0"/>
          </a:p>
        </p:txBody>
      </p:sp>
      <p:cxnSp>
        <p:nvCxnSpPr>
          <p:cNvPr id="24" name="Straight Arrow Connector 23"/>
          <p:cNvCxnSpPr/>
          <p:nvPr/>
        </p:nvCxnSpPr>
        <p:spPr bwMode="auto">
          <a:xfrm>
            <a:off x="7162800" y="2396175"/>
            <a:ext cx="0" cy="49449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5" name="TextBox 24"/>
          <p:cNvSpPr txBox="1"/>
          <p:nvPr/>
        </p:nvSpPr>
        <p:spPr>
          <a:xfrm>
            <a:off x="6581330" y="2098275"/>
            <a:ext cx="2438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Transmission Fails</a:t>
            </a:r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 bwMode="auto">
          <a:xfrm>
            <a:off x="1407350" y="4199214"/>
            <a:ext cx="71628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7" name="Straight Connector 26"/>
          <p:cNvCxnSpPr/>
          <p:nvPr/>
        </p:nvCxnSpPr>
        <p:spPr bwMode="auto">
          <a:xfrm>
            <a:off x="1407350" y="4653404"/>
            <a:ext cx="71628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8" name="TextBox 27"/>
          <p:cNvSpPr txBox="1"/>
          <p:nvPr/>
        </p:nvSpPr>
        <p:spPr>
          <a:xfrm>
            <a:off x="835850" y="3922215"/>
            <a:ext cx="685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AP</a:t>
            </a:r>
            <a:endParaRPr lang="en-US" b="1" dirty="0"/>
          </a:p>
        </p:txBody>
      </p:sp>
      <p:sp>
        <p:nvSpPr>
          <p:cNvPr id="29" name="TextBox 28"/>
          <p:cNvSpPr txBox="1"/>
          <p:nvPr/>
        </p:nvSpPr>
        <p:spPr>
          <a:xfrm>
            <a:off x="835850" y="4414977"/>
            <a:ext cx="685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STA</a:t>
            </a:r>
            <a:endParaRPr lang="en-US" b="1" dirty="0"/>
          </a:p>
        </p:txBody>
      </p:sp>
      <p:sp>
        <p:nvSpPr>
          <p:cNvPr id="30" name="Rectangle 29"/>
          <p:cNvSpPr/>
          <p:nvPr/>
        </p:nvSpPr>
        <p:spPr bwMode="auto">
          <a:xfrm>
            <a:off x="1788350" y="3741680"/>
            <a:ext cx="1219200" cy="45419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Wake-up Packet to STA</a:t>
            </a:r>
          </a:p>
        </p:txBody>
      </p:sp>
      <p:cxnSp>
        <p:nvCxnSpPr>
          <p:cNvPr id="31" name="Straight Arrow Connector 30"/>
          <p:cNvCxnSpPr/>
          <p:nvPr/>
        </p:nvCxnSpPr>
        <p:spPr bwMode="auto">
          <a:xfrm>
            <a:off x="3055620" y="4020177"/>
            <a:ext cx="4082796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32" name="TextBox 31"/>
          <p:cNvSpPr txBox="1"/>
          <p:nvPr/>
        </p:nvSpPr>
        <p:spPr>
          <a:xfrm>
            <a:off x="3785616" y="3589614"/>
            <a:ext cx="2438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Timeout Interval</a:t>
            </a:r>
            <a:endParaRPr lang="en-US" dirty="0"/>
          </a:p>
        </p:txBody>
      </p:sp>
      <p:cxnSp>
        <p:nvCxnSpPr>
          <p:cNvPr id="33" name="Straight Arrow Connector 32"/>
          <p:cNvCxnSpPr/>
          <p:nvPr/>
        </p:nvCxnSpPr>
        <p:spPr bwMode="auto">
          <a:xfrm>
            <a:off x="6629400" y="3701376"/>
            <a:ext cx="0" cy="49449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34" name="TextBox 33"/>
          <p:cNvSpPr txBox="1"/>
          <p:nvPr/>
        </p:nvSpPr>
        <p:spPr>
          <a:xfrm>
            <a:off x="6031992" y="3410577"/>
            <a:ext cx="2438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Transmission succeeds</a:t>
            </a:r>
            <a:endParaRPr lang="en-US" dirty="0"/>
          </a:p>
        </p:txBody>
      </p:sp>
      <p:sp>
        <p:nvSpPr>
          <p:cNvPr id="35" name="Rectangle 34"/>
          <p:cNvSpPr/>
          <p:nvPr/>
        </p:nvSpPr>
        <p:spPr bwMode="auto">
          <a:xfrm>
            <a:off x="5715000" y="4376406"/>
            <a:ext cx="914400" cy="275356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Any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Packet</a:t>
            </a:r>
          </a:p>
        </p:txBody>
      </p:sp>
      <p:cxnSp>
        <p:nvCxnSpPr>
          <p:cNvPr id="36" name="Straight Connector 35"/>
          <p:cNvCxnSpPr/>
          <p:nvPr/>
        </p:nvCxnSpPr>
        <p:spPr bwMode="auto">
          <a:xfrm>
            <a:off x="1426336" y="5711497"/>
            <a:ext cx="71628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7" name="Straight Connector 36"/>
          <p:cNvCxnSpPr/>
          <p:nvPr/>
        </p:nvCxnSpPr>
        <p:spPr bwMode="auto">
          <a:xfrm>
            <a:off x="1426336" y="6165687"/>
            <a:ext cx="71628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8" name="TextBox 37"/>
          <p:cNvSpPr txBox="1"/>
          <p:nvPr/>
        </p:nvSpPr>
        <p:spPr>
          <a:xfrm>
            <a:off x="854836" y="5434498"/>
            <a:ext cx="685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AP</a:t>
            </a:r>
            <a:endParaRPr lang="en-US" b="1" dirty="0"/>
          </a:p>
        </p:txBody>
      </p:sp>
      <p:sp>
        <p:nvSpPr>
          <p:cNvPr id="39" name="TextBox 38"/>
          <p:cNvSpPr txBox="1"/>
          <p:nvPr/>
        </p:nvSpPr>
        <p:spPr>
          <a:xfrm>
            <a:off x="854836" y="5927260"/>
            <a:ext cx="685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STA</a:t>
            </a:r>
            <a:endParaRPr lang="en-US" b="1" dirty="0"/>
          </a:p>
        </p:txBody>
      </p:sp>
      <p:sp>
        <p:nvSpPr>
          <p:cNvPr id="40" name="Rectangle 39"/>
          <p:cNvSpPr/>
          <p:nvPr/>
        </p:nvSpPr>
        <p:spPr bwMode="auto">
          <a:xfrm>
            <a:off x="1807336" y="5261685"/>
            <a:ext cx="1219200" cy="446469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Wake-up Packet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to STA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41" name="Straight Arrow Connector 40"/>
          <p:cNvCxnSpPr/>
          <p:nvPr/>
        </p:nvCxnSpPr>
        <p:spPr bwMode="auto">
          <a:xfrm>
            <a:off x="4527804" y="5546026"/>
            <a:ext cx="4082796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42" name="TextBox 41"/>
          <p:cNvSpPr txBox="1"/>
          <p:nvPr/>
        </p:nvSpPr>
        <p:spPr>
          <a:xfrm>
            <a:off x="4828381" y="5261685"/>
            <a:ext cx="35058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New Timeout Interval replaces old Timeout Interval</a:t>
            </a:r>
            <a:endParaRPr lang="en-US" dirty="0"/>
          </a:p>
        </p:txBody>
      </p:sp>
      <p:sp>
        <p:nvSpPr>
          <p:cNvPr id="46" name="Rectangle 45"/>
          <p:cNvSpPr/>
          <p:nvPr/>
        </p:nvSpPr>
        <p:spPr bwMode="auto">
          <a:xfrm>
            <a:off x="3293236" y="5257307"/>
            <a:ext cx="1219200" cy="45084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Wake-up Packet to STA</a:t>
            </a:r>
          </a:p>
        </p:txBody>
      </p:sp>
      <p:cxnSp>
        <p:nvCxnSpPr>
          <p:cNvPr id="47" name="Straight Arrow Connector 46"/>
          <p:cNvCxnSpPr/>
          <p:nvPr/>
        </p:nvCxnSpPr>
        <p:spPr bwMode="auto">
          <a:xfrm>
            <a:off x="3055620" y="5139223"/>
            <a:ext cx="4082796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48" name="TextBox 47"/>
          <p:cNvSpPr txBox="1"/>
          <p:nvPr/>
        </p:nvSpPr>
        <p:spPr>
          <a:xfrm>
            <a:off x="3847274" y="4800600"/>
            <a:ext cx="2438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Old Timeout Interval</a:t>
            </a:r>
            <a:endParaRPr 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3847274" y="3036891"/>
            <a:ext cx="29361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rgbClr val="FF0000"/>
                </a:solidFill>
              </a:rPr>
              <a:t>No packet transmission from the STA</a:t>
            </a:r>
            <a:endParaRPr lang="en-US" i="1" dirty="0">
              <a:solidFill>
                <a:srgbClr val="FF0000"/>
              </a:solidFill>
            </a:endParaRPr>
          </a:p>
        </p:txBody>
      </p:sp>
      <p:sp>
        <p:nvSpPr>
          <p:cNvPr id="49" name="Rectangle 48"/>
          <p:cNvSpPr/>
          <p:nvPr/>
        </p:nvSpPr>
        <p:spPr bwMode="auto">
          <a:xfrm>
            <a:off x="5891848" y="1619131"/>
            <a:ext cx="852988" cy="276999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6913484" y="1531456"/>
            <a:ext cx="19638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Primary Connectivity Radio Transmission</a:t>
            </a:r>
            <a:endParaRPr lang="en-US" dirty="0"/>
          </a:p>
        </p:txBody>
      </p:sp>
      <p:sp>
        <p:nvSpPr>
          <p:cNvPr id="52" name="TextBox 51"/>
          <p:cNvSpPr txBox="1"/>
          <p:nvPr/>
        </p:nvSpPr>
        <p:spPr>
          <a:xfrm>
            <a:off x="3864850" y="1617304"/>
            <a:ext cx="19638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WUR Signal Transmission</a:t>
            </a:r>
            <a:endParaRPr lang="en-US" dirty="0"/>
          </a:p>
        </p:txBody>
      </p:sp>
      <p:sp>
        <p:nvSpPr>
          <p:cNvPr id="53" name="Rectangle 52"/>
          <p:cNvSpPr/>
          <p:nvPr/>
        </p:nvSpPr>
        <p:spPr bwMode="auto">
          <a:xfrm>
            <a:off x="3011862" y="1624035"/>
            <a:ext cx="852988" cy="276999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6376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For the WUR </a:t>
            </a:r>
            <a:r>
              <a:rPr lang="en-US" sz="2000" dirty="0"/>
              <a:t>negotiation </a:t>
            </a:r>
            <a:r>
              <a:rPr lang="en-US" sz="2000" dirty="0" smtClean="0"/>
              <a:t>procedure, we propose to</a:t>
            </a:r>
          </a:p>
          <a:p>
            <a:pPr lvl="1"/>
            <a:r>
              <a:rPr lang="en-US" sz="1800" dirty="0" smtClean="0"/>
              <a:t>Define WUR Action frame</a:t>
            </a:r>
          </a:p>
          <a:p>
            <a:pPr lvl="1"/>
            <a:r>
              <a:rPr lang="en-US" sz="1800" dirty="0" smtClean="0"/>
              <a:t>Define WUR Mode Element to carry WUR information</a:t>
            </a:r>
          </a:p>
          <a:p>
            <a:r>
              <a:rPr lang="en-US" sz="2000" dirty="0" smtClean="0"/>
              <a:t>For the WUR acknowledgement procedure of unicast wake-up packet, we propose to </a:t>
            </a:r>
          </a:p>
          <a:p>
            <a:pPr lvl="1"/>
            <a:r>
              <a:rPr lang="en-US" sz="1800" dirty="0" smtClean="0"/>
              <a:t>Define timeout interval to identify wake-up packet transmission success/failure</a:t>
            </a:r>
          </a:p>
          <a:p>
            <a:pPr lvl="1"/>
            <a:r>
              <a:rPr lang="en-US" sz="1800" dirty="0" smtClean="0"/>
              <a:t>Enable successive wake-up packet transmission to increase reliability</a:t>
            </a:r>
            <a:endParaRPr lang="en-US" sz="1800" dirty="0"/>
          </a:p>
          <a:p>
            <a:endParaRPr lang="en-US" sz="2000" dirty="0" smtClean="0"/>
          </a:p>
          <a:p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325728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</a:t>
            </a:r>
            <a:r>
              <a:rPr lang="en-US" dirty="0"/>
              <a:t>you support the following:</a:t>
            </a:r>
          </a:p>
          <a:p>
            <a:pPr lvl="1"/>
            <a:r>
              <a:rPr lang="en-US" dirty="0"/>
              <a:t>Define WUR Action frame to enable WUR </a:t>
            </a:r>
            <a:r>
              <a:rPr lang="en-US" dirty="0" smtClean="0"/>
              <a:t>negotiation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Yes: 27</a:t>
            </a:r>
          </a:p>
          <a:p>
            <a:pPr lvl="1"/>
            <a:r>
              <a:rPr lang="en-US" dirty="0" smtClean="0"/>
              <a:t>No: 0</a:t>
            </a:r>
          </a:p>
          <a:p>
            <a:pPr lvl="1"/>
            <a:r>
              <a:rPr lang="en-US" dirty="0" smtClean="0"/>
              <a:t>Abstain:17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21865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802.11-09/0091r0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1_802.11-09/0091r0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90645</TotalTime>
  <Words>1058</Words>
  <Application>Microsoft Office PowerPoint</Application>
  <PresentationFormat>On-screen Show (4:3)</PresentationFormat>
  <Paragraphs>205</Paragraphs>
  <Slides>17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5" baseType="lpstr">
      <vt:lpstr>굴림</vt:lpstr>
      <vt:lpstr>Malgun Gothic</vt:lpstr>
      <vt:lpstr>Neo Sans Intel</vt:lpstr>
      <vt:lpstr>Arial</vt:lpstr>
      <vt:lpstr>Times New Roman</vt:lpstr>
      <vt:lpstr>Verdana</vt:lpstr>
      <vt:lpstr>Wingdings</vt:lpstr>
      <vt:lpstr>1_802.11-09/0091r0</vt:lpstr>
      <vt:lpstr>WUR Negotiation and Acknowledgement Procedure Follow up</vt:lpstr>
      <vt:lpstr>Abstract</vt:lpstr>
      <vt:lpstr>WUR Negotiation Procedure</vt:lpstr>
      <vt:lpstr>WUR Action Frame</vt:lpstr>
      <vt:lpstr>WUR Mode Element</vt:lpstr>
      <vt:lpstr>WUR Acknowledgement Procedure</vt:lpstr>
      <vt:lpstr>WUR Acknowledgement Procedure</vt:lpstr>
      <vt:lpstr>Conclusion</vt:lpstr>
      <vt:lpstr>Straw Poll 1</vt:lpstr>
      <vt:lpstr>Straw Poll 2</vt:lpstr>
      <vt:lpstr>Straw Poll 3</vt:lpstr>
      <vt:lpstr>Straw Poll 4</vt:lpstr>
      <vt:lpstr>Straw Poll 5</vt:lpstr>
      <vt:lpstr>Motion 1</vt:lpstr>
      <vt:lpstr>Motion 2</vt:lpstr>
      <vt:lpstr>Motion 3</vt:lpstr>
      <vt:lpstr>Reference</vt:lpstr>
    </vt:vector>
  </TitlesOfParts>
  <Company>Ralink Technology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TGac Functional Requirements</dc:title>
  <dc:creator>Peter Loc</dc:creator>
  <cp:lastModifiedBy>Huang, Po-kai</cp:lastModifiedBy>
  <cp:revision>1935</cp:revision>
  <cp:lastPrinted>1998-02-10T13:28:06Z</cp:lastPrinted>
  <dcterms:created xsi:type="dcterms:W3CDTF">2008-03-19T13:28:15Z</dcterms:created>
  <dcterms:modified xsi:type="dcterms:W3CDTF">2017-03-16T17:53:37Z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(2)ndN2+f5+H6Oa5Ar6D/fsOfPwynaVO7upP6OyTHHzJNNJ6YE2CI08GRTvxADfg3gt9clyY7QWBNGbcPtbIW/Trq/DozI3VVpEtZc96UFleYLRn2MmKawXIEWzEndtJa+EpVDyytG95bl8a5hTd8CwwoNR9UQ02xfE78py3qFcwykDEG6koFCxfghDuWfrLgpV147Wb92kMu6P33SZzddT2u5lHz2uwBiv1xqYHuSRbizqUUtT</vt:lpwstr>
  </property>
  <property fmtid="{D5CDD505-2E9C-101B-9397-08002B2CF9AE}" pid="3" name="_ms_pID_725343_00">
    <vt:lpwstr>_</vt:lpwstr>
  </property>
  <property fmtid="{D5CDD505-2E9C-101B-9397-08002B2CF9AE}" pid="4" name="_ms_pID_7253431">
    <vt:lpwstr>SVOhp3CcbsvUPftqRfyd9hf1MX8ttnii9h4oUA3y+YsBEiqebmBsp+QHmGWYbHNQCwkcYzo0ZzwwD18U3jHtGKQaCzzy1EeUZzBV3hkYPqQtFUuW402uNFa8Hay1DLMwnkCZWQ6RddTeuPYijTrh911Cu6rs/DIj1/AZeg==</vt:lpwstr>
  </property>
  <property fmtid="{D5CDD505-2E9C-101B-9397-08002B2CF9AE}" pid="5" name="_ms_pID_7253431_00">
    <vt:lpwstr>_</vt:lpwstr>
  </property>
  <property fmtid="{D5CDD505-2E9C-101B-9397-08002B2CF9AE}" pid="6" name="sflag">
    <vt:lpwstr>1373896797</vt:lpwstr>
  </property>
</Properties>
</file>