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275" r:id="rId3"/>
    <p:sldId id="270" r:id="rId4"/>
    <p:sldId id="277" r:id="rId5"/>
    <p:sldId id="293" r:id="rId6"/>
    <p:sldId id="289" r:id="rId7"/>
    <p:sldId id="280" r:id="rId8"/>
    <p:sldId id="285" r:id="rId9"/>
    <p:sldId id="283" r:id="rId10"/>
    <p:sldId id="287" r:id="rId11"/>
    <p:sldId id="288" r:id="rId12"/>
    <p:sldId id="291" r:id="rId13"/>
    <p:sldId id="292" r:id="rId14"/>
  </p:sldIdLst>
  <p:sldSz cx="9144000" cy="6858000" type="screen4x3"/>
  <p:notesSz cx="6881813"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4" userDrawn="1">
          <p15:clr>
            <a:srgbClr val="A4A3A4"/>
          </p15:clr>
        </p15:guide>
        <p15:guide id="2" pos="285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99CCFF"/>
    <a:srgbClr val="006600"/>
    <a:srgbClr val="008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7" autoAdjust="0"/>
    <p:restoredTop sz="98993" autoAdjust="0"/>
  </p:normalViewPr>
  <p:slideViewPr>
    <p:cSldViewPr>
      <p:cViewPr>
        <p:scale>
          <a:sx n="90" d="100"/>
          <a:sy n="90" d="100"/>
        </p:scale>
        <p:origin x="-690" y="768"/>
      </p:cViewPr>
      <p:guideLst>
        <p:guide orient="horz" pos="2160"/>
        <p:guide pos="2880"/>
      </p:guideLst>
    </p:cSldViewPr>
  </p:slideViewPr>
  <p:outlineViewPr>
    <p:cViewPr>
      <p:scale>
        <a:sx n="50" d="100"/>
        <a:sy n="50" d="100"/>
      </p:scale>
      <p:origin x="0" y="916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204" y="84"/>
      </p:cViewPr>
      <p:guideLst>
        <p:guide orient="horz" pos="2164"/>
        <p:guide pos="285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55867" y="175082"/>
            <a:ext cx="193617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802.11-17/xxx</a:t>
            </a:r>
          </a:p>
        </p:txBody>
      </p:sp>
      <p:sp>
        <p:nvSpPr>
          <p:cNvPr id="3075" name="Rectangle 3"/>
          <p:cNvSpPr>
            <a:spLocks noGrp="1" noChangeArrowheads="1"/>
          </p:cNvSpPr>
          <p:nvPr>
            <p:ph type="dt" sz="quarter" idx="1"/>
          </p:nvPr>
        </p:nvSpPr>
        <p:spPr bwMode="auto">
          <a:xfrm>
            <a:off x="689775" y="175082"/>
            <a:ext cx="117974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December 2017</a:t>
            </a:r>
          </a:p>
        </p:txBody>
      </p:sp>
      <p:sp>
        <p:nvSpPr>
          <p:cNvPr id="3076" name="Rectangle 4"/>
          <p:cNvSpPr>
            <a:spLocks noGrp="1" noChangeArrowheads="1"/>
          </p:cNvSpPr>
          <p:nvPr>
            <p:ph type="ftr" sz="quarter" idx="2"/>
          </p:nvPr>
        </p:nvSpPr>
        <p:spPr bwMode="auto">
          <a:xfrm>
            <a:off x="5074256" y="8997951"/>
            <a:ext cx="119584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Sigurd Schelstraete</a:t>
            </a:r>
            <a:endParaRPr lang="en-US" dirty="0"/>
          </a:p>
        </p:txBody>
      </p:sp>
      <p:sp>
        <p:nvSpPr>
          <p:cNvPr id="3077" name="Rectangle 5"/>
          <p:cNvSpPr>
            <a:spLocks noGrp="1" noChangeArrowheads="1"/>
          </p:cNvSpPr>
          <p:nvPr>
            <p:ph type="sldNum" sz="quarter" idx="3"/>
          </p:nvPr>
        </p:nvSpPr>
        <p:spPr bwMode="auto">
          <a:xfrm>
            <a:off x="3106354" y="8997951"/>
            <a:ext cx="5177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8182" y="387350"/>
            <a:ext cx="550545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8182" y="8997951"/>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a:t>Submission</a:t>
            </a:r>
          </a:p>
        </p:txBody>
      </p:sp>
      <p:sp>
        <p:nvSpPr>
          <p:cNvPr id="56328" name="Line 8"/>
          <p:cNvSpPr>
            <a:spLocks noChangeShapeType="1"/>
          </p:cNvSpPr>
          <p:nvPr/>
        </p:nvSpPr>
        <p:spPr bwMode="auto">
          <a:xfrm>
            <a:off x="688181" y="8986838"/>
            <a:ext cx="56583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49066" y="95707"/>
            <a:ext cx="218598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802.11-11/1588r0</a:t>
            </a:r>
          </a:p>
        </p:txBody>
      </p:sp>
      <p:sp>
        <p:nvSpPr>
          <p:cNvPr id="2051" name="Rectangle 3"/>
          <p:cNvSpPr>
            <a:spLocks noGrp="1" noChangeArrowheads="1"/>
          </p:cNvSpPr>
          <p:nvPr>
            <p:ph type="dt" idx="1"/>
          </p:nvPr>
        </p:nvSpPr>
        <p:spPr bwMode="auto">
          <a:xfrm>
            <a:off x="648357" y="95707"/>
            <a:ext cx="117974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December 2015</a:t>
            </a:r>
          </a:p>
        </p:txBody>
      </p:sp>
      <p:sp>
        <p:nvSpPr>
          <p:cNvPr id="28676" name="Rectangle 4"/>
          <p:cNvSpPr>
            <a:spLocks noGrp="1" noRot="1" noChangeAspect="1" noChangeArrowheads="1" noTextEdit="1"/>
          </p:cNvSpPr>
          <p:nvPr>
            <p:ph type="sldImg" idx="2"/>
          </p:nvPr>
        </p:nvSpPr>
        <p:spPr bwMode="auto">
          <a:xfrm>
            <a:off x="1125538" y="703263"/>
            <a:ext cx="4632325"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7575" y="4416426"/>
            <a:ext cx="5046663"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79094" y="9001126"/>
            <a:ext cx="255595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Dorothy Stanley, Aruba Networks</a:t>
            </a:r>
          </a:p>
        </p:txBody>
      </p:sp>
      <p:sp>
        <p:nvSpPr>
          <p:cNvPr id="2055" name="Rectangle 7"/>
          <p:cNvSpPr>
            <a:spLocks noGrp="1" noChangeArrowheads="1"/>
          </p:cNvSpPr>
          <p:nvPr>
            <p:ph type="sldNum" sz="quarter" idx="5"/>
          </p:nvPr>
        </p:nvSpPr>
        <p:spPr bwMode="auto">
          <a:xfrm>
            <a:off x="3189171" y="9001126"/>
            <a:ext cx="517769"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8449" y="9001126"/>
            <a:ext cx="71814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a:t>Submission</a:t>
            </a:r>
          </a:p>
        </p:txBody>
      </p:sp>
      <p:sp>
        <p:nvSpPr>
          <p:cNvPr id="28681" name="Line 9"/>
          <p:cNvSpPr>
            <a:spLocks noChangeShapeType="1"/>
          </p:cNvSpPr>
          <p:nvPr/>
        </p:nvSpPr>
        <p:spPr bwMode="auto">
          <a:xfrm>
            <a:off x="718450" y="8999538"/>
            <a:ext cx="5444916"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3577" y="296863"/>
            <a:ext cx="5594659"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802.11-11/1588r0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December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Aruba Networks</a:t>
            </a:r>
          </a:p>
        </p:txBody>
      </p:sp>
      <p:sp>
        <p:nvSpPr>
          <p:cNvPr id="17413" name="Rectangle 7"/>
          <p:cNvSpPr>
            <a:spLocks noGrp="1" noChangeArrowheads="1"/>
          </p:cNvSpPr>
          <p:nvPr>
            <p:ph type="sldNum" sz="quarter" idx="5"/>
          </p:nvPr>
        </p:nvSpPr>
        <p:spPr>
          <a:xfrm>
            <a:off x="3291763" y="9001126"/>
            <a:ext cx="415177" cy="184666"/>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D46EC899-E8EF-4388-8D00-29F049B3F004}" type="slidenum">
              <a:rPr lang="en-US" smtClean="0"/>
              <a:pPr>
                <a:defRPr/>
              </a:pPr>
              <a:t>1</a:t>
            </a:fld>
            <a:endParaRPr lang="en-US"/>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2017</a:t>
            </a:r>
            <a:endParaRPr lang="en-US" dirty="0"/>
          </a:p>
        </p:txBody>
      </p:sp>
      <p:sp>
        <p:nvSpPr>
          <p:cNvPr id="5" name="Rectangle 5"/>
          <p:cNvSpPr>
            <a:spLocks noGrp="1" noChangeArrowheads="1"/>
          </p:cNvSpPr>
          <p:nvPr>
            <p:ph type="ftr" sz="quarter" idx="11"/>
          </p:nvPr>
        </p:nvSpPr>
        <p:spPr>
          <a:xfrm>
            <a:off x="7553269" y="6475413"/>
            <a:ext cx="990656" cy="184666"/>
          </a:xfrm>
          <a:ln/>
        </p:spPr>
        <p:txBody>
          <a:bodyPr/>
          <a:lstStyle>
            <a:lvl1pPr>
              <a:defRPr/>
            </a:lvl1pPr>
          </a:lstStyle>
          <a:p>
            <a:pPr>
              <a:defRPr/>
            </a:pPr>
            <a:r>
              <a:rPr lang="en-US" dirty="0" smtClean="0"/>
              <a:t>Rojan Chitrakar</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Rojan Chitrakar</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Rojan Chitrakar</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9"/>
          <p:cNvSpPr>
            <a:spLocks noGrp="1"/>
          </p:cNvSpPr>
          <p:nvPr>
            <p:ph type="title"/>
          </p:nvPr>
        </p:nvSpPr>
        <p:spPr/>
        <p:txBody>
          <a:bodyPr/>
          <a:lstStyle/>
          <a:p>
            <a:r>
              <a:rPr lang="en-US"/>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2017</a:t>
            </a:r>
            <a:endParaRPr lang="en-US" dirty="0"/>
          </a:p>
        </p:txBody>
      </p:sp>
      <p:sp>
        <p:nvSpPr>
          <p:cNvPr id="5" name="Rectangle 5"/>
          <p:cNvSpPr>
            <a:spLocks noGrp="1" noChangeArrowheads="1"/>
          </p:cNvSpPr>
          <p:nvPr>
            <p:ph type="ftr" sz="quarter" idx="11"/>
          </p:nvPr>
        </p:nvSpPr>
        <p:spPr>
          <a:xfrm>
            <a:off x="7553269" y="6475413"/>
            <a:ext cx="990656" cy="184666"/>
          </a:xfrm>
          <a:ln/>
        </p:spPr>
        <p:txBody>
          <a:bodyPr/>
          <a:lstStyle>
            <a:lvl1pPr>
              <a:defRPr/>
            </a:lvl1pPr>
          </a:lstStyle>
          <a:p>
            <a:pPr>
              <a:defRPr/>
            </a:pPr>
            <a:r>
              <a:rPr lang="en-US" dirty="0" smtClean="0"/>
              <a:t>Rojan Chitrakar</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March 2017</a:t>
            </a:r>
            <a:endParaRPr lang="en-US" dirty="0"/>
          </a:p>
        </p:txBody>
      </p:sp>
      <p:sp>
        <p:nvSpPr>
          <p:cNvPr id="5" name="Rectangle 5"/>
          <p:cNvSpPr>
            <a:spLocks noGrp="1" noChangeArrowheads="1"/>
          </p:cNvSpPr>
          <p:nvPr>
            <p:ph type="ftr" sz="quarter" idx="11"/>
          </p:nvPr>
        </p:nvSpPr>
        <p:spPr>
          <a:xfrm>
            <a:off x="7553269" y="6475413"/>
            <a:ext cx="990656" cy="184666"/>
          </a:xfrm>
          <a:ln/>
        </p:spPr>
        <p:txBody>
          <a:bodyPr/>
          <a:lstStyle>
            <a:lvl1pPr>
              <a:defRPr/>
            </a:lvl1pPr>
          </a:lstStyle>
          <a:p>
            <a:pPr>
              <a:defRPr/>
            </a:pPr>
            <a:r>
              <a:rPr lang="en-US" dirty="0" smtClean="0"/>
              <a:t>Rojan Chitrakar</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Rojan Chitrakar</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March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Rojan Chitrakar</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March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Rojan Chitrakar</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March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Rojan Chitrakar</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Rojan Chitrakar</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March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Rojan Chitrakar</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2017</a:t>
            </a:r>
            <a:endParaRPr lang="en-US" dirty="0"/>
          </a:p>
        </p:txBody>
      </p:sp>
      <p:sp>
        <p:nvSpPr>
          <p:cNvPr id="1029" name="Rectangle 5"/>
          <p:cNvSpPr>
            <a:spLocks noGrp="1" noChangeArrowheads="1"/>
          </p:cNvSpPr>
          <p:nvPr>
            <p:ph type="ftr" sz="quarter" idx="3"/>
          </p:nvPr>
        </p:nvSpPr>
        <p:spPr bwMode="auto">
          <a:xfrm>
            <a:off x="7553269" y="6475413"/>
            <a:ext cx="99065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smtClean="0"/>
              <a:t>Rojan Chitrakar</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dirty="0"/>
              <a:t>Slide </a:t>
            </a:r>
            <a:fld id="{DC664FA7-9591-4AF1-947F-CBEC61367A07}" type="slidenum">
              <a:rPr lang="en-US"/>
              <a:pPr>
                <a:defRPr/>
              </a:pPr>
              <a:t>‹#›</a:t>
            </a:fld>
            <a:endParaRPr lang="en-US" dirty="0"/>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a:t>doc.: IEEE </a:t>
            </a:r>
            <a:r>
              <a:rPr lang="en-US" altLang="en-US" sz="1800" b="1" dirty="0" smtClean="0"/>
              <a:t>802.11-17/0337r0</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dirty="0"/>
              <a:t>March 2017</a:t>
            </a:r>
          </a:p>
        </p:txBody>
      </p:sp>
      <p:sp>
        <p:nvSpPr>
          <p:cNvPr id="3075" name="Footer Placeholder 4"/>
          <p:cNvSpPr>
            <a:spLocks noGrp="1"/>
          </p:cNvSpPr>
          <p:nvPr>
            <p:ph type="ftr" sz="quarter" idx="11"/>
          </p:nvPr>
        </p:nvSpPr>
        <p:spPr>
          <a:xfrm>
            <a:off x="7553269" y="6475413"/>
            <a:ext cx="990656"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Rojan Chitrakar</a:t>
            </a:r>
            <a:endParaRPr lang="en-US" dirty="0"/>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Slide </a:t>
            </a:r>
            <a:fld id="{77FB121F-92AD-4A94-B9B7-431A9F07F0F0}" type="slidenum">
              <a:rPr lang="en-US" smtClean="0"/>
              <a:pPr>
                <a:defRPr/>
              </a:pPr>
              <a:t>1</a:t>
            </a:fld>
            <a:endParaRPr lang="en-US" dirty="0"/>
          </a:p>
        </p:txBody>
      </p:sp>
      <p:sp>
        <p:nvSpPr>
          <p:cNvPr id="2053" name="Rectangle 2"/>
          <p:cNvSpPr>
            <a:spLocks noGrp="1" noChangeArrowheads="1"/>
          </p:cNvSpPr>
          <p:nvPr>
            <p:ph type="title"/>
          </p:nvPr>
        </p:nvSpPr>
        <p:spPr>
          <a:xfrm>
            <a:off x="685800" y="685800"/>
            <a:ext cx="7924800" cy="1066800"/>
          </a:xfrm>
        </p:spPr>
        <p:txBody>
          <a:bodyPr/>
          <a:lstStyle/>
          <a:p>
            <a:r>
              <a:rPr lang="en-US" sz="2800" dirty="0" smtClean="0"/>
              <a:t>Virtual CS during UL MU</a:t>
            </a:r>
            <a:endParaRPr lang="en-US" altLang="en-US" sz="2800" dirty="0"/>
          </a:p>
        </p:txBody>
      </p:sp>
      <p:sp>
        <p:nvSpPr>
          <p:cNvPr id="2054" name="Rectangle 6"/>
          <p:cNvSpPr>
            <a:spLocks noGrp="1" noChangeArrowheads="1"/>
          </p:cNvSpPr>
          <p:nvPr>
            <p:ph type="body" idx="1"/>
          </p:nvPr>
        </p:nvSpPr>
        <p:spPr>
          <a:xfrm>
            <a:off x="655983" y="17526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2017-03-08</a:t>
            </a:r>
            <a:endParaRPr lang="en-US" altLang="en-US" sz="2000" b="0" dirty="0"/>
          </a:p>
        </p:txBody>
      </p:sp>
      <p:sp>
        <p:nvSpPr>
          <p:cNvPr id="2056" name="Rectangle 12"/>
          <p:cNvSpPr>
            <a:spLocks noChangeArrowheads="1"/>
          </p:cNvSpPr>
          <p:nvPr/>
        </p:nvSpPr>
        <p:spPr bwMode="auto">
          <a:xfrm>
            <a:off x="640592" y="23622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1271123335"/>
              </p:ext>
            </p:extLst>
          </p:nvPr>
        </p:nvGraphicFramePr>
        <p:xfrm>
          <a:off x="520700" y="2824163"/>
          <a:ext cx="8166100" cy="2824162"/>
        </p:xfrm>
        <a:graphic>
          <a:graphicData uri="http://schemas.openxmlformats.org/presentationml/2006/ole">
            <mc:AlternateContent xmlns:mc="http://schemas.openxmlformats.org/markup-compatibility/2006">
              <mc:Choice xmlns:v="urn:schemas-microsoft-com:vml" Requires="v">
                <p:oleObj spid="_x0000_s2514" name="Document" r:id="rId4" imgW="8687783" imgH="3005556" progId="Word.Document.8">
                  <p:embed/>
                </p:oleObj>
              </mc:Choice>
              <mc:Fallback>
                <p:oleObj name="Document" r:id="rId4" imgW="8687783" imgH="3005556" progId="Word.Document.8">
                  <p:embed/>
                  <p:pic>
                    <p:nvPicPr>
                      <p:cNvPr id="0" name="Object 3"/>
                      <p:cNvPicPr>
                        <a:picLocks noChangeAspect="1" noChangeArrowheads="1"/>
                      </p:cNvPicPr>
                      <p:nvPr/>
                    </p:nvPicPr>
                    <p:blipFill>
                      <a:blip r:embed="rId5"/>
                      <a:srcRect/>
                      <a:stretch>
                        <a:fillRect/>
                      </a:stretch>
                    </p:blipFill>
                    <p:spPr bwMode="auto">
                      <a:xfrm>
                        <a:off x="520700" y="2824163"/>
                        <a:ext cx="8166100" cy="2824162"/>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57497" y="1640876"/>
            <a:ext cx="7772400" cy="3693124"/>
          </a:xfrm>
        </p:spPr>
        <p:txBody>
          <a:bodyPr/>
          <a:lstStyle/>
          <a:p>
            <a:pPr marL="0" indent="0">
              <a:buNone/>
            </a:pPr>
            <a:r>
              <a:rPr lang="en-US" dirty="0" smtClean="0"/>
              <a:t>In this presentation we proposed improvement to the UL MU CS mechanism to improve uplink medium usage efficiency, especially in the presence of OBSSs</a:t>
            </a:r>
          </a:p>
          <a:p>
            <a:r>
              <a:rPr lang="en-US" b="0" dirty="0" smtClean="0"/>
              <a:t>Non-AP STAs maintain a record of the OBSS transmission bandwidth</a:t>
            </a:r>
          </a:p>
          <a:p>
            <a:r>
              <a:rPr lang="en-US" b="0" dirty="0" smtClean="0"/>
              <a:t>Virtual CS is considered per 20 MHz channel when the basic NAV is non-zero</a:t>
            </a:r>
          </a:p>
          <a:p>
            <a:r>
              <a:rPr lang="en-US" b="0" dirty="0" smtClean="0"/>
              <a:t>Under certain circumstances, STA is allowed to transmit HE trigger-based PPDU even when basic NAV is set.</a:t>
            </a:r>
            <a:endParaRPr lang="en-US" b="0" dirty="0"/>
          </a:p>
        </p:txBody>
      </p:sp>
      <p:sp>
        <p:nvSpPr>
          <p:cNvPr id="3" name="Title 2"/>
          <p:cNvSpPr>
            <a:spLocks noGrp="1"/>
          </p:cNvSpPr>
          <p:nvPr>
            <p:ph type="title"/>
          </p:nvPr>
        </p:nvSpPr>
        <p:spPr>
          <a:xfrm>
            <a:off x="685800" y="685800"/>
            <a:ext cx="7772400" cy="609600"/>
          </a:xfrm>
        </p:spPr>
        <p:txBody>
          <a:bodyPr/>
          <a:lstStyle/>
          <a:p>
            <a:r>
              <a:rPr lang="en-US" dirty="0" smtClean="0"/>
              <a:t>Summary</a:t>
            </a:r>
            <a:endParaRPr lang="en-US" dirty="0"/>
          </a:p>
        </p:txBody>
      </p:sp>
      <p:sp>
        <p:nvSpPr>
          <p:cNvPr id="4" name="Date Placeholder 3"/>
          <p:cNvSpPr>
            <a:spLocks noGrp="1"/>
          </p:cNvSpPr>
          <p:nvPr>
            <p:ph type="dt" sz="half" idx="10"/>
          </p:nvPr>
        </p:nvSpPr>
        <p:spPr/>
        <p:txBody>
          <a:bodyPr/>
          <a:lstStyle/>
          <a:p>
            <a:pPr>
              <a:defRPr/>
            </a:pPr>
            <a:r>
              <a:rPr lang="en-US" dirty="0">
                <a:solidFill>
                  <a:srgbClr val="000000"/>
                </a:solidFill>
              </a:rPr>
              <a:t>March 2017</a:t>
            </a:r>
          </a:p>
        </p:txBody>
      </p:sp>
      <p:sp>
        <p:nvSpPr>
          <p:cNvPr id="5" name="Footer Placeholder 4"/>
          <p:cNvSpPr>
            <a:spLocks noGrp="1"/>
          </p:cNvSpPr>
          <p:nvPr>
            <p:ph type="ftr" sz="quarter" idx="11"/>
          </p:nvPr>
        </p:nvSpPr>
        <p:spPr/>
        <p:txBody>
          <a:bodyPr/>
          <a:lstStyle/>
          <a:p>
            <a:pPr>
              <a:defRPr/>
            </a:pPr>
            <a:r>
              <a:rPr lang="en-US" dirty="0">
                <a:solidFill>
                  <a:srgbClr val="000000"/>
                </a:solidFill>
              </a:rPr>
              <a:t>Rojan Chitrakar</a:t>
            </a:r>
          </a:p>
        </p:txBody>
      </p:sp>
      <p:sp>
        <p:nvSpPr>
          <p:cNvPr id="6" name="Slide Number Placeholder 5"/>
          <p:cNvSpPr>
            <a:spLocks noGrp="1"/>
          </p:cNvSpPr>
          <p:nvPr>
            <p:ph type="sldNum" sz="quarter" idx="12"/>
          </p:nvPr>
        </p:nvSpPr>
        <p:spPr/>
        <p:txBody>
          <a:bodyPr/>
          <a:lstStyle/>
          <a:p>
            <a:pPr>
              <a:defRPr/>
            </a:pPr>
            <a:r>
              <a:rPr lang="en-US">
                <a:solidFill>
                  <a:srgbClr val="000000"/>
                </a:solidFill>
              </a:rPr>
              <a:t>Slide </a:t>
            </a:r>
            <a:fld id="{54FC9212-A276-4579-8D5E-ABD8504D37DD}" type="slidenum">
              <a:rPr lang="en-US" smtClean="0">
                <a:solidFill>
                  <a:srgbClr val="000000"/>
                </a:solidFill>
              </a:rPr>
              <a:pPr>
                <a:defRPr/>
              </a:pPr>
              <a:t>10</a:t>
            </a:fld>
            <a:endParaRPr lang="en-US">
              <a:solidFill>
                <a:srgbClr val="000000"/>
              </a:solidFill>
            </a:endParaRPr>
          </a:p>
        </p:txBody>
      </p:sp>
    </p:spTree>
    <p:extLst>
      <p:ext uri="{BB962C8B-B14F-4D97-AF65-F5344CB8AC3E}">
        <p14:creationId xmlns:p14="http://schemas.microsoft.com/office/powerpoint/2010/main" val="3606233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57497" y="1640876"/>
            <a:ext cx="7772400" cy="3693124"/>
          </a:xfrm>
        </p:spPr>
        <p:txBody>
          <a:bodyPr/>
          <a:lstStyle/>
          <a:p>
            <a:r>
              <a:rPr lang="en-US" dirty="0" smtClean="0"/>
              <a:t>Do you agree that the UL MU CS mechanism should be enhanced to overcome the loss of uplink transmission opportunity described in slides 4 and 5? </a:t>
            </a:r>
          </a:p>
          <a:p>
            <a:endParaRPr lang="en-US" dirty="0"/>
          </a:p>
          <a:p>
            <a:r>
              <a:rPr lang="en-US" dirty="0" smtClean="0"/>
              <a:t>Y/N/A</a:t>
            </a:r>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Straw Poll 1</a:t>
            </a:r>
            <a:endParaRPr lang="en-US" dirty="0"/>
          </a:p>
        </p:txBody>
      </p:sp>
      <p:sp>
        <p:nvSpPr>
          <p:cNvPr id="4" name="Date Placeholder 3"/>
          <p:cNvSpPr>
            <a:spLocks noGrp="1"/>
          </p:cNvSpPr>
          <p:nvPr>
            <p:ph type="dt" sz="half" idx="10"/>
          </p:nvPr>
        </p:nvSpPr>
        <p:spPr/>
        <p:txBody>
          <a:bodyPr/>
          <a:lstStyle/>
          <a:p>
            <a:pPr>
              <a:defRPr/>
            </a:pPr>
            <a:r>
              <a:rPr lang="en-US" dirty="0">
                <a:solidFill>
                  <a:srgbClr val="000000"/>
                </a:solidFill>
              </a:rPr>
              <a:t>March 2017</a:t>
            </a:r>
          </a:p>
        </p:txBody>
      </p:sp>
      <p:sp>
        <p:nvSpPr>
          <p:cNvPr id="5" name="Footer Placeholder 4"/>
          <p:cNvSpPr>
            <a:spLocks noGrp="1"/>
          </p:cNvSpPr>
          <p:nvPr>
            <p:ph type="ftr" sz="quarter" idx="11"/>
          </p:nvPr>
        </p:nvSpPr>
        <p:spPr/>
        <p:txBody>
          <a:bodyPr/>
          <a:lstStyle/>
          <a:p>
            <a:pPr>
              <a:defRPr/>
            </a:pPr>
            <a:r>
              <a:rPr lang="en-US" dirty="0">
                <a:solidFill>
                  <a:srgbClr val="000000"/>
                </a:solidFill>
              </a:rPr>
              <a:t>Rojan Chitrakar</a:t>
            </a:r>
          </a:p>
        </p:txBody>
      </p:sp>
      <p:sp>
        <p:nvSpPr>
          <p:cNvPr id="6" name="Slide Number Placeholder 5"/>
          <p:cNvSpPr>
            <a:spLocks noGrp="1"/>
          </p:cNvSpPr>
          <p:nvPr>
            <p:ph type="sldNum" sz="quarter" idx="12"/>
          </p:nvPr>
        </p:nvSpPr>
        <p:spPr/>
        <p:txBody>
          <a:bodyPr/>
          <a:lstStyle/>
          <a:p>
            <a:pPr>
              <a:defRPr/>
            </a:pPr>
            <a:r>
              <a:rPr lang="en-US">
                <a:solidFill>
                  <a:srgbClr val="000000"/>
                </a:solidFill>
              </a:rPr>
              <a:t>Slide </a:t>
            </a:r>
            <a:fld id="{54FC9212-A276-4579-8D5E-ABD8504D37DD}" type="slidenum">
              <a:rPr lang="en-US" smtClean="0">
                <a:solidFill>
                  <a:srgbClr val="000000"/>
                </a:solidFill>
              </a:rPr>
              <a:pPr>
                <a:defRPr/>
              </a:pPr>
              <a:t>11</a:t>
            </a:fld>
            <a:endParaRPr lang="en-US">
              <a:solidFill>
                <a:srgbClr val="000000"/>
              </a:solidFill>
            </a:endParaRPr>
          </a:p>
        </p:txBody>
      </p:sp>
    </p:spTree>
    <p:extLst>
      <p:ext uri="{BB962C8B-B14F-4D97-AF65-F5344CB8AC3E}">
        <p14:creationId xmlns:p14="http://schemas.microsoft.com/office/powerpoint/2010/main" val="675998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57497" y="1640876"/>
            <a:ext cx="7772400" cy="3693124"/>
          </a:xfrm>
        </p:spPr>
        <p:txBody>
          <a:bodyPr/>
          <a:lstStyle/>
          <a:p>
            <a:r>
              <a:rPr lang="en-SG" dirty="0"/>
              <a:t>Do you agree to modify the spec following the comment resolutions in document </a:t>
            </a:r>
            <a:r>
              <a:rPr lang="en-SG" dirty="0" smtClean="0"/>
              <a:t>17-0336r0</a:t>
            </a:r>
            <a:r>
              <a:rPr lang="en-SG" dirty="0"/>
              <a:t>?</a:t>
            </a:r>
            <a:endParaRPr lang="en-US" dirty="0" smtClean="0"/>
          </a:p>
          <a:p>
            <a:endParaRPr lang="en-US" dirty="0"/>
          </a:p>
          <a:p>
            <a:r>
              <a:rPr lang="en-US" dirty="0" smtClean="0"/>
              <a:t>Y/N/A</a:t>
            </a:r>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Straw Poll 2</a:t>
            </a:r>
            <a:endParaRPr lang="en-US" dirty="0"/>
          </a:p>
        </p:txBody>
      </p:sp>
      <p:sp>
        <p:nvSpPr>
          <p:cNvPr id="4" name="Date Placeholder 3"/>
          <p:cNvSpPr>
            <a:spLocks noGrp="1"/>
          </p:cNvSpPr>
          <p:nvPr>
            <p:ph type="dt" sz="half" idx="10"/>
          </p:nvPr>
        </p:nvSpPr>
        <p:spPr/>
        <p:txBody>
          <a:bodyPr/>
          <a:lstStyle/>
          <a:p>
            <a:pPr>
              <a:defRPr/>
            </a:pPr>
            <a:r>
              <a:rPr lang="en-US" dirty="0">
                <a:solidFill>
                  <a:srgbClr val="000000"/>
                </a:solidFill>
              </a:rPr>
              <a:t>March 2017</a:t>
            </a:r>
          </a:p>
        </p:txBody>
      </p:sp>
      <p:sp>
        <p:nvSpPr>
          <p:cNvPr id="5" name="Footer Placeholder 4"/>
          <p:cNvSpPr>
            <a:spLocks noGrp="1"/>
          </p:cNvSpPr>
          <p:nvPr>
            <p:ph type="ftr" sz="quarter" idx="11"/>
          </p:nvPr>
        </p:nvSpPr>
        <p:spPr/>
        <p:txBody>
          <a:bodyPr/>
          <a:lstStyle/>
          <a:p>
            <a:pPr>
              <a:defRPr/>
            </a:pPr>
            <a:r>
              <a:rPr lang="en-US" dirty="0">
                <a:solidFill>
                  <a:srgbClr val="000000"/>
                </a:solidFill>
              </a:rPr>
              <a:t>Rojan Chitrakar</a:t>
            </a:r>
          </a:p>
        </p:txBody>
      </p:sp>
      <p:sp>
        <p:nvSpPr>
          <p:cNvPr id="6" name="Slide Number Placeholder 5"/>
          <p:cNvSpPr>
            <a:spLocks noGrp="1"/>
          </p:cNvSpPr>
          <p:nvPr>
            <p:ph type="sldNum" sz="quarter" idx="12"/>
          </p:nvPr>
        </p:nvSpPr>
        <p:spPr/>
        <p:txBody>
          <a:bodyPr/>
          <a:lstStyle/>
          <a:p>
            <a:pPr>
              <a:defRPr/>
            </a:pPr>
            <a:r>
              <a:rPr lang="en-US">
                <a:solidFill>
                  <a:srgbClr val="000000"/>
                </a:solidFill>
              </a:rPr>
              <a:t>Slide </a:t>
            </a:r>
            <a:fld id="{54FC9212-A276-4579-8D5E-ABD8504D37DD}" type="slidenum">
              <a:rPr lang="en-US" smtClean="0">
                <a:solidFill>
                  <a:srgbClr val="000000"/>
                </a:solidFill>
              </a:rPr>
              <a:pPr>
                <a:defRPr/>
              </a:pPr>
              <a:t>12</a:t>
            </a:fld>
            <a:endParaRPr lang="en-US">
              <a:solidFill>
                <a:srgbClr val="000000"/>
              </a:solidFill>
            </a:endParaRPr>
          </a:p>
        </p:txBody>
      </p:sp>
    </p:spTree>
    <p:extLst>
      <p:ext uri="{BB962C8B-B14F-4D97-AF65-F5344CB8AC3E}">
        <p14:creationId xmlns:p14="http://schemas.microsoft.com/office/powerpoint/2010/main" val="422810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57497" y="1640876"/>
            <a:ext cx="7772400" cy="3693124"/>
          </a:xfrm>
        </p:spPr>
        <p:txBody>
          <a:bodyPr/>
          <a:lstStyle/>
          <a:p>
            <a:pPr marL="0" lvl="0" indent="0">
              <a:buNone/>
            </a:pPr>
            <a:r>
              <a:rPr kumimoji="1" lang="en-GB" sz="1800" b="0" dirty="0">
                <a:solidFill>
                  <a:srgbClr val="000000"/>
                </a:solidFill>
                <a:latin typeface="HGP創英角ｺﾞｼｯｸUB"/>
              </a:rPr>
              <a:t>[1] IEEE 802.11-</a:t>
            </a:r>
            <a:r>
              <a:rPr kumimoji="1" lang="en-US" altLang="ko-KR" sz="1800" b="0" dirty="0">
                <a:solidFill>
                  <a:srgbClr val="000000"/>
                </a:solidFill>
                <a:latin typeface="HGP創英角ｺﾞｼｯｸUB"/>
              </a:rPr>
              <a:t>16/</a:t>
            </a:r>
            <a:r>
              <a:rPr kumimoji="1" lang="en-US" sz="1800" b="0" dirty="0">
                <a:solidFill>
                  <a:srgbClr val="000000"/>
                </a:solidFill>
                <a:latin typeface="HGP創英角ｺﾞｼｯｸUB"/>
              </a:rPr>
              <a:t>0054r1,</a:t>
            </a:r>
            <a:r>
              <a:rPr kumimoji="1" lang="en-GB" sz="1800" b="0" dirty="0">
                <a:solidFill>
                  <a:srgbClr val="000000"/>
                </a:solidFill>
                <a:latin typeface="HGP創英角ｺﾞｼｯｸUB"/>
              </a:rPr>
              <a:t> </a:t>
            </a:r>
            <a:r>
              <a:rPr kumimoji="1" lang="en-US" sz="1800" b="0" dirty="0">
                <a:solidFill>
                  <a:srgbClr val="000000"/>
                </a:solidFill>
                <a:latin typeface="HGP創英角ｺﾞｼｯｸUB"/>
              </a:rPr>
              <a:t>UL MU CCA Response</a:t>
            </a:r>
          </a:p>
          <a:p>
            <a:pPr marL="0" lvl="0" indent="0">
              <a:buNone/>
            </a:pPr>
            <a:r>
              <a:rPr kumimoji="1" lang="en-GB" sz="1800" b="0" dirty="0">
                <a:solidFill>
                  <a:srgbClr val="000000"/>
                </a:solidFill>
                <a:latin typeface="HGP創英角ｺﾞｼｯｸUB"/>
              </a:rPr>
              <a:t>[2] </a:t>
            </a:r>
            <a:r>
              <a:rPr kumimoji="1" lang="en-GB" altLang="ko-KR" sz="1800" b="0" dirty="0">
                <a:solidFill>
                  <a:srgbClr val="000000"/>
                </a:solidFill>
                <a:latin typeface="Arial" panose="020B0604020202020204" pitchFamily="34" charset="0"/>
                <a:ea typeface="굴림" panose="020B0600000101010101" pitchFamily="34" charset="-127"/>
                <a:cs typeface="Arial" panose="020B0604020202020204" pitchFamily="34" charset="0"/>
              </a:rPr>
              <a:t>IEEE </a:t>
            </a:r>
            <a:r>
              <a:rPr kumimoji="1" lang="en-GB" altLang="ko-KR" sz="1800" b="0" dirty="0" smtClean="0">
                <a:solidFill>
                  <a:srgbClr val="000000"/>
                </a:solidFill>
                <a:latin typeface="Arial" panose="020B0604020202020204" pitchFamily="34" charset="0"/>
                <a:ea typeface="굴림" panose="020B0600000101010101" pitchFamily="34" charset="-127"/>
                <a:cs typeface="Arial" panose="020B0604020202020204" pitchFamily="34" charset="0"/>
              </a:rPr>
              <a:t>802.11-2016</a:t>
            </a:r>
            <a:endParaRPr kumimoji="1" lang="en-GB" altLang="ko-KR" sz="1800" b="0" dirty="0">
              <a:solidFill>
                <a:srgbClr val="000000"/>
              </a:solidFill>
              <a:latin typeface="Arial" panose="020B0604020202020204" pitchFamily="34" charset="0"/>
              <a:ea typeface="굴림" panose="020B0600000101010101" pitchFamily="34" charset="-127"/>
              <a:cs typeface="Arial" panose="020B0604020202020204" pitchFamily="34" charset="0"/>
            </a:endParaRPr>
          </a:p>
          <a:p>
            <a:pPr marL="0" lvl="0" indent="0">
              <a:buNone/>
            </a:pPr>
            <a:r>
              <a:rPr kumimoji="1" lang="en-GB" altLang="ko-KR" sz="1800" b="0" dirty="0">
                <a:solidFill>
                  <a:srgbClr val="000000"/>
                </a:solidFill>
                <a:latin typeface="Arial" panose="020B0604020202020204" pitchFamily="34" charset="0"/>
                <a:ea typeface="굴림" panose="020B0600000101010101" pitchFamily="34" charset="-127"/>
                <a:cs typeface="Arial" panose="020B0604020202020204" pitchFamily="34" charset="0"/>
              </a:rPr>
              <a:t>[3] </a:t>
            </a:r>
            <a:r>
              <a:rPr kumimoji="1" lang="en-US" sz="1800" b="0" dirty="0">
                <a:solidFill>
                  <a:srgbClr val="000000"/>
                </a:solidFill>
                <a:latin typeface="HGP創英角ｺﾞｼｯｸUB"/>
              </a:rPr>
              <a:t>IEEE 802.11 Draft </a:t>
            </a:r>
            <a:r>
              <a:rPr kumimoji="1" lang="en-US" sz="1800" b="0" dirty="0" smtClean="0">
                <a:solidFill>
                  <a:srgbClr val="000000"/>
                </a:solidFill>
                <a:latin typeface="HGP創英角ｺﾞｼｯｸUB"/>
              </a:rPr>
              <a:t>P802.11ax_D1.1</a:t>
            </a:r>
            <a:endParaRPr kumimoji="1" lang="en-US" sz="1800" b="0" dirty="0">
              <a:solidFill>
                <a:srgbClr val="000000"/>
              </a:solidFill>
              <a:latin typeface="HGP創英角ｺﾞｼｯｸUB"/>
            </a:endParaRPr>
          </a:p>
        </p:txBody>
      </p:sp>
      <p:sp>
        <p:nvSpPr>
          <p:cNvPr id="3" name="Title 2"/>
          <p:cNvSpPr>
            <a:spLocks noGrp="1"/>
          </p:cNvSpPr>
          <p:nvPr>
            <p:ph type="title"/>
          </p:nvPr>
        </p:nvSpPr>
        <p:spPr>
          <a:xfrm>
            <a:off x="685800" y="685800"/>
            <a:ext cx="7772400" cy="609600"/>
          </a:xfrm>
        </p:spPr>
        <p:txBody>
          <a:bodyPr/>
          <a:lstStyle/>
          <a:p>
            <a:r>
              <a:rPr lang="en-US" dirty="0" smtClean="0"/>
              <a:t>References</a:t>
            </a:r>
            <a:endParaRPr lang="en-US" dirty="0"/>
          </a:p>
        </p:txBody>
      </p:sp>
      <p:sp>
        <p:nvSpPr>
          <p:cNvPr id="4" name="Date Placeholder 3"/>
          <p:cNvSpPr>
            <a:spLocks noGrp="1"/>
          </p:cNvSpPr>
          <p:nvPr>
            <p:ph type="dt" sz="half" idx="10"/>
          </p:nvPr>
        </p:nvSpPr>
        <p:spPr/>
        <p:txBody>
          <a:bodyPr/>
          <a:lstStyle/>
          <a:p>
            <a:pPr>
              <a:defRPr/>
            </a:pPr>
            <a:r>
              <a:rPr lang="en-US" dirty="0">
                <a:solidFill>
                  <a:srgbClr val="000000"/>
                </a:solidFill>
              </a:rPr>
              <a:t>March 2017</a:t>
            </a:r>
          </a:p>
        </p:txBody>
      </p:sp>
      <p:sp>
        <p:nvSpPr>
          <p:cNvPr id="5" name="Footer Placeholder 4"/>
          <p:cNvSpPr>
            <a:spLocks noGrp="1"/>
          </p:cNvSpPr>
          <p:nvPr>
            <p:ph type="ftr" sz="quarter" idx="11"/>
          </p:nvPr>
        </p:nvSpPr>
        <p:spPr/>
        <p:txBody>
          <a:bodyPr/>
          <a:lstStyle/>
          <a:p>
            <a:pPr>
              <a:defRPr/>
            </a:pPr>
            <a:r>
              <a:rPr lang="en-US" dirty="0">
                <a:solidFill>
                  <a:srgbClr val="000000"/>
                </a:solidFill>
              </a:rPr>
              <a:t>Rojan Chitrakar</a:t>
            </a:r>
          </a:p>
        </p:txBody>
      </p:sp>
      <p:sp>
        <p:nvSpPr>
          <p:cNvPr id="6" name="Slide Number Placeholder 5"/>
          <p:cNvSpPr>
            <a:spLocks noGrp="1"/>
          </p:cNvSpPr>
          <p:nvPr>
            <p:ph type="sldNum" sz="quarter" idx="12"/>
          </p:nvPr>
        </p:nvSpPr>
        <p:spPr/>
        <p:txBody>
          <a:bodyPr/>
          <a:lstStyle/>
          <a:p>
            <a:pPr>
              <a:defRPr/>
            </a:pPr>
            <a:r>
              <a:rPr lang="en-US">
                <a:solidFill>
                  <a:srgbClr val="000000"/>
                </a:solidFill>
              </a:rPr>
              <a:t>Slide </a:t>
            </a:r>
            <a:fld id="{54FC9212-A276-4579-8D5E-ABD8504D37DD}" type="slidenum">
              <a:rPr lang="en-US" smtClean="0">
                <a:solidFill>
                  <a:srgbClr val="000000"/>
                </a:solidFill>
              </a:rPr>
              <a:pPr>
                <a:defRPr/>
              </a:pPr>
              <a:t>13</a:t>
            </a:fld>
            <a:endParaRPr lang="en-US">
              <a:solidFill>
                <a:srgbClr val="000000"/>
              </a:solidFill>
            </a:endParaRPr>
          </a:p>
        </p:txBody>
      </p:sp>
    </p:spTree>
    <p:extLst>
      <p:ext uri="{BB962C8B-B14F-4D97-AF65-F5344CB8AC3E}">
        <p14:creationId xmlns:p14="http://schemas.microsoft.com/office/powerpoint/2010/main" val="567039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657497" y="1412276"/>
            <a:ext cx="7772400" cy="568924"/>
          </a:xfrm>
        </p:spPr>
        <p:txBody>
          <a:bodyPr/>
          <a:lstStyle/>
          <a:p>
            <a:pPr marL="0" indent="0">
              <a:buNone/>
            </a:pPr>
            <a:r>
              <a:rPr lang="en-US" sz="2000" b="0" dirty="0" smtClean="0"/>
              <a:t>In this presentation we highlight possible improvements in medium access efficiency during Triggered UL MU. The issue is mentioned in CID 8555.</a:t>
            </a:r>
            <a:endParaRPr lang="en-US" sz="2000" b="0" dirty="0"/>
          </a:p>
        </p:txBody>
      </p:sp>
      <p:sp>
        <p:nvSpPr>
          <p:cNvPr id="3" name="Title 2"/>
          <p:cNvSpPr>
            <a:spLocks noGrp="1"/>
          </p:cNvSpPr>
          <p:nvPr>
            <p:ph type="title"/>
          </p:nvPr>
        </p:nvSpPr>
        <p:spPr>
          <a:xfrm>
            <a:off x="685800" y="685800"/>
            <a:ext cx="7772400" cy="609600"/>
          </a:xfrm>
        </p:spPr>
        <p:txBody>
          <a:bodyPr/>
          <a:lstStyle/>
          <a:p>
            <a:r>
              <a:rPr lang="en-US" dirty="0" smtClean="0"/>
              <a:t>Introduction</a:t>
            </a:r>
            <a:endParaRPr lang="en-US" dirty="0"/>
          </a:p>
        </p:txBody>
      </p:sp>
      <p:sp>
        <p:nvSpPr>
          <p:cNvPr id="4" name="Date Placeholder 3"/>
          <p:cNvSpPr>
            <a:spLocks noGrp="1"/>
          </p:cNvSpPr>
          <p:nvPr>
            <p:ph type="dt" sz="half" idx="10"/>
          </p:nvPr>
        </p:nvSpPr>
        <p:spPr/>
        <p:txBody>
          <a:bodyPr/>
          <a:lstStyle/>
          <a:p>
            <a:pPr>
              <a:defRPr/>
            </a:pPr>
            <a:r>
              <a:rPr lang="en-US" dirty="0"/>
              <a:t>March 2017</a:t>
            </a:r>
          </a:p>
        </p:txBody>
      </p:sp>
      <p:sp>
        <p:nvSpPr>
          <p:cNvPr id="5" name="Footer Placeholder 4"/>
          <p:cNvSpPr>
            <a:spLocks noGrp="1"/>
          </p:cNvSpPr>
          <p:nvPr>
            <p:ph type="ftr" sz="quarter" idx="11"/>
          </p:nvPr>
        </p:nvSpPr>
        <p:spPr/>
        <p:txBody>
          <a:bodyPr/>
          <a:lstStyle/>
          <a:p>
            <a:pPr>
              <a:defRPr/>
            </a:pPr>
            <a:r>
              <a:rPr lang="en-US" dirty="0"/>
              <a:t>Rojan Chitrakar</a:t>
            </a:r>
          </a:p>
        </p:txBody>
      </p:sp>
      <p:sp>
        <p:nvSpPr>
          <p:cNvPr id="6" name="Slide Number Placeholder 5"/>
          <p:cNvSpPr>
            <a:spLocks noGrp="1"/>
          </p:cNvSpPr>
          <p:nvPr>
            <p:ph type="sldNum" sz="quarter" idx="12"/>
          </p:nvPr>
        </p:nvSpPr>
        <p:spPr/>
        <p:txBody>
          <a:bodyPr/>
          <a:lstStyle/>
          <a:p>
            <a:pPr>
              <a:defRPr/>
            </a:pPr>
            <a:r>
              <a:rPr lang="en-US"/>
              <a:t>Slide </a:t>
            </a:r>
            <a:fld id="{54FC9212-A276-4579-8D5E-ABD8504D37DD}" type="slidenum">
              <a:rPr lang="en-US" smtClean="0"/>
              <a:pPr>
                <a:defRPr/>
              </a:pPr>
              <a:t>2</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1102560228"/>
              </p:ext>
            </p:extLst>
          </p:nvPr>
        </p:nvGraphicFramePr>
        <p:xfrm>
          <a:off x="533400" y="2194560"/>
          <a:ext cx="7924799" cy="4206240"/>
        </p:xfrm>
        <a:graphic>
          <a:graphicData uri="http://schemas.openxmlformats.org/drawingml/2006/table">
            <a:tbl>
              <a:tblPr firstRow="1" firstCol="1" bandRow="1">
                <a:tableStyleId>{5C22544A-7EE6-4342-B048-85BDC9FD1C3A}</a:tableStyleId>
              </a:tblPr>
              <a:tblGrid>
                <a:gridCol w="884552"/>
                <a:gridCol w="1132662"/>
                <a:gridCol w="4078785"/>
                <a:gridCol w="1828800"/>
              </a:tblGrid>
              <a:tr h="243840">
                <a:tc>
                  <a:txBody>
                    <a:bodyPr/>
                    <a:lstStyle/>
                    <a:p>
                      <a:pPr marL="0" marR="0" algn="ctr">
                        <a:spcBef>
                          <a:spcPts val="0"/>
                        </a:spcBef>
                        <a:spcAft>
                          <a:spcPts val="0"/>
                        </a:spcAft>
                      </a:pPr>
                      <a:r>
                        <a:rPr lang="en-US" sz="1600" dirty="0">
                          <a:solidFill>
                            <a:schemeClr val="tx1"/>
                          </a:solidFill>
                          <a:effectLst/>
                        </a:rPr>
                        <a:t>CID</a:t>
                      </a:r>
                      <a:endParaRPr lang="en-US" sz="18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600" dirty="0">
                          <a:solidFill>
                            <a:schemeClr val="tx1"/>
                          </a:solidFill>
                          <a:effectLst/>
                        </a:rPr>
                        <a:t>P.L</a:t>
                      </a:r>
                      <a:endParaRPr lang="en-US" sz="18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600" dirty="0">
                          <a:solidFill>
                            <a:schemeClr val="tx1"/>
                          </a:solidFill>
                          <a:effectLst/>
                        </a:rPr>
                        <a:t>Comment</a:t>
                      </a:r>
                      <a:endParaRPr lang="en-US" sz="18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en-US" sz="1600" dirty="0">
                          <a:solidFill>
                            <a:schemeClr val="tx1"/>
                          </a:solidFill>
                          <a:effectLst/>
                        </a:rPr>
                        <a:t>Proposed Change</a:t>
                      </a:r>
                      <a:endParaRPr lang="en-US" sz="18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39700">
                <a:tc>
                  <a:txBody>
                    <a:bodyPr/>
                    <a:lstStyle/>
                    <a:p>
                      <a:pPr marL="0" marR="0" algn="l">
                        <a:spcBef>
                          <a:spcPts val="0"/>
                        </a:spcBef>
                        <a:spcAft>
                          <a:spcPts val="0"/>
                        </a:spcAft>
                      </a:pPr>
                      <a:r>
                        <a:rPr lang="en-US" sz="1600" b="0" dirty="0" smtClean="0">
                          <a:solidFill>
                            <a:schemeClr val="tx1"/>
                          </a:solidFill>
                          <a:effectLst/>
                        </a:rPr>
                        <a:t>8555</a:t>
                      </a:r>
                      <a:endParaRPr lang="en-US" sz="1800" b="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US" sz="1600" dirty="0" smtClean="0">
                          <a:solidFill>
                            <a:schemeClr val="tx1"/>
                          </a:solidFill>
                          <a:effectLst/>
                        </a:rPr>
                        <a:t>170.36</a:t>
                      </a:r>
                      <a:endParaRPr lang="en-US" sz="18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SG" sz="1200" dirty="0" smtClean="0">
                          <a:solidFill>
                            <a:schemeClr val="tx1"/>
                          </a:solidFill>
                          <a:effectLst/>
                        </a:rPr>
                        <a:t>Based on the description of the subsequent paragraph, the ED based CCA considers the status of a wide band channel on a 20 MHz granularity, i.e. as long as the 20 MHz channels containing the allocated RUs are considered idle, even if the other 20 MHz channels are busy (including the primary 20 MHz), a STA is still allowed to transmit the HE trigger- based PPDU. However, </a:t>
                      </a:r>
                      <a:r>
                        <a:rPr lang="en-SG" sz="1200" b="1" dirty="0" smtClean="0">
                          <a:solidFill>
                            <a:schemeClr val="tx1"/>
                          </a:solidFill>
                          <a:effectLst/>
                        </a:rPr>
                        <a:t>the virtual CS i.e. NAV is considered over the whole wide band. Even a narrow band OBSS transmission on the primary 20 MHz channel will set the STA's Inter-BSS NAV thereby rendering all the remaining 20 MHz channels of the wide band unusable for UL MU even when the ED based CCA returns idle on those 20 MHz channels. </a:t>
                      </a:r>
                      <a:r>
                        <a:rPr lang="en-SG" sz="1200" dirty="0" smtClean="0">
                          <a:solidFill>
                            <a:schemeClr val="tx1"/>
                          </a:solidFill>
                          <a:effectLst/>
                        </a:rPr>
                        <a:t>As such, it will be beneficial to record, in addition to the duration of the Inter-BSS NAV, the busy/idle state of the 20 MHz channels other than the primary 20 </a:t>
                      </a:r>
                      <a:r>
                        <a:rPr lang="en-SG" sz="1200" dirty="0" err="1" smtClean="0">
                          <a:solidFill>
                            <a:schemeClr val="tx1"/>
                          </a:solidFill>
                          <a:effectLst/>
                        </a:rPr>
                        <a:t>MHz.</a:t>
                      </a:r>
                      <a:r>
                        <a:rPr lang="en-SG" sz="1200" dirty="0" smtClean="0">
                          <a:solidFill>
                            <a:schemeClr val="tx1"/>
                          </a:solidFill>
                          <a:effectLst/>
                        </a:rPr>
                        <a:t> If the 20 MHz channels containing the allocated RUs are considered idle by both the ED based CCA as well as the inter-BSS NAV, a STA should be allowed to transmit the HE trigger- based PPDU on the allocated RU. This will prevent a narrow band OBSS transmission from blocking the use of a wide band channel for UL MU.</a:t>
                      </a:r>
                      <a:endParaRPr lang="en-US" sz="14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gn="l">
                        <a:spcBef>
                          <a:spcPts val="0"/>
                        </a:spcBef>
                        <a:spcAft>
                          <a:spcPts val="0"/>
                        </a:spcAft>
                      </a:pPr>
                      <a:r>
                        <a:rPr lang="en-SG" sz="1000" dirty="0" smtClean="0">
                          <a:solidFill>
                            <a:schemeClr val="tx1"/>
                          </a:solidFill>
                          <a:effectLst/>
                          <a:latin typeface="Times New Roman" panose="02020603050405020304" pitchFamily="18" charset="0"/>
                          <a:ea typeface="Malgun Gothic" panose="020B0503020000020004" pitchFamily="34" charset="-127"/>
                        </a:rPr>
                        <a:t>When recording the inter-BSS NAV set by an inter-BSS PPDU, in addition to recording the NAV duration of the Inter-BSS PPDU, the busy/idle state of the 20 MHz channels other than the primary 20 MHz are also recorded. A STA may also keep this record in conjunction with the HE bandwidth query report operation. This allows the virtual CS to be considered on a 20 MHz granularity as well i.e. the virtual CS is considered busy on a 20 MHz channel only if the NAV counter is nonzero and the 20 MHz channel was recorded as busy when the NAV was recorded. If the 20 MHz channels containing the allocated RUs in a Trigger frame are considered idle by both the ED based CCA as well as the virtual CS, a STA is allowed to transmit the HE trigger- based PPDU on the allocated RU.</a:t>
                      </a:r>
                      <a:endParaRPr lang="en-US" sz="1200" dirty="0">
                        <a:solidFill>
                          <a:schemeClr val="tx1"/>
                        </a:solidFill>
                        <a:effectLst/>
                        <a:latin typeface="Times New Roman" panose="02020603050405020304" pitchFamily="18" charset="0"/>
                        <a:ea typeface="Malgun Gothic" panose="020B0503020000020004" pitchFamily="34" charset="-127"/>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0701488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4775" y="1295400"/>
            <a:ext cx="5153025" cy="3276600"/>
          </a:xfrm>
        </p:spPr>
        <p:txBody>
          <a:bodyPr/>
          <a:lstStyle/>
          <a:p>
            <a:pPr marL="0" indent="0">
              <a:buNone/>
            </a:pPr>
            <a:r>
              <a:rPr lang="en-US" b="0" u="sng" dirty="0" smtClean="0"/>
              <a:t>Current UL MU CS rule:</a:t>
            </a:r>
          </a:p>
          <a:p>
            <a:pPr marL="0" indent="0">
              <a:buNone/>
            </a:pPr>
            <a:endParaRPr lang="en-US" sz="800" b="0" u="sng" dirty="0" smtClean="0"/>
          </a:p>
          <a:p>
            <a:r>
              <a:rPr lang="en-US" sz="1800" b="0" dirty="0" smtClean="0"/>
              <a:t>If the CS Required bit in a Trigger frame is set to 1, a STA solicited by the Trigger frame is required to consider the status of CCA using energy detect (ED) and the </a:t>
            </a:r>
            <a:r>
              <a:rPr lang="en-US" sz="1800" b="0" dirty="0"/>
              <a:t>virtual </a:t>
            </a:r>
            <a:r>
              <a:rPr lang="en-US" sz="1800" b="0" dirty="0" smtClean="0"/>
              <a:t>CS before UL MU transmission in response to the Trigger frame. </a:t>
            </a:r>
          </a:p>
          <a:p>
            <a:pPr lvl="1"/>
            <a:r>
              <a:rPr lang="en-US" sz="1600" b="0" dirty="0" smtClean="0"/>
              <a:t>ED is performed at </a:t>
            </a:r>
            <a:r>
              <a:rPr lang="en-US" sz="1600" b="0" dirty="0"/>
              <a:t>least </a:t>
            </a:r>
            <a:r>
              <a:rPr lang="en-US" sz="1600" b="0" dirty="0" smtClean="0"/>
              <a:t>on the 20 MHZ channel/s containing the RU allocated for the STA.</a:t>
            </a:r>
            <a:endParaRPr lang="en-US" sz="1600" b="0" dirty="0"/>
          </a:p>
          <a:p>
            <a:pPr lvl="1"/>
            <a:r>
              <a:rPr lang="en-US" sz="1600" dirty="0" smtClean="0"/>
              <a:t>Virtual CS indicates idle if basic NAV is zero; busy if basic NAV is non-zero.</a:t>
            </a:r>
            <a:endParaRPr lang="en-US" sz="1600" dirty="0"/>
          </a:p>
        </p:txBody>
      </p:sp>
      <p:sp>
        <p:nvSpPr>
          <p:cNvPr id="3" name="Title 2"/>
          <p:cNvSpPr>
            <a:spLocks noGrp="1"/>
          </p:cNvSpPr>
          <p:nvPr>
            <p:ph type="title"/>
          </p:nvPr>
        </p:nvSpPr>
        <p:spPr>
          <a:xfrm>
            <a:off x="457200" y="685800"/>
            <a:ext cx="7772400" cy="457200"/>
          </a:xfrm>
        </p:spPr>
        <p:txBody>
          <a:bodyPr/>
          <a:lstStyle/>
          <a:p>
            <a:r>
              <a:rPr lang="en-US" dirty="0" smtClean="0"/>
              <a:t>Background: </a:t>
            </a:r>
            <a:r>
              <a:rPr lang="en-SG" dirty="0"/>
              <a:t>UL MU CS</a:t>
            </a:r>
            <a:endParaRPr lang="en-US" dirty="0"/>
          </a:p>
        </p:txBody>
      </p:sp>
      <p:sp>
        <p:nvSpPr>
          <p:cNvPr id="4" name="Date Placeholder 3"/>
          <p:cNvSpPr>
            <a:spLocks noGrp="1"/>
          </p:cNvSpPr>
          <p:nvPr>
            <p:ph type="dt" sz="half" idx="10"/>
          </p:nvPr>
        </p:nvSpPr>
        <p:spPr/>
        <p:txBody>
          <a:bodyPr/>
          <a:lstStyle/>
          <a:p>
            <a:pPr>
              <a:defRPr/>
            </a:pPr>
            <a:r>
              <a:rPr lang="en-US" dirty="0"/>
              <a:t>March 2017</a:t>
            </a:r>
          </a:p>
        </p:txBody>
      </p:sp>
      <p:sp>
        <p:nvSpPr>
          <p:cNvPr id="5" name="Footer Placeholder 4"/>
          <p:cNvSpPr>
            <a:spLocks noGrp="1"/>
          </p:cNvSpPr>
          <p:nvPr>
            <p:ph type="ftr" sz="quarter" idx="11"/>
          </p:nvPr>
        </p:nvSpPr>
        <p:spPr/>
        <p:txBody>
          <a:bodyPr/>
          <a:lstStyle/>
          <a:p>
            <a:pPr>
              <a:defRPr/>
            </a:pPr>
            <a:r>
              <a:rPr lang="en-US" dirty="0"/>
              <a:t>Rojan Chitrakar</a:t>
            </a:r>
          </a:p>
        </p:txBody>
      </p:sp>
      <p:sp>
        <p:nvSpPr>
          <p:cNvPr id="6" name="Slide Number Placeholder 5"/>
          <p:cNvSpPr>
            <a:spLocks noGrp="1"/>
          </p:cNvSpPr>
          <p:nvPr>
            <p:ph type="sldNum" sz="quarter" idx="12"/>
          </p:nvPr>
        </p:nvSpPr>
        <p:spPr/>
        <p:txBody>
          <a:bodyPr/>
          <a:lstStyle/>
          <a:p>
            <a:pPr>
              <a:defRPr/>
            </a:pPr>
            <a:r>
              <a:rPr lang="en-US"/>
              <a:t>Slide </a:t>
            </a:r>
            <a:fld id="{54FC9212-A276-4579-8D5E-ABD8504D37DD}" type="slidenum">
              <a:rPr lang="en-US" smtClean="0"/>
              <a:pPr>
                <a:defRPr/>
              </a:pPr>
              <a:t>3</a:t>
            </a:fld>
            <a:endParaRPr lang="en-US"/>
          </a:p>
        </p:txBody>
      </p:sp>
      <p:pic>
        <p:nvPicPr>
          <p:cNvPr id="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53025" y="1600200"/>
            <a:ext cx="3914775" cy="235205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ontent Placeholder 1"/>
          <p:cNvSpPr txBox="1">
            <a:spLocks/>
          </p:cNvSpPr>
          <p:nvPr/>
        </p:nvSpPr>
        <p:spPr bwMode="auto">
          <a:xfrm>
            <a:off x="104775" y="4800600"/>
            <a:ext cx="89154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sz="1800" b="0" dirty="0" smtClean="0"/>
              <a:t>The STA is allowed to transmit HE trigger based PPDU on the allocated RU if all the following conditions are true:</a:t>
            </a:r>
          </a:p>
          <a:p>
            <a:pPr lvl="1"/>
            <a:r>
              <a:rPr lang="en-US" sz="1600" dirty="0" smtClean="0"/>
              <a:t>Virtual CS indicates idle</a:t>
            </a:r>
          </a:p>
          <a:p>
            <a:pPr lvl="1"/>
            <a:r>
              <a:rPr lang="en-US" sz="1600" dirty="0" smtClean="0"/>
              <a:t>ED returns idle on all the 20 MHz channels containing the allocated RU</a:t>
            </a:r>
            <a:endParaRPr lang="en-US" sz="1600" dirty="0"/>
          </a:p>
        </p:txBody>
      </p:sp>
    </p:spTree>
    <p:extLst>
      <p:ext uri="{BB962C8B-B14F-4D97-AF65-F5344CB8AC3E}">
        <p14:creationId xmlns:p14="http://schemas.microsoft.com/office/powerpoint/2010/main" val="242401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85800"/>
            <a:ext cx="7772400" cy="457200"/>
          </a:xfrm>
        </p:spPr>
        <p:txBody>
          <a:bodyPr/>
          <a:lstStyle/>
          <a:p>
            <a:r>
              <a:rPr lang="en-SG" dirty="0" smtClean="0"/>
              <a:t>Motivation (1/2)</a:t>
            </a:r>
            <a:endParaRPr lang="en-US" dirty="0"/>
          </a:p>
        </p:txBody>
      </p:sp>
      <p:sp>
        <p:nvSpPr>
          <p:cNvPr id="4" name="Date Placeholder 3"/>
          <p:cNvSpPr>
            <a:spLocks noGrp="1"/>
          </p:cNvSpPr>
          <p:nvPr>
            <p:ph type="dt" sz="half" idx="10"/>
          </p:nvPr>
        </p:nvSpPr>
        <p:spPr/>
        <p:txBody>
          <a:bodyPr/>
          <a:lstStyle/>
          <a:p>
            <a:pPr>
              <a:defRPr/>
            </a:pPr>
            <a:r>
              <a:rPr lang="en-US" dirty="0"/>
              <a:t>March 2017</a:t>
            </a:r>
          </a:p>
        </p:txBody>
      </p:sp>
      <p:sp>
        <p:nvSpPr>
          <p:cNvPr id="5" name="Footer Placeholder 4"/>
          <p:cNvSpPr>
            <a:spLocks noGrp="1"/>
          </p:cNvSpPr>
          <p:nvPr>
            <p:ph type="ftr" sz="quarter" idx="11"/>
          </p:nvPr>
        </p:nvSpPr>
        <p:spPr/>
        <p:txBody>
          <a:bodyPr/>
          <a:lstStyle/>
          <a:p>
            <a:pPr>
              <a:defRPr/>
            </a:pPr>
            <a:r>
              <a:rPr lang="en-US" dirty="0"/>
              <a:t>Rojan Chitrakar</a:t>
            </a:r>
          </a:p>
        </p:txBody>
      </p:sp>
      <p:sp>
        <p:nvSpPr>
          <p:cNvPr id="6" name="Slide Number Placeholder 5"/>
          <p:cNvSpPr>
            <a:spLocks noGrp="1"/>
          </p:cNvSpPr>
          <p:nvPr>
            <p:ph type="sldNum" sz="quarter" idx="12"/>
          </p:nvPr>
        </p:nvSpPr>
        <p:spPr/>
        <p:txBody>
          <a:bodyPr/>
          <a:lstStyle/>
          <a:p>
            <a:pPr>
              <a:defRPr/>
            </a:pPr>
            <a:r>
              <a:rPr lang="en-US"/>
              <a:t>Slide </a:t>
            </a:r>
            <a:fld id="{54FC9212-A276-4579-8D5E-ABD8504D37DD}" type="slidenum">
              <a:rPr lang="en-US" smtClean="0"/>
              <a:pPr>
                <a:defRPr/>
              </a:pPr>
              <a:t>4</a:t>
            </a:fld>
            <a:endParaRPr lang="en-US"/>
          </a:p>
        </p:txBody>
      </p:sp>
      <p:sp>
        <p:nvSpPr>
          <p:cNvPr id="8" name="TextBox 7"/>
          <p:cNvSpPr txBox="1"/>
          <p:nvPr/>
        </p:nvSpPr>
        <p:spPr>
          <a:xfrm>
            <a:off x="169333" y="4724400"/>
            <a:ext cx="8787116" cy="1323439"/>
          </a:xfrm>
          <a:prstGeom prst="rect">
            <a:avLst/>
          </a:prstGeom>
          <a:noFill/>
        </p:spPr>
        <p:txBody>
          <a:bodyPr wrap="square" rtlCol="0">
            <a:spAutoFit/>
          </a:bodyPr>
          <a:lstStyle/>
          <a:p>
            <a:r>
              <a:rPr lang="en-US" sz="2000" dirty="0" smtClean="0"/>
              <a:t>However, if a non-AP STA’s </a:t>
            </a:r>
            <a:r>
              <a:rPr lang="en-US" sz="2000" dirty="0"/>
              <a:t>basic NAV is </a:t>
            </a:r>
            <a:r>
              <a:rPr lang="en-US" sz="2000" dirty="0" smtClean="0"/>
              <a:t>non-zero due to OBSS transmission on the primary channel, current UL MU CS mechanism prevents the STA’s UL MU transmission </a:t>
            </a:r>
            <a:r>
              <a:rPr lang="en-US" sz="2000" dirty="0" smtClean="0">
                <a:solidFill>
                  <a:srgbClr val="0070C0"/>
                </a:solidFill>
              </a:rPr>
              <a:t>even when the OBSS transmission may be a narrow band transmission and only overlaps on some of the operating 20 MHz channels of the STA</a:t>
            </a:r>
            <a:r>
              <a:rPr lang="en-US" sz="2000" dirty="0" smtClean="0"/>
              <a:t>.</a:t>
            </a:r>
            <a:endParaRPr lang="en-SG" sz="2000" dirty="0"/>
          </a:p>
        </p:txBody>
      </p:sp>
      <p:grpSp>
        <p:nvGrpSpPr>
          <p:cNvPr id="20" name="Group 19"/>
          <p:cNvGrpSpPr/>
          <p:nvPr/>
        </p:nvGrpSpPr>
        <p:grpSpPr>
          <a:xfrm>
            <a:off x="152400" y="1600200"/>
            <a:ext cx="3762375" cy="2514600"/>
            <a:chOff x="228600" y="1600200"/>
            <a:chExt cx="3762375" cy="2514600"/>
          </a:xfrm>
        </p:grpSpPr>
        <p:pic>
          <p:nvPicPr>
            <p:cNvPr id="307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600200"/>
              <a:ext cx="3762375"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TextBox 13"/>
            <p:cNvSpPr txBox="1"/>
            <p:nvPr/>
          </p:nvSpPr>
          <p:spPr>
            <a:xfrm>
              <a:off x="914400" y="3853190"/>
              <a:ext cx="1099981" cy="261610"/>
            </a:xfrm>
            <a:prstGeom prst="rect">
              <a:avLst/>
            </a:prstGeom>
            <a:noFill/>
          </p:spPr>
          <p:txBody>
            <a:bodyPr wrap="none" rtlCol="0">
              <a:spAutoFit/>
            </a:bodyPr>
            <a:lstStyle/>
            <a:p>
              <a:r>
                <a:rPr lang="en-US" sz="1100" dirty="0" smtClean="0"/>
                <a:t>ED returns busy</a:t>
              </a:r>
              <a:endParaRPr lang="en-SG" sz="1100" dirty="0"/>
            </a:p>
          </p:txBody>
        </p:sp>
        <p:cxnSp>
          <p:nvCxnSpPr>
            <p:cNvPr id="18" name="Straight Arrow Connector 17"/>
            <p:cNvCxnSpPr/>
            <p:nvPr/>
          </p:nvCxnSpPr>
          <p:spPr bwMode="auto">
            <a:xfrm flipV="1">
              <a:off x="1464391" y="3548390"/>
              <a:ext cx="0" cy="38100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5" name="Content Placeholder 1"/>
          <p:cNvSpPr>
            <a:spLocks noGrp="1"/>
          </p:cNvSpPr>
          <p:nvPr>
            <p:ph idx="1"/>
          </p:nvPr>
        </p:nvSpPr>
        <p:spPr>
          <a:xfrm>
            <a:off x="3962400" y="1524000"/>
            <a:ext cx="5153025" cy="2895600"/>
          </a:xfrm>
        </p:spPr>
        <p:txBody>
          <a:bodyPr/>
          <a:lstStyle/>
          <a:p>
            <a:r>
              <a:rPr lang="en-US" sz="1800" b="0" dirty="0" smtClean="0"/>
              <a:t>During UL MU CS for triggered transmissions, STA needs to consider the result of ED sensing only on the 20 MHz channels </a:t>
            </a:r>
            <a:r>
              <a:rPr lang="en-US" sz="1800" b="0" dirty="0"/>
              <a:t>containing the RU allocated </a:t>
            </a:r>
            <a:r>
              <a:rPr lang="en-US" sz="1800" b="0" dirty="0" smtClean="0"/>
              <a:t>to the STA.</a:t>
            </a:r>
          </a:p>
          <a:p>
            <a:r>
              <a:rPr lang="en-US" sz="1800" b="0" dirty="0" smtClean="0"/>
              <a:t>If a STA’s basic NAV is zero and the ED sensing on all of the 20 MHz channels containing the RU allocated to the STA returns idle, the STA is allowed to transmit its trigger-based PPDU regardless of the interference on the other operating channels.</a:t>
            </a:r>
            <a:endParaRPr lang="en-US" sz="1600" dirty="0"/>
          </a:p>
        </p:txBody>
      </p:sp>
    </p:spTree>
    <p:extLst>
      <p:ext uri="{BB962C8B-B14F-4D97-AF65-F5344CB8AC3E}">
        <p14:creationId xmlns:p14="http://schemas.microsoft.com/office/powerpoint/2010/main" val="21237504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p:nvPr/>
        </p:nvGrpSpPr>
        <p:grpSpPr>
          <a:xfrm>
            <a:off x="4876226" y="990600"/>
            <a:ext cx="4039174" cy="3327400"/>
            <a:chOff x="4493552" y="1143000"/>
            <a:chExt cx="4039174" cy="3327400"/>
          </a:xfrm>
        </p:grpSpPr>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3552" y="1143000"/>
              <a:ext cx="4039174" cy="332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Oval 15"/>
            <p:cNvSpPr>
              <a:spLocks noChangeAspect="1"/>
            </p:cNvSpPr>
            <p:nvPr/>
          </p:nvSpPr>
          <p:spPr>
            <a:xfrm>
              <a:off x="5571000" y="3351675"/>
              <a:ext cx="144000" cy="144000"/>
            </a:xfrm>
            <a:prstGeom prst="ellipse">
              <a:avLst/>
            </a:prstGeom>
            <a:solidFill>
              <a:srgbClr val="BBE0E3"/>
            </a:solidFill>
            <a:ln w="254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smtClean="0">
                  <a:ln>
                    <a:noFill/>
                  </a:ln>
                  <a:solidFill>
                    <a:srgbClr val="000000"/>
                  </a:solidFill>
                  <a:effectLst/>
                  <a:uLnTx/>
                  <a:uFillTx/>
                  <a:latin typeface="HGP創英角ｺﾞｼｯｸUB"/>
                </a:rPr>
                <a:t>1</a:t>
              </a:r>
              <a:endParaRPr kumimoji="0" lang="en-US" sz="900" b="1" i="0" u="none" strike="noStrike" kern="0" cap="none" spc="0" normalizeH="0" baseline="0" noProof="0" dirty="0">
                <a:ln>
                  <a:noFill/>
                </a:ln>
                <a:solidFill>
                  <a:srgbClr val="000000"/>
                </a:solidFill>
                <a:effectLst/>
                <a:uLnTx/>
                <a:uFillTx/>
                <a:latin typeface="HGP創英角ｺﾞｼｯｸUB"/>
              </a:endParaRPr>
            </a:p>
          </p:txBody>
        </p:sp>
        <p:sp>
          <p:nvSpPr>
            <p:cNvPr id="17" name="Oval 16"/>
            <p:cNvSpPr>
              <a:spLocks noChangeAspect="1"/>
            </p:cNvSpPr>
            <p:nvPr/>
          </p:nvSpPr>
          <p:spPr>
            <a:xfrm>
              <a:off x="6790200" y="1524000"/>
              <a:ext cx="144000" cy="144000"/>
            </a:xfrm>
            <a:prstGeom prst="ellipse">
              <a:avLst/>
            </a:prstGeom>
            <a:solidFill>
              <a:srgbClr val="BBE0E3"/>
            </a:solidFill>
            <a:ln w="254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900" b="1" kern="0" dirty="0">
                  <a:solidFill>
                    <a:srgbClr val="000000"/>
                  </a:solidFill>
                  <a:latin typeface="HGP創英角ｺﾞｼｯｸUB"/>
                </a:rPr>
                <a:t>3</a:t>
              </a:r>
              <a:endParaRPr kumimoji="0" lang="en-US" sz="900" b="1" i="0" u="none" strike="noStrike" kern="0" cap="none" spc="0" normalizeH="0" baseline="0" noProof="0" dirty="0">
                <a:ln>
                  <a:noFill/>
                </a:ln>
                <a:solidFill>
                  <a:srgbClr val="000000"/>
                </a:solidFill>
                <a:effectLst/>
                <a:uLnTx/>
                <a:uFillTx/>
                <a:latin typeface="HGP創英角ｺﾞｼｯｸUB"/>
              </a:endParaRPr>
            </a:p>
          </p:txBody>
        </p:sp>
        <p:sp>
          <p:nvSpPr>
            <p:cNvPr id="18" name="Oval 17"/>
            <p:cNvSpPr>
              <a:spLocks noChangeAspect="1"/>
            </p:cNvSpPr>
            <p:nvPr/>
          </p:nvSpPr>
          <p:spPr>
            <a:xfrm>
              <a:off x="6256800" y="1752600"/>
              <a:ext cx="144000" cy="144000"/>
            </a:xfrm>
            <a:prstGeom prst="ellipse">
              <a:avLst/>
            </a:prstGeom>
            <a:solidFill>
              <a:srgbClr val="BBE0E3"/>
            </a:solidFill>
            <a:ln w="254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smtClean="0">
                  <a:ln>
                    <a:noFill/>
                  </a:ln>
                  <a:solidFill>
                    <a:srgbClr val="000000"/>
                  </a:solidFill>
                  <a:effectLst/>
                  <a:uLnTx/>
                  <a:uFillTx/>
                  <a:latin typeface="HGP創英角ｺﾞｼｯｸUB"/>
                </a:rPr>
                <a:t>2</a:t>
              </a:r>
              <a:endParaRPr kumimoji="0" lang="en-US" sz="900" b="1" i="0" u="none" strike="noStrike" kern="0" cap="none" spc="0" normalizeH="0" baseline="0" noProof="0" dirty="0">
                <a:ln>
                  <a:noFill/>
                </a:ln>
                <a:solidFill>
                  <a:srgbClr val="000000"/>
                </a:solidFill>
                <a:effectLst/>
                <a:uLnTx/>
                <a:uFillTx/>
                <a:latin typeface="HGP創英角ｺﾞｼｯｸUB"/>
              </a:endParaRPr>
            </a:p>
          </p:txBody>
        </p:sp>
      </p:grpSp>
      <p:sp>
        <p:nvSpPr>
          <p:cNvPr id="2" name="Content Placeholder 1"/>
          <p:cNvSpPr>
            <a:spLocks noGrp="1"/>
          </p:cNvSpPr>
          <p:nvPr>
            <p:ph idx="1"/>
          </p:nvPr>
        </p:nvSpPr>
        <p:spPr>
          <a:xfrm>
            <a:off x="76199" y="4419600"/>
            <a:ext cx="8985093" cy="1219200"/>
          </a:xfrm>
        </p:spPr>
        <p:txBody>
          <a:bodyPr/>
          <a:lstStyle/>
          <a:p>
            <a:pPr>
              <a:buFont typeface="+mj-lt"/>
              <a:buAutoNum type="arabicPeriod"/>
            </a:pPr>
            <a:r>
              <a:rPr lang="en-US" sz="1600" b="0" dirty="0" smtClean="0"/>
              <a:t>STA2 receives a 40 MHz OBSS PPDU from AP2 and sets the basic NAV.</a:t>
            </a:r>
            <a:endParaRPr lang="en-SG" sz="1600" b="0" dirty="0" smtClean="0"/>
          </a:p>
          <a:p>
            <a:pPr>
              <a:buFont typeface="+mj-lt"/>
              <a:buAutoNum type="arabicPeriod"/>
            </a:pPr>
            <a:r>
              <a:rPr lang="en-SG" sz="1600" b="0" dirty="0" smtClean="0"/>
              <a:t>STA2 receives trigger frame from AP1 with the CS Required bit set to 1 and performs UL MU CS. Since its basic </a:t>
            </a:r>
            <a:r>
              <a:rPr lang="en-SG" sz="1600" b="0" dirty="0"/>
              <a:t>NAV is </a:t>
            </a:r>
            <a:r>
              <a:rPr lang="en-SG" sz="1600" b="0" dirty="0" smtClean="0"/>
              <a:t>non-zero, virtual </a:t>
            </a:r>
            <a:r>
              <a:rPr lang="en-SG" sz="1600" b="0" dirty="0"/>
              <a:t>CS indicates </a:t>
            </a:r>
            <a:r>
              <a:rPr lang="en-SG" sz="1600" b="0" dirty="0" smtClean="0"/>
              <a:t>busy. </a:t>
            </a:r>
            <a:r>
              <a:rPr lang="en-SG" sz="1600" b="0" dirty="0"/>
              <a:t>ED </a:t>
            </a:r>
            <a:r>
              <a:rPr lang="en-SG" sz="1600" b="0" dirty="0" smtClean="0"/>
              <a:t>sensing </a:t>
            </a:r>
            <a:r>
              <a:rPr lang="en-SG" sz="1600" b="0" dirty="0"/>
              <a:t>on CH3 and CH4 returns </a:t>
            </a:r>
            <a:r>
              <a:rPr lang="en-SG" sz="1600" b="0" dirty="0" smtClean="0"/>
              <a:t>idle.</a:t>
            </a:r>
          </a:p>
          <a:p>
            <a:pPr>
              <a:buFont typeface="+mj-lt"/>
              <a:buAutoNum type="arabicPeriod"/>
            </a:pPr>
            <a:r>
              <a:rPr lang="en-SG" sz="1600" b="0" dirty="0" smtClean="0"/>
              <a:t>Since </a:t>
            </a:r>
            <a:r>
              <a:rPr lang="en-SG" sz="1600" b="0" dirty="0"/>
              <a:t>virtual CS indicates busy, </a:t>
            </a:r>
            <a:r>
              <a:rPr lang="en-SG" sz="1600" b="0" dirty="0" smtClean="0">
                <a:solidFill>
                  <a:srgbClr val="FF0000"/>
                </a:solidFill>
              </a:rPr>
              <a:t>even </a:t>
            </a:r>
            <a:r>
              <a:rPr lang="en-SG" sz="1600" b="0" dirty="0">
                <a:solidFill>
                  <a:srgbClr val="FF0000"/>
                </a:solidFill>
              </a:rPr>
              <a:t>though </a:t>
            </a:r>
            <a:r>
              <a:rPr lang="en-SG" sz="1600" b="0" dirty="0" smtClean="0">
                <a:solidFill>
                  <a:srgbClr val="FF0000"/>
                </a:solidFill>
              </a:rPr>
              <a:t>ED based sensing on CH3 </a:t>
            </a:r>
            <a:r>
              <a:rPr lang="en-SG" sz="1600" b="0" dirty="0">
                <a:solidFill>
                  <a:srgbClr val="FF0000"/>
                </a:solidFill>
              </a:rPr>
              <a:t>and </a:t>
            </a:r>
            <a:r>
              <a:rPr lang="en-SG" sz="1600" b="0" dirty="0" smtClean="0">
                <a:solidFill>
                  <a:srgbClr val="FF0000"/>
                </a:solidFill>
              </a:rPr>
              <a:t>CH4 </a:t>
            </a:r>
            <a:r>
              <a:rPr lang="en-SG" sz="1600" b="0" dirty="0">
                <a:solidFill>
                  <a:srgbClr val="FF0000"/>
                </a:solidFill>
              </a:rPr>
              <a:t>returns </a:t>
            </a:r>
            <a:r>
              <a:rPr lang="en-SG" sz="1600" b="0" dirty="0" smtClean="0">
                <a:solidFill>
                  <a:srgbClr val="FF0000"/>
                </a:solidFill>
              </a:rPr>
              <a:t>idle,</a:t>
            </a:r>
            <a:r>
              <a:rPr lang="en-SG" sz="1600" b="0" dirty="0" smtClean="0"/>
              <a:t> </a:t>
            </a:r>
            <a:r>
              <a:rPr lang="en-SG" sz="1600" b="0" dirty="0" smtClean="0">
                <a:solidFill>
                  <a:srgbClr val="FF0000"/>
                </a:solidFill>
              </a:rPr>
              <a:t>STA2 </a:t>
            </a:r>
            <a:r>
              <a:rPr lang="en-SG" sz="1600" b="0" dirty="0">
                <a:solidFill>
                  <a:srgbClr val="FF0000"/>
                </a:solidFill>
              </a:rPr>
              <a:t>is </a:t>
            </a:r>
            <a:r>
              <a:rPr lang="en-SG" sz="1600" b="0" dirty="0" smtClean="0">
                <a:solidFill>
                  <a:srgbClr val="FF0000"/>
                </a:solidFill>
              </a:rPr>
              <a:t>not </a:t>
            </a:r>
            <a:r>
              <a:rPr lang="en-SG" sz="1600" b="0" dirty="0">
                <a:solidFill>
                  <a:srgbClr val="FF0000"/>
                </a:solidFill>
              </a:rPr>
              <a:t>allowed to </a:t>
            </a:r>
            <a:r>
              <a:rPr lang="en-SG" sz="1600" b="0" dirty="0" smtClean="0">
                <a:solidFill>
                  <a:srgbClr val="FF0000"/>
                </a:solidFill>
              </a:rPr>
              <a:t>transmit its trigger based PPDU</a:t>
            </a:r>
            <a:r>
              <a:rPr lang="en-SG" sz="1600" b="0" dirty="0" smtClean="0"/>
              <a:t> on the allocated RU on CH3 and CH4.</a:t>
            </a:r>
            <a:endParaRPr lang="en-SG" sz="1400" b="0" dirty="0" smtClean="0"/>
          </a:p>
        </p:txBody>
      </p:sp>
      <p:sp>
        <p:nvSpPr>
          <p:cNvPr id="3" name="Title 2"/>
          <p:cNvSpPr>
            <a:spLocks noGrp="1"/>
          </p:cNvSpPr>
          <p:nvPr>
            <p:ph type="title"/>
          </p:nvPr>
        </p:nvSpPr>
        <p:spPr>
          <a:xfrm>
            <a:off x="457200" y="685800"/>
            <a:ext cx="7772400" cy="457200"/>
          </a:xfrm>
        </p:spPr>
        <p:txBody>
          <a:bodyPr/>
          <a:lstStyle/>
          <a:p>
            <a:r>
              <a:rPr lang="en-SG" dirty="0" smtClean="0"/>
              <a:t>Motivation (2/2)</a:t>
            </a:r>
            <a:endParaRPr lang="en-US" dirty="0"/>
          </a:p>
        </p:txBody>
      </p:sp>
      <p:sp>
        <p:nvSpPr>
          <p:cNvPr id="4" name="Date Placeholder 3"/>
          <p:cNvSpPr>
            <a:spLocks noGrp="1"/>
          </p:cNvSpPr>
          <p:nvPr>
            <p:ph type="dt" sz="half" idx="10"/>
          </p:nvPr>
        </p:nvSpPr>
        <p:spPr/>
        <p:txBody>
          <a:bodyPr/>
          <a:lstStyle/>
          <a:p>
            <a:pPr>
              <a:defRPr/>
            </a:pPr>
            <a:r>
              <a:rPr lang="en-US" dirty="0"/>
              <a:t>March 2017</a:t>
            </a:r>
          </a:p>
        </p:txBody>
      </p:sp>
      <p:sp>
        <p:nvSpPr>
          <p:cNvPr id="5" name="Footer Placeholder 4"/>
          <p:cNvSpPr>
            <a:spLocks noGrp="1"/>
          </p:cNvSpPr>
          <p:nvPr>
            <p:ph type="ftr" sz="quarter" idx="11"/>
          </p:nvPr>
        </p:nvSpPr>
        <p:spPr/>
        <p:txBody>
          <a:bodyPr/>
          <a:lstStyle/>
          <a:p>
            <a:pPr>
              <a:defRPr/>
            </a:pPr>
            <a:r>
              <a:rPr lang="en-US" dirty="0"/>
              <a:t>Rojan Chitrakar</a:t>
            </a:r>
          </a:p>
        </p:txBody>
      </p:sp>
      <p:sp>
        <p:nvSpPr>
          <p:cNvPr id="6" name="Slide Number Placeholder 5"/>
          <p:cNvSpPr>
            <a:spLocks noGrp="1"/>
          </p:cNvSpPr>
          <p:nvPr>
            <p:ph type="sldNum" sz="quarter" idx="12"/>
          </p:nvPr>
        </p:nvSpPr>
        <p:spPr/>
        <p:txBody>
          <a:bodyPr/>
          <a:lstStyle/>
          <a:p>
            <a:pPr>
              <a:defRPr/>
            </a:pPr>
            <a:r>
              <a:rPr lang="en-US"/>
              <a:t>Slide </a:t>
            </a:r>
            <a:fld id="{54FC9212-A276-4579-8D5E-ABD8504D37DD}" type="slidenum">
              <a:rPr lang="en-US" smtClean="0"/>
              <a:pPr>
                <a:defRPr/>
              </a:pPr>
              <a:t>5</a:t>
            </a:fld>
            <a:endParaRPr lang="en-US"/>
          </a:p>
        </p:txBody>
      </p:sp>
      <p:sp>
        <p:nvSpPr>
          <p:cNvPr id="7" name="TextBox 6"/>
          <p:cNvSpPr txBox="1"/>
          <p:nvPr/>
        </p:nvSpPr>
        <p:spPr>
          <a:xfrm>
            <a:off x="1219200" y="3581400"/>
            <a:ext cx="1752600" cy="523220"/>
          </a:xfrm>
          <a:prstGeom prst="rect">
            <a:avLst/>
          </a:prstGeom>
          <a:noFill/>
        </p:spPr>
        <p:txBody>
          <a:bodyPr wrap="square" rtlCol="0">
            <a:spAutoFit/>
          </a:bodyPr>
          <a:lstStyle/>
          <a:p>
            <a:r>
              <a:rPr lang="en-US" sz="1400" dirty="0" smtClean="0"/>
              <a:t>OBSS overlaps on the primary 80 MHz</a:t>
            </a:r>
            <a:endParaRPr lang="en-SG" sz="1400" dirty="0"/>
          </a:p>
        </p:txBody>
      </p:sp>
      <p:sp>
        <p:nvSpPr>
          <p:cNvPr id="11" name="Content Placeholder 1"/>
          <p:cNvSpPr txBox="1">
            <a:spLocks/>
          </p:cNvSpPr>
          <p:nvPr/>
        </p:nvSpPr>
        <p:spPr bwMode="auto">
          <a:xfrm>
            <a:off x="76200" y="1219200"/>
            <a:ext cx="1214934"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buFontTx/>
              <a:buNone/>
            </a:pPr>
            <a:r>
              <a:rPr lang="en-US" sz="1400" u="sng" dirty="0" smtClean="0"/>
              <a:t>Example:</a:t>
            </a:r>
            <a:endParaRPr lang="en-SG" sz="1400" b="0" dirty="0"/>
          </a:p>
        </p:txBody>
      </p:sp>
      <p:sp>
        <p:nvSpPr>
          <p:cNvPr id="12" name="Content Placeholder 1"/>
          <p:cNvSpPr txBox="1">
            <a:spLocks/>
          </p:cNvSpPr>
          <p:nvPr/>
        </p:nvSpPr>
        <p:spPr bwMode="auto">
          <a:xfrm>
            <a:off x="76200" y="5867400"/>
            <a:ext cx="8991600" cy="533400"/>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buFontTx/>
              <a:buNone/>
            </a:pPr>
            <a:r>
              <a:rPr lang="en-US" sz="1600" b="0" dirty="0" smtClean="0"/>
              <a:t>Since STA2’s transmission on CH3 and CH4 would not interfere with BSS2 transmissions,</a:t>
            </a:r>
          </a:p>
          <a:p>
            <a:pPr marL="0" indent="0">
              <a:buFontTx/>
              <a:buNone/>
            </a:pPr>
            <a:r>
              <a:rPr lang="en-US" sz="1600" b="0" dirty="0" smtClean="0"/>
              <a:t> </a:t>
            </a:r>
            <a:r>
              <a:rPr lang="en-US" sz="1600" b="0" dirty="0" smtClean="0">
                <a:solidFill>
                  <a:srgbClr val="FF0000"/>
                </a:solidFill>
              </a:rPr>
              <a:t>not allowing the STA to transmit on the non-overlapped 20 MHz channels is a waste of valuable spectrum</a:t>
            </a:r>
            <a:r>
              <a:rPr lang="en-US" sz="1600" b="0" dirty="0" smtClean="0"/>
              <a:t>.</a:t>
            </a:r>
            <a:endParaRPr lang="en-US" sz="1200" b="0" dirty="0"/>
          </a:p>
        </p:txBody>
      </p:sp>
      <p:pic>
        <p:nvPicPr>
          <p:cNvPr id="1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524000"/>
            <a:ext cx="3505200" cy="1976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62537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199" y="3505200"/>
            <a:ext cx="8985093" cy="2057400"/>
          </a:xfrm>
        </p:spPr>
        <p:txBody>
          <a:bodyPr/>
          <a:lstStyle/>
          <a:p>
            <a:r>
              <a:rPr lang="en-US" sz="1800" dirty="0" smtClean="0"/>
              <a:t>Virtual CS reports busy/idle states per 20 MHz channel</a:t>
            </a:r>
            <a:r>
              <a:rPr lang="en-US" sz="1800" b="0" dirty="0" smtClean="0"/>
              <a:t>. During UL MU CS, if basic NAV is non-zero virtual CS indicates the channels covered by OBSS BW as busy; rest of the STA’s operating channels are indicated as idle.</a:t>
            </a:r>
          </a:p>
          <a:p>
            <a:endParaRPr lang="en-US" sz="1800" b="0" dirty="0" smtClean="0"/>
          </a:p>
          <a:p>
            <a:pPr marL="355600" indent="-355600"/>
            <a:r>
              <a:rPr lang="en-US" sz="1800" b="0" dirty="0" smtClean="0"/>
              <a:t>If either virtual CS or ED sensing indicates a 20 MHz channel as busy, UL MU CS returns busy, else it returns idle.</a:t>
            </a:r>
            <a:endParaRPr lang="en-US" sz="1800" b="0" dirty="0"/>
          </a:p>
        </p:txBody>
      </p:sp>
      <p:sp>
        <p:nvSpPr>
          <p:cNvPr id="3" name="Title 2"/>
          <p:cNvSpPr>
            <a:spLocks noGrp="1"/>
          </p:cNvSpPr>
          <p:nvPr>
            <p:ph type="title"/>
          </p:nvPr>
        </p:nvSpPr>
        <p:spPr>
          <a:xfrm>
            <a:off x="457200" y="685800"/>
            <a:ext cx="7772400" cy="457200"/>
          </a:xfrm>
        </p:spPr>
        <p:txBody>
          <a:bodyPr/>
          <a:lstStyle/>
          <a:p>
            <a:r>
              <a:rPr lang="en-SG" dirty="0" smtClean="0"/>
              <a:t>Proposed enhancement to </a:t>
            </a:r>
            <a:r>
              <a:rPr lang="en-SG" dirty="0"/>
              <a:t>UL MU </a:t>
            </a:r>
            <a:r>
              <a:rPr lang="en-SG" dirty="0" smtClean="0"/>
              <a:t>CS (1/2)</a:t>
            </a:r>
            <a:endParaRPr lang="en-US" dirty="0"/>
          </a:p>
        </p:txBody>
      </p:sp>
      <p:sp>
        <p:nvSpPr>
          <p:cNvPr id="4" name="Date Placeholder 3"/>
          <p:cNvSpPr>
            <a:spLocks noGrp="1"/>
          </p:cNvSpPr>
          <p:nvPr>
            <p:ph type="dt" sz="half" idx="10"/>
          </p:nvPr>
        </p:nvSpPr>
        <p:spPr/>
        <p:txBody>
          <a:bodyPr/>
          <a:lstStyle/>
          <a:p>
            <a:pPr>
              <a:defRPr/>
            </a:pPr>
            <a:r>
              <a:rPr lang="en-US" dirty="0"/>
              <a:t>March 2017</a:t>
            </a:r>
          </a:p>
        </p:txBody>
      </p:sp>
      <p:sp>
        <p:nvSpPr>
          <p:cNvPr id="5" name="Footer Placeholder 4"/>
          <p:cNvSpPr>
            <a:spLocks noGrp="1"/>
          </p:cNvSpPr>
          <p:nvPr>
            <p:ph type="ftr" sz="quarter" idx="11"/>
          </p:nvPr>
        </p:nvSpPr>
        <p:spPr/>
        <p:txBody>
          <a:bodyPr/>
          <a:lstStyle/>
          <a:p>
            <a:pPr>
              <a:defRPr/>
            </a:pPr>
            <a:r>
              <a:rPr lang="en-US" dirty="0"/>
              <a:t>Rojan Chitrakar</a:t>
            </a:r>
          </a:p>
        </p:txBody>
      </p:sp>
      <p:sp>
        <p:nvSpPr>
          <p:cNvPr id="6" name="Slide Number Placeholder 5"/>
          <p:cNvSpPr>
            <a:spLocks noGrp="1"/>
          </p:cNvSpPr>
          <p:nvPr>
            <p:ph type="sldNum" sz="quarter" idx="12"/>
          </p:nvPr>
        </p:nvSpPr>
        <p:spPr/>
        <p:txBody>
          <a:bodyPr/>
          <a:lstStyle/>
          <a:p>
            <a:pPr>
              <a:defRPr/>
            </a:pPr>
            <a:r>
              <a:rPr lang="en-US"/>
              <a:t>Slide </a:t>
            </a:r>
            <a:fld id="{54FC9212-A276-4579-8D5E-ABD8504D37DD}" type="slidenum">
              <a:rPr lang="en-US" smtClean="0"/>
              <a:pPr>
                <a:defRPr/>
              </a:pPr>
              <a:t>6</a:t>
            </a:fld>
            <a:endParaRPr lang="en-US"/>
          </a:p>
        </p:txBody>
      </p:sp>
      <p:sp>
        <p:nvSpPr>
          <p:cNvPr id="51" name="Content Placeholder 1"/>
          <p:cNvSpPr txBox="1">
            <a:spLocks/>
          </p:cNvSpPr>
          <p:nvPr/>
        </p:nvSpPr>
        <p:spPr bwMode="auto">
          <a:xfrm>
            <a:off x="76200" y="1676400"/>
            <a:ext cx="8985093"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sz="2000" b="0" dirty="0" smtClean="0"/>
              <a:t>When operating on wide-band channels, </a:t>
            </a:r>
            <a:r>
              <a:rPr lang="en-US" sz="2000" dirty="0" smtClean="0"/>
              <a:t>non-AP STAs keep track of OBSS transmission bandwidth</a:t>
            </a:r>
            <a:r>
              <a:rPr lang="en-US" sz="2000" b="0" dirty="0" smtClean="0"/>
              <a:t>:</a:t>
            </a:r>
          </a:p>
          <a:p>
            <a:pPr lvl="1"/>
            <a:r>
              <a:rPr lang="en-US" sz="1800" dirty="0" smtClean="0"/>
              <a:t>STA records the bandwidth of OBSS PPDU as OBSS BW.</a:t>
            </a:r>
          </a:p>
          <a:p>
            <a:pPr lvl="1"/>
            <a:r>
              <a:rPr lang="en-US" sz="1800" b="0" dirty="0" smtClean="0"/>
              <a:t>When the basic NAV duration counter reaches 0, OBSS BW is reset to 0.</a:t>
            </a:r>
            <a:endParaRPr lang="en-US" sz="1600" b="0" dirty="0"/>
          </a:p>
        </p:txBody>
      </p:sp>
    </p:spTree>
    <p:extLst>
      <p:ext uri="{BB962C8B-B14F-4D97-AF65-F5344CB8AC3E}">
        <p14:creationId xmlns:p14="http://schemas.microsoft.com/office/powerpoint/2010/main" val="10355374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6400" y="1651000"/>
            <a:ext cx="3560223" cy="312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ontent Placeholder 1"/>
          <p:cNvSpPr>
            <a:spLocks noGrp="1"/>
          </p:cNvSpPr>
          <p:nvPr>
            <p:ph idx="1"/>
          </p:nvPr>
        </p:nvSpPr>
        <p:spPr>
          <a:xfrm>
            <a:off x="152399" y="4400632"/>
            <a:ext cx="3581401" cy="399968"/>
          </a:xfrm>
        </p:spPr>
        <p:txBody>
          <a:bodyPr/>
          <a:lstStyle/>
          <a:p>
            <a:pPr marL="0" indent="0">
              <a:buNone/>
            </a:pPr>
            <a:r>
              <a:rPr lang="en-US" sz="1600" b="0" dirty="0" smtClean="0"/>
              <a:t>Parameters </a:t>
            </a:r>
            <a:r>
              <a:rPr lang="en-US" sz="1600" b="0" dirty="0"/>
              <a:t>related to </a:t>
            </a:r>
            <a:r>
              <a:rPr lang="en-US" sz="1600" b="0" dirty="0" smtClean="0"/>
              <a:t>the example:</a:t>
            </a:r>
            <a:endParaRPr lang="en-SG" sz="1600" b="0" dirty="0"/>
          </a:p>
        </p:txBody>
      </p:sp>
      <p:sp>
        <p:nvSpPr>
          <p:cNvPr id="3" name="Title 2"/>
          <p:cNvSpPr>
            <a:spLocks noGrp="1"/>
          </p:cNvSpPr>
          <p:nvPr>
            <p:ph type="title"/>
          </p:nvPr>
        </p:nvSpPr>
        <p:spPr>
          <a:xfrm>
            <a:off x="457200" y="685800"/>
            <a:ext cx="7772400" cy="457200"/>
          </a:xfrm>
        </p:spPr>
        <p:txBody>
          <a:bodyPr/>
          <a:lstStyle/>
          <a:p>
            <a:r>
              <a:rPr lang="en-SG" dirty="0" smtClean="0"/>
              <a:t>Proposed enhancement to </a:t>
            </a:r>
            <a:r>
              <a:rPr lang="en-SG" dirty="0"/>
              <a:t>UL MU </a:t>
            </a:r>
            <a:r>
              <a:rPr lang="en-SG" dirty="0" smtClean="0"/>
              <a:t>CS (2/2)</a:t>
            </a:r>
            <a:endParaRPr lang="en-US" dirty="0"/>
          </a:p>
        </p:txBody>
      </p:sp>
      <p:sp>
        <p:nvSpPr>
          <p:cNvPr id="4" name="Date Placeholder 3"/>
          <p:cNvSpPr>
            <a:spLocks noGrp="1"/>
          </p:cNvSpPr>
          <p:nvPr>
            <p:ph type="dt" sz="half" idx="10"/>
          </p:nvPr>
        </p:nvSpPr>
        <p:spPr/>
        <p:txBody>
          <a:bodyPr/>
          <a:lstStyle/>
          <a:p>
            <a:pPr>
              <a:defRPr/>
            </a:pPr>
            <a:r>
              <a:rPr lang="en-US" dirty="0"/>
              <a:t>March 2017</a:t>
            </a:r>
          </a:p>
        </p:txBody>
      </p:sp>
      <p:sp>
        <p:nvSpPr>
          <p:cNvPr id="5" name="Footer Placeholder 4"/>
          <p:cNvSpPr>
            <a:spLocks noGrp="1"/>
          </p:cNvSpPr>
          <p:nvPr>
            <p:ph type="ftr" sz="quarter" idx="11"/>
          </p:nvPr>
        </p:nvSpPr>
        <p:spPr/>
        <p:txBody>
          <a:bodyPr/>
          <a:lstStyle/>
          <a:p>
            <a:pPr>
              <a:defRPr/>
            </a:pPr>
            <a:r>
              <a:rPr lang="en-US" dirty="0"/>
              <a:t>Rojan Chitrakar</a:t>
            </a:r>
          </a:p>
        </p:txBody>
      </p:sp>
      <p:sp>
        <p:nvSpPr>
          <p:cNvPr id="6" name="Slide Number Placeholder 5"/>
          <p:cNvSpPr>
            <a:spLocks noGrp="1"/>
          </p:cNvSpPr>
          <p:nvPr>
            <p:ph type="sldNum" sz="quarter" idx="12"/>
          </p:nvPr>
        </p:nvSpPr>
        <p:spPr/>
        <p:txBody>
          <a:bodyPr/>
          <a:lstStyle/>
          <a:p>
            <a:pPr>
              <a:defRPr/>
            </a:pPr>
            <a:r>
              <a:rPr lang="en-US"/>
              <a:t>Slide </a:t>
            </a:r>
            <a:fld id="{54FC9212-A276-4579-8D5E-ABD8504D37DD}" type="slidenum">
              <a:rPr lang="en-US" smtClean="0"/>
              <a:pPr>
                <a:defRPr/>
              </a:pPr>
              <a:t>7</a:t>
            </a:fld>
            <a:endParaRPr lang="en-US"/>
          </a:p>
        </p:txBody>
      </p:sp>
      <p:graphicFrame>
        <p:nvGraphicFramePr>
          <p:cNvPr id="58" name="Table 57"/>
          <p:cNvGraphicFramePr>
            <a:graphicFrameLocks noGrp="1"/>
          </p:cNvGraphicFramePr>
          <p:nvPr>
            <p:extLst>
              <p:ext uri="{D42A27DB-BD31-4B8C-83A1-F6EECF244321}">
                <p14:modId xmlns:p14="http://schemas.microsoft.com/office/powerpoint/2010/main" val="1760051664"/>
              </p:ext>
            </p:extLst>
          </p:nvPr>
        </p:nvGraphicFramePr>
        <p:xfrm>
          <a:off x="152400" y="4817352"/>
          <a:ext cx="5244889" cy="1431048"/>
        </p:xfrm>
        <a:graphic>
          <a:graphicData uri="http://schemas.openxmlformats.org/drawingml/2006/table">
            <a:tbl>
              <a:tblPr firstRow="1" bandRow="1"/>
              <a:tblGrid>
                <a:gridCol w="749089"/>
                <a:gridCol w="914400"/>
                <a:gridCol w="899943"/>
                <a:gridCol w="893819"/>
                <a:gridCol w="893819"/>
                <a:gridCol w="893819"/>
              </a:tblGrid>
              <a:tr h="230832">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t>CH#</a:t>
                      </a:r>
                      <a:endParaRPr lang="en-SG" sz="900" dirty="0"/>
                    </a:p>
                  </a:txBody>
                  <a:tcPr>
                    <a:lnL w="12700" cmpd="sng">
                      <a:solidFill>
                        <a:srgbClr val="000000"/>
                      </a:solid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900" dirty="0" smtClean="0"/>
                        <a:t>Basic NAV</a:t>
                      </a:r>
                      <a:endParaRPr lang="en-SG" sz="900" dirty="0" smtClean="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solidFill>
                            <a:srgbClr val="FF0000"/>
                          </a:solidFill>
                        </a:rPr>
                        <a:t>OBSS BW</a:t>
                      </a:r>
                      <a:endParaRPr lang="en-SG" sz="900" dirty="0">
                        <a:solidFill>
                          <a:schemeClr val="tx1"/>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t>Virtual CS</a:t>
                      </a:r>
                      <a:endParaRPr lang="en-SG" sz="9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t>ED</a:t>
                      </a:r>
                      <a:r>
                        <a:rPr lang="en-US" sz="900" baseline="0" dirty="0" smtClean="0"/>
                        <a:t> result</a:t>
                      </a:r>
                      <a:endParaRPr lang="en-SG" sz="900" dirty="0"/>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t>UL MU CS</a:t>
                      </a:r>
                      <a:endParaRPr lang="en-SG" sz="900" dirty="0"/>
                    </a:p>
                  </a:txBody>
                  <a:tcPr>
                    <a:lnL w="12700" cap="flat" cmpd="sng" algn="ctr">
                      <a:solidFill>
                        <a:srgbClr val="000000"/>
                      </a:solidFill>
                      <a:prstDash val="solid"/>
                      <a:round/>
                      <a:headEnd type="none" w="med" len="med"/>
                      <a:tailEnd type="none" w="med" len="med"/>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solidFill>
                      <a:srgbClr val="FFFFFF">
                        <a:lumMod val="85000"/>
                      </a:srgbClr>
                    </a:solidFill>
                  </a:tcPr>
                </a:tc>
              </a:tr>
              <a:tr h="239094">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t>CH4</a:t>
                      </a:r>
                      <a:endParaRPr lang="en-SG" sz="900" dirty="0"/>
                    </a:p>
                  </a:txBody>
                  <a:tcPr>
                    <a:lnL w="12700" cmpd="sng">
                      <a:solidFill>
                        <a:srgbClr val="000000"/>
                      </a:solidFill>
                    </a:lnL>
                    <a:lnR w="12700" cmpd="sng">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solidFill>
                            <a:srgbClr val="FF0000"/>
                          </a:solidFill>
                        </a:rPr>
                        <a:t>&gt;</a:t>
                      </a:r>
                      <a:r>
                        <a:rPr lang="en-US" sz="900" baseline="0" dirty="0" smtClean="0">
                          <a:solidFill>
                            <a:srgbClr val="FF0000"/>
                          </a:solidFill>
                        </a:rPr>
                        <a:t> 0</a:t>
                      </a:r>
                      <a:endParaRPr lang="en-SG" sz="900" dirty="0">
                        <a:solidFill>
                          <a:schemeClr val="tx1"/>
                        </a:solidFill>
                      </a:endParaRPr>
                    </a:p>
                  </a:txBody>
                  <a:tcPr anchor="ctr">
                    <a:lnL w="12700" cap="flat" cmpd="sng" algn="ctr">
                      <a:solidFill>
                        <a:srgbClr val="000000"/>
                      </a:solidFill>
                      <a:prstDash val="solid"/>
                      <a:round/>
                      <a:headEnd type="none" w="med" len="med"/>
                      <a:tailEnd type="none" w="med" len="med"/>
                    </a:lnL>
                    <a:lnR w="12700" cmpd="sng">
                      <a:solidFill>
                        <a:srgbClr val="000000"/>
                      </a:solid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t>40 MHz</a:t>
                      </a:r>
                      <a:endParaRPr lang="en-SG" sz="900" dirty="0"/>
                    </a:p>
                  </a:txBody>
                  <a:tcPr anchor="ctr">
                    <a:lnL w="12700" cmpd="sng">
                      <a:solidFill>
                        <a:srgbClr val="000000"/>
                      </a:solidFill>
                    </a:lnL>
                    <a:lnR w="12700" cap="flat" cmpd="sng" algn="ctr">
                      <a:solidFill>
                        <a:srgbClr val="000000"/>
                      </a:solidFill>
                      <a:prstDash val="solid"/>
                      <a:round/>
                      <a:headEnd type="none" w="med" len="med"/>
                      <a:tailEnd type="none" w="med" len="med"/>
                    </a:lnR>
                    <a:lnT w="12700" cmpd="sng">
                      <a:solidFill>
                        <a:srgbClr val="000000"/>
                      </a:solid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solidFill>
                            <a:srgbClr val="00B050"/>
                          </a:solidFill>
                        </a:rPr>
                        <a:t>Idle</a:t>
                      </a:r>
                      <a:endParaRPr lang="en-SG" sz="900" dirty="0">
                        <a:solidFill>
                          <a:srgbClr val="00B050"/>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solidFill>
                            <a:srgbClr val="00B050"/>
                          </a:solidFill>
                        </a:rPr>
                        <a:t>Idle</a:t>
                      </a:r>
                      <a:endParaRPr lang="en-SG" sz="900" dirty="0">
                        <a:solidFill>
                          <a:srgbClr val="00B050"/>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solidFill>
                            <a:srgbClr val="00B050"/>
                          </a:solidFill>
                        </a:rPr>
                        <a:t>Idle</a:t>
                      </a:r>
                      <a:endParaRPr lang="en-SG" sz="900" dirty="0">
                        <a:solidFill>
                          <a:srgbClr val="00B050"/>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r h="239094">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t>CH3</a:t>
                      </a:r>
                      <a:endParaRPr lang="en-SG" sz="900" dirty="0"/>
                    </a:p>
                  </a:txBody>
                  <a:tcPr>
                    <a:lnL w="12700" cmpd="sng">
                      <a:solidFill>
                        <a:srgbClr val="000000"/>
                      </a:solidFill>
                    </a:lnL>
                    <a:lnR w="12700" cmpd="sng">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lang="en-SG" sz="1200"/>
                    </a:p>
                  </a:txBody>
                  <a:tcPr/>
                </a:tc>
                <a:tc vMerge="1">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endParaRPr lang="en-SG" sz="1200" dirty="0"/>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solidFill>
                            <a:srgbClr val="00B050"/>
                          </a:solidFill>
                        </a:rPr>
                        <a:t>Idle</a:t>
                      </a:r>
                      <a:endParaRPr lang="en-SG" sz="900" dirty="0">
                        <a:solidFill>
                          <a:srgbClr val="00B050"/>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solidFill>
                            <a:srgbClr val="00B050"/>
                          </a:solidFill>
                        </a:rPr>
                        <a:t>Idle</a:t>
                      </a:r>
                      <a:endParaRPr lang="en-SG" sz="900" dirty="0">
                        <a:solidFill>
                          <a:srgbClr val="00B050"/>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solidFill>
                            <a:srgbClr val="00B050"/>
                          </a:solidFill>
                        </a:rPr>
                        <a:t>Idle</a:t>
                      </a:r>
                      <a:endParaRPr lang="en-SG" sz="900" dirty="0">
                        <a:solidFill>
                          <a:srgbClr val="00B050"/>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r h="239094">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t>CH2</a:t>
                      </a:r>
                      <a:endParaRPr lang="en-SG" sz="900" dirty="0"/>
                    </a:p>
                  </a:txBody>
                  <a:tcPr>
                    <a:lnL w="12700" cmpd="sng">
                      <a:solidFill>
                        <a:srgbClr val="000000"/>
                      </a:solidFill>
                    </a:lnL>
                    <a:lnR w="12700" cmpd="sng">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lang="en-SG" sz="1200" dirty="0"/>
                    </a:p>
                  </a:txBody>
                  <a:tcPr/>
                </a:tc>
                <a:tc vMerge="1">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endParaRPr lang="en-SG" sz="1200" dirty="0">
                        <a:solidFill>
                          <a:srgbClr val="FF0000"/>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solidFill>
                            <a:srgbClr val="FF0000"/>
                          </a:solidFill>
                        </a:rPr>
                        <a:t>Busy</a:t>
                      </a:r>
                      <a:endParaRPr lang="en-SG" sz="900" dirty="0">
                        <a:solidFill>
                          <a:srgbClr val="FF0000"/>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solidFill>
                            <a:srgbClr val="FF0000"/>
                          </a:solidFill>
                        </a:rPr>
                        <a:t>Busy</a:t>
                      </a:r>
                      <a:endParaRPr lang="en-SG" sz="900" dirty="0">
                        <a:solidFill>
                          <a:srgbClr val="FF0000"/>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solidFill>
                            <a:srgbClr val="FF0000"/>
                          </a:solidFill>
                        </a:rPr>
                        <a:t>Busy</a:t>
                      </a:r>
                      <a:endParaRPr lang="en-SG" sz="900" dirty="0">
                        <a:solidFill>
                          <a:srgbClr val="FF0000"/>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r h="239094">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t>CH1</a:t>
                      </a:r>
                      <a:endParaRPr lang="en-SG" sz="900" dirty="0"/>
                    </a:p>
                  </a:txBody>
                  <a:tcPr>
                    <a:lnL w="12700" cmpd="sng">
                      <a:solidFill>
                        <a:srgbClr val="000000"/>
                      </a:solidFill>
                    </a:lnL>
                    <a:lnR w="12700" cmpd="sng">
                      <a:solidFill>
                        <a:srgbClr val="000000"/>
                      </a:solid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endParaRPr lang="en-SG" sz="1200" dirty="0"/>
                    </a:p>
                  </a:txBody>
                  <a:tcPr/>
                </a:tc>
                <a:tc vMerge="1">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endParaRPr lang="en-SG" sz="1200" dirty="0">
                        <a:solidFill>
                          <a:srgbClr val="FF0000"/>
                        </a:solidFill>
                      </a:endParaRPr>
                    </a:p>
                  </a:txBody>
                  <a:tcPr>
                    <a:lnL w="12700" cmpd="sng">
                      <a:solidFill>
                        <a:srgbClr val="000000"/>
                      </a:solidFill>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solidFill>
                            <a:srgbClr val="FF0000"/>
                          </a:solidFill>
                        </a:rPr>
                        <a:t>Busy</a:t>
                      </a:r>
                      <a:endParaRPr lang="en-SG" sz="900" dirty="0">
                        <a:solidFill>
                          <a:srgbClr val="FF0000"/>
                        </a:solidFill>
                      </a:endParaRPr>
                    </a:p>
                  </a:txBody>
                  <a:tcPr>
                    <a:lnL w="12700" cmpd="sng">
                      <a:solidFill>
                        <a:srgbClr val="000000"/>
                      </a:solidFill>
                    </a:lnL>
                    <a:lnR w="12700" cmpd="sng">
                      <a:solidFill>
                        <a:srgbClr val="000000"/>
                      </a:solidFill>
                    </a:lnR>
                    <a:lnT w="12700" cmpd="sng">
                      <a:solidFill>
                        <a:srgbClr val="000000"/>
                      </a:solid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solidFill>
                            <a:srgbClr val="FF0000"/>
                          </a:solidFill>
                        </a:rPr>
                        <a:t>Busy</a:t>
                      </a:r>
                      <a:endParaRPr lang="en-SG" sz="900" dirty="0">
                        <a:solidFill>
                          <a:srgbClr val="FF0000"/>
                        </a:solidFill>
                      </a:endParaRPr>
                    </a:p>
                  </a:txBody>
                  <a:tcPr>
                    <a:lnL w="12700" cmpd="sng">
                      <a:solidFill>
                        <a:srgbClr val="000000"/>
                      </a:solidFill>
                    </a:lnL>
                    <a:lnR w="12700" cmpd="sng">
                      <a:solidFill>
                        <a:srgbClr val="000000"/>
                      </a:solidFill>
                    </a:lnR>
                    <a:lnT w="12700" cmpd="sng">
                      <a:solidFill>
                        <a:srgbClr val="000000"/>
                      </a:solid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HGP創英角ｺﾞｼｯｸUB"/>
                          <a:ea typeface="HGP創英角ｺﾞｼｯｸUB"/>
                          <a:cs typeface=""/>
                        </a:defRPr>
                      </a:lvl1pPr>
                      <a:lvl2pPr marL="457200" algn="l" defTabSz="914400" rtl="0" eaLnBrk="1" latinLnBrk="0" hangingPunct="1">
                        <a:defRPr sz="1800" kern="1200">
                          <a:solidFill>
                            <a:schemeClr val="tx1"/>
                          </a:solidFill>
                          <a:latin typeface="HGP創英角ｺﾞｼｯｸUB"/>
                          <a:ea typeface="HGP創英角ｺﾞｼｯｸUB"/>
                          <a:cs typeface=""/>
                        </a:defRPr>
                      </a:lvl2pPr>
                      <a:lvl3pPr marL="914400" algn="l" defTabSz="914400" rtl="0" eaLnBrk="1" latinLnBrk="0" hangingPunct="1">
                        <a:defRPr sz="1800" kern="1200">
                          <a:solidFill>
                            <a:schemeClr val="tx1"/>
                          </a:solidFill>
                          <a:latin typeface="HGP創英角ｺﾞｼｯｸUB"/>
                          <a:ea typeface="HGP創英角ｺﾞｼｯｸUB"/>
                          <a:cs typeface=""/>
                        </a:defRPr>
                      </a:lvl3pPr>
                      <a:lvl4pPr marL="1371600" algn="l" defTabSz="914400" rtl="0" eaLnBrk="1" latinLnBrk="0" hangingPunct="1">
                        <a:defRPr sz="1800" kern="1200">
                          <a:solidFill>
                            <a:schemeClr val="tx1"/>
                          </a:solidFill>
                          <a:latin typeface="HGP創英角ｺﾞｼｯｸUB"/>
                          <a:ea typeface="HGP創英角ｺﾞｼｯｸUB"/>
                          <a:cs typeface=""/>
                        </a:defRPr>
                      </a:lvl4pPr>
                      <a:lvl5pPr marL="1828800" algn="l" defTabSz="914400" rtl="0" eaLnBrk="1" latinLnBrk="0" hangingPunct="1">
                        <a:defRPr sz="1800" kern="1200">
                          <a:solidFill>
                            <a:schemeClr val="tx1"/>
                          </a:solidFill>
                          <a:latin typeface="HGP創英角ｺﾞｼｯｸUB"/>
                          <a:ea typeface="HGP創英角ｺﾞｼｯｸUB"/>
                          <a:cs typeface=""/>
                        </a:defRPr>
                      </a:lvl5pPr>
                      <a:lvl6pPr marL="2286000" algn="l" defTabSz="914400" rtl="0" eaLnBrk="1" latinLnBrk="0" hangingPunct="1">
                        <a:defRPr sz="1800" kern="1200">
                          <a:solidFill>
                            <a:schemeClr val="tx1"/>
                          </a:solidFill>
                          <a:latin typeface="HGP創英角ｺﾞｼｯｸUB"/>
                          <a:ea typeface="HGP創英角ｺﾞｼｯｸUB"/>
                          <a:cs typeface=""/>
                        </a:defRPr>
                      </a:lvl6pPr>
                      <a:lvl7pPr marL="2743200" algn="l" defTabSz="914400" rtl="0" eaLnBrk="1" latinLnBrk="0" hangingPunct="1">
                        <a:defRPr sz="1800" kern="1200">
                          <a:solidFill>
                            <a:schemeClr val="tx1"/>
                          </a:solidFill>
                          <a:latin typeface="HGP創英角ｺﾞｼｯｸUB"/>
                          <a:ea typeface="HGP創英角ｺﾞｼｯｸUB"/>
                          <a:cs typeface=""/>
                        </a:defRPr>
                      </a:lvl7pPr>
                      <a:lvl8pPr marL="3200400" algn="l" defTabSz="914400" rtl="0" eaLnBrk="1" latinLnBrk="0" hangingPunct="1">
                        <a:defRPr sz="1800" kern="1200">
                          <a:solidFill>
                            <a:schemeClr val="tx1"/>
                          </a:solidFill>
                          <a:latin typeface="HGP創英角ｺﾞｼｯｸUB"/>
                          <a:ea typeface="HGP創英角ｺﾞｼｯｸUB"/>
                          <a:cs typeface=""/>
                        </a:defRPr>
                      </a:lvl8pPr>
                      <a:lvl9pPr marL="3657600" algn="l" defTabSz="914400" rtl="0" eaLnBrk="1" latinLnBrk="0" hangingPunct="1">
                        <a:defRPr sz="1800" kern="1200">
                          <a:solidFill>
                            <a:schemeClr val="tx1"/>
                          </a:solidFill>
                          <a:latin typeface="HGP創英角ｺﾞｼｯｸUB"/>
                          <a:ea typeface="HGP創英角ｺﾞｼｯｸUB"/>
                          <a:cs typeface=""/>
                        </a:defRPr>
                      </a:lvl9pPr>
                    </a:lstStyle>
                    <a:p>
                      <a:pPr algn="ctr"/>
                      <a:r>
                        <a:rPr lang="en-US" sz="900" dirty="0" smtClean="0">
                          <a:solidFill>
                            <a:srgbClr val="FF0000"/>
                          </a:solidFill>
                        </a:rPr>
                        <a:t>Busy</a:t>
                      </a:r>
                      <a:endParaRPr lang="en-SG" sz="900" dirty="0">
                        <a:solidFill>
                          <a:srgbClr val="FF0000"/>
                        </a:solidFill>
                      </a:endParaRPr>
                    </a:p>
                  </a:txBody>
                  <a:tcPr>
                    <a:lnL w="12700" cmpd="sng">
                      <a:solidFill>
                        <a:srgbClr val="000000"/>
                      </a:solidFill>
                    </a:lnL>
                    <a:lnR w="12700" cmpd="sng">
                      <a:solidFill>
                        <a:srgbClr val="000000"/>
                      </a:solidFill>
                    </a:lnR>
                    <a:lnT w="12700" cmpd="sng">
                      <a:solidFill>
                        <a:srgbClr val="000000"/>
                      </a:solid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39094">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000" b="0" i="1" u="none" strike="noStrike" kern="0" cap="none" spc="0" normalizeH="0" baseline="0" noProof="0" dirty="0" smtClean="0">
                        <a:ln>
                          <a:noFill/>
                        </a:ln>
                        <a:solidFill>
                          <a:sysClr val="windowText" lastClr="000000"/>
                        </a:solidFill>
                        <a:effectLst/>
                        <a:uLnTx/>
                        <a:uFillTx/>
                      </a:endParaRPr>
                    </a:p>
                  </a:txBody>
                  <a:tcP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SG" sz="900" dirty="0">
                        <a:solidFill>
                          <a:schemeClr val="tx1"/>
                        </a:solidFill>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noFill/>
                  </a:tcPr>
                </a:tc>
                <a:tc hMerge="1">
                  <a:txBody>
                    <a:bodyPr/>
                    <a:lstStyle/>
                    <a:p>
                      <a:pPr algn="ctr"/>
                      <a:endParaRPr lang="en-SG" sz="900" dirty="0"/>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SG" sz="900" dirty="0">
                        <a:solidFill>
                          <a:srgbClr val="FF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hMerge="1">
                  <a:txBody>
                    <a:bodyPr/>
                    <a:lstStyle/>
                    <a:p>
                      <a:pPr algn="ctr"/>
                      <a:endParaRPr lang="en-SG" sz="900" dirty="0">
                        <a:solidFill>
                          <a:srgbClr val="FF0000"/>
                        </a:solidFill>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c hMerge="1">
                  <a:txBody>
                    <a:bodyPr/>
                    <a:lstStyle/>
                    <a:p>
                      <a:pPr algn="ctr"/>
                      <a:endParaRPr lang="en-SG" sz="900" dirty="0">
                        <a:solidFill>
                          <a:srgbClr val="FF0000"/>
                        </a:solidFill>
                      </a:endParaRPr>
                    </a:p>
                  </a:txBody>
                  <a:tcPr>
                    <a:lnL w="12700" cap="flat" cmpd="sng" algn="ctr">
                      <a:solidFill>
                        <a:srgbClr val="000000"/>
                      </a:solidFill>
                      <a:prstDash val="solid"/>
                      <a:round/>
                      <a:headEnd type="none" w="med" len="med"/>
                      <a:tailEnd type="none" w="med" len="med"/>
                    </a:lnL>
                    <a:lnR w="12700" cmpd="sng">
                      <a:solidFill>
                        <a:srgbClr val="000000"/>
                      </a:solidFill>
                    </a:lnR>
                    <a:lnT w="12700" cmpd="sng">
                      <a:solidFill>
                        <a:srgbClr val="000000"/>
                      </a:solidFill>
                    </a:lnT>
                    <a:lnB w="12700" cmpd="sng">
                      <a:solidFill>
                        <a:srgbClr val="000000"/>
                      </a:solidFill>
                    </a:lnB>
                    <a:lnTlToBr w="12700" cmpd="sng">
                      <a:noFill/>
                      <a:prstDash val="solid"/>
                    </a:lnTlToBr>
                    <a:lnBlToTr w="12700" cmpd="sng">
                      <a:noFill/>
                      <a:prstDash val="solid"/>
                    </a:lnBlToTr>
                    <a:noFill/>
                  </a:tcPr>
                </a:tc>
              </a:tr>
            </a:tbl>
          </a:graphicData>
        </a:graphic>
      </p:graphicFrame>
      <p:sp>
        <p:nvSpPr>
          <p:cNvPr id="61" name="Content Placeholder 1"/>
          <p:cNvSpPr txBox="1">
            <a:spLocks/>
          </p:cNvSpPr>
          <p:nvPr/>
        </p:nvSpPr>
        <p:spPr bwMode="auto">
          <a:xfrm>
            <a:off x="76200" y="1676400"/>
            <a:ext cx="5537200" cy="229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a:buFont typeface="+mj-lt"/>
              <a:buAutoNum type="arabicPeriod"/>
            </a:pPr>
            <a:r>
              <a:rPr lang="en-US" sz="1600" b="0" dirty="0" smtClean="0"/>
              <a:t>STA2 receives OBSS PPDU from BSS2 and sets the basic NAV; at the same time it records OBSS BW as 40 </a:t>
            </a:r>
            <a:r>
              <a:rPr lang="en-US" sz="1600" b="0" dirty="0" err="1" smtClean="0"/>
              <a:t>MHz.</a:t>
            </a:r>
            <a:endParaRPr lang="en-US" sz="1600" b="0" dirty="0" smtClean="0"/>
          </a:p>
          <a:p>
            <a:pPr>
              <a:buFont typeface="+mj-lt"/>
              <a:buAutoNum type="arabicPeriod"/>
            </a:pPr>
            <a:r>
              <a:rPr lang="en-US" sz="1600" b="0" dirty="0" smtClean="0"/>
              <a:t>STA2 receives trigger frame from its AP that allocates RU to it on CH3 and CH4.</a:t>
            </a:r>
          </a:p>
          <a:p>
            <a:pPr>
              <a:buFont typeface="+mj-lt"/>
              <a:buAutoNum type="arabicPeriod"/>
            </a:pPr>
            <a:r>
              <a:rPr lang="en-US" sz="1600" b="0" dirty="0" smtClean="0"/>
              <a:t>Based on OBSS BW, virtual CS indicates idle for CH3 and CH4. ED sensing also returns idle for CH3 and CH4.</a:t>
            </a:r>
          </a:p>
          <a:p>
            <a:pPr>
              <a:buFont typeface="+mj-lt"/>
              <a:buAutoNum type="arabicPeriod"/>
            </a:pPr>
            <a:r>
              <a:rPr lang="en-US" sz="1600" b="0" dirty="0" smtClean="0"/>
              <a:t>Since both virtual CS and ED sensing indicates idle on both channels, CH3 and CH4 are considered idle and STA2 transmits the HE trigger-based PPDU.</a:t>
            </a:r>
            <a:endParaRPr lang="en-SG" sz="1600" b="0" dirty="0"/>
          </a:p>
        </p:txBody>
      </p:sp>
      <p:sp>
        <p:nvSpPr>
          <p:cNvPr id="65" name="Content Placeholder 1"/>
          <p:cNvSpPr txBox="1">
            <a:spLocks/>
          </p:cNvSpPr>
          <p:nvPr/>
        </p:nvSpPr>
        <p:spPr bwMode="auto">
          <a:xfrm>
            <a:off x="156667" y="1371600"/>
            <a:ext cx="1214934"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buFontTx/>
              <a:buNone/>
            </a:pPr>
            <a:r>
              <a:rPr lang="en-US" sz="1600" u="sng" dirty="0" smtClean="0"/>
              <a:t>Example:</a:t>
            </a:r>
            <a:endParaRPr lang="en-SG" sz="1600" b="0" dirty="0"/>
          </a:p>
        </p:txBody>
      </p:sp>
      <p:sp>
        <p:nvSpPr>
          <p:cNvPr id="62" name="Oval 61"/>
          <p:cNvSpPr>
            <a:spLocks noChangeAspect="1"/>
          </p:cNvSpPr>
          <p:nvPr/>
        </p:nvSpPr>
        <p:spPr>
          <a:xfrm>
            <a:off x="6477000" y="3666000"/>
            <a:ext cx="144000" cy="144000"/>
          </a:xfrm>
          <a:prstGeom prst="ellipse">
            <a:avLst/>
          </a:prstGeom>
          <a:solidFill>
            <a:srgbClr val="BBE0E3"/>
          </a:solidFill>
          <a:ln w="254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smtClean="0">
                <a:ln>
                  <a:noFill/>
                </a:ln>
                <a:solidFill>
                  <a:srgbClr val="000000"/>
                </a:solidFill>
                <a:effectLst/>
                <a:uLnTx/>
                <a:uFillTx/>
                <a:latin typeface="HGP創英角ｺﾞｼｯｸUB"/>
              </a:rPr>
              <a:t>1</a:t>
            </a:r>
            <a:endParaRPr kumimoji="0" lang="en-US" sz="900" b="1" i="0" u="none" strike="noStrike" kern="0" cap="none" spc="0" normalizeH="0" baseline="0" noProof="0" dirty="0">
              <a:ln>
                <a:noFill/>
              </a:ln>
              <a:solidFill>
                <a:srgbClr val="000000"/>
              </a:solidFill>
              <a:effectLst/>
              <a:uLnTx/>
              <a:uFillTx/>
              <a:latin typeface="HGP創英角ｺﾞｼｯｸUB"/>
            </a:endParaRPr>
          </a:p>
        </p:txBody>
      </p:sp>
      <p:sp>
        <p:nvSpPr>
          <p:cNvPr id="63" name="Oval 62"/>
          <p:cNvSpPr>
            <a:spLocks noChangeAspect="1"/>
          </p:cNvSpPr>
          <p:nvPr/>
        </p:nvSpPr>
        <p:spPr>
          <a:xfrm>
            <a:off x="7010400" y="2219325"/>
            <a:ext cx="144000" cy="144000"/>
          </a:xfrm>
          <a:prstGeom prst="ellipse">
            <a:avLst/>
          </a:prstGeom>
          <a:solidFill>
            <a:srgbClr val="BBE0E3"/>
          </a:solidFill>
          <a:ln w="254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900" b="1" kern="0" dirty="0">
                <a:solidFill>
                  <a:srgbClr val="000000"/>
                </a:solidFill>
                <a:latin typeface="HGP創英角ｺﾞｼｯｸUB"/>
              </a:rPr>
              <a:t>3</a:t>
            </a:r>
            <a:endParaRPr kumimoji="0" lang="en-US" sz="900" b="1" i="0" u="none" strike="noStrike" kern="0" cap="none" spc="0" normalizeH="0" baseline="0" noProof="0" dirty="0">
              <a:ln>
                <a:noFill/>
              </a:ln>
              <a:solidFill>
                <a:srgbClr val="000000"/>
              </a:solidFill>
              <a:effectLst/>
              <a:uLnTx/>
              <a:uFillTx/>
              <a:latin typeface="HGP創英角ｺﾞｼｯｸUB"/>
            </a:endParaRPr>
          </a:p>
        </p:txBody>
      </p:sp>
      <p:sp>
        <p:nvSpPr>
          <p:cNvPr id="64" name="Oval 63"/>
          <p:cNvSpPr>
            <a:spLocks noChangeAspect="1"/>
          </p:cNvSpPr>
          <p:nvPr/>
        </p:nvSpPr>
        <p:spPr>
          <a:xfrm>
            <a:off x="6553200" y="2219325"/>
            <a:ext cx="144000" cy="144000"/>
          </a:xfrm>
          <a:prstGeom prst="ellipse">
            <a:avLst/>
          </a:prstGeom>
          <a:solidFill>
            <a:srgbClr val="BBE0E3"/>
          </a:solidFill>
          <a:ln w="254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smtClean="0">
                <a:ln>
                  <a:noFill/>
                </a:ln>
                <a:solidFill>
                  <a:srgbClr val="000000"/>
                </a:solidFill>
                <a:effectLst/>
                <a:uLnTx/>
                <a:uFillTx/>
                <a:latin typeface="HGP創英角ｺﾞｼｯｸUB"/>
              </a:rPr>
              <a:t>2</a:t>
            </a:r>
            <a:endParaRPr kumimoji="0" lang="en-US" sz="900" b="1" i="0" u="none" strike="noStrike" kern="0" cap="none" spc="0" normalizeH="0" baseline="0" noProof="0" dirty="0">
              <a:ln>
                <a:noFill/>
              </a:ln>
              <a:solidFill>
                <a:srgbClr val="000000"/>
              </a:solidFill>
              <a:effectLst/>
              <a:uLnTx/>
              <a:uFillTx/>
              <a:latin typeface="HGP創英角ｺﾞｼｯｸUB"/>
            </a:endParaRPr>
          </a:p>
        </p:txBody>
      </p:sp>
      <p:sp>
        <p:nvSpPr>
          <p:cNvPr id="66" name="Oval 65"/>
          <p:cNvSpPr>
            <a:spLocks noChangeAspect="1"/>
          </p:cNvSpPr>
          <p:nvPr/>
        </p:nvSpPr>
        <p:spPr>
          <a:xfrm>
            <a:off x="7239000" y="1990725"/>
            <a:ext cx="144000" cy="144000"/>
          </a:xfrm>
          <a:prstGeom prst="ellipse">
            <a:avLst/>
          </a:prstGeom>
          <a:solidFill>
            <a:srgbClr val="BBE0E3"/>
          </a:solidFill>
          <a:ln w="254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900" b="1" kern="0" noProof="0" dirty="0" smtClean="0">
                <a:solidFill>
                  <a:srgbClr val="000000"/>
                </a:solidFill>
                <a:latin typeface="HGP創英角ｺﾞｼｯｸUB"/>
              </a:rPr>
              <a:t>4</a:t>
            </a:r>
            <a:endParaRPr kumimoji="0" lang="en-US" sz="900" b="1" i="0" u="none" strike="noStrike" kern="0" cap="none" spc="0" normalizeH="0" baseline="0" noProof="0" dirty="0">
              <a:ln>
                <a:noFill/>
              </a:ln>
              <a:solidFill>
                <a:srgbClr val="000000"/>
              </a:solidFill>
              <a:effectLst/>
              <a:uLnTx/>
              <a:uFillTx/>
              <a:latin typeface="HGP創英角ｺﾞｼｯｸUB"/>
            </a:endParaRPr>
          </a:p>
        </p:txBody>
      </p:sp>
    </p:spTree>
    <p:extLst>
      <p:ext uri="{BB962C8B-B14F-4D97-AF65-F5344CB8AC3E}">
        <p14:creationId xmlns:p14="http://schemas.microsoft.com/office/powerpoint/2010/main" val="1978716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85800"/>
            <a:ext cx="7772400" cy="457200"/>
          </a:xfrm>
        </p:spPr>
        <p:txBody>
          <a:bodyPr/>
          <a:lstStyle/>
          <a:p>
            <a:r>
              <a:rPr lang="en-SG" dirty="0" smtClean="0"/>
              <a:t>Updating OBSS BW</a:t>
            </a:r>
            <a:endParaRPr lang="en-US" dirty="0"/>
          </a:p>
        </p:txBody>
      </p:sp>
      <p:sp>
        <p:nvSpPr>
          <p:cNvPr id="4" name="Date Placeholder 3"/>
          <p:cNvSpPr>
            <a:spLocks noGrp="1"/>
          </p:cNvSpPr>
          <p:nvPr>
            <p:ph type="dt" sz="half" idx="10"/>
          </p:nvPr>
        </p:nvSpPr>
        <p:spPr/>
        <p:txBody>
          <a:bodyPr/>
          <a:lstStyle/>
          <a:p>
            <a:pPr>
              <a:defRPr/>
            </a:pPr>
            <a:r>
              <a:rPr lang="en-US" dirty="0"/>
              <a:t>March 2017</a:t>
            </a:r>
          </a:p>
        </p:txBody>
      </p:sp>
      <p:sp>
        <p:nvSpPr>
          <p:cNvPr id="5" name="Footer Placeholder 4"/>
          <p:cNvSpPr>
            <a:spLocks noGrp="1"/>
          </p:cNvSpPr>
          <p:nvPr>
            <p:ph type="ftr" sz="quarter" idx="11"/>
          </p:nvPr>
        </p:nvSpPr>
        <p:spPr/>
        <p:txBody>
          <a:bodyPr/>
          <a:lstStyle/>
          <a:p>
            <a:pPr>
              <a:defRPr/>
            </a:pPr>
            <a:r>
              <a:rPr lang="en-US" dirty="0"/>
              <a:t>Rojan Chitrakar</a:t>
            </a:r>
          </a:p>
        </p:txBody>
      </p:sp>
      <p:sp>
        <p:nvSpPr>
          <p:cNvPr id="6" name="Slide Number Placeholder 5"/>
          <p:cNvSpPr>
            <a:spLocks noGrp="1"/>
          </p:cNvSpPr>
          <p:nvPr>
            <p:ph type="sldNum" sz="quarter" idx="12"/>
          </p:nvPr>
        </p:nvSpPr>
        <p:spPr/>
        <p:txBody>
          <a:bodyPr/>
          <a:lstStyle/>
          <a:p>
            <a:pPr>
              <a:defRPr/>
            </a:pPr>
            <a:r>
              <a:rPr lang="en-US"/>
              <a:t>Slide </a:t>
            </a:r>
            <a:fld id="{54FC9212-A276-4579-8D5E-ABD8504D37DD}" type="slidenum">
              <a:rPr lang="en-US" smtClean="0"/>
              <a:pPr>
                <a:defRPr/>
              </a:pPr>
              <a:t>8</a:t>
            </a:fld>
            <a:endParaRPr lang="en-US"/>
          </a:p>
        </p:txBody>
      </p:sp>
      <p:sp>
        <p:nvSpPr>
          <p:cNvPr id="51" name="Content Placeholder 1"/>
          <p:cNvSpPr txBox="1">
            <a:spLocks/>
          </p:cNvSpPr>
          <p:nvPr/>
        </p:nvSpPr>
        <p:spPr bwMode="auto">
          <a:xfrm>
            <a:off x="76200" y="1215724"/>
            <a:ext cx="8985093" cy="12226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sz="1800" b="0" dirty="0" smtClean="0"/>
              <a:t>For simplicity of operation, </a:t>
            </a:r>
            <a:r>
              <a:rPr lang="en-US" sz="1800" dirty="0" smtClean="0"/>
              <a:t>OBSS BW always records the widest OBSS channel width</a:t>
            </a:r>
            <a:r>
              <a:rPr lang="en-US" sz="1800" b="0" dirty="0" smtClean="0"/>
              <a:t>.</a:t>
            </a:r>
          </a:p>
          <a:p>
            <a:pPr lvl="1">
              <a:buFont typeface="+mj-lt"/>
              <a:buAutoNum type="arabicPeriod"/>
            </a:pPr>
            <a:r>
              <a:rPr lang="en-US" sz="1600" dirty="0"/>
              <a:t>If an OBSS PPDU with bandwidth wider than OBSS BW is received, OBSS BW is updated to the wider bandwidth</a:t>
            </a:r>
            <a:r>
              <a:rPr lang="en-US" sz="1600" dirty="0" smtClean="0"/>
              <a:t>.</a:t>
            </a:r>
          </a:p>
          <a:p>
            <a:pPr lvl="1">
              <a:buFont typeface="+mj-lt"/>
              <a:buAutoNum type="arabicPeriod"/>
            </a:pPr>
            <a:r>
              <a:rPr lang="en-US" sz="1600" dirty="0" smtClean="0"/>
              <a:t>If </a:t>
            </a:r>
            <a:r>
              <a:rPr lang="en-US" sz="1600" b="0" dirty="0" smtClean="0"/>
              <a:t>the PPDU’s channel bandwidth is narrower than OBSS BW, no changes are made to OBSS BW.</a:t>
            </a:r>
          </a:p>
          <a:p>
            <a:pPr lvl="1">
              <a:buFont typeface="+mj-lt"/>
              <a:buAutoNum type="arabicPeriod"/>
            </a:pPr>
            <a:r>
              <a:rPr lang="en-US" sz="1600" dirty="0"/>
              <a:t>When the basic NAV duration counter reaches 0, OBSS BW is reset to </a:t>
            </a:r>
            <a:r>
              <a:rPr lang="en-US" sz="1600" dirty="0" smtClean="0"/>
              <a:t>0.</a:t>
            </a:r>
            <a:endParaRPr lang="en-US" sz="1600" b="0" dirty="0" smtClean="0"/>
          </a:p>
          <a:p>
            <a:pPr marL="457200" lvl="1" indent="0">
              <a:buNone/>
            </a:pPr>
            <a:endParaRPr lang="en-US" sz="900" b="0" dirty="0"/>
          </a:p>
        </p:txBody>
      </p:sp>
      <p:grpSp>
        <p:nvGrpSpPr>
          <p:cNvPr id="9" name="Group 8"/>
          <p:cNvGrpSpPr/>
          <p:nvPr/>
        </p:nvGrpSpPr>
        <p:grpSpPr>
          <a:xfrm>
            <a:off x="457200" y="2703600"/>
            <a:ext cx="7848600" cy="3240000"/>
            <a:chOff x="457200" y="1941600"/>
            <a:chExt cx="7848600" cy="3240000"/>
          </a:xfrm>
        </p:grpSpPr>
        <p:cxnSp>
          <p:nvCxnSpPr>
            <p:cNvPr id="10" name="Straight Connector 9"/>
            <p:cNvCxnSpPr/>
            <p:nvPr/>
          </p:nvCxnSpPr>
          <p:spPr>
            <a:xfrm>
              <a:off x="5993160" y="3477035"/>
              <a:ext cx="0" cy="1440000"/>
            </a:xfrm>
            <a:prstGeom prst="line">
              <a:avLst/>
            </a:prstGeom>
            <a:noFill/>
            <a:ln w="9525" cap="flat" cmpd="sng" algn="ctr">
              <a:solidFill>
                <a:srgbClr val="000000"/>
              </a:solidFill>
              <a:prstDash val="dash"/>
            </a:ln>
            <a:effectLst/>
          </p:spPr>
        </p:cxnSp>
        <p:cxnSp>
          <p:nvCxnSpPr>
            <p:cNvPr id="11" name="Straight Connector 10"/>
            <p:cNvCxnSpPr/>
            <p:nvPr/>
          </p:nvCxnSpPr>
          <p:spPr>
            <a:xfrm>
              <a:off x="7001271" y="3490912"/>
              <a:ext cx="0" cy="1440000"/>
            </a:xfrm>
            <a:prstGeom prst="line">
              <a:avLst/>
            </a:prstGeom>
            <a:noFill/>
            <a:ln w="9525" cap="flat" cmpd="sng" algn="ctr">
              <a:solidFill>
                <a:srgbClr val="000000"/>
              </a:solidFill>
              <a:prstDash val="dash"/>
            </a:ln>
            <a:effectLst/>
          </p:spPr>
        </p:cxnSp>
        <p:cxnSp>
          <p:nvCxnSpPr>
            <p:cNvPr id="12" name="Straight Connector 11"/>
            <p:cNvCxnSpPr/>
            <p:nvPr/>
          </p:nvCxnSpPr>
          <p:spPr>
            <a:xfrm>
              <a:off x="2752800" y="3551884"/>
              <a:ext cx="7891" cy="1293544"/>
            </a:xfrm>
            <a:prstGeom prst="line">
              <a:avLst/>
            </a:prstGeom>
            <a:noFill/>
            <a:ln w="9525" cap="flat" cmpd="sng" algn="ctr">
              <a:solidFill>
                <a:srgbClr val="000000"/>
              </a:solidFill>
              <a:prstDash val="dash"/>
            </a:ln>
            <a:effectLst/>
          </p:spPr>
        </p:cxnSp>
        <p:cxnSp>
          <p:nvCxnSpPr>
            <p:cNvPr id="13" name="Straight Connector 12"/>
            <p:cNvCxnSpPr/>
            <p:nvPr/>
          </p:nvCxnSpPr>
          <p:spPr>
            <a:xfrm>
              <a:off x="4625008" y="3551884"/>
              <a:ext cx="0" cy="1293544"/>
            </a:xfrm>
            <a:prstGeom prst="line">
              <a:avLst/>
            </a:prstGeom>
            <a:noFill/>
            <a:ln w="9525" cap="flat" cmpd="sng" algn="ctr">
              <a:solidFill>
                <a:srgbClr val="000000"/>
              </a:solidFill>
              <a:prstDash val="dash"/>
            </a:ln>
            <a:effectLst/>
          </p:spPr>
        </p:cxnSp>
        <p:cxnSp>
          <p:nvCxnSpPr>
            <p:cNvPr id="14" name="Straight Connector 13"/>
            <p:cNvCxnSpPr/>
            <p:nvPr/>
          </p:nvCxnSpPr>
          <p:spPr>
            <a:xfrm>
              <a:off x="1888704" y="1941600"/>
              <a:ext cx="0" cy="3240000"/>
            </a:xfrm>
            <a:prstGeom prst="line">
              <a:avLst/>
            </a:prstGeom>
            <a:noFill/>
            <a:ln w="9525" cap="flat" cmpd="sng" algn="ctr">
              <a:solidFill>
                <a:srgbClr val="000000"/>
              </a:solidFill>
              <a:prstDash val="solid"/>
            </a:ln>
            <a:effectLst/>
          </p:spPr>
        </p:cxnSp>
        <p:cxnSp>
          <p:nvCxnSpPr>
            <p:cNvPr id="15" name="Straight Connector 14"/>
            <p:cNvCxnSpPr/>
            <p:nvPr/>
          </p:nvCxnSpPr>
          <p:spPr>
            <a:xfrm>
              <a:off x="1528664" y="2762125"/>
              <a:ext cx="6624736" cy="0"/>
            </a:xfrm>
            <a:prstGeom prst="line">
              <a:avLst/>
            </a:prstGeom>
            <a:noFill/>
            <a:ln w="9525" cap="flat" cmpd="sng" algn="ctr">
              <a:solidFill>
                <a:srgbClr val="000000"/>
              </a:solidFill>
              <a:prstDash val="solid"/>
            </a:ln>
            <a:effectLst/>
          </p:spPr>
        </p:cxnSp>
        <p:cxnSp>
          <p:nvCxnSpPr>
            <p:cNvPr id="16" name="Straight Connector 15"/>
            <p:cNvCxnSpPr/>
            <p:nvPr/>
          </p:nvCxnSpPr>
          <p:spPr>
            <a:xfrm>
              <a:off x="1528664" y="2618109"/>
              <a:ext cx="6624736" cy="0"/>
            </a:xfrm>
            <a:prstGeom prst="line">
              <a:avLst/>
            </a:prstGeom>
            <a:noFill/>
            <a:ln w="6350" cap="flat" cmpd="sng" algn="ctr">
              <a:solidFill>
                <a:srgbClr val="FFFFFF">
                  <a:lumMod val="65000"/>
                </a:srgbClr>
              </a:solidFill>
              <a:prstDash val="dash"/>
            </a:ln>
            <a:effectLst/>
          </p:spPr>
        </p:cxnSp>
        <p:cxnSp>
          <p:nvCxnSpPr>
            <p:cNvPr id="17" name="Straight Connector 16"/>
            <p:cNvCxnSpPr/>
            <p:nvPr/>
          </p:nvCxnSpPr>
          <p:spPr>
            <a:xfrm>
              <a:off x="1528664" y="2474093"/>
              <a:ext cx="6624736" cy="0"/>
            </a:xfrm>
            <a:prstGeom prst="line">
              <a:avLst/>
            </a:prstGeom>
            <a:noFill/>
            <a:ln w="6350" cap="flat" cmpd="sng" algn="ctr">
              <a:solidFill>
                <a:srgbClr val="FFFFFF">
                  <a:lumMod val="65000"/>
                </a:srgbClr>
              </a:solidFill>
              <a:prstDash val="dash"/>
            </a:ln>
            <a:effectLst/>
          </p:spPr>
        </p:cxnSp>
        <p:cxnSp>
          <p:nvCxnSpPr>
            <p:cNvPr id="18" name="Straight Connector 17"/>
            <p:cNvCxnSpPr/>
            <p:nvPr/>
          </p:nvCxnSpPr>
          <p:spPr>
            <a:xfrm>
              <a:off x="1528664" y="2330077"/>
              <a:ext cx="6624736" cy="0"/>
            </a:xfrm>
            <a:prstGeom prst="line">
              <a:avLst/>
            </a:prstGeom>
            <a:noFill/>
            <a:ln w="6350" cap="flat" cmpd="sng" algn="ctr">
              <a:solidFill>
                <a:srgbClr val="FFFFFF">
                  <a:lumMod val="65000"/>
                </a:srgbClr>
              </a:solidFill>
              <a:prstDash val="dash"/>
            </a:ln>
            <a:effectLst/>
          </p:spPr>
        </p:cxnSp>
        <p:cxnSp>
          <p:nvCxnSpPr>
            <p:cNvPr id="19" name="Straight Connector 18"/>
            <p:cNvCxnSpPr/>
            <p:nvPr/>
          </p:nvCxnSpPr>
          <p:spPr>
            <a:xfrm>
              <a:off x="1528664" y="2186061"/>
              <a:ext cx="6624736" cy="0"/>
            </a:xfrm>
            <a:prstGeom prst="line">
              <a:avLst/>
            </a:prstGeom>
            <a:noFill/>
            <a:ln w="6350" cap="flat" cmpd="sng" algn="ctr">
              <a:solidFill>
                <a:srgbClr val="FFFFFF">
                  <a:lumMod val="65000"/>
                </a:srgbClr>
              </a:solidFill>
              <a:prstDash val="dash"/>
            </a:ln>
            <a:effectLst/>
          </p:spPr>
        </p:cxnSp>
        <p:sp>
          <p:nvSpPr>
            <p:cNvPr id="20" name="TextBox 19"/>
            <p:cNvSpPr txBox="1"/>
            <p:nvPr/>
          </p:nvSpPr>
          <p:spPr>
            <a:xfrm>
              <a:off x="1545340" y="2602140"/>
              <a:ext cx="343364" cy="20005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srgbClr val="000000"/>
                  </a:solidFill>
                  <a:effectLst/>
                  <a:uLnTx/>
                  <a:uFillTx/>
                </a:rPr>
                <a:t>P20</a:t>
              </a:r>
              <a:endParaRPr kumimoji="0" lang="en-SG" sz="700" b="0" i="0" u="none" strike="noStrike" kern="0" cap="none" spc="0" normalizeH="0" baseline="0" noProof="0" dirty="0">
                <a:ln>
                  <a:noFill/>
                </a:ln>
                <a:solidFill>
                  <a:srgbClr val="000000"/>
                </a:solidFill>
                <a:effectLst/>
                <a:uLnTx/>
                <a:uFillTx/>
              </a:endParaRPr>
            </a:p>
          </p:txBody>
        </p:sp>
        <p:sp>
          <p:nvSpPr>
            <p:cNvPr id="21" name="TextBox 20"/>
            <p:cNvSpPr txBox="1"/>
            <p:nvPr/>
          </p:nvSpPr>
          <p:spPr>
            <a:xfrm>
              <a:off x="1549935" y="2446073"/>
              <a:ext cx="343364" cy="20005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srgbClr val="000000"/>
                  </a:solidFill>
                  <a:effectLst/>
                  <a:uLnTx/>
                  <a:uFillTx/>
                </a:rPr>
                <a:t>S20</a:t>
              </a:r>
              <a:endParaRPr kumimoji="0" lang="en-SG" sz="700" b="0" i="0" u="none" strike="noStrike" kern="0" cap="none" spc="0" normalizeH="0" baseline="0" noProof="0" dirty="0">
                <a:ln>
                  <a:noFill/>
                </a:ln>
                <a:solidFill>
                  <a:srgbClr val="000000"/>
                </a:solidFill>
                <a:effectLst/>
                <a:uLnTx/>
                <a:uFillTx/>
              </a:endParaRPr>
            </a:p>
          </p:txBody>
        </p:sp>
        <p:sp>
          <p:nvSpPr>
            <p:cNvPr id="22" name="TextBox 21"/>
            <p:cNvSpPr txBox="1"/>
            <p:nvPr/>
          </p:nvSpPr>
          <p:spPr>
            <a:xfrm>
              <a:off x="1528664" y="2289901"/>
              <a:ext cx="423514" cy="20005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srgbClr val="000000"/>
                  </a:solidFill>
                  <a:effectLst/>
                  <a:uLnTx/>
                  <a:uFillTx/>
                </a:rPr>
                <a:t>S40-L</a:t>
              </a:r>
              <a:endParaRPr kumimoji="0" lang="en-SG" sz="700" b="0" i="0" u="none" strike="noStrike" kern="0" cap="none" spc="0" normalizeH="0" baseline="0" noProof="0" dirty="0">
                <a:ln>
                  <a:noFill/>
                </a:ln>
                <a:solidFill>
                  <a:srgbClr val="000000"/>
                </a:solidFill>
                <a:effectLst/>
                <a:uLnTx/>
                <a:uFillTx/>
              </a:endParaRPr>
            </a:p>
          </p:txBody>
        </p:sp>
        <p:sp>
          <p:nvSpPr>
            <p:cNvPr id="23" name="Rectangle 22"/>
            <p:cNvSpPr/>
            <p:nvPr/>
          </p:nvSpPr>
          <p:spPr>
            <a:xfrm>
              <a:off x="2428764" y="2186061"/>
              <a:ext cx="540060" cy="576064"/>
            </a:xfrm>
            <a:prstGeom prst="rect">
              <a:avLst/>
            </a:prstGeom>
            <a:solidFill>
              <a:srgbClr val="808080">
                <a:lumMod val="20000"/>
                <a:lumOff val="80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1800" b="0" i="0" u="none" strike="noStrike" kern="0" cap="none" spc="0" normalizeH="0" baseline="0" noProof="0">
                <a:ln>
                  <a:noFill/>
                </a:ln>
                <a:solidFill>
                  <a:srgbClr val="FFFFFF"/>
                </a:solidFill>
                <a:effectLst/>
                <a:uLnTx/>
                <a:uFillTx/>
                <a:latin typeface="HGP創英角ｺﾞｼｯｸUB"/>
              </a:endParaRPr>
            </a:p>
          </p:txBody>
        </p:sp>
        <p:sp>
          <p:nvSpPr>
            <p:cNvPr id="24" name="Rectangle 23"/>
            <p:cNvSpPr/>
            <p:nvPr/>
          </p:nvSpPr>
          <p:spPr>
            <a:xfrm>
              <a:off x="5201071" y="2474093"/>
              <a:ext cx="1512168" cy="288032"/>
            </a:xfrm>
            <a:prstGeom prst="rect">
              <a:avLst/>
            </a:prstGeom>
            <a:solidFill>
              <a:srgbClr val="808080">
                <a:lumMod val="20000"/>
                <a:lumOff val="80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1800" b="0" i="0" u="none" strike="noStrike" kern="0" cap="none" spc="0" normalizeH="0" baseline="0" noProof="0">
                <a:ln>
                  <a:noFill/>
                </a:ln>
                <a:solidFill>
                  <a:srgbClr val="FFFFFF"/>
                </a:solidFill>
                <a:effectLst/>
                <a:uLnTx/>
                <a:uFillTx/>
                <a:latin typeface="HGP創英角ｺﾞｼｯｸUB"/>
              </a:endParaRPr>
            </a:p>
          </p:txBody>
        </p:sp>
        <p:sp>
          <p:nvSpPr>
            <p:cNvPr id="25" name="TextBox 24"/>
            <p:cNvSpPr txBox="1"/>
            <p:nvPr/>
          </p:nvSpPr>
          <p:spPr>
            <a:xfrm>
              <a:off x="1521451" y="2140749"/>
              <a:ext cx="437940" cy="20005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srgbClr val="000000"/>
                  </a:solidFill>
                  <a:effectLst/>
                  <a:uLnTx/>
                  <a:uFillTx/>
                </a:rPr>
                <a:t>S40-R</a:t>
              </a:r>
              <a:endParaRPr kumimoji="0" lang="en-SG" sz="700" b="0" i="0" u="none" strike="noStrike" kern="0" cap="none" spc="0" normalizeH="0" baseline="0" noProof="0" dirty="0">
                <a:ln>
                  <a:noFill/>
                </a:ln>
                <a:solidFill>
                  <a:srgbClr val="000000"/>
                </a:solidFill>
                <a:effectLst/>
                <a:uLnTx/>
                <a:uFillTx/>
              </a:endParaRPr>
            </a:p>
          </p:txBody>
        </p:sp>
        <p:sp>
          <p:nvSpPr>
            <p:cNvPr id="26" name="Rectangle 25"/>
            <p:cNvSpPr/>
            <p:nvPr/>
          </p:nvSpPr>
          <p:spPr>
            <a:xfrm>
              <a:off x="3040832" y="2186061"/>
              <a:ext cx="288032" cy="576064"/>
            </a:xfrm>
            <a:prstGeom prst="rect">
              <a:avLst/>
            </a:prstGeom>
            <a:solidFill>
              <a:srgbClr val="BBE0E3">
                <a:lumMod val="90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1800" b="0" i="0" u="none" strike="noStrike" kern="0" cap="none" spc="0" normalizeH="0" baseline="0" noProof="0">
                <a:ln>
                  <a:noFill/>
                </a:ln>
                <a:solidFill>
                  <a:srgbClr val="FFFFFF"/>
                </a:solidFill>
                <a:effectLst/>
                <a:uLnTx/>
                <a:uFillTx/>
                <a:latin typeface="HGP創英角ｺﾞｼｯｸUB"/>
              </a:endParaRPr>
            </a:p>
          </p:txBody>
        </p:sp>
        <p:sp>
          <p:nvSpPr>
            <p:cNvPr id="27" name="Rectangle 26"/>
            <p:cNvSpPr/>
            <p:nvPr/>
          </p:nvSpPr>
          <p:spPr>
            <a:xfrm>
              <a:off x="6785247" y="2476693"/>
              <a:ext cx="1296145" cy="288032"/>
            </a:xfrm>
            <a:prstGeom prst="rect">
              <a:avLst/>
            </a:prstGeom>
            <a:solidFill>
              <a:srgbClr val="BBE0E3">
                <a:lumMod val="90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1800" b="0" i="0" u="none" strike="noStrike" kern="0" cap="none" spc="0" normalizeH="0" baseline="0" noProof="0">
                <a:ln>
                  <a:noFill/>
                </a:ln>
                <a:solidFill>
                  <a:srgbClr val="FFFFFF"/>
                </a:solidFill>
                <a:effectLst/>
                <a:uLnTx/>
                <a:uFillTx/>
                <a:latin typeface="HGP創英角ｺﾞｼｯｸUB"/>
              </a:endParaRPr>
            </a:p>
          </p:txBody>
        </p:sp>
        <p:sp>
          <p:nvSpPr>
            <p:cNvPr id="28" name="TextBox 27"/>
            <p:cNvSpPr txBox="1"/>
            <p:nvPr/>
          </p:nvSpPr>
          <p:spPr>
            <a:xfrm>
              <a:off x="457200" y="2186061"/>
              <a:ext cx="954107" cy="646331"/>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rPr>
                <a:t>OBSS1</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rPr>
                <a:t>Traffic</a:t>
              </a:r>
              <a:endParaRPr kumimoji="0" lang="en-SG" sz="1800" b="0" i="0" u="none" strike="noStrike" kern="0" cap="none" spc="0" normalizeH="0" baseline="0" noProof="0" dirty="0">
                <a:ln>
                  <a:noFill/>
                </a:ln>
                <a:solidFill>
                  <a:srgbClr val="000000"/>
                </a:solidFill>
                <a:effectLst/>
                <a:uLnTx/>
                <a:uFillTx/>
              </a:endParaRPr>
            </a:p>
          </p:txBody>
        </p:sp>
        <p:cxnSp>
          <p:nvCxnSpPr>
            <p:cNvPr id="29" name="Straight Connector 28"/>
            <p:cNvCxnSpPr/>
            <p:nvPr/>
          </p:nvCxnSpPr>
          <p:spPr>
            <a:xfrm>
              <a:off x="1528664" y="3698228"/>
              <a:ext cx="6624736" cy="0"/>
            </a:xfrm>
            <a:prstGeom prst="line">
              <a:avLst/>
            </a:prstGeom>
            <a:noFill/>
            <a:ln w="9525" cap="flat" cmpd="sng" algn="ctr">
              <a:solidFill>
                <a:srgbClr val="000000"/>
              </a:solidFill>
              <a:prstDash val="solid"/>
            </a:ln>
            <a:effectLst/>
          </p:spPr>
        </p:cxnSp>
        <p:cxnSp>
          <p:nvCxnSpPr>
            <p:cNvPr id="30" name="Straight Connector 29"/>
            <p:cNvCxnSpPr/>
            <p:nvPr/>
          </p:nvCxnSpPr>
          <p:spPr>
            <a:xfrm>
              <a:off x="1528664" y="3554212"/>
              <a:ext cx="6624736" cy="0"/>
            </a:xfrm>
            <a:prstGeom prst="line">
              <a:avLst/>
            </a:prstGeom>
            <a:noFill/>
            <a:ln w="6350" cap="flat" cmpd="sng" algn="ctr">
              <a:solidFill>
                <a:srgbClr val="FFFFFF">
                  <a:lumMod val="65000"/>
                </a:srgbClr>
              </a:solidFill>
              <a:prstDash val="dash"/>
            </a:ln>
            <a:effectLst/>
          </p:spPr>
        </p:cxnSp>
        <p:cxnSp>
          <p:nvCxnSpPr>
            <p:cNvPr id="31" name="Straight Connector 30"/>
            <p:cNvCxnSpPr/>
            <p:nvPr/>
          </p:nvCxnSpPr>
          <p:spPr>
            <a:xfrm>
              <a:off x="1528664" y="3410196"/>
              <a:ext cx="6624736" cy="0"/>
            </a:xfrm>
            <a:prstGeom prst="line">
              <a:avLst/>
            </a:prstGeom>
            <a:noFill/>
            <a:ln w="6350" cap="flat" cmpd="sng" algn="ctr">
              <a:solidFill>
                <a:srgbClr val="FFFFFF">
                  <a:lumMod val="65000"/>
                </a:srgbClr>
              </a:solidFill>
              <a:prstDash val="dash"/>
            </a:ln>
            <a:effectLst/>
          </p:spPr>
        </p:cxnSp>
        <p:cxnSp>
          <p:nvCxnSpPr>
            <p:cNvPr id="32" name="Straight Connector 31"/>
            <p:cNvCxnSpPr/>
            <p:nvPr/>
          </p:nvCxnSpPr>
          <p:spPr>
            <a:xfrm>
              <a:off x="1528664" y="3266180"/>
              <a:ext cx="6624736" cy="0"/>
            </a:xfrm>
            <a:prstGeom prst="line">
              <a:avLst/>
            </a:prstGeom>
            <a:noFill/>
            <a:ln w="6350" cap="flat" cmpd="sng" algn="ctr">
              <a:solidFill>
                <a:srgbClr val="FFFFFF">
                  <a:lumMod val="65000"/>
                </a:srgbClr>
              </a:solidFill>
              <a:prstDash val="dash"/>
            </a:ln>
            <a:effectLst/>
          </p:spPr>
        </p:cxnSp>
        <p:cxnSp>
          <p:nvCxnSpPr>
            <p:cNvPr id="33" name="Straight Connector 32"/>
            <p:cNvCxnSpPr/>
            <p:nvPr/>
          </p:nvCxnSpPr>
          <p:spPr>
            <a:xfrm>
              <a:off x="1528664" y="3122164"/>
              <a:ext cx="6624736" cy="0"/>
            </a:xfrm>
            <a:prstGeom prst="line">
              <a:avLst/>
            </a:prstGeom>
            <a:noFill/>
            <a:ln w="6350" cap="flat" cmpd="sng" algn="ctr">
              <a:solidFill>
                <a:srgbClr val="FFFFFF">
                  <a:lumMod val="65000"/>
                </a:srgbClr>
              </a:solidFill>
              <a:prstDash val="dash"/>
            </a:ln>
            <a:effectLst/>
          </p:spPr>
        </p:cxnSp>
        <p:sp>
          <p:nvSpPr>
            <p:cNvPr id="34" name="TextBox 33"/>
            <p:cNvSpPr txBox="1"/>
            <p:nvPr/>
          </p:nvSpPr>
          <p:spPr>
            <a:xfrm>
              <a:off x="1545340" y="3538243"/>
              <a:ext cx="343364" cy="20005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srgbClr val="000000"/>
                  </a:solidFill>
                  <a:effectLst/>
                  <a:uLnTx/>
                  <a:uFillTx/>
                </a:rPr>
                <a:t>P20</a:t>
              </a:r>
              <a:endParaRPr kumimoji="0" lang="en-SG" sz="700" b="0" i="0" u="none" strike="noStrike" kern="0" cap="none" spc="0" normalizeH="0" baseline="0" noProof="0" dirty="0">
                <a:ln>
                  <a:noFill/>
                </a:ln>
                <a:solidFill>
                  <a:srgbClr val="000000"/>
                </a:solidFill>
                <a:effectLst/>
                <a:uLnTx/>
                <a:uFillTx/>
              </a:endParaRPr>
            </a:p>
          </p:txBody>
        </p:sp>
        <p:sp>
          <p:nvSpPr>
            <p:cNvPr id="35" name="TextBox 34"/>
            <p:cNvSpPr txBox="1"/>
            <p:nvPr/>
          </p:nvSpPr>
          <p:spPr>
            <a:xfrm>
              <a:off x="1549935" y="3382176"/>
              <a:ext cx="343364" cy="20005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srgbClr val="000000"/>
                  </a:solidFill>
                  <a:effectLst/>
                  <a:uLnTx/>
                  <a:uFillTx/>
                </a:rPr>
                <a:t>S20</a:t>
              </a:r>
              <a:endParaRPr kumimoji="0" lang="en-SG" sz="700" b="0" i="0" u="none" strike="noStrike" kern="0" cap="none" spc="0" normalizeH="0" baseline="0" noProof="0" dirty="0">
                <a:ln>
                  <a:noFill/>
                </a:ln>
                <a:solidFill>
                  <a:srgbClr val="000000"/>
                </a:solidFill>
                <a:effectLst/>
                <a:uLnTx/>
                <a:uFillTx/>
              </a:endParaRPr>
            </a:p>
          </p:txBody>
        </p:sp>
        <p:sp>
          <p:nvSpPr>
            <p:cNvPr id="36" name="TextBox 35"/>
            <p:cNvSpPr txBox="1"/>
            <p:nvPr/>
          </p:nvSpPr>
          <p:spPr>
            <a:xfrm>
              <a:off x="1528664" y="3226004"/>
              <a:ext cx="423514" cy="20005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srgbClr val="000000"/>
                  </a:solidFill>
                  <a:effectLst/>
                  <a:uLnTx/>
                  <a:uFillTx/>
                </a:rPr>
                <a:t>S40-L</a:t>
              </a:r>
              <a:endParaRPr kumimoji="0" lang="en-SG" sz="700" b="0" i="0" u="none" strike="noStrike" kern="0" cap="none" spc="0" normalizeH="0" baseline="0" noProof="0" dirty="0">
                <a:ln>
                  <a:noFill/>
                </a:ln>
                <a:solidFill>
                  <a:srgbClr val="000000"/>
                </a:solidFill>
                <a:effectLst/>
                <a:uLnTx/>
                <a:uFillTx/>
              </a:endParaRPr>
            </a:p>
          </p:txBody>
        </p:sp>
        <p:sp>
          <p:nvSpPr>
            <p:cNvPr id="37" name="Rectangle 36"/>
            <p:cNvSpPr/>
            <p:nvPr/>
          </p:nvSpPr>
          <p:spPr>
            <a:xfrm>
              <a:off x="5129064" y="3410196"/>
              <a:ext cx="2952328" cy="288032"/>
            </a:xfrm>
            <a:prstGeom prst="rect">
              <a:avLst/>
            </a:prstGeom>
            <a:solidFill>
              <a:srgbClr val="808080">
                <a:lumMod val="20000"/>
                <a:lumOff val="80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kern="0" dirty="0">
                  <a:solidFill>
                    <a:srgbClr val="000000"/>
                  </a:solidFill>
                  <a:latin typeface="HGP創英角ｺﾞｼｯｸUB"/>
                </a:rPr>
                <a:t>basic NAV</a:t>
              </a:r>
              <a:endParaRPr lang="en-SG" kern="0" dirty="0">
                <a:solidFill>
                  <a:srgbClr val="000000"/>
                </a:solidFill>
                <a:latin typeface="HGP創英角ｺﾞｼｯｸUB"/>
              </a:endParaRPr>
            </a:p>
          </p:txBody>
        </p:sp>
        <p:sp>
          <p:nvSpPr>
            <p:cNvPr id="38" name="TextBox 37"/>
            <p:cNvSpPr txBox="1"/>
            <p:nvPr/>
          </p:nvSpPr>
          <p:spPr>
            <a:xfrm>
              <a:off x="1521451" y="3076852"/>
              <a:ext cx="437940" cy="20005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srgbClr val="000000"/>
                  </a:solidFill>
                  <a:effectLst/>
                  <a:uLnTx/>
                  <a:uFillTx/>
                </a:rPr>
                <a:t>S40-R</a:t>
              </a:r>
              <a:endParaRPr kumimoji="0" lang="en-SG" sz="700" b="0" i="0" u="none" strike="noStrike" kern="0" cap="none" spc="0" normalizeH="0" baseline="0" noProof="0" dirty="0">
                <a:ln>
                  <a:noFill/>
                </a:ln>
                <a:solidFill>
                  <a:srgbClr val="000000"/>
                </a:solidFill>
                <a:effectLst/>
                <a:uLnTx/>
                <a:uFillTx/>
              </a:endParaRPr>
            </a:p>
          </p:txBody>
        </p:sp>
        <p:sp>
          <p:nvSpPr>
            <p:cNvPr id="39" name="TextBox 38"/>
            <p:cNvSpPr txBox="1"/>
            <p:nvPr/>
          </p:nvSpPr>
          <p:spPr>
            <a:xfrm>
              <a:off x="533400" y="3352800"/>
              <a:ext cx="620683" cy="369332"/>
            </a:xfrm>
            <a:prstGeom prst="rect">
              <a:avLst/>
            </a:prstGeom>
            <a:noFill/>
          </p:spPr>
          <p:txBody>
            <a:bodyPr wrap="non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rPr>
                <a:t>STA</a:t>
              </a:r>
            </a:p>
          </p:txBody>
        </p:sp>
        <p:sp>
          <p:nvSpPr>
            <p:cNvPr id="40" name="Rectangle 39"/>
            <p:cNvSpPr/>
            <p:nvPr/>
          </p:nvSpPr>
          <p:spPr>
            <a:xfrm>
              <a:off x="4841031" y="2476693"/>
              <a:ext cx="288032" cy="288032"/>
            </a:xfrm>
            <a:prstGeom prst="rect">
              <a:avLst/>
            </a:prstGeom>
            <a:solidFill>
              <a:srgbClr val="333399">
                <a:lumMod val="20000"/>
                <a:lumOff val="80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1800" b="0" i="0" u="none" strike="noStrike" kern="0" cap="none" spc="0" normalizeH="0" baseline="0" noProof="0">
                <a:ln>
                  <a:noFill/>
                </a:ln>
                <a:solidFill>
                  <a:srgbClr val="FFFFFF"/>
                </a:solidFill>
                <a:effectLst/>
                <a:uLnTx/>
                <a:uFillTx/>
                <a:latin typeface="HGP創英角ｺﾞｼｯｸUB"/>
              </a:endParaRPr>
            </a:p>
          </p:txBody>
        </p:sp>
        <p:sp>
          <p:nvSpPr>
            <p:cNvPr id="41" name="Rectangle 40"/>
            <p:cNvSpPr/>
            <p:nvPr/>
          </p:nvSpPr>
          <p:spPr>
            <a:xfrm>
              <a:off x="1888704" y="2184961"/>
              <a:ext cx="432048" cy="577164"/>
            </a:xfrm>
            <a:prstGeom prst="rect">
              <a:avLst/>
            </a:prstGeom>
            <a:solidFill>
              <a:srgbClr val="333399">
                <a:lumMod val="20000"/>
                <a:lumOff val="80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1800" b="0" i="0" u="none" strike="noStrike" kern="0" cap="none" spc="0" normalizeH="0" baseline="0" noProof="0">
                <a:ln>
                  <a:noFill/>
                </a:ln>
                <a:solidFill>
                  <a:srgbClr val="FFFFFF"/>
                </a:solidFill>
                <a:effectLst/>
                <a:uLnTx/>
                <a:uFillTx/>
                <a:latin typeface="HGP創英角ｺﾞｼｯｸUB"/>
              </a:endParaRPr>
            </a:p>
          </p:txBody>
        </p:sp>
        <p:cxnSp>
          <p:nvCxnSpPr>
            <p:cNvPr id="42" name="Straight Connector 41"/>
            <p:cNvCxnSpPr/>
            <p:nvPr/>
          </p:nvCxnSpPr>
          <p:spPr>
            <a:xfrm>
              <a:off x="2320752" y="2667000"/>
              <a:ext cx="0" cy="1152000"/>
            </a:xfrm>
            <a:prstGeom prst="line">
              <a:avLst/>
            </a:prstGeom>
            <a:noFill/>
            <a:ln w="9525" cap="flat" cmpd="sng" algn="ctr">
              <a:solidFill>
                <a:srgbClr val="000000"/>
              </a:solidFill>
              <a:prstDash val="dash"/>
            </a:ln>
            <a:effectLst/>
          </p:spPr>
        </p:cxnSp>
        <p:cxnSp>
          <p:nvCxnSpPr>
            <p:cNvPr id="43" name="Straight Connector 42"/>
            <p:cNvCxnSpPr/>
            <p:nvPr/>
          </p:nvCxnSpPr>
          <p:spPr>
            <a:xfrm>
              <a:off x="3328864" y="2514600"/>
              <a:ext cx="0" cy="1152000"/>
            </a:xfrm>
            <a:prstGeom prst="line">
              <a:avLst/>
            </a:prstGeom>
            <a:noFill/>
            <a:ln w="9525" cap="flat" cmpd="sng" algn="ctr">
              <a:solidFill>
                <a:srgbClr val="000000"/>
              </a:solidFill>
              <a:prstDash val="dash"/>
            </a:ln>
            <a:effectLst/>
          </p:spPr>
        </p:cxnSp>
        <p:cxnSp>
          <p:nvCxnSpPr>
            <p:cNvPr id="44" name="Straight Connector 43"/>
            <p:cNvCxnSpPr/>
            <p:nvPr/>
          </p:nvCxnSpPr>
          <p:spPr>
            <a:xfrm>
              <a:off x="5129063" y="2743200"/>
              <a:ext cx="0" cy="1095983"/>
            </a:xfrm>
            <a:prstGeom prst="line">
              <a:avLst/>
            </a:prstGeom>
            <a:noFill/>
            <a:ln w="9525" cap="flat" cmpd="sng" algn="ctr">
              <a:solidFill>
                <a:srgbClr val="000000"/>
              </a:solidFill>
              <a:prstDash val="dash"/>
            </a:ln>
            <a:effectLst/>
          </p:spPr>
        </p:cxnSp>
        <p:cxnSp>
          <p:nvCxnSpPr>
            <p:cNvPr id="45" name="Straight Connector 44"/>
            <p:cNvCxnSpPr/>
            <p:nvPr/>
          </p:nvCxnSpPr>
          <p:spPr>
            <a:xfrm>
              <a:off x="8081392" y="2758912"/>
              <a:ext cx="0" cy="1051088"/>
            </a:xfrm>
            <a:prstGeom prst="line">
              <a:avLst/>
            </a:prstGeom>
            <a:noFill/>
            <a:ln w="9525" cap="flat" cmpd="sng" algn="ctr">
              <a:solidFill>
                <a:srgbClr val="000000"/>
              </a:solidFill>
              <a:prstDash val="dash"/>
            </a:ln>
            <a:effectLst/>
          </p:spPr>
        </p:cxnSp>
        <p:cxnSp>
          <p:nvCxnSpPr>
            <p:cNvPr id="46" name="Straight Connector 45"/>
            <p:cNvCxnSpPr/>
            <p:nvPr/>
          </p:nvCxnSpPr>
          <p:spPr>
            <a:xfrm>
              <a:off x="1681064" y="4947624"/>
              <a:ext cx="6624736" cy="0"/>
            </a:xfrm>
            <a:prstGeom prst="line">
              <a:avLst/>
            </a:prstGeom>
            <a:noFill/>
            <a:ln w="9525" cap="flat" cmpd="sng" algn="ctr">
              <a:solidFill>
                <a:srgbClr val="000000"/>
              </a:solidFill>
              <a:prstDash val="solid"/>
            </a:ln>
            <a:effectLst/>
          </p:spPr>
        </p:cxnSp>
        <p:cxnSp>
          <p:nvCxnSpPr>
            <p:cNvPr id="47" name="Straight Connector 46"/>
            <p:cNvCxnSpPr/>
            <p:nvPr/>
          </p:nvCxnSpPr>
          <p:spPr>
            <a:xfrm>
              <a:off x="1681064" y="4803608"/>
              <a:ext cx="6624736" cy="0"/>
            </a:xfrm>
            <a:prstGeom prst="line">
              <a:avLst/>
            </a:prstGeom>
            <a:noFill/>
            <a:ln w="6350" cap="flat" cmpd="sng" algn="ctr">
              <a:solidFill>
                <a:srgbClr val="FFFFFF">
                  <a:lumMod val="65000"/>
                </a:srgbClr>
              </a:solidFill>
              <a:prstDash val="dash"/>
            </a:ln>
            <a:effectLst/>
          </p:spPr>
        </p:cxnSp>
        <p:cxnSp>
          <p:nvCxnSpPr>
            <p:cNvPr id="48" name="Straight Connector 47"/>
            <p:cNvCxnSpPr/>
            <p:nvPr/>
          </p:nvCxnSpPr>
          <p:spPr>
            <a:xfrm>
              <a:off x="1681064" y="4659592"/>
              <a:ext cx="6624736" cy="0"/>
            </a:xfrm>
            <a:prstGeom prst="line">
              <a:avLst/>
            </a:prstGeom>
            <a:noFill/>
            <a:ln w="6350" cap="flat" cmpd="sng" algn="ctr">
              <a:solidFill>
                <a:srgbClr val="FFFFFF">
                  <a:lumMod val="65000"/>
                </a:srgbClr>
              </a:solidFill>
              <a:prstDash val="dash"/>
            </a:ln>
            <a:effectLst/>
          </p:spPr>
        </p:cxnSp>
        <p:cxnSp>
          <p:nvCxnSpPr>
            <p:cNvPr id="49" name="Straight Connector 48"/>
            <p:cNvCxnSpPr/>
            <p:nvPr/>
          </p:nvCxnSpPr>
          <p:spPr>
            <a:xfrm>
              <a:off x="1681064" y="4515576"/>
              <a:ext cx="6624736" cy="0"/>
            </a:xfrm>
            <a:prstGeom prst="line">
              <a:avLst/>
            </a:prstGeom>
            <a:noFill/>
            <a:ln w="6350" cap="flat" cmpd="sng" algn="ctr">
              <a:solidFill>
                <a:srgbClr val="FFFFFF">
                  <a:lumMod val="65000"/>
                </a:srgbClr>
              </a:solidFill>
              <a:prstDash val="dash"/>
            </a:ln>
            <a:effectLst/>
          </p:spPr>
        </p:cxnSp>
        <p:cxnSp>
          <p:nvCxnSpPr>
            <p:cNvPr id="50" name="Straight Connector 49"/>
            <p:cNvCxnSpPr/>
            <p:nvPr/>
          </p:nvCxnSpPr>
          <p:spPr>
            <a:xfrm>
              <a:off x="1681064" y="4371560"/>
              <a:ext cx="6624736" cy="0"/>
            </a:xfrm>
            <a:prstGeom prst="line">
              <a:avLst/>
            </a:prstGeom>
            <a:noFill/>
            <a:ln w="6350" cap="flat" cmpd="sng" algn="ctr">
              <a:solidFill>
                <a:srgbClr val="FFFFFF">
                  <a:lumMod val="65000"/>
                </a:srgbClr>
              </a:solidFill>
              <a:prstDash val="dash"/>
            </a:ln>
            <a:effectLst/>
          </p:spPr>
        </p:cxnSp>
        <p:sp>
          <p:nvSpPr>
            <p:cNvPr id="53" name="TextBox 52"/>
            <p:cNvSpPr txBox="1"/>
            <p:nvPr/>
          </p:nvSpPr>
          <p:spPr>
            <a:xfrm>
              <a:off x="1546661" y="4787639"/>
              <a:ext cx="343364" cy="20005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srgbClr val="000000"/>
                  </a:solidFill>
                  <a:effectLst/>
                  <a:uLnTx/>
                  <a:uFillTx/>
                </a:rPr>
                <a:t>P20</a:t>
              </a:r>
              <a:endParaRPr kumimoji="0" lang="en-SG" sz="700" b="0" i="0" u="none" strike="noStrike" kern="0" cap="none" spc="0" normalizeH="0" baseline="0" noProof="0" dirty="0">
                <a:ln>
                  <a:noFill/>
                </a:ln>
                <a:solidFill>
                  <a:srgbClr val="000000"/>
                </a:solidFill>
                <a:effectLst/>
                <a:uLnTx/>
                <a:uFillTx/>
              </a:endParaRPr>
            </a:p>
          </p:txBody>
        </p:sp>
        <p:sp>
          <p:nvSpPr>
            <p:cNvPr id="54" name="TextBox 53"/>
            <p:cNvSpPr txBox="1"/>
            <p:nvPr/>
          </p:nvSpPr>
          <p:spPr>
            <a:xfrm>
              <a:off x="1551256" y="4631572"/>
              <a:ext cx="343364" cy="20005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srgbClr val="000000"/>
                  </a:solidFill>
                  <a:effectLst/>
                  <a:uLnTx/>
                  <a:uFillTx/>
                </a:rPr>
                <a:t>S20</a:t>
              </a:r>
              <a:endParaRPr kumimoji="0" lang="en-SG" sz="700" b="0" i="0" u="none" strike="noStrike" kern="0" cap="none" spc="0" normalizeH="0" baseline="0" noProof="0" dirty="0">
                <a:ln>
                  <a:noFill/>
                </a:ln>
                <a:solidFill>
                  <a:srgbClr val="000000"/>
                </a:solidFill>
                <a:effectLst/>
                <a:uLnTx/>
                <a:uFillTx/>
              </a:endParaRPr>
            </a:p>
          </p:txBody>
        </p:sp>
        <p:sp>
          <p:nvSpPr>
            <p:cNvPr id="55" name="TextBox 54"/>
            <p:cNvSpPr txBox="1"/>
            <p:nvPr/>
          </p:nvSpPr>
          <p:spPr>
            <a:xfrm>
              <a:off x="1529985" y="4475400"/>
              <a:ext cx="423514" cy="20005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srgbClr val="000000"/>
                  </a:solidFill>
                  <a:effectLst/>
                  <a:uLnTx/>
                  <a:uFillTx/>
                </a:rPr>
                <a:t>S40-L</a:t>
              </a:r>
              <a:endParaRPr kumimoji="0" lang="en-SG" sz="700" b="0" i="0" u="none" strike="noStrike" kern="0" cap="none" spc="0" normalizeH="0" baseline="0" noProof="0" dirty="0">
                <a:ln>
                  <a:noFill/>
                </a:ln>
                <a:solidFill>
                  <a:srgbClr val="000000"/>
                </a:solidFill>
                <a:effectLst/>
                <a:uLnTx/>
                <a:uFillTx/>
              </a:endParaRPr>
            </a:p>
          </p:txBody>
        </p:sp>
        <p:sp>
          <p:nvSpPr>
            <p:cNvPr id="56" name="Rectangle 55"/>
            <p:cNvSpPr/>
            <p:nvPr/>
          </p:nvSpPr>
          <p:spPr>
            <a:xfrm>
              <a:off x="6101171" y="4659042"/>
              <a:ext cx="540060" cy="288582"/>
            </a:xfrm>
            <a:prstGeom prst="rect">
              <a:avLst/>
            </a:prstGeom>
            <a:solidFill>
              <a:srgbClr val="808080">
                <a:lumMod val="20000"/>
                <a:lumOff val="80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1800" b="0" i="0" u="none" strike="noStrike" kern="0" cap="none" spc="0" normalizeH="0" baseline="0" noProof="0">
                <a:ln>
                  <a:noFill/>
                </a:ln>
                <a:solidFill>
                  <a:srgbClr val="FFFFFF"/>
                </a:solidFill>
                <a:effectLst/>
                <a:uLnTx/>
                <a:uFillTx/>
                <a:latin typeface="HGP創英角ｺﾞｼｯｸUB"/>
              </a:endParaRPr>
            </a:p>
          </p:txBody>
        </p:sp>
        <p:sp>
          <p:nvSpPr>
            <p:cNvPr id="57" name="TextBox 56"/>
            <p:cNvSpPr txBox="1"/>
            <p:nvPr/>
          </p:nvSpPr>
          <p:spPr>
            <a:xfrm>
              <a:off x="1522772" y="4326248"/>
              <a:ext cx="437940" cy="20005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700" b="0" i="0" u="none" strike="noStrike" kern="0" cap="none" spc="0" normalizeH="0" baseline="0" noProof="0" dirty="0" smtClean="0">
                  <a:ln>
                    <a:noFill/>
                  </a:ln>
                  <a:solidFill>
                    <a:srgbClr val="000000"/>
                  </a:solidFill>
                  <a:effectLst/>
                  <a:uLnTx/>
                  <a:uFillTx/>
                </a:rPr>
                <a:t>S40-R</a:t>
              </a:r>
              <a:endParaRPr kumimoji="0" lang="en-SG" sz="700" b="0" i="0" u="none" strike="noStrike" kern="0" cap="none" spc="0" normalizeH="0" baseline="0" noProof="0" dirty="0">
                <a:ln>
                  <a:noFill/>
                </a:ln>
                <a:solidFill>
                  <a:srgbClr val="000000"/>
                </a:solidFill>
                <a:effectLst/>
                <a:uLnTx/>
                <a:uFillTx/>
              </a:endParaRPr>
            </a:p>
          </p:txBody>
        </p:sp>
        <p:sp>
          <p:nvSpPr>
            <p:cNvPr id="59" name="Rectangle 58"/>
            <p:cNvSpPr/>
            <p:nvPr/>
          </p:nvSpPr>
          <p:spPr>
            <a:xfrm>
              <a:off x="2824808" y="4806208"/>
              <a:ext cx="1656184" cy="141416"/>
            </a:xfrm>
            <a:prstGeom prst="rect">
              <a:avLst/>
            </a:prstGeom>
            <a:solidFill>
              <a:srgbClr val="808080">
                <a:lumMod val="20000"/>
                <a:lumOff val="80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1800" b="0" i="0" u="none" strike="noStrike" kern="0" cap="none" spc="0" normalizeH="0" baseline="0" noProof="0">
                <a:ln>
                  <a:noFill/>
                </a:ln>
                <a:solidFill>
                  <a:srgbClr val="FFFFFF"/>
                </a:solidFill>
                <a:effectLst/>
                <a:uLnTx/>
                <a:uFillTx/>
                <a:latin typeface="HGP創英角ｺﾞｼｯｸUB"/>
              </a:endParaRPr>
            </a:p>
          </p:txBody>
        </p:sp>
        <p:sp>
          <p:nvSpPr>
            <p:cNvPr id="60" name="Rectangle 59"/>
            <p:cNvSpPr/>
            <p:nvPr/>
          </p:nvSpPr>
          <p:spPr>
            <a:xfrm>
              <a:off x="6713239" y="4659042"/>
              <a:ext cx="288032" cy="288582"/>
            </a:xfrm>
            <a:prstGeom prst="rect">
              <a:avLst/>
            </a:prstGeom>
            <a:solidFill>
              <a:srgbClr val="BBE0E3">
                <a:lumMod val="90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1800" b="0" i="0" u="none" strike="noStrike" kern="0" cap="none" spc="0" normalizeH="0" baseline="0" noProof="0">
                <a:ln>
                  <a:noFill/>
                </a:ln>
                <a:solidFill>
                  <a:srgbClr val="FFFFFF"/>
                </a:solidFill>
                <a:effectLst/>
                <a:uLnTx/>
                <a:uFillTx/>
                <a:latin typeface="HGP創英角ｺﾞｼｯｸUB"/>
              </a:endParaRPr>
            </a:p>
          </p:txBody>
        </p:sp>
        <p:sp>
          <p:nvSpPr>
            <p:cNvPr id="61" name="Rectangle 60"/>
            <p:cNvSpPr/>
            <p:nvPr/>
          </p:nvSpPr>
          <p:spPr>
            <a:xfrm>
              <a:off x="4553000" y="4803608"/>
              <a:ext cx="72008" cy="144016"/>
            </a:xfrm>
            <a:prstGeom prst="rect">
              <a:avLst/>
            </a:prstGeom>
            <a:solidFill>
              <a:srgbClr val="BBE0E3">
                <a:lumMod val="90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1800" b="0" i="0" u="none" strike="noStrike" kern="0" cap="none" spc="0" normalizeH="0" baseline="0" noProof="0">
                <a:ln>
                  <a:noFill/>
                </a:ln>
                <a:solidFill>
                  <a:srgbClr val="FFFFFF"/>
                </a:solidFill>
                <a:effectLst/>
                <a:uLnTx/>
                <a:uFillTx/>
                <a:latin typeface="HGP創英角ｺﾞｼｯｸUB"/>
              </a:endParaRPr>
            </a:p>
          </p:txBody>
        </p:sp>
        <p:sp>
          <p:nvSpPr>
            <p:cNvPr id="62" name="TextBox 61"/>
            <p:cNvSpPr txBox="1"/>
            <p:nvPr/>
          </p:nvSpPr>
          <p:spPr>
            <a:xfrm>
              <a:off x="457200" y="4371560"/>
              <a:ext cx="954107" cy="646331"/>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rPr>
                <a:t>OBSS2</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00"/>
                  </a:solidFill>
                  <a:effectLst/>
                  <a:uLnTx/>
                  <a:uFillTx/>
                </a:rPr>
                <a:t>Traffic</a:t>
              </a:r>
              <a:endParaRPr kumimoji="0" lang="en-SG" sz="1800" b="0" i="0" u="none" strike="noStrike" kern="0" cap="none" spc="0" normalizeH="0" baseline="0" noProof="0" dirty="0">
                <a:ln>
                  <a:noFill/>
                </a:ln>
                <a:solidFill>
                  <a:srgbClr val="000000"/>
                </a:solidFill>
                <a:effectLst/>
                <a:uLnTx/>
                <a:uFillTx/>
              </a:endParaRPr>
            </a:p>
          </p:txBody>
        </p:sp>
        <p:sp>
          <p:nvSpPr>
            <p:cNvPr id="63" name="Rectangle 62"/>
            <p:cNvSpPr/>
            <p:nvPr/>
          </p:nvSpPr>
          <p:spPr>
            <a:xfrm>
              <a:off x="2464768" y="4806208"/>
              <a:ext cx="288032" cy="144016"/>
            </a:xfrm>
            <a:prstGeom prst="rect">
              <a:avLst/>
            </a:prstGeom>
            <a:solidFill>
              <a:srgbClr val="333399">
                <a:lumMod val="20000"/>
                <a:lumOff val="80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1800" b="0" i="0" u="none" strike="noStrike" kern="0" cap="none" spc="0" normalizeH="0" baseline="0" noProof="0">
                <a:ln>
                  <a:noFill/>
                </a:ln>
                <a:solidFill>
                  <a:srgbClr val="FFFFFF"/>
                </a:solidFill>
                <a:effectLst/>
                <a:uLnTx/>
                <a:uFillTx/>
                <a:latin typeface="HGP創英角ｺﾞｼｯｸUB"/>
              </a:endParaRPr>
            </a:p>
          </p:txBody>
        </p:sp>
        <p:sp>
          <p:nvSpPr>
            <p:cNvPr id="64" name="Rectangle 63"/>
            <p:cNvSpPr/>
            <p:nvPr/>
          </p:nvSpPr>
          <p:spPr>
            <a:xfrm>
              <a:off x="5561111" y="4370460"/>
              <a:ext cx="432048" cy="577164"/>
            </a:xfrm>
            <a:prstGeom prst="rect">
              <a:avLst/>
            </a:prstGeom>
            <a:solidFill>
              <a:srgbClr val="333399">
                <a:lumMod val="20000"/>
                <a:lumOff val="80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SG" sz="1800" b="0" i="0" u="none" strike="noStrike" kern="0" cap="none" spc="0" normalizeH="0" baseline="0" noProof="0">
                <a:ln>
                  <a:noFill/>
                </a:ln>
                <a:solidFill>
                  <a:srgbClr val="FFFFFF"/>
                </a:solidFill>
                <a:effectLst/>
                <a:uLnTx/>
                <a:uFillTx/>
                <a:latin typeface="HGP創英角ｺﾞｼｯｸUB"/>
              </a:endParaRPr>
            </a:p>
          </p:txBody>
        </p:sp>
        <p:sp>
          <p:nvSpPr>
            <p:cNvPr id="65" name="Oval 64"/>
            <p:cNvSpPr/>
            <p:nvPr/>
          </p:nvSpPr>
          <p:spPr>
            <a:xfrm>
              <a:off x="2670893" y="4038600"/>
              <a:ext cx="224707" cy="239161"/>
            </a:xfrm>
            <a:prstGeom prst="ellipse">
              <a:avLst/>
            </a:prstGeom>
            <a:solidFill>
              <a:srgbClr val="BBE0E3"/>
            </a:solidFill>
            <a:ln w="254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HGP創英角ｺﾞｼｯｸUB"/>
                </a:rPr>
                <a:t>1</a:t>
              </a:r>
              <a:endParaRPr kumimoji="0" lang="en-US" sz="1600" b="0" i="0" u="none" strike="noStrike" kern="0" cap="none" spc="0" normalizeH="0" baseline="0" noProof="0" dirty="0">
                <a:ln>
                  <a:noFill/>
                </a:ln>
                <a:solidFill>
                  <a:srgbClr val="000000"/>
                </a:solidFill>
                <a:effectLst/>
                <a:uLnTx/>
                <a:uFillTx/>
                <a:latin typeface="HGP創英角ｺﾞｼｯｸUB"/>
              </a:endParaRPr>
            </a:p>
          </p:txBody>
        </p:sp>
        <p:sp>
          <p:nvSpPr>
            <p:cNvPr id="66" name="Oval 65"/>
            <p:cNvSpPr/>
            <p:nvPr/>
          </p:nvSpPr>
          <p:spPr>
            <a:xfrm>
              <a:off x="5871293" y="4038600"/>
              <a:ext cx="224707" cy="239161"/>
            </a:xfrm>
            <a:prstGeom prst="ellipse">
              <a:avLst/>
            </a:prstGeom>
            <a:solidFill>
              <a:srgbClr val="BBE0E3"/>
            </a:solidFill>
            <a:ln w="25400" cap="flat" cmpd="sng" algn="ctr">
              <a:solidFill>
                <a:srgbClr val="FF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HGP創英角ｺﾞｼｯｸUB"/>
                </a:rPr>
                <a:t>2</a:t>
              </a:r>
              <a:endParaRPr kumimoji="0" lang="en-US" sz="1600" b="0" i="0" u="none" strike="noStrike" kern="0" cap="none" spc="0" normalizeH="0" baseline="0" noProof="0" dirty="0">
                <a:ln>
                  <a:noFill/>
                </a:ln>
                <a:solidFill>
                  <a:srgbClr val="000000"/>
                </a:solidFill>
                <a:effectLst/>
                <a:uLnTx/>
                <a:uFillTx/>
                <a:latin typeface="HGP創英角ｺﾞｼｯｸUB"/>
              </a:endParaRPr>
            </a:p>
          </p:txBody>
        </p:sp>
        <p:sp>
          <p:nvSpPr>
            <p:cNvPr id="67" name="Text Box 32"/>
            <p:cNvSpPr txBox="1">
              <a:spLocks noChangeArrowheads="1"/>
            </p:cNvSpPr>
            <p:nvPr/>
          </p:nvSpPr>
          <p:spPr bwMode="auto">
            <a:xfrm>
              <a:off x="914400" y="3751421"/>
              <a:ext cx="1047082" cy="307777"/>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ysClr val="windowText" lastClr="000000"/>
                  </a:solidFill>
                  <a:effectLst/>
                  <a:uLnTx/>
                  <a:uFillTx/>
                </a:rPr>
                <a:t>OBSS </a:t>
              </a:r>
              <a:r>
                <a:rPr kumimoji="0" lang="en-US" sz="1400" b="1" i="0" u="none" strike="noStrike" kern="0" cap="none" spc="0" normalizeH="0" noProof="0" dirty="0" smtClean="0">
                  <a:ln>
                    <a:noFill/>
                  </a:ln>
                  <a:solidFill>
                    <a:sysClr val="windowText" lastClr="000000"/>
                  </a:solidFill>
                  <a:effectLst/>
                  <a:uLnTx/>
                  <a:uFillTx/>
                </a:rPr>
                <a:t>BW:</a:t>
              </a:r>
            </a:p>
          </p:txBody>
        </p:sp>
        <p:sp>
          <p:nvSpPr>
            <p:cNvPr id="68" name="Text Box 32"/>
            <p:cNvSpPr txBox="1">
              <a:spLocks noChangeArrowheads="1"/>
            </p:cNvSpPr>
            <p:nvPr/>
          </p:nvSpPr>
          <p:spPr bwMode="auto">
            <a:xfrm>
              <a:off x="1994312" y="3751421"/>
              <a:ext cx="274434" cy="307777"/>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ysClr val="windowText" lastClr="000000"/>
                  </a:solidFill>
                  <a:effectLst/>
                  <a:uLnTx/>
                  <a:uFillTx/>
                </a:rPr>
                <a:t>0</a:t>
              </a:r>
              <a:endParaRPr kumimoji="0" lang="en-US" sz="1400" b="1" i="0" u="none" strike="noStrike" kern="0" cap="none" spc="0" normalizeH="0" noProof="0" dirty="0" smtClean="0">
                <a:ln>
                  <a:noFill/>
                </a:ln>
                <a:solidFill>
                  <a:sysClr val="windowText" lastClr="000000"/>
                </a:solidFill>
                <a:effectLst/>
                <a:uLnTx/>
                <a:uFillTx/>
              </a:endParaRPr>
            </a:p>
          </p:txBody>
        </p:sp>
        <p:sp>
          <p:nvSpPr>
            <p:cNvPr id="69" name="Text Box 32"/>
            <p:cNvSpPr txBox="1">
              <a:spLocks noChangeArrowheads="1"/>
            </p:cNvSpPr>
            <p:nvPr/>
          </p:nvSpPr>
          <p:spPr bwMode="auto">
            <a:xfrm>
              <a:off x="2226598" y="3751421"/>
              <a:ext cx="364202" cy="307777"/>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ysClr val="windowText" lastClr="000000"/>
                  </a:solidFill>
                  <a:effectLst/>
                  <a:uLnTx/>
                  <a:uFillTx/>
                </a:rPr>
                <a:t>80</a:t>
              </a:r>
              <a:endParaRPr kumimoji="0" lang="en-US" sz="1400" b="1" i="0" u="none" strike="noStrike" kern="0" cap="none" spc="0" normalizeH="0" noProof="0" dirty="0" smtClean="0">
                <a:ln>
                  <a:noFill/>
                </a:ln>
                <a:solidFill>
                  <a:sysClr val="windowText" lastClr="000000"/>
                </a:solidFill>
                <a:effectLst/>
                <a:uLnTx/>
                <a:uFillTx/>
              </a:endParaRPr>
            </a:p>
          </p:txBody>
        </p:sp>
        <p:sp>
          <p:nvSpPr>
            <p:cNvPr id="70" name="Rectangle 69"/>
            <p:cNvSpPr/>
            <p:nvPr/>
          </p:nvSpPr>
          <p:spPr>
            <a:xfrm>
              <a:off x="3328864" y="3410196"/>
              <a:ext cx="1296144" cy="288032"/>
            </a:xfrm>
            <a:prstGeom prst="rect">
              <a:avLst/>
            </a:prstGeom>
            <a:solidFill>
              <a:srgbClr val="808080">
                <a:lumMod val="20000"/>
                <a:lumOff val="80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SG" kern="0" dirty="0">
                <a:solidFill>
                  <a:srgbClr val="000000"/>
                </a:solidFill>
                <a:latin typeface="HGP創英角ｺﾞｼｯｸUB"/>
              </a:endParaRPr>
            </a:p>
          </p:txBody>
        </p:sp>
        <p:sp>
          <p:nvSpPr>
            <p:cNvPr id="71" name="Rectangle 70"/>
            <p:cNvSpPr/>
            <p:nvPr/>
          </p:nvSpPr>
          <p:spPr>
            <a:xfrm>
              <a:off x="2320752" y="3410196"/>
              <a:ext cx="1008112" cy="288032"/>
            </a:xfrm>
            <a:prstGeom prst="rect">
              <a:avLst/>
            </a:prstGeom>
            <a:solidFill>
              <a:srgbClr val="808080">
                <a:lumMod val="20000"/>
                <a:lumOff val="80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b="0" i="0" u="none" strike="noStrike" kern="0" cap="none" spc="0" normalizeH="0" baseline="0" noProof="0" dirty="0" smtClean="0">
                  <a:ln>
                    <a:noFill/>
                  </a:ln>
                  <a:solidFill>
                    <a:srgbClr val="000000"/>
                  </a:solidFill>
                  <a:effectLst/>
                  <a:uLnTx/>
                  <a:uFillTx/>
                  <a:latin typeface="HGP創英角ｺﾞｼｯｸUB"/>
                </a:rPr>
                <a:t>basic NAV</a:t>
              </a:r>
              <a:endParaRPr kumimoji="0" lang="en-SG" b="0" i="0" u="none" strike="noStrike" kern="0" cap="none" spc="0" normalizeH="0" baseline="0" noProof="0" dirty="0">
                <a:ln>
                  <a:noFill/>
                </a:ln>
                <a:solidFill>
                  <a:srgbClr val="000000"/>
                </a:solidFill>
                <a:effectLst/>
                <a:uLnTx/>
                <a:uFillTx/>
                <a:latin typeface="HGP創英角ｺﾞｼｯｸUB"/>
              </a:endParaRPr>
            </a:p>
          </p:txBody>
        </p:sp>
        <p:cxnSp>
          <p:nvCxnSpPr>
            <p:cNvPr id="72" name="Straight Arrow Connector 71"/>
            <p:cNvCxnSpPr/>
            <p:nvPr/>
          </p:nvCxnSpPr>
          <p:spPr bwMode="auto">
            <a:xfrm>
              <a:off x="2752800" y="3810000"/>
              <a:ext cx="1872208" cy="0"/>
            </a:xfrm>
            <a:prstGeom prst="straightConnector1">
              <a:avLst/>
            </a:prstGeom>
            <a:solidFill>
              <a:schemeClr val="accent1"/>
            </a:solidFill>
            <a:ln w="12700" cap="flat" cmpd="sng" algn="ctr">
              <a:solidFill>
                <a:schemeClr val="tx1"/>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Text Box 32"/>
            <p:cNvSpPr txBox="1">
              <a:spLocks noChangeArrowheads="1"/>
            </p:cNvSpPr>
            <p:nvPr/>
          </p:nvSpPr>
          <p:spPr bwMode="auto">
            <a:xfrm>
              <a:off x="4572000" y="3733800"/>
              <a:ext cx="274434" cy="307777"/>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ysClr val="windowText" lastClr="000000"/>
                  </a:solidFill>
                  <a:effectLst/>
                  <a:uLnTx/>
                  <a:uFillTx/>
                </a:rPr>
                <a:t>0</a:t>
              </a:r>
              <a:endParaRPr kumimoji="0" lang="en-US" sz="1400" b="1" i="0" u="none" strike="noStrike" kern="0" cap="none" spc="0" normalizeH="0" noProof="0" dirty="0" smtClean="0">
                <a:ln>
                  <a:noFill/>
                </a:ln>
                <a:solidFill>
                  <a:sysClr val="windowText" lastClr="000000"/>
                </a:solidFill>
                <a:effectLst/>
                <a:uLnTx/>
                <a:uFillTx/>
              </a:endParaRPr>
            </a:p>
          </p:txBody>
        </p:sp>
        <p:sp>
          <p:nvSpPr>
            <p:cNvPr id="74" name="Text Box 32"/>
            <p:cNvSpPr txBox="1">
              <a:spLocks noChangeArrowheads="1"/>
            </p:cNvSpPr>
            <p:nvPr/>
          </p:nvSpPr>
          <p:spPr bwMode="auto">
            <a:xfrm>
              <a:off x="5021094" y="3751421"/>
              <a:ext cx="364202" cy="307777"/>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ysClr val="windowText" lastClr="000000"/>
                  </a:solidFill>
                  <a:effectLst/>
                  <a:uLnTx/>
                  <a:uFillTx/>
                </a:rPr>
                <a:t>40</a:t>
              </a:r>
              <a:endParaRPr kumimoji="0" lang="en-US" sz="1400" b="1" i="0" u="none" strike="noStrike" kern="0" cap="none" spc="0" normalizeH="0" noProof="0" dirty="0" smtClean="0">
                <a:ln>
                  <a:noFill/>
                </a:ln>
                <a:solidFill>
                  <a:sysClr val="windowText" lastClr="000000"/>
                </a:solidFill>
                <a:effectLst/>
                <a:uLnTx/>
                <a:uFillTx/>
              </a:endParaRPr>
            </a:p>
          </p:txBody>
        </p:sp>
        <p:sp>
          <p:nvSpPr>
            <p:cNvPr id="75" name="Text Box 32"/>
            <p:cNvSpPr txBox="1">
              <a:spLocks noChangeArrowheads="1"/>
            </p:cNvSpPr>
            <p:nvPr/>
          </p:nvSpPr>
          <p:spPr bwMode="auto">
            <a:xfrm>
              <a:off x="5935494" y="3751421"/>
              <a:ext cx="364202" cy="307777"/>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rgbClr val="FF0000"/>
                  </a:solidFill>
                  <a:effectLst/>
                  <a:uLnTx/>
                  <a:uFillTx/>
                </a:rPr>
                <a:t>80</a:t>
              </a:r>
              <a:endParaRPr kumimoji="0" lang="en-US" sz="1400" b="1" i="0" u="none" strike="noStrike" kern="0" cap="none" spc="0" normalizeH="0" noProof="0" dirty="0" smtClean="0">
                <a:ln>
                  <a:noFill/>
                </a:ln>
                <a:solidFill>
                  <a:srgbClr val="FF0000"/>
                </a:solidFill>
                <a:effectLst/>
                <a:uLnTx/>
                <a:uFillTx/>
              </a:endParaRPr>
            </a:p>
          </p:txBody>
        </p:sp>
        <p:sp>
          <p:nvSpPr>
            <p:cNvPr id="76" name="Text Box 32"/>
            <p:cNvSpPr txBox="1">
              <a:spLocks noChangeArrowheads="1"/>
            </p:cNvSpPr>
            <p:nvPr/>
          </p:nvSpPr>
          <p:spPr bwMode="auto">
            <a:xfrm>
              <a:off x="8001000" y="3760421"/>
              <a:ext cx="274434" cy="307777"/>
            </a:xfrm>
            <a:prstGeom prst="rect">
              <a:avLst/>
            </a:prstGeom>
            <a:noFill/>
            <a:ln w="9525">
              <a:noFill/>
              <a:miter lim="800000"/>
              <a:headEnd/>
              <a:tailEn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smtClean="0">
                  <a:ln>
                    <a:noFill/>
                  </a:ln>
                  <a:solidFill>
                    <a:sysClr val="windowText" lastClr="000000"/>
                  </a:solidFill>
                  <a:effectLst/>
                  <a:uLnTx/>
                  <a:uFillTx/>
                </a:rPr>
                <a:t>0</a:t>
              </a:r>
              <a:endParaRPr kumimoji="0" lang="en-US" sz="1400" b="1" i="0" u="none" strike="noStrike" kern="0" cap="none" spc="0" normalizeH="0" noProof="0" dirty="0" smtClean="0">
                <a:ln>
                  <a:noFill/>
                </a:ln>
                <a:solidFill>
                  <a:sysClr val="windowText" lastClr="000000"/>
                </a:solidFill>
                <a:effectLst/>
                <a:uLnTx/>
                <a:uFillTx/>
              </a:endParaRPr>
            </a:p>
          </p:txBody>
        </p:sp>
      </p:grpSp>
      <p:sp>
        <p:nvSpPr>
          <p:cNvPr id="77" name="Content Placeholder 1"/>
          <p:cNvSpPr txBox="1">
            <a:spLocks/>
          </p:cNvSpPr>
          <p:nvPr/>
        </p:nvSpPr>
        <p:spPr bwMode="auto">
          <a:xfrm>
            <a:off x="0" y="6019800"/>
            <a:ext cx="898509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sz="1600" b="0" dirty="0" smtClean="0"/>
              <a:t>This ensures that the STA’s UL transmission does not interfere with OBSS transmissions.</a:t>
            </a:r>
            <a:endParaRPr lang="en-US" sz="1200" b="0" dirty="0"/>
          </a:p>
        </p:txBody>
      </p:sp>
      <p:sp>
        <p:nvSpPr>
          <p:cNvPr id="78" name="Content Placeholder 1"/>
          <p:cNvSpPr txBox="1">
            <a:spLocks/>
          </p:cNvSpPr>
          <p:nvPr/>
        </p:nvSpPr>
        <p:spPr bwMode="auto">
          <a:xfrm>
            <a:off x="76200" y="2642161"/>
            <a:ext cx="1214934"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buFontTx/>
              <a:buNone/>
            </a:pPr>
            <a:r>
              <a:rPr lang="en-US" sz="1400" u="sng" dirty="0" smtClean="0"/>
              <a:t>Example:</a:t>
            </a:r>
            <a:endParaRPr lang="en-SG" sz="1400" b="0" dirty="0"/>
          </a:p>
        </p:txBody>
      </p:sp>
    </p:spTree>
    <p:extLst>
      <p:ext uri="{BB962C8B-B14F-4D97-AF65-F5344CB8AC3E}">
        <p14:creationId xmlns:p14="http://schemas.microsoft.com/office/powerpoint/2010/main" val="14300111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685800"/>
            <a:ext cx="7772400" cy="457200"/>
          </a:xfrm>
        </p:spPr>
        <p:txBody>
          <a:bodyPr/>
          <a:lstStyle/>
          <a:p>
            <a:r>
              <a:rPr lang="en-SG" dirty="0" smtClean="0"/>
              <a:t>Obtaining PPDU channel bandwidth</a:t>
            </a:r>
            <a:endParaRPr lang="en-US" dirty="0"/>
          </a:p>
        </p:txBody>
      </p:sp>
      <p:sp>
        <p:nvSpPr>
          <p:cNvPr id="4" name="Date Placeholder 3"/>
          <p:cNvSpPr>
            <a:spLocks noGrp="1"/>
          </p:cNvSpPr>
          <p:nvPr>
            <p:ph type="dt" sz="half" idx="10"/>
          </p:nvPr>
        </p:nvSpPr>
        <p:spPr/>
        <p:txBody>
          <a:bodyPr/>
          <a:lstStyle/>
          <a:p>
            <a:pPr>
              <a:defRPr/>
            </a:pPr>
            <a:r>
              <a:rPr lang="en-US" dirty="0"/>
              <a:t>March 2017</a:t>
            </a:r>
          </a:p>
        </p:txBody>
      </p:sp>
      <p:sp>
        <p:nvSpPr>
          <p:cNvPr id="5" name="Footer Placeholder 4"/>
          <p:cNvSpPr>
            <a:spLocks noGrp="1"/>
          </p:cNvSpPr>
          <p:nvPr>
            <p:ph type="ftr" sz="quarter" idx="11"/>
          </p:nvPr>
        </p:nvSpPr>
        <p:spPr/>
        <p:txBody>
          <a:bodyPr/>
          <a:lstStyle/>
          <a:p>
            <a:pPr>
              <a:defRPr/>
            </a:pPr>
            <a:r>
              <a:rPr lang="en-US" dirty="0"/>
              <a:t>Rojan Chitrakar</a:t>
            </a:r>
          </a:p>
        </p:txBody>
      </p:sp>
      <p:sp>
        <p:nvSpPr>
          <p:cNvPr id="6" name="Slide Number Placeholder 5"/>
          <p:cNvSpPr>
            <a:spLocks noGrp="1"/>
          </p:cNvSpPr>
          <p:nvPr>
            <p:ph type="sldNum" sz="quarter" idx="12"/>
          </p:nvPr>
        </p:nvSpPr>
        <p:spPr/>
        <p:txBody>
          <a:bodyPr/>
          <a:lstStyle/>
          <a:p>
            <a:pPr>
              <a:defRPr/>
            </a:pPr>
            <a:r>
              <a:rPr lang="en-US"/>
              <a:t>Slide </a:t>
            </a:r>
            <a:fld id="{54FC9212-A276-4579-8D5E-ABD8504D37DD}" type="slidenum">
              <a:rPr lang="en-US" smtClean="0"/>
              <a:pPr>
                <a:defRPr/>
              </a:pPr>
              <a:t>9</a:t>
            </a:fld>
            <a:endParaRPr lang="en-US"/>
          </a:p>
        </p:txBody>
      </p:sp>
      <p:sp>
        <p:nvSpPr>
          <p:cNvPr id="51" name="Content Placeholder 1"/>
          <p:cNvSpPr txBox="1">
            <a:spLocks/>
          </p:cNvSpPr>
          <p:nvPr/>
        </p:nvSpPr>
        <p:spPr bwMode="auto">
          <a:xfrm>
            <a:off x="76200" y="1215724"/>
            <a:ext cx="8985093" cy="1070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sz="1600" b="0" dirty="0" smtClean="0"/>
              <a:t>Channel bandwidth information of a PPDU can be obtained from the related parameters of the RXVECTOR issued upon the PPDU’s receipt. The actual parameters used depends on the PPDU format:</a:t>
            </a:r>
            <a:endParaRPr lang="en-US" sz="1200" b="0" dirty="0"/>
          </a:p>
        </p:txBody>
      </p:sp>
      <p:graphicFrame>
        <p:nvGraphicFramePr>
          <p:cNvPr id="58" name="Table 57"/>
          <p:cNvGraphicFramePr>
            <a:graphicFrameLocks noGrp="1"/>
          </p:cNvGraphicFramePr>
          <p:nvPr>
            <p:extLst>
              <p:ext uri="{D42A27DB-BD31-4B8C-83A1-F6EECF244321}">
                <p14:modId xmlns:p14="http://schemas.microsoft.com/office/powerpoint/2010/main" val="2567519261"/>
              </p:ext>
            </p:extLst>
          </p:nvPr>
        </p:nvGraphicFramePr>
        <p:xfrm>
          <a:off x="1143000" y="2133600"/>
          <a:ext cx="7010400" cy="3347123"/>
        </p:xfrm>
        <a:graphic>
          <a:graphicData uri="http://schemas.openxmlformats.org/drawingml/2006/table">
            <a:tbl>
              <a:tblPr firstRow="1" bandRow="1"/>
              <a:tblGrid>
                <a:gridCol w="1467293"/>
                <a:gridCol w="5543107"/>
              </a:tblGrid>
              <a:tr h="291503">
                <a:tc>
                  <a:txBody>
                    <a:bodyPr/>
                    <a:lstStyle/>
                    <a:p>
                      <a:pPr algn="ctr" fontAlgn="ctr"/>
                      <a:r>
                        <a:rPr lang="en-SG" sz="1100" b="1" i="0" u="none" strike="noStrike" dirty="0">
                          <a:solidFill>
                            <a:srgbClr val="000000"/>
                          </a:solidFill>
                          <a:effectLst/>
                          <a:latin typeface="Calibri"/>
                        </a:rPr>
                        <a:t>PPDU Format</a:t>
                      </a:r>
                    </a:p>
                  </a:txBody>
                  <a:tcPr marL="9525" marR="9525" marT="9525" marB="0" anchor="ctr">
                    <a:lnL w="12700" cmpd="sng">
                      <a:solidFill>
                        <a:srgbClr val="000000"/>
                      </a:solid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c>
                  <a:txBody>
                    <a:bodyPr/>
                    <a:lstStyle/>
                    <a:p>
                      <a:pPr algn="ctr" fontAlgn="ctr"/>
                      <a:r>
                        <a:rPr lang="en-SG" sz="1100" b="1" i="0" u="none" strike="noStrike" dirty="0">
                          <a:solidFill>
                            <a:srgbClr val="000000"/>
                          </a:solidFill>
                          <a:effectLst/>
                          <a:latin typeface="Calibri"/>
                        </a:rPr>
                        <a:t>Channel bandwidth information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FFFF">
                        <a:lumMod val="85000"/>
                      </a:srgbClr>
                    </a:solidFill>
                  </a:tcPr>
                </a:tc>
              </a:tr>
              <a:tr h="435429">
                <a:tc>
                  <a:txBody>
                    <a:bodyPr/>
                    <a:lstStyle/>
                    <a:p>
                      <a:pPr algn="ctr" fontAlgn="ctr">
                        <a:lnSpc>
                          <a:spcPct val="150000"/>
                        </a:lnSpc>
                      </a:pPr>
                      <a:r>
                        <a:rPr lang="en-SG" sz="1400" b="0" i="0" u="none" strike="noStrike" dirty="0">
                          <a:solidFill>
                            <a:srgbClr val="000000"/>
                          </a:solidFill>
                          <a:effectLst/>
                          <a:latin typeface="Calibri"/>
                        </a:rPr>
                        <a:t>HE PPDU</a:t>
                      </a:r>
                    </a:p>
                  </a:txBody>
                  <a:tcPr marL="9525" marR="9525" marT="9525" marB="0" anchor="ctr">
                    <a:lnL w="12700" cmpd="sng">
                      <a:solidFill>
                        <a:srgbClr val="000000"/>
                      </a:solidFill>
                    </a:lnL>
                    <a:lnR w="12700" cmpd="sng">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lnSpc>
                          <a:spcPct val="150000"/>
                        </a:lnSpc>
                      </a:pPr>
                      <a:r>
                        <a:rPr lang="en-SG" sz="1100" b="0" i="0" u="none" strike="noStrike" dirty="0">
                          <a:solidFill>
                            <a:srgbClr val="000000"/>
                          </a:solidFill>
                          <a:effectLst/>
                          <a:latin typeface="Calibri"/>
                        </a:rPr>
                        <a:t>The CH_BANDWIDTH parameter of the RXVECTOR indicates the bandwidth of the received PPDU. </a:t>
                      </a:r>
                      <a:r>
                        <a:rPr lang="en-SG" sz="1100" b="0" i="0" u="none" strike="noStrike" dirty="0" smtClean="0">
                          <a:solidFill>
                            <a:srgbClr val="000000"/>
                          </a:solidFill>
                          <a:effectLst/>
                          <a:latin typeface="Calibri"/>
                        </a:rPr>
                        <a:t>* The CH_BANDWIDTH parameter is in turn based on the Bandwidth field in the HE-SIG-A.</a:t>
                      </a:r>
                      <a:endParaRPr lang="en-SG"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lnR w="12700" cmpd="sng">
                      <a:solidFill>
                        <a:srgbClr val="000000"/>
                      </a:solidFill>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noFill/>
                  </a:tcPr>
                </a:tc>
              </a:tr>
              <a:tr h="435429">
                <a:tc>
                  <a:txBody>
                    <a:bodyPr/>
                    <a:lstStyle/>
                    <a:p>
                      <a:pPr algn="ctr" fontAlgn="ctr">
                        <a:lnSpc>
                          <a:spcPct val="150000"/>
                        </a:lnSpc>
                      </a:pPr>
                      <a:r>
                        <a:rPr lang="en-SG" sz="1400" b="0" i="0" u="none" strike="noStrike" dirty="0">
                          <a:solidFill>
                            <a:srgbClr val="000000"/>
                          </a:solidFill>
                          <a:effectLst/>
                          <a:latin typeface="Calibri"/>
                        </a:rPr>
                        <a:t>VHT PPDU</a:t>
                      </a:r>
                    </a:p>
                  </a:txBody>
                  <a:tcPr marL="9525" marR="9525" marT="9525" marB="0" anchor="ctr">
                    <a:lnL w="12700" cmpd="sng">
                      <a:solidFill>
                        <a:srgbClr val="000000"/>
                      </a:solidFill>
                    </a:lnL>
                    <a:lnR w="12700" cmpd="sng">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lnSpc>
                          <a:spcPct val="150000"/>
                        </a:lnSpc>
                      </a:pPr>
                      <a:r>
                        <a:rPr lang="en-SG" sz="1100" b="0" i="0" u="none" strike="noStrike" dirty="0">
                          <a:solidFill>
                            <a:srgbClr val="000000"/>
                          </a:solidFill>
                          <a:effectLst/>
                          <a:latin typeface="Calibri"/>
                        </a:rPr>
                        <a:t>The CH_BANDWIDTH parameter of the RXVECTOR indicates the bandwidth of the received PPDU. </a:t>
                      </a:r>
                      <a:r>
                        <a:rPr lang="en-SG" sz="1100" b="0" i="0" u="none" strike="noStrike" dirty="0" smtClean="0">
                          <a:solidFill>
                            <a:srgbClr val="000000"/>
                          </a:solidFill>
                          <a:effectLst/>
                          <a:latin typeface="Calibri"/>
                        </a:rPr>
                        <a:t>* The </a:t>
                      </a:r>
                      <a:r>
                        <a:rPr lang="en-SG" sz="1100" b="0" i="0" u="none" strike="noStrike" dirty="0">
                          <a:solidFill>
                            <a:srgbClr val="000000"/>
                          </a:solidFill>
                          <a:effectLst/>
                          <a:latin typeface="Calibri"/>
                        </a:rPr>
                        <a:t>CH_BANDWIDTH parameter is in turn based on the BW field in the VHT-SIG-A1</a:t>
                      </a:r>
                    </a:p>
                  </a:txBody>
                  <a:tcPr marL="9525" marR="9525" marT="9525" marB="0" anchor="b">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r>
              <a:tr h="435429">
                <a:tc>
                  <a:txBody>
                    <a:bodyPr/>
                    <a:lstStyle/>
                    <a:p>
                      <a:pPr algn="ctr" fontAlgn="ctr">
                        <a:lnSpc>
                          <a:spcPct val="150000"/>
                        </a:lnSpc>
                      </a:pPr>
                      <a:r>
                        <a:rPr lang="en-SG" sz="1400" b="0" i="0" u="none" strike="noStrike" dirty="0">
                          <a:solidFill>
                            <a:srgbClr val="000000"/>
                          </a:solidFill>
                          <a:effectLst/>
                          <a:latin typeface="Calibri"/>
                        </a:rPr>
                        <a:t>HT PPDU</a:t>
                      </a:r>
                    </a:p>
                  </a:txBody>
                  <a:tcPr marL="9525" marR="9525" marT="9525" marB="0" anchor="ctr">
                    <a:lnL w="12700" cmpd="sng">
                      <a:solidFill>
                        <a:srgbClr val="000000"/>
                      </a:solidFill>
                    </a:lnL>
                    <a:lnR w="12700" cmpd="sng">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lnSpc>
                          <a:spcPct val="150000"/>
                        </a:lnSpc>
                      </a:pPr>
                      <a:r>
                        <a:rPr lang="en-SG" sz="1100" b="0" i="0" u="none" strike="noStrike" dirty="0">
                          <a:solidFill>
                            <a:srgbClr val="000000"/>
                          </a:solidFill>
                          <a:effectLst/>
                          <a:latin typeface="Calibri"/>
                        </a:rPr>
                        <a:t>The CH_BANDWIDTH parameter of the RXVECTOR indicates the bandwidth of the received PPDU. </a:t>
                      </a:r>
                      <a:r>
                        <a:rPr lang="en-SG" sz="1100" b="0" i="0" u="none" strike="noStrike" dirty="0" smtClean="0">
                          <a:solidFill>
                            <a:srgbClr val="000000"/>
                          </a:solidFill>
                          <a:effectLst/>
                          <a:latin typeface="Calibri"/>
                        </a:rPr>
                        <a:t>* The </a:t>
                      </a:r>
                      <a:r>
                        <a:rPr lang="en-SG" sz="1100" b="0" i="0" u="none" strike="noStrike" dirty="0">
                          <a:solidFill>
                            <a:srgbClr val="000000"/>
                          </a:solidFill>
                          <a:effectLst/>
                          <a:latin typeface="Calibri"/>
                        </a:rPr>
                        <a:t>CH_BANDWIDTH parameter is in turn based on the CBW 20/40 bit in the HT-SIG.</a:t>
                      </a:r>
                    </a:p>
                  </a:txBody>
                  <a:tcPr marL="9525" marR="9525" marT="9525" marB="0" anchor="b">
                    <a:lnL w="12700" cap="flat" cmpd="sng" algn="ctr">
                      <a:solidFill>
                        <a:srgbClr val="000000"/>
                      </a:solidFill>
                      <a:prstDash val="solid"/>
                      <a:round/>
                      <a:headEnd type="none" w="med" len="med"/>
                      <a:tailEnd type="none" w="med" len="med"/>
                    </a:lnL>
                  </a:tcPr>
                </a:tc>
              </a:tr>
              <a:tr h="1282211">
                <a:tc>
                  <a:txBody>
                    <a:bodyPr/>
                    <a:lstStyle/>
                    <a:p>
                      <a:pPr algn="ctr" fontAlgn="ctr">
                        <a:lnSpc>
                          <a:spcPct val="150000"/>
                        </a:lnSpc>
                      </a:pPr>
                      <a:r>
                        <a:rPr lang="en-SG" sz="1400" b="0" i="0" u="none" strike="noStrike" dirty="0">
                          <a:solidFill>
                            <a:srgbClr val="000000"/>
                          </a:solidFill>
                          <a:effectLst/>
                          <a:latin typeface="Calibri"/>
                        </a:rPr>
                        <a:t>non-HT PPDU</a:t>
                      </a:r>
                    </a:p>
                  </a:txBody>
                  <a:tcPr marL="9525" marR="9525" marT="9525" marB="0" anchor="ctr">
                    <a:lnL w="12700" cmpd="sng">
                      <a:solidFill>
                        <a:srgbClr val="000000"/>
                      </a:solid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mpd="sng">
                      <a:solidFill>
                        <a:srgbClr val="000000"/>
                      </a:solidFill>
                    </a:lnB>
                    <a:lnTlToBr w="12700" cmpd="sng">
                      <a:noFill/>
                      <a:prstDash val="solid"/>
                    </a:lnTlToBr>
                    <a:lnBlToTr w="12700" cmpd="sng">
                      <a:noFill/>
                      <a:prstDash val="solid"/>
                    </a:lnBlToTr>
                    <a:noFill/>
                  </a:tcPr>
                </a:tc>
                <a:tc>
                  <a:txBody>
                    <a:bodyPr/>
                    <a:lstStyle/>
                    <a:p>
                      <a:pPr algn="l" fontAlgn="b">
                        <a:lnSpc>
                          <a:spcPct val="150000"/>
                        </a:lnSpc>
                      </a:pPr>
                      <a:r>
                        <a:rPr lang="en-SG" sz="1100" b="0" i="0" u="none" strike="noStrike" dirty="0">
                          <a:solidFill>
                            <a:srgbClr val="000000"/>
                          </a:solidFill>
                          <a:effectLst/>
                          <a:latin typeface="Calibri"/>
                        </a:rPr>
                        <a:t>If the NON_HT_MODULATION parameter is OFDM, the channel bandwidth is 20 </a:t>
                      </a:r>
                      <a:r>
                        <a:rPr lang="en-SG" sz="1100" b="0" i="0" u="none" strike="noStrike" dirty="0" err="1" smtClean="0">
                          <a:solidFill>
                            <a:srgbClr val="000000"/>
                          </a:solidFill>
                          <a:effectLst/>
                          <a:latin typeface="Calibri"/>
                        </a:rPr>
                        <a:t>MHz.</a:t>
                      </a:r>
                      <a:r>
                        <a:rPr lang="en-SG" sz="1100" b="0" i="0" u="none" strike="noStrike" dirty="0">
                          <a:solidFill>
                            <a:srgbClr val="000000"/>
                          </a:solidFill>
                          <a:effectLst/>
                          <a:latin typeface="Calibri"/>
                        </a:rPr>
                        <a:t/>
                      </a:r>
                      <a:br>
                        <a:rPr lang="en-SG" sz="1100" b="0" i="0" u="none" strike="noStrike" dirty="0">
                          <a:solidFill>
                            <a:srgbClr val="000000"/>
                          </a:solidFill>
                          <a:effectLst/>
                          <a:latin typeface="Calibri"/>
                        </a:rPr>
                      </a:br>
                      <a:r>
                        <a:rPr lang="en-SG" sz="1100" b="0" i="0" u="none" strike="noStrike" dirty="0">
                          <a:solidFill>
                            <a:srgbClr val="000000"/>
                          </a:solidFill>
                          <a:effectLst/>
                          <a:latin typeface="Calibri"/>
                        </a:rPr>
                        <a:t>If the NON_HT_MODULATION parameter is NON_HT_DUP_OFDM, the PPDU is a non-HT duplicate PPDU and CH_BANDWIDTH parameter of the RXVECTOR indicates the estimated channel bandwidth. However if the PPDU is transmitted by a bandwidth </a:t>
                      </a:r>
                      <a:r>
                        <a:rPr lang="en-SG" sz="1100" b="0" i="0" u="none" strike="noStrike" dirty="0" err="1" smtClean="0">
                          <a:solidFill>
                            <a:srgbClr val="000000"/>
                          </a:solidFill>
                          <a:effectLst/>
                          <a:latin typeface="Calibri"/>
                        </a:rPr>
                        <a:t>signaling</a:t>
                      </a:r>
                      <a:r>
                        <a:rPr lang="en-SG" sz="1100" b="0" i="0" u="none" strike="noStrike" dirty="0" smtClean="0">
                          <a:solidFill>
                            <a:srgbClr val="000000"/>
                          </a:solidFill>
                          <a:effectLst/>
                          <a:latin typeface="Calibri"/>
                        </a:rPr>
                        <a:t> </a:t>
                      </a:r>
                      <a:r>
                        <a:rPr lang="en-SG" sz="1100" b="0" i="0" u="none" strike="noStrike" dirty="0">
                          <a:solidFill>
                            <a:srgbClr val="000000"/>
                          </a:solidFill>
                          <a:effectLst/>
                          <a:latin typeface="Calibri"/>
                        </a:rPr>
                        <a:t>STA (i.e. the TA field in the MAC header is a bandwidth signalling TA), the CH_BANDWIDTH_IN_NON_HT parameter of the RXVECTOR indicates the actual channel bandwidth of the PPDU. </a:t>
                      </a:r>
                    </a:p>
                  </a:txBody>
                  <a:tcPr marL="9525" marR="9525" marT="9525" marB="0" anchor="b">
                    <a:lnL w="12700" cap="flat" cmpd="sng" algn="ctr">
                      <a:solidFill>
                        <a:srgbClr val="000000"/>
                      </a:solidFill>
                      <a:prstDash val="solid"/>
                      <a:round/>
                      <a:headEnd type="none" w="med" len="med"/>
                      <a:tailEnd type="none" w="med" len="med"/>
                    </a:lnL>
                  </a:tcPr>
                </a:tc>
              </a:tr>
            </a:tbl>
          </a:graphicData>
        </a:graphic>
      </p:graphicFrame>
      <p:sp>
        <p:nvSpPr>
          <p:cNvPr id="52" name="Content Placeholder 1"/>
          <p:cNvSpPr txBox="1">
            <a:spLocks/>
          </p:cNvSpPr>
          <p:nvPr/>
        </p:nvSpPr>
        <p:spPr bwMode="auto">
          <a:xfrm>
            <a:off x="0" y="5562600"/>
            <a:ext cx="898509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sz="1600" b="0" dirty="0" smtClean="0"/>
              <a:t>If the Channel bandwidth of a PPDU cannot be determined accurately, OBSS BW is set to the STA’s operating channel width.</a:t>
            </a:r>
            <a:endParaRPr lang="en-US" sz="1200" b="0" dirty="0"/>
          </a:p>
        </p:txBody>
      </p:sp>
    </p:spTree>
    <p:extLst>
      <p:ext uri="{BB962C8B-B14F-4D97-AF65-F5344CB8AC3E}">
        <p14:creationId xmlns:p14="http://schemas.microsoft.com/office/powerpoint/2010/main" val="100455856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IEEE-2015</Template>
  <TotalTime>2177</TotalTime>
  <Words>1648</Words>
  <Application>Microsoft Office PowerPoint</Application>
  <PresentationFormat>On-screen Show (4:3)</PresentationFormat>
  <Paragraphs>188</Paragraphs>
  <Slides>13</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802-11-Submission</vt:lpstr>
      <vt:lpstr>Document</vt:lpstr>
      <vt:lpstr>Virtual CS during UL MU</vt:lpstr>
      <vt:lpstr>Introduction</vt:lpstr>
      <vt:lpstr>Background: UL MU CS</vt:lpstr>
      <vt:lpstr>Motivation (1/2)</vt:lpstr>
      <vt:lpstr>Motivation (2/2)</vt:lpstr>
      <vt:lpstr>Proposed enhancement to UL MU CS (1/2)</vt:lpstr>
      <vt:lpstr>Proposed enhancement to UL MU CS (2/2)</vt:lpstr>
      <vt:lpstr>Updating OBSS BW</vt:lpstr>
      <vt:lpstr>Obtaining PPDU channel bandwidth</vt:lpstr>
      <vt:lpstr>Summary</vt:lpstr>
      <vt:lpstr>Straw Poll 1</vt:lpstr>
      <vt:lpstr>Straw Poll 2</vt:lpstr>
      <vt:lpstr>References</vt:lpstr>
    </vt:vector>
  </TitlesOfParts>
  <Company>Panasonic Corp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Rojan Chitrakar</dc:creator>
  <cp:lastModifiedBy>Rojan Chitrakar</cp:lastModifiedBy>
  <cp:revision>438</cp:revision>
  <cp:lastPrinted>2017-01-13T18:02:20Z</cp:lastPrinted>
  <dcterms:created xsi:type="dcterms:W3CDTF">2017-01-10T21:37:21Z</dcterms:created>
  <dcterms:modified xsi:type="dcterms:W3CDTF">2017-03-08T05:00:44Z</dcterms:modified>
</cp:coreProperties>
</file>