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416" r:id="rId15"/>
    <p:sldId id="550" r:id="rId16"/>
    <p:sldId id="552" r:id="rId17"/>
    <p:sldId id="553" r:id="rId18"/>
    <p:sldId id="558" r:id="rId19"/>
    <p:sldId id="554" r:id="rId20"/>
    <p:sldId id="555" r:id="rId21"/>
    <p:sldId id="556" r:id="rId22"/>
    <p:sldId id="559" r:id="rId23"/>
    <p:sldId id="562" r:id="rId24"/>
    <p:sldId id="564" r:id="rId25"/>
    <p:sldId id="565" r:id="rId26"/>
    <p:sldId id="566" r:id="rId27"/>
    <p:sldId id="567" r:id="rId28"/>
    <p:sldId id="568" r:id="rId29"/>
    <p:sldId id="569" r:id="rId30"/>
    <p:sldId id="571" r:id="rId31"/>
    <p:sldId id="572" r:id="rId32"/>
    <p:sldId id="561" r:id="rId33"/>
    <p:sldId id="573" r:id="rId34"/>
    <p:sldId id="560" r:id="rId35"/>
    <p:sldId id="574" r:id="rId36"/>
    <p:sldId id="575" r:id="rId37"/>
    <p:sldId id="576" r:id="rId38"/>
    <p:sldId id="577" r:id="rId39"/>
    <p:sldId id="563" r:id="rId40"/>
    <p:sldId id="570" r:id="rId41"/>
    <p:sldId id="578" r:id="rId42"/>
    <p:sldId id="580" r:id="rId43"/>
    <p:sldId id="581" r:id="rId44"/>
    <p:sldId id="582" r:id="rId45"/>
    <p:sldId id="583" r:id="rId4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85" d="100"/>
          <a:sy n="85" d="100"/>
        </p:scale>
        <p:origin x="-93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4033233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xmlns="" val="3252385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20592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200927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xmlns="" val="184430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xmlns="" val="3916295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xmlns="" val="2875688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802.11-17/0327r3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Ad Hoc PHY Session Mar 2017 Pre-Meeting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2017-03-07</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9" name="页脚占位符 5"/>
          <p:cNvSpPr>
            <a:spLocks noGrp="1"/>
          </p:cNvSpPr>
          <p:nvPr>
            <p:ph type="ftr" sz="quarter" idx="3"/>
          </p:nvPr>
        </p:nvSpPr>
        <p:spPr>
          <a:xfrm>
            <a:off x="7089291"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pPr lvl="1"/>
            <a:r>
              <a:rPr lang="en-US" altLang="en-US" dirty="0" smtClean="0">
                <a:solidFill>
                  <a:srgbClr val="FF0000"/>
                </a:solidFill>
              </a:rPr>
              <a:t>Pre-Meeting week: focus on consensus CID resolutions, leave controversial topics in main IEEE meeting</a:t>
            </a:r>
            <a:r>
              <a:rPr lang="en-US" altLang="en-US" dirty="0" smtClean="0"/>
              <a:t>.</a:t>
            </a:r>
          </a:p>
          <a:p>
            <a:r>
              <a:rPr lang="en-US" altLang="en-US" dirty="0" smtClean="0"/>
              <a:t>Each Presentation is suggested to have </a:t>
            </a:r>
            <a:r>
              <a:rPr lang="en-US" altLang="en-US" dirty="0" smtClean="0">
                <a:solidFill>
                  <a:srgbClr val="FF0000"/>
                </a:solidFill>
              </a:rPr>
              <a:t>30</a:t>
            </a:r>
            <a:r>
              <a:rPr lang="en-US" altLang="en-US" dirty="0" smtClean="0"/>
              <a:t>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Pre-Meeting Schedule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1" name="TextBox 10"/>
          <p:cNvSpPr txBox="1"/>
          <p:nvPr/>
        </p:nvSpPr>
        <p:spPr>
          <a:xfrm>
            <a:off x="642893" y="1600200"/>
            <a:ext cx="8464639" cy="4216539"/>
          </a:xfrm>
          <a:prstGeom prst="rect">
            <a:avLst/>
          </a:prstGeom>
          <a:noFill/>
        </p:spPr>
        <p:txBody>
          <a:bodyPr wrap="square" rtlCol="0">
            <a:spAutoFit/>
          </a:bodyPr>
          <a:lstStyle/>
          <a:p>
            <a:r>
              <a:rPr lang="en-US" sz="1800" b="1" dirty="0"/>
              <a:t>Wednesday, March 8:</a:t>
            </a:r>
          </a:p>
          <a:p>
            <a:r>
              <a:rPr lang="en-US" sz="1800" dirty="0"/>
              <a:t> </a:t>
            </a:r>
            <a:r>
              <a:rPr lang="en-US" sz="1800" dirty="0" smtClean="0"/>
              <a:t>PHY </a:t>
            </a:r>
            <a:r>
              <a:rPr lang="en-US" sz="1800" dirty="0"/>
              <a:t>ad hoc                          10:00 – </a:t>
            </a:r>
            <a:r>
              <a:rPr lang="en-US" sz="1800" dirty="0" smtClean="0"/>
              <a:t>12:00</a:t>
            </a:r>
            <a:endParaRPr lang="en-US" sz="1800" dirty="0"/>
          </a:p>
          <a:p>
            <a:pPr lvl="0"/>
            <a:r>
              <a:rPr lang="en-US" sz="1800" dirty="0" smtClean="0"/>
              <a:t>Lunch</a:t>
            </a:r>
            <a:r>
              <a:rPr lang="en-US" sz="1800" dirty="0"/>
              <a:t>                                    12:00 – 1:00</a:t>
            </a:r>
          </a:p>
          <a:p>
            <a:pPr lvl="0"/>
            <a:r>
              <a:rPr lang="en-US" sz="1800" dirty="0"/>
              <a:t>PHY ad hoc                          1:00 – 6:00 (including one break)</a:t>
            </a:r>
          </a:p>
          <a:p>
            <a:r>
              <a:rPr lang="en-US" sz="1800" dirty="0"/>
              <a:t> </a:t>
            </a:r>
          </a:p>
          <a:p>
            <a:r>
              <a:rPr lang="en-US" sz="1800" b="1" dirty="0"/>
              <a:t>Thursday, March 9:</a:t>
            </a:r>
          </a:p>
          <a:p>
            <a:r>
              <a:rPr lang="en-US" sz="1800" dirty="0"/>
              <a:t> </a:t>
            </a:r>
            <a:r>
              <a:rPr lang="en-US" sz="1800" dirty="0" smtClean="0"/>
              <a:t>PHY </a:t>
            </a:r>
            <a:r>
              <a:rPr lang="en-US" sz="1800" dirty="0"/>
              <a:t>ad hoc                          </a:t>
            </a:r>
            <a:r>
              <a:rPr lang="en-US" sz="1800" dirty="0" smtClean="0"/>
              <a:t>09:30 </a:t>
            </a:r>
            <a:r>
              <a:rPr lang="en-US" sz="1800" dirty="0"/>
              <a:t>– 12:00 </a:t>
            </a:r>
            <a:endParaRPr lang="en-US" sz="1800" dirty="0" smtClean="0"/>
          </a:p>
          <a:p>
            <a:r>
              <a:rPr lang="en-US" sz="1800" dirty="0"/>
              <a:t> </a:t>
            </a:r>
            <a:r>
              <a:rPr lang="en-US" sz="1800" dirty="0" smtClean="0"/>
              <a:t>Lunch</a:t>
            </a:r>
            <a:r>
              <a:rPr lang="en-US" sz="1800" dirty="0"/>
              <a:t>                                    12:00 – 1:00</a:t>
            </a:r>
          </a:p>
          <a:p>
            <a:pPr lvl="0"/>
            <a:r>
              <a:rPr lang="en-US" sz="1800" dirty="0"/>
              <a:t>PHY ad hoc                          </a:t>
            </a:r>
            <a:r>
              <a:rPr lang="en-US" sz="1800" dirty="0" smtClean="0"/>
              <a:t>1:30 </a:t>
            </a:r>
            <a:r>
              <a:rPr lang="en-US" sz="1800" dirty="0"/>
              <a:t>– 6:00 (including one break)</a:t>
            </a:r>
          </a:p>
          <a:p>
            <a:r>
              <a:rPr lang="en-US" sz="1800" dirty="0"/>
              <a:t> </a:t>
            </a:r>
          </a:p>
          <a:p>
            <a:r>
              <a:rPr lang="en-US" sz="1800" b="1" dirty="0"/>
              <a:t>Friday, March 10:</a:t>
            </a:r>
          </a:p>
          <a:p>
            <a:r>
              <a:rPr lang="en-US" sz="1800" dirty="0"/>
              <a:t> </a:t>
            </a:r>
            <a:r>
              <a:rPr lang="en-US" sz="1800" dirty="0" smtClean="0"/>
              <a:t>PHY </a:t>
            </a:r>
            <a:r>
              <a:rPr lang="en-US" sz="1800" dirty="0"/>
              <a:t>ad hoc                          </a:t>
            </a:r>
            <a:r>
              <a:rPr lang="en-US" sz="1800" dirty="0" smtClean="0"/>
              <a:t>09:30 </a:t>
            </a:r>
            <a:r>
              <a:rPr lang="en-US" sz="1800" dirty="0"/>
              <a:t>– </a:t>
            </a:r>
            <a:r>
              <a:rPr lang="en-US" sz="1800" dirty="0" smtClean="0"/>
              <a:t>12:00</a:t>
            </a:r>
            <a:endParaRPr lang="en-US" sz="1800" dirty="0"/>
          </a:p>
          <a:p>
            <a:pPr lvl="0"/>
            <a:r>
              <a:rPr lang="en-US" sz="1800" dirty="0" smtClean="0"/>
              <a:t>Lunch</a:t>
            </a:r>
            <a:r>
              <a:rPr lang="en-US" sz="1800" dirty="0"/>
              <a:t>                                    12:00 – 1:00</a:t>
            </a:r>
          </a:p>
          <a:p>
            <a:pPr lvl="0"/>
            <a:r>
              <a:rPr lang="en-US" sz="1800" dirty="0"/>
              <a:t>PHY ad hoc                          1:00 – 4:00 (hard stop)</a:t>
            </a:r>
          </a:p>
          <a:p>
            <a:endParaRPr lang="zh-CN" altLang="en-US" sz="1600" u="sng" dirty="0">
              <a:solidFill>
                <a:srgbClr val="0070C0"/>
              </a:solidFill>
            </a:endParaRP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1411288" y="1265953"/>
            <a:ext cx="5867400" cy="1323439"/>
          </a:xfrm>
          <a:prstGeom prst="rect">
            <a:avLst/>
          </a:prstGeom>
          <a:noFill/>
        </p:spPr>
        <p:txBody>
          <a:bodyPr wrap="square" rtlCol="0">
            <a:spAutoFit/>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2" name="Rectangle 1"/>
          <p:cNvSpPr/>
          <p:nvPr/>
        </p:nvSpPr>
        <p:spPr>
          <a:xfrm>
            <a:off x="228600" y="2547244"/>
            <a:ext cx="9046469" cy="3970318"/>
          </a:xfrm>
          <a:prstGeom prst="rect">
            <a:avLst/>
          </a:prstGeom>
        </p:spPr>
        <p:txBody>
          <a:bodyPr wrap="square">
            <a:spAutoFit/>
          </a:bodyPr>
          <a:lstStyle/>
          <a:p>
            <a:pPr marL="171450" indent="-171450">
              <a:buFont typeface="Arial" panose="020B0604020202020204" pitchFamily="34" charset="0"/>
              <a:buChar char="•"/>
            </a:pPr>
            <a:r>
              <a:rPr lang="en-US" sz="1600" dirty="0" smtClean="0">
                <a:solidFill>
                  <a:srgbClr val="00B050"/>
                </a:solidFill>
              </a:rPr>
              <a:t>11-17-0243-02-00ax-cr-he-phy-introduction-part-1 (Lochan)</a:t>
            </a:r>
            <a:r>
              <a:rPr lang="en-US" sz="1600" dirty="0">
                <a:solidFill>
                  <a:srgbClr val="00B050"/>
                </a:solidFill>
              </a:rPr>
              <a:t> </a:t>
            </a:r>
            <a:r>
              <a:rPr lang="en-US" sz="1600" dirty="0" smtClean="0">
                <a:solidFill>
                  <a:srgbClr val="00B050"/>
                </a:solidFill>
              </a:rPr>
              <a:t>– </a:t>
            </a:r>
            <a:r>
              <a:rPr lang="en-US" sz="1600" dirty="0">
                <a:solidFill>
                  <a:srgbClr val="00B050"/>
                </a:solidFill>
              </a:rPr>
              <a:t>(1 CID </a:t>
            </a:r>
            <a:r>
              <a:rPr lang="en-US" sz="1600" dirty="0" smtClean="0">
                <a:solidFill>
                  <a:srgbClr val="00B050"/>
                </a:solidFill>
              </a:rPr>
              <a:t>left)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11-17-0245-02-00ax-cr-he-phy-introduction-part-2 (Lochan) – (4 </a:t>
            </a:r>
            <a:r>
              <a:rPr lang="en-US" sz="1600" dirty="0">
                <a:solidFill>
                  <a:srgbClr val="00B050"/>
                </a:solidFill>
              </a:rPr>
              <a:t>CIDs </a:t>
            </a:r>
            <a:r>
              <a:rPr lang="en-US" sz="1600" dirty="0" smtClean="0">
                <a:solidFill>
                  <a:srgbClr val="00B050"/>
                </a:solidFill>
              </a:rPr>
              <a:t>left)</a:t>
            </a:r>
          </a:p>
          <a:p>
            <a:pPr marL="171450" indent="-171450">
              <a:buFont typeface="Arial" panose="020B0604020202020204" pitchFamily="34" charset="0"/>
              <a:buChar char="•"/>
            </a:pPr>
            <a:r>
              <a:rPr lang="en-US" sz="1600" dirty="0" smtClean="0">
                <a:solidFill>
                  <a:srgbClr val="00B050"/>
                </a:solidFill>
              </a:rPr>
              <a:t>11-17-0242-05-00ax-cr-he-phy-capabilities-part-2 (Lochan) </a:t>
            </a:r>
            <a:r>
              <a:rPr lang="en-US" sz="1600" dirty="0">
                <a:solidFill>
                  <a:srgbClr val="00B050"/>
                </a:solidFill>
              </a:rPr>
              <a:t>– (1 CID </a:t>
            </a:r>
            <a:r>
              <a:rPr lang="en-US" sz="1600" dirty="0" smtClean="0">
                <a:solidFill>
                  <a:srgbClr val="00B050"/>
                </a:solidFill>
              </a:rPr>
              <a:t>left)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11-17-0244-02-00ax-cr-he-phy-capabilities-part-3 (Lochan)</a:t>
            </a:r>
            <a:r>
              <a:rPr lang="en-US" sz="1600" dirty="0">
                <a:solidFill>
                  <a:srgbClr val="00B050"/>
                </a:solidFill>
              </a:rPr>
              <a:t> – (1 CID </a:t>
            </a:r>
            <a:r>
              <a:rPr lang="en-US" sz="1600" dirty="0" smtClean="0">
                <a:solidFill>
                  <a:srgbClr val="00B050"/>
                </a:solidFill>
              </a:rPr>
              <a:t>left)</a:t>
            </a:r>
          </a:p>
          <a:p>
            <a:pPr marL="285750" lvl="0" indent="-285750">
              <a:buFont typeface="Arial" panose="020B0604020202020204" pitchFamily="34" charset="0"/>
              <a:buChar char="•"/>
            </a:pPr>
            <a:r>
              <a:rPr lang="en-US" sz="1600" dirty="0">
                <a:solidFill>
                  <a:srgbClr val="00B050"/>
                </a:solidFill>
              </a:rPr>
              <a:t>11-17-0246-00-00ax-cr-he-phy-introduction-part-3 (</a:t>
            </a:r>
            <a:r>
              <a:rPr lang="en-US" sz="1600" dirty="0" err="1">
                <a:solidFill>
                  <a:srgbClr val="00B050"/>
                </a:solidFill>
              </a:rPr>
              <a:t>Lochan</a:t>
            </a:r>
            <a:r>
              <a:rPr lang="en-US" sz="1600" dirty="0" smtClean="0">
                <a:solidFill>
                  <a:srgbClr val="00B050"/>
                </a:solidFill>
              </a:rPr>
              <a:t>)</a:t>
            </a:r>
            <a:endParaRPr lang="en-US" sz="1600" dirty="0">
              <a:solidFill>
                <a:srgbClr val="00B050"/>
              </a:solidFill>
            </a:endParaRPr>
          </a:p>
          <a:p>
            <a:pPr marL="285750" lvl="0" indent="-285750">
              <a:buFont typeface="Arial" panose="020B0604020202020204" pitchFamily="34" charset="0"/>
              <a:buChar char="•"/>
            </a:pPr>
            <a:r>
              <a:rPr lang="en-US" sz="1600" dirty="0">
                <a:solidFill>
                  <a:srgbClr val="00B050"/>
                </a:solidFill>
              </a:rPr>
              <a:t>11-17-0247-00-00ax-cr-he-phy-introduction-part-4 (Lochan</a:t>
            </a:r>
            <a:r>
              <a:rPr lang="en-US" sz="1600" dirty="0" smtClean="0">
                <a:solidFill>
                  <a:srgbClr val="00B050"/>
                </a:solidFill>
              </a:rPr>
              <a:t>)</a:t>
            </a:r>
            <a:endParaRPr lang="en-US" sz="1600" dirty="0">
              <a:solidFill>
                <a:srgbClr val="00B050"/>
              </a:solidFill>
            </a:endParaRPr>
          </a:p>
          <a:p>
            <a:pPr marL="285750" indent="-285750">
              <a:buFont typeface="Arial" panose="020B0604020202020204" pitchFamily="34" charset="0"/>
              <a:buChar char="•"/>
            </a:pPr>
            <a:r>
              <a:rPr lang="en-US" sz="1600" dirty="0" smtClean="0">
                <a:solidFill>
                  <a:srgbClr val="00B050"/>
                </a:solidFill>
              </a:rPr>
              <a:t>11-17-0261-00-00ax-cr-he-phy-transmit-requirements-he-trig-ppdu-part-1 (Lochan) –will revisit </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11-17-0303-00-00ax-cr-he-phy-beamforming-report-information-part-1 (Lochan)</a:t>
            </a:r>
          </a:p>
          <a:p>
            <a:pPr marL="171450" indent="-171450">
              <a:buFont typeface="Arial" panose="020B0604020202020204" pitchFamily="34" charset="0"/>
              <a:buChar char="•"/>
            </a:pPr>
            <a:r>
              <a:rPr lang="en-US" sz="1600" dirty="0">
                <a:solidFill>
                  <a:srgbClr val="00B050"/>
                </a:solidFill>
              </a:rPr>
              <a:t>11-17-0305-00-00ax-11ax-comment-resolutions-for-clause-28-3-9 (Yan</a:t>
            </a:r>
            <a:r>
              <a:rPr lang="en-US" sz="1600" dirty="0" smtClean="0">
                <a:solidFill>
                  <a:srgbClr val="00B050"/>
                </a:solidFill>
              </a:rPr>
              <a:t>) –will revisit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FFC000"/>
                </a:solidFill>
              </a:rPr>
              <a:t>11-17-0044-01-00ax-NDP-Short-Feedback-Design (Ron)</a:t>
            </a:r>
          </a:p>
          <a:p>
            <a:pPr marL="171450" indent="-171450">
              <a:buFont typeface="Arial" panose="020B0604020202020204" pitchFamily="34" charset="0"/>
              <a:buChar char="•"/>
            </a:pPr>
            <a:r>
              <a:rPr lang="en-US" sz="1600" dirty="0" smtClean="0">
                <a:solidFill>
                  <a:srgbClr val="00B050"/>
                </a:solidFill>
              </a:rPr>
              <a:t>11-17-0316-01-00ax-crs-for-clause-28-3-8-and-28-5 (Bin)</a:t>
            </a:r>
          </a:p>
          <a:p>
            <a:pPr marL="171450" indent="-171450">
              <a:buFont typeface="Arial" panose="020B0604020202020204" pitchFamily="34" charset="0"/>
              <a:buChar char="•"/>
            </a:pPr>
            <a:r>
              <a:rPr lang="en-US" sz="1600" dirty="0" smtClean="0">
                <a:solidFill>
                  <a:srgbClr val="00B050"/>
                </a:solidFill>
              </a:rPr>
              <a:t>11-17-0329-00-00ax-lb225-comment-resolution-for-cids-for-28-3-11-5-coding (</a:t>
            </a:r>
            <a:r>
              <a:rPr lang="en-US" sz="1600" dirty="0" err="1" smtClean="0">
                <a:solidFill>
                  <a:srgbClr val="00B050"/>
                </a:solidFill>
              </a:rPr>
              <a:t>Jianhan</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11-17-0330-00-00ax-lb225-comment-resolution-for-cids-for-3-definitions-acronyms-and-abbreviations (</a:t>
            </a:r>
            <a:r>
              <a:rPr lang="en-US" sz="1600" dirty="0" err="1" smtClean="0">
                <a:solidFill>
                  <a:srgbClr val="00B050"/>
                </a:solidFill>
              </a:rPr>
              <a:t>Jianhan</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11-17-0331-00-00ax-lb225-comment-resolution-for-cids-for-28-3-11-9-constellation-mapping (</a:t>
            </a:r>
            <a:r>
              <a:rPr lang="en-US" sz="1600" dirty="0" err="1" smtClean="0">
                <a:solidFill>
                  <a:srgbClr val="00B050"/>
                </a:solidFill>
              </a:rPr>
              <a:t>Jianhan</a:t>
            </a:r>
            <a:r>
              <a:rPr lang="en-US" sz="1600" dirty="0" smtClean="0">
                <a:solidFill>
                  <a:srgbClr val="00B050"/>
                </a:solidFill>
              </a:rPr>
              <a: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en-US" dirty="0"/>
              <a:t>PHY Submissions </a:t>
            </a:r>
            <a:r>
              <a:rPr lang="en-US" altLang="en-US" dirty="0" smtClean="0"/>
              <a:t>(2)</a:t>
            </a:r>
            <a:endParaRPr lang="en-US" dirty="0"/>
          </a:p>
        </p:txBody>
      </p:sp>
      <p:sp>
        <p:nvSpPr>
          <p:cNvPr id="3" name="Date Placeholder 2"/>
          <p:cNvSpPr>
            <a:spLocks noGrp="1"/>
          </p:cNvSpPr>
          <p:nvPr>
            <p:ph type="dt" sz="half" idx="10"/>
          </p:nvPr>
        </p:nvSpPr>
        <p:spPr/>
        <p:txBody>
          <a:bodyPr/>
          <a:lstStyle/>
          <a:p>
            <a:pPr>
              <a:defRPr/>
            </a:pPr>
            <a:r>
              <a:rPr lang="en-US" smtClean="0"/>
              <a:t>Jan 2017</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15</a:t>
            </a:fld>
            <a:endParaRPr lang="en-US" altLang="en-US"/>
          </a:p>
        </p:txBody>
      </p:sp>
      <p:sp>
        <p:nvSpPr>
          <p:cNvPr id="5" name="Footer Placeholder 4"/>
          <p:cNvSpPr>
            <a:spLocks noGrp="1"/>
          </p:cNvSpPr>
          <p:nvPr>
            <p:ph type="ftr" sz="quarter" idx="3"/>
          </p:nvPr>
        </p:nvSpPr>
        <p:spPr/>
        <p:txBody>
          <a:bodyPr/>
          <a:lstStyle/>
          <a:p>
            <a:pPr>
              <a:defRPr/>
            </a:pPr>
            <a:r>
              <a:rPr lang="en-US" smtClean="0"/>
              <a:t>Bo Sun (ZTE) , et al</a:t>
            </a:r>
            <a:endParaRPr lang="en-US" dirty="0"/>
          </a:p>
        </p:txBody>
      </p:sp>
      <p:sp>
        <p:nvSpPr>
          <p:cNvPr id="6" name="Rectangle 5"/>
          <p:cNvSpPr/>
          <p:nvPr/>
        </p:nvSpPr>
        <p:spPr>
          <a:xfrm>
            <a:off x="390525" y="1665506"/>
            <a:ext cx="8153400" cy="4278094"/>
          </a:xfrm>
          <a:prstGeom prst="rect">
            <a:avLst/>
          </a:prstGeom>
        </p:spPr>
        <p:txBody>
          <a:bodyPr wrap="square">
            <a:spAutoFit/>
          </a:bodyPr>
          <a:lstStyle/>
          <a:p>
            <a:pPr marL="171450" indent="-171450">
              <a:buFont typeface="Arial" panose="020B0604020202020204" pitchFamily="34" charset="0"/>
              <a:buChar char="•"/>
            </a:pPr>
            <a:r>
              <a:rPr lang="en-US" sz="1600" dirty="0">
                <a:solidFill>
                  <a:srgbClr val="00B050"/>
                </a:solidFill>
              </a:rPr>
              <a:t>11-17-0332-00-00ax-lb225-comment-resolution-for-cids-for-28-3-10-he-preamble (</a:t>
            </a:r>
            <a:r>
              <a:rPr lang="en-US" sz="1600" dirty="0" err="1">
                <a:solidFill>
                  <a:srgbClr val="00B050"/>
                </a:solidFill>
              </a:rPr>
              <a:t>Jianhan</a:t>
            </a:r>
            <a:r>
              <a:rPr lang="en-US" sz="1600" dirty="0">
                <a:solidFill>
                  <a:srgbClr val="00B050"/>
                </a:solidFill>
              </a:rPr>
              <a:t>)</a:t>
            </a:r>
          </a:p>
          <a:p>
            <a:pPr marL="171450" indent="-171450">
              <a:buFont typeface="Arial" panose="020B0604020202020204" pitchFamily="34" charset="0"/>
              <a:buChar char="•"/>
            </a:pPr>
            <a:r>
              <a:rPr lang="en-US" sz="1600" dirty="0">
                <a:solidFill>
                  <a:srgbClr val="00B050"/>
                </a:solidFill>
              </a:rPr>
              <a:t>11-17-0333-00-00ax-lb225-comment-resolution-for-cids-for-28-3-13-non-ht-duplicate-transmission(</a:t>
            </a:r>
            <a:r>
              <a:rPr lang="en-US" sz="1600" dirty="0" err="1">
                <a:solidFill>
                  <a:srgbClr val="00B050"/>
                </a:solidFill>
              </a:rPr>
              <a:t>Jianhan</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11-17-0299-00- CR-on-HE-SIG-B-28.3.10.8.1 (</a:t>
            </a:r>
            <a:r>
              <a:rPr lang="en-US" sz="1600" dirty="0" err="1">
                <a:solidFill>
                  <a:srgbClr val="00B050"/>
                </a:solidFill>
              </a:rPr>
              <a:t>Dongguk</a:t>
            </a:r>
            <a:r>
              <a:rPr lang="en-US" sz="1600" dirty="0">
                <a:solidFill>
                  <a:srgbClr val="00B050"/>
                </a:solidFill>
              </a:rPr>
              <a:t> Lim</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11-17-0300-00- CR-on-Clause-28.3.10.1 </a:t>
            </a:r>
            <a:r>
              <a:rPr lang="en-US" sz="1600" dirty="0">
                <a:solidFill>
                  <a:srgbClr val="00B050"/>
                </a:solidFill>
              </a:rPr>
              <a:t>(</a:t>
            </a:r>
            <a:r>
              <a:rPr lang="en-US" sz="1600" dirty="0" err="1">
                <a:solidFill>
                  <a:srgbClr val="00B050"/>
                </a:solidFill>
              </a:rPr>
              <a:t>Dongguk</a:t>
            </a:r>
            <a:r>
              <a:rPr lang="en-US" sz="1600" dirty="0">
                <a:solidFill>
                  <a:srgbClr val="00B050"/>
                </a:solidFill>
              </a:rPr>
              <a:t> Lim</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11-17-0301-00- CR-on-subsection-of-clause-28.3.6 (</a:t>
            </a:r>
            <a:r>
              <a:rPr lang="en-US" sz="1600" dirty="0" err="1" smtClean="0">
                <a:solidFill>
                  <a:srgbClr val="00B050"/>
                </a:solidFill>
              </a:rPr>
              <a:t>Dongguk</a:t>
            </a:r>
            <a:r>
              <a:rPr lang="en-US" sz="1600" dirty="0" smtClean="0">
                <a:solidFill>
                  <a:srgbClr val="00B050"/>
                </a:solidFill>
              </a:rPr>
              <a:t> </a:t>
            </a:r>
            <a:r>
              <a:rPr lang="en-US" sz="1600" dirty="0">
                <a:solidFill>
                  <a:srgbClr val="00B050"/>
                </a:solidFill>
              </a:rPr>
              <a:t>Lim</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11-17-0317-01-CRs-on-Rx-Specification </a:t>
            </a:r>
            <a:r>
              <a:rPr lang="en-US" sz="1600" dirty="0">
                <a:solidFill>
                  <a:srgbClr val="00B050"/>
                </a:solidFill>
              </a:rPr>
              <a:t>(Bin)</a:t>
            </a:r>
          </a:p>
          <a:p>
            <a:pPr marL="171450" indent="-171450">
              <a:buFont typeface="Arial" panose="020B0604020202020204" pitchFamily="34" charset="0"/>
              <a:buChar char="•"/>
            </a:pPr>
            <a:r>
              <a:rPr lang="en-US" sz="1600" dirty="0" smtClean="0">
                <a:solidFill>
                  <a:srgbClr val="00B050"/>
                </a:solidFill>
              </a:rPr>
              <a:t>11-17-0320-00-CR-for-28.3.7 (</a:t>
            </a:r>
            <a:r>
              <a:rPr lang="en-US" sz="1600" dirty="0" err="1" smtClean="0">
                <a:solidFill>
                  <a:srgbClr val="00B050"/>
                </a:solidFill>
              </a:rPr>
              <a:t>Eunsung</a:t>
            </a:r>
            <a:r>
              <a:rPr lang="en-US" sz="1600" dirty="0" smtClean="0">
                <a:solidFill>
                  <a:srgbClr val="00B050"/>
                </a:solidFill>
              </a:rPr>
              <a:t> Park)</a:t>
            </a:r>
          </a:p>
          <a:p>
            <a:pPr marL="171450" indent="-171450">
              <a:buFont typeface="Arial" panose="020B0604020202020204" pitchFamily="34" charset="0"/>
              <a:buChar char="•"/>
            </a:pPr>
            <a:r>
              <a:rPr lang="en-US" sz="1600" dirty="0" smtClean="0">
                <a:solidFill>
                  <a:srgbClr val="00B050"/>
                </a:solidFill>
              </a:rPr>
              <a:t>11-17-0321-00-CR-for-28.3.10.9 </a:t>
            </a:r>
            <a:r>
              <a:rPr lang="en-US" sz="1600" dirty="0">
                <a:solidFill>
                  <a:srgbClr val="00B050"/>
                </a:solidFill>
              </a:rPr>
              <a:t>(</a:t>
            </a:r>
            <a:r>
              <a:rPr lang="en-US" sz="1600" dirty="0" err="1">
                <a:solidFill>
                  <a:srgbClr val="00B050"/>
                </a:solidFill>
              </a:rPr>
              <a:t>Eunsung</a:t>
            </a:r>
            <a:r>
              <a:rPr lang="en-US" sz="1600" dirty="0">
                <a:solidFill>
                  <a:srgbClr val="00B050"/>
                </a:solidFill>
              </a:rPr>
              <a:t> Park)</a:t>
            </a:r>
          </a:p>
          <a:p>
            <a:pPr marL="171450" indent="-171450">
              <a:buFont typeface="Arial" panose="020B0604020202020204" pitchFamily="34" charset="0"/>
              <a:buChar char="•"/>
            </a:pPr>
            <a:r>
              <a:rPr lang="en-US" sz="1600" dirty="0" smtClean="0">
                <a:solidFill>
                  <a:srgbClr val="00B050"/>
                </a:solidFill>
              </a:rPr>
              <a:t>11-17-0231-00-00ax-cr-clause-28-3-5 (</a:t>
            </a:r>
            <a:r>
              <a:rPr lang="en-US" sz="1600" dirty="0" err="1">
                <a:solidFill>
                  <a:srgbClr val="00B050"/>
                </a:solidFill>
              </a:rPr>
              <a:t>Xiaogang</a:t>
            </a:r>
            <a:r>
              <a:rPr lang="en-US" sz="1600" dirty="0" smtClean="0">
                <a:solidFill>
                  <a:srgbClr val="00B050"/>
                </a:solidFill>
              </a:rPr>
              <a:t>) (4 CID left)</a:t>
            </a:r>
          </a:p>
          <a:p>
            <a:pPr marL="171450" indent="-171450">
              <a:buFont typeface="Arial" panose="020B0604020202020204" pitchFamily="34" charset="0"/>
              <a:buChar char="•"/>
            </a:pPr>
            <a:r>
              <a:rPr lang="en-US" sz="1600" dirty="0" smtClean="0">
                <a:solidFill>
                  <a:srgbClr val="00B050"/>
                </a:solidFill>
              </a:rPr>
              <a:t>11-17-0232-00-00ax-cr-clause-28-3-6 (</a:t>
            </a:r>
            <a:r>
              <a:rPr lang="en-US" sz="1600" dirty="0">
                <a:solidFill>
                  <a:srgbClr val="00B050"/>
                </a:solidFill>
              </a:rPr>
              <a:t>Xiaogang)</a:t>
            </a:r>
            <a:endParaRPr lang="en-US" sz="1600" dirty="0" smtClean="0">
              <a:solidFill>
                <a:srgbClr val="00B050"/>
              </a:solidFill>
            </a:endParaRPr>
          </a:p>
          <a:p>
            <a:pPr marL="171450" indent="-171450">
              <a:buFont typeface="Arial" panose="020B0604020202020204" pitchFamily="34" charset="0"/>
              <a:buChar char="•"/>
            </a:pPr>
            <a:r>
              <a:rPr lang="en-US" sz="1600" dirty="0" smtClean="0">
                <a:solidFill>
                  <a:srgbClr val="00B050"/>
                </a:solidFill>
              </a:rPr>
              <a:t>11-17-0233-00-00ax-cr-4905 (</a:t>
            </a:r>
            <a:r>
              <a:rPr lang="en-US" sz="1600" dirty="0" err="1">
                <a:solidFill>
                  <a:srgbClr val="00B050"/>
                </a:solidFill>
              </a:rPr>
              <a:t>Xiaogang</a:t>
            </a:r>
            <a:r>
              <a:rPr lang="en-US"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FFC000"/>
                </a:solidFill>
              </a:rPr>
              <a:t>11-17-0328-00-Link-Adaptation-Feedback-for-Combating-Interferences (</a:t>
            </a:r>
            <a:r>
              <a:rPr lang="en-US" altLang="zh-CN" sz="1600" dirty="0" err="1" smtClean="0">
                <a:solidFill>
                  <a:srgbClr val="FFC000"/>
                </a:solidFill>
              </a:rPr>
              <a:t>Feng</a:t>
            </a:r>
            <a:r>
              <a:rPr lang="en-US" altLang="zh-CN" sz="1600" dirty="0" smtClean="0">
                <a:solidFill>
                  <a:srgbClr val="FFC000"/>
                </a:solidFill>
              </a:rPr>
              <a:t> Jiang) (Go to TG discussion together with MAC)</a:t>
            </a:r>
            <a:endParaRPr lang="en-US" sz="1600" dirty="0" smtClean="0"/>
          </a:p>
          <a:p>
            <a:pPr marL="171450" indent="-171450">
              <a:buFont typeface="Arial" panose="020B0604020202020204" pitchFamily="34" charset="0"/>
              <a:buChar char="•"/>
            </a:pPr>
            <a:r>
              <a:rPr lang="en-US" sz="1600" dirty="0"/>
              <a:t>11-17-0290-00-CRs on TX specification (</a:t>
            </a:r>
            <a:r>
              <a:rPr lang="en-US" sz="1600" dirty="0" err="1" smtClean="0"/>
              <a:t>Yujin</a:t>
            </a:r>
            <a:r>
              <a:rPr lang="en-US" sz="1600" dirty="0" smtClean="0"/>
              <a:t>)</a:t>
            </a:r>
          </a:p>
          <a:p>
            <a:pPr marL="171450" indent="-171450">
              <a:buFont typeface="Arial" panose="020B0604020202020204" pitchFamily="34" charset="0"/>
              <a:buChar char="•"/>
            </a:pPr>
            <a:r>
              <a:rPr lang="en-US" sz="1600" dirty="0" smtClean="0">
                <a:solidFill>
                  <a:srgbClr val="00B050"/>
                </a:solidFill>
              </a:rPr>
              <a:t>11-17-0283-00-CID 8114 (Bin)</a:t>
            </a:r>
          </a:p>
          <a:p>
            <a:pPr marL="171450" indent="-171450">
              <a:buFont typeface="Arial" panose="020B0604020202020204" pitchFamily="34" charset="0"/>
              <a:buChar char="•"/>
            </a:pPr>
            <a:r>
              <a:rPr lang="en-US" sz="1600" dirty="0" smtClean="0">
                <a:solidFill>
                  <a:srgbClr val="00B050"/>
                </a:solidFill>
              </a:rPr>
              <a:t>11-17-0388-00-00ax-editorial-update-for-28-5 (</a:t>
            </a:r>
            <a:r>
              <a:rPr lang="en-US" sz="1600" dirty="0" err="1" smtClean="0">
                <a:solidFill>
                  <a:srgbClr val="00B050"/>
                </a:solidFill>
              </a:rPr>
              <a:t>Youhan</a:t>
            </a:r>
            <a:r>
              <a:rPr lang="en-US" sz="1600" dirty="0" smtClean="0">
                <a:solidFill>
                  <a:srgbClr val="00B050"/>
                </a:solidFill>
              </a:rPr>
              <a:t>)</a:t>
            </a:r>
          </a:p>
        </p:txBody>
      </p:sp>
    </p:spTree>
    <p:extLst>
      <p:ext uri="{BB962C8B-B14F-4D97-AF65-F5344CB8AC3E}">
        <p14:creationId xmlns:p14="http://schemas.microsoft.com/office/powerpoint/2010/main" xmlns="" val="3538044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(11-7/243r2)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11-17/243r2?</a:t>
            </a:r>
          </a:p>
          <a:p>
            <a:pPr lvl="1"/>
            <a:r>
              <a:rPr lang="en-US" altLang="zh-CN" dirty="0" smtClean="0"/>
              <a:t>CID </a:t>
            </a:r>
            <a:r>
              <a:rPr lang="en-GB" dirty="0"/>
              <a:t>3795, 4854, 4855, 4856, </a:t>
            </a:r>
            <a:r>
              <a:rPr lang="en-GB" dirty="0" smtClean="0"/>
              <a:t>4902, 4930</a:t>
            </a:r>
            <a:r>
              <a:rPr lang="en-GB" dirty="0"/>
              <a:t>, 4931, 5232, 5234, </a:t>
            </a:r>
            <a:r>
              <a:rPr lang="en-GB" dirty="0" smtClean="0"/>
              <a:t>5242, 5746</a:t>
            </a:r>
            <a:r>
              <a:rPr lang="en-GB" dirty="0"/>
              <a:t>, 5747, 5750, 5754, </a:t>
            </a:r>
            <a:r>
              <a:rPr lang="en-GB" dirty="0" smtClean="0"/>
              <a:t>5755, 5791</a:t>
            </a:r>
            <a:r>
              <a:rPr lang="en-GB" dirty="0"/>
              <a:t>, 10355, 10356</a:t>
            </a:r>
            <a:endParaRPr lang="en-US" altLang="zh-CN" dirty="0" smtClean="0"/>
          </a:p>
          <a:p>
            <a:pPr>
              <a:buNone/>
            </a:pPr>
            <a:r>
              <a:rPr lang="en-US" altLang="zh-CN" dirty="0" smtClean="0"/>
              <a:t>SP: No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(11-17/245r2)</a:t>
            </a:r>
            <a:endParaRPr lang="zh-CN" altLang="en-US" dirty="0"/>
          </a:p>
        </p:txBody>
      </p:sp>
      <p:sp>
        <p:nvSpPr>
          <p:cNvPr id="3" name="内容占位符 2"/>
          <p:cNvSpPr>
            <a:spLocks noGrp="1"/>
          </p:cNvSpPr>
          <p:nvPr>
            <p:ph idx="1"/>
          </p:nvPr>
        </p:nvSpPr>
        <p:spPr>
          <a:xfrm>
            <a:off x="680434" y="1828800"/>
            <a:ext cx="7772400" cy="4114800"/>
          </a:xfrm>
        </p:spPr>
        <p:txBody>
          <a:bodyPr/>
          <a:lstStyle/>
          <a:p>
            <a:r>
              <a:rPr lang="en-US" altLang="zh-CN" dirty="0" smtClean="0"/>
              <a:t>Do you agree the proposed comment resolution to the following CIDs and the corresponding spec text modification as in 11-17/245r2?</a:t>
            </a:r>
          </a:p>
          <a:p>
            <a:pPr lvl="1"/>
            <a:r>
              <a:rPr lang="en-US" altLang="zh-CN" dirty="0" smtClean="0"/>
              <a:t>CID </a:t>
            </a:r>
            <a:r>
              <a:rPr lang="en-GB" dirty="0"/>
              <a:t>4903, 4934, 4935, 5236, 5237, </a:t>
            </a:r>
            <a:r>
              <a:rPr lang="en-GB" dirty="0" smtClean="0"/>
              <a:t>5238</a:t>
            </a:r>
            <a:r>
              <a:rPr lang="en-GB" dirty="0"/>
              <a:t>, 5239, 5240, 5745, 6110, </a:t>
            </a:r>
            <a:r>
              <a:rPr lang="en-GB" dirty="0" smtClean="0"/>
              <a:t>6818</a:t>
            </a:r>
            <a:r>
              <a:rPr lang="en-GB" dirty="0"/>
              <a:t>, 6819, 7218, 8331, 8332, </a:t>
            </a:r>
            <a:r>
              <a:rPr lang="en-GB" dirty="0" smtClean="0"/>
              <a:t>8357</a:t>
            </a:r>
            <a:r>
              <a:rPr lang="en-GB" dirty="0"/>
              <a:t>, </a:t>
            </a:r>
            <a:r>
              <a:rPr lang="en-GB" dirty="0" smtClean="0"/>
              <a:t>8361</a:t>
            </a:r>
            <a:endParaRPr lang="en-US" altLang="zh-CN" dirty="0" smtClean="0"/>
          </a:p>
          <a:p>
            <a:pPr>
              <a:buNone/>
            </a:pPr>
            <a:r>
              <a:rPr lang="en-US" altLang="zh-CN" dirty="0" smtClean="0"/>
              <a:t>SP: No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4239251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(11-17/242r5)</a:t>
            </a:r>
            <a:endParaRPr lang="zh-CN" altLang="en-US" dirty="0"/>
          </a:p>
        </p:txBody>
      </p:sp>
      <p:sp>
        <p:nvSpPr>
          <p:cNvPr id="3" name="内容占位符 2"/>
          <p:cNvSpPr>
            <a:spLocks noGrp="1"/>
          </p:cNvSpPr>
          <p:nvPr>
            <p:ph idx="1"/>
          </p:nvPr>
        </p:nvSpPr>
        <p:spPr>
          <a:xfrm>
            <a:off x="680434" y="1828800"/>
            <a:ext cx="7772400" cy="4114800"/>
          </a:xfrm>
        </p:spPr>
        <p:txBody>
          <a:bodyPr/>
          <a:lstStyle/>
          <a:p>
            <a:r>
              <a:rPr lang="en-US" altLang="zh-CN" dirty="0" smtClean="0"/>
              <a:t>Do you agree the proposed comment resolution to the following CIDs and the corresponding spec text modification as in 11-17/242r5?</a:t>
            </a:r>
          </a:p>
          <a:p>
            <a:pPr lvl="1"/>
            <a:r>
              <a:rPr lang="en-US" altLang="zh-CN" dirty="0" smtClean="0"/>
              <a:t>CID </a:t>
            </a:r>
            <a:r>
              <a:rPr lang="en-GB" dirty="0"/>
              <a:t>3554, 5157, 5786, </a:t>
            </a:r>
            <a:r>
              <a:rPr lang="en-GB" dirty="0" smtClean="0"/>
              <a:t>5789, 6429</a:t>
            </a:r>
            <a:r>
              <a:rPr lang="en-GB" dirty="0"/>
              <a:t>, 7558, 8258, </a:t>
            </a:r>
            <a:r>
              <a:rPr lang="en-GB" dirty="0" smtClean="0"/>
              <a:t>9083, 9114</a:t>
            </a:r>
            <a:r>
              <a:rPr lang="en-GB" dirty="0"/>
              <a:t>, 8676, 8381, 6074</a:t>
            </a:r>
            <a:endParaRPr lang="en-US" altLang="zh-CN" dirty="0" smtClean="0"/>
          </a:p>
          <a:p>
            <a:pPr>
              <a:buNone/>
            </a:pPr>
            <a:r>
              <a:rPr lang="en-US" altLang="zh-CN" dirty="0" smtClean="0"/>
              <a:t>SP: No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667822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(11-17/244r2)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11-17/244r2?</a:t>
            </a:r>
          </a:p>
          <a:p>
            <a:pPr lvl="1"/>
            <a:r>
              <a:rPr lang="en-US" altLang="zh-CN" dirty="0" smtClean="0"/>
              <a:t>CID </a:t>
            </a:r>
            <a:r>
              <a:rPr lang="en-GB" dirty="0"/>
              <a:t>5147, 5148, 5149, 5150, </a:t>
            </a:r>
            <a:r>
              <a:rPr lang="en-GB" dirty="0" smtClean="0"/>
              <a:t>5151, 5152</a:t>
            </a:r>
            <a:r>
              <a:rPr lang="en-GB" dirty="0"/>
              <a:t>, 5153, 5154, 5841, </a:t>
            </a:r>
            <a:r>
              <a:rPr lang="en-GB" dirty="0" smtClean="0"/>
              <a:t>5842, 7557</a:t>
            </a:r>
            <a:r>
              <a:rPr lang="en-GB" dirty="0"/>
              <a:t>, 7559, 7573, 8346, 8347</a:t>
            </a:r>
            <a:endParaRPr lang="zh-CN" altLang="zh-CN" dirty="0" smtClean="0"/>
          </a:p>
          <a:p>
            <a:pPr lvl="1"/>
            <a:endParaRPr lang="en-US" altLang="zh-CN" dirty="0" smtClean="0"/>
          </a:p>
          <a:p>
            <a:pPr>
              <a:buNone/>
            </a:pPr>
            <a:r>
              <a:rPr lang="en-US" altLang="zh-CN" dirty="0" smtClean="0"/>
              <a:t>SP: No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4126835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Ad Hoc</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Footer Placeholder 5"/>
          <p:cNvSpPr>
            <a:spLocks noGrp="1" noChangeArrowheads="1"/>
          </p:cNvSpPr>
          <p:nvPr>
            <p:ph type="ftr" sz="quarter" idx="3"/>
          </p:nvPr>
        </p:nvSpPr>
        <p:spPr bwMode="auto">
          <a:xfrm>
            <a:off x="7322373" y="6475413"/>
            <a:ext cx="1221552"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a:t>
            </a:r>
            <a:r>
              <a:rPr lang="en-US" dirty="0"/>
              <a:t>et al</a:t>
            </a:r>
          </a:p>
          <a:p>
            <a:pPr>
              <a:defRPr/>
            </a:pP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(11-17/246r0)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a:t>CIDs (</a:t>
            </a:r>
            <a:r>
              <a:rPr lang="en-US" altLang="zh-CN" dirty="0">
                <a:solidFill>
                  <a:srgbClr val="FF0000"/>
                </a:solidFill>
              </a:rPr>
              <a:t>except those being strike out as below</a:t>
            </a:r>
            <a:r>
              <a:rPr lang="en-US" altLang="zh-CN" dirty="0"/>
              <a:t>) and </a:t>
            </a:r>
            <a:r>
              <a:rPr lang="en-US" altLang="zh-CN" dirty="0" smtClean="0"/>
              <a:t>the corresponding spec text modification as in 11-17/246r0?</a:t>
            </a:r>
          </a:p>
          <a:p>
            <a:pPr lvl="1"/>
            <a:r>
              <a:rPr lang="en-US" altLang="zh-CN" dirty="0" smtClean="0"/>
              <a:t>CID </a:t>
            </a:r>
            <a:r>
              <a:rPr lang="en-GB" dirty="0"/>
              <a:t>8623, 8624, </a:t>
            </a:r>
            <a:r>
              <a:rPr lang="en-GB" strike="sngStrike" dirty="0">
                <a:solidFill>
                  <a:srgbClr val="FF0000"/>
                </a:solidFill>
              </a:rPr>
              <a:t>8635,</a:t>
            </a:r>
            <a:r>
              <a:rPr lang="en-GB" dirty="0"/>
              <a:t> 8637, 8638, </a:t>
            </a:r>
            <a:r>
              <a:rPr lang="en-GB" strike="sngStrike" dirty="0" smtClean="0">
                <a:solidFill>
                  <a:srgbClr val="FF0000"/>
                </a:solidFill>
              </a:rPr>
              <a:t>8639</a:t>
            </a:r>
            <a:r>
              <a:rPr lang="en-GB" strike="sngStrike" dirty="0"/>
              <a:t>,</a:t>
            </a:r>
            <a:r>
              <a:rPr lang="en-GB" dirty="0"/>
              <a:t> 8640, 8733, 8734, 8736, </a:t>
            </a:r>
            <a:r>
              <a:rPr lang="en-GB" dirty="0" smtClean="0"/>
              <a:t>8738</a:t>
            </a:r>
            <a:r>
              <a:rPr lang="en-GB" dirty="0"/>
              <a:t>, 8740, 8741, 8742, </a:t>
            </a:r>
            <a:r>
              <a:rPr lang="en-GB" dirty="0" smtClean="0"/>
              <a:t>8743, </a:t>
            </a:r>
            <a:r>
              <a:rPr lang="en-GB" strike="sngStrike" dirty="0" smtClean="0">
                <a:solidFill>
                  <a:srgbClr val="FF0000"/>
                </a:solidFill>
              </a:rPr>
              <a:t>10360</a:t>
            </a:r>
            <a:r>
              <a:rPr lang="en-GB" strike="sngStrike" dirty="0"/>
              <a:t>, </a:t>
            </a:r>
            <a:r>
              <a:rPr lang="en-GB" strike="sngStrike" dirty="0">
                <a:solidFill>
                  <a:srgbClr val="FF0000"/>
                </a:solidFill>
              </a:rPr>
              <a:t>10404</a:t>
            </a:r>
            <a:r>
              <a:rPr lang="en-GB" dirty="0"/>
              <a:t>, 10355</a:t>
            </a:r>
            <a:endParaRPr lang="en-US" altLang="zh-CN" dirty="0" smtClean="0"/>
          </a:p>
          <a:p>
            <a:pPr>
              <a:buNone/>
            </a:pPr>
            <a:r>
              <a:rPr lang="en-US" altLang="zh-CN" dirty="0" smtClean="0"/>
              <a:t>SP: No Objection</a:t>
            </a:r>
          </a:p>
          <a:p>
            <a:pPr>
              <a:buNone/>
            </a:pPr>
            <a:endParaRPr lang="en-US" altLang="zh-CN" dirty="0" smtClean="0"/>
          </a:p>
          <a:p>
            <a:pPr>
              <a:buNone/>
            </a:pPr>
            <a:r>
              <a:rPr lang="en-US" altLang="zh-CN" dirty="0" smtClean="0">
                <a:solidFill>
                  <a:srgbClr val="FF0000"/>
                </a:solidFill>
              </a:rPr>
              <a:t>Note, this </a:t>
            </a:r>
            <a:r>
              <a:rPr lang="en-US" altLang="zh-CN" dirty="0" smtClean="0">
                <a:solidFill>
                  <a:srgbClr val="FF0000"/>
                </a:solidFill>
              </a:rPr>
              <a:t>SP is replaced by SP #21</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3919089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(11-17/247r0)</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CIDs (</a:t>
            </a:r>
            <a:r>
              <a:rPr lang="en-US" altLang="zh-CN" dirty="0" smtClean="0">
                <a:solidFill>
                  <a:srgbClr val="FF0000"/>
                </a:solidFill>
              </a:rPr>
              <a:t>except those being strike out as below</a:t>
            </a:r>
            <a:r>
              <a:rPr lang="en-US" altLang="zh-CN" dirty="0" smtClean="0"/>
              <a:t>) and the corresponding spec text modification as in 11-17/247r0?</a:t>
            </a:r>
          </a:p>
          <a:p>
            <a:pPr lvl="1"/>
            <a:r>
              <a:rPr lang="en-US" altLang="zh-CN" dirty="0" smtClean="0"/>
              <a:t>CID </a:t>
            </a:r>
            <a:r>
              <a:rPr lang="en-GB" dirty="0"/>
              <a:t>7036, 7217, 7218, 7428, 7429, </a:t>
            </a:r>
            <a:r>
              <a:rPr lang="en-GB" dirty="0" smtClean="0"/>
              <a:t>7824</a:t>
            </a:r>
            <a:r>
              <a:rPr lang="en-GB" dirty="0"/>
              <a:t>, 8359, 8626, 8627, 8629, </a:t>
            </a:r>
            <a:r>
              <a:rPr lang="en-GB" dirty="0" smtClean="0"/>
              <a:t>8630</a:t>
            </a:r>
            <a:r>
              <a:rPr lang="en-GB" dirty="0"/>
              <a:t>, 8631, 8632, 8633, 8634, </a:t>
            </a:r>
            <a:r>
              <a:rPr lang="en-GB" strike="sngStrike" dirty="0" smtClean="0">
                <a:solidFill>
                  <a:srgbClr val="FF0000"/>
                </a:solidFill>
              </a:rPr>
              <a:t>8636</a:t>
            </a:r>
            <a:r>
              <a:rPr lang="en-GB" dirty="0">
                <a:solidFill>
                  <a:srgbClr val="FF0000"/>
                </a:solidFill>
              </a:rPr>
              <a:t>, </a:t>
            </a:r>
            <a:r>
              <a:rPr lang="en-GB" strike="sngStrike" dirty="0">
                <a:solidFill>
                  <a:srgbClr val="FF0000"/>
                </a:solidFill>
              </a:rPr>
              <a:t>8731</a:t>
            </a:r>
            <a:r>
              <a:rPr lang="en-GB" dirty="0">
                <a:solidFill>
                  <a:srgbClr val="FF0000"/>
                </a:solidFill>
              </a:rPr>
              <a:t>, </a:t>
            </a:r>
            <a:r>
              <a:rPr lang="en-GB" dirty="0"/>
              <a:t>8732, 8735, 8737, </a:t>
            </a:r>
            <a:r>
              <a:rPr lang="en-GB" dirty="0" smtClean="0"/>
              <a:t>8739</a:t>
            </a:r>
            <a:r>
              <a:rPr lang="en-GB" dirty="0"/>
              <a:t>, 9113, 9134, 9136, 9777, </a:t>
            </a:r>
            <a:r>
              <a:rPr lang="en-GB" dirty="0" smtClean="0"/>
              <a:t>7778</a:t>
            </a:r>
            <a:r>
              <a:rPr lang="en-GB" dirty="0"/>
              <a:t>, 9779, 9780, 10081 10082, </a:t>
            </a:r>
            <a:r>
              <a:rPr lang="en-GB" dirty="0" smtClean="0"/>
              <a:t>10196</a:t>
            </a:r>
            <a:endParaRPr lang="en-US" dirty="0"/>
          </a:p>
          <a:p>
            <a:pPr>
              <a:buNone/>
            </a:pPr>
            <a:r>
              <a:rPr lang="en-US" altLang="zh-CN" dirty="0" smtClean="0"/>
              <a:t>SP: No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818875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(11-17/303r0)</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a:t>CIDs (</a:t>
            </a:r>
            <a:r>
              <a:rPr lang="en-US" altLang="zh-CN" dirty="0">
                <a:solidFill>
                  <a:srgbClr val="FF0000"/>
                </a:solidFill>
              </a:rPr>
              <a:t>except those being strike out as below</a:t>
            </a:r>
            <a:r>
              <a:rPr lang="en-US" altLang="zh-CN" dirty="0"/>
              <a:t>) </a:t>
            </a:r>
            <a:r>
              <a:rPr lang="en-US" altLang="zh-CN" dirty="0" smtClean="0"/>
              <a:t>and the corresponding spec text modification as in 11-17/303r0?</a:t>
            </a:r>
          </a:p>
          <a:p>
            <a:pPr lvl="1"/>
            <a:r>
              <a:rPr lang="en-US" altLang="zh-CN" dirty="0" smtClean="0"/>
              <a:t>CID </a:t>
            </a:r>
            <a:r>
              <a:rPr lang="en-GB" dirty="0"/>
              <a:t>6341, 6339, 7355, 7354, </a:t>
            </a:r>
            <a:r>
              <a:rPr lang="en-GB" dirty="0" smtClean="0"/>
              <a:t>7349, 3425</a:t>
            </a:r>
            <a:r>
              <a:rPr lang="en-GB" dirty="0"/>
              <a:t>, 3539, </a:t>
            </a:r>
            <a:r>
              <a:rPr lang="en-GB" strike="sngStrike" dirty="0" smtClean="0">
                <a:solidFill>
                  <a:srgbClr val="FF0000"/>
                </a:solidFill>
              </a:rPr>
              <a:t>3440</a:t>
            </a:r>
            <a:r>
              <a:rPr lang="en-GB" dirty="0"/>
              <a:t>, 3439, 3436, </a:t>
            </a:r>
            <a:r>
              <a:rPr lang="en-GB" dirty="0" smtClean="0"/>
              <a:t>3434</a:t>
            </a:r>
            <a:r>
              <a:rPr lang="en-GB" dirty="0"/>
              <a:t>, 3431, 3430, 3428, </a:t>
            </a:r>
            <a:r>
              <a:rPr lang="en-GB" dirty="0" smtClean="0"/>
              <a:t>3427, 9265 </a:t>
            </a:r>
            <a:r>
              <a:rPr lang="en-GB" dirty="0"/>
              <a:t>9266, 9840, 7756, </a:t>
            </a:r>
            <a:r>
              <a:rPr lang="en-GB" strike="sngStrike" dirty="0" smtClean="0">
                <a:solidFill>
                  <a:srgbClr val="FF0000"/>
                </a:solidFill>
              </a:rPr>
              <a:t>8665</a:t>
            </a:r>
            <a:r>
              <a:rPr lang="en-GB" dirty="0" smtClean="0"/>
              <a:t>, 8666</a:t>
            </a:r>
            <a:r>
              <a:rPr lang="en-GB" dirty="0"/>
              <a:t>, 8667, </a:t>
            </a:r>
            <a:r>
              <a:rPr lang="en-GB" strike="sngStrike" dirty="0">
                <a:solidFill>
                  <a:srgbClr val="FF0000"/>
                </a:solidFill>
              </a:rPr>
              <a:t>8669</a:t>
            </a:r>
            <a:r>
              <a:rPr lang="en-GB" dirty="0"/>
              <a:t>, 8670</a:t>
            </a:r>
            <a:endParaRPr lang="zh-CN" altLang="zh-CN" dirty="0" smtClean="0"/>
          </a:p>
          <a:p>
            <a:pPr lvl="1"/>
            <a:endParaRPr lang="en-US" altLang="zh-CN" dirty="0" smtClean="0"/>
          </a:p>
          <a:p>
            <a:pPr>
              <a:buNone/>
            </a:pPr>
            <a:r>
              <a:rPr lang="en-US" altLang="zh-CN" dirty="0" smtClean="0"/>
              <a:t>SP: No Objection</a:t>
            </a:r>
          </a:p>
          <a:p>
            <a:pPr>
              <a:buNone/>
            </a:pPr>
            <a:endParaRPr lang="en-US" altLang="zh-CN" dirty="0" smtClean="0"/>
          </a:p>
          <a:p>
            <a:pPr>
              <a:buNone/>
            </a:pPr>
            <a:r>
              <a:rPr lang="en-US" altLang="zh-CN" dirty="0" smtClean="0">
                <a:solidFill>
                  <a:srgbClr val="FF0000"/>
                </a:solidFill>
              </a:rPr>
              <a:t>Note, this </a:t>
            </a:r>
            <a:r>
              <a:rPr lang="en-US" altLang="zh-CN" dirty="0" smtClean="0">
                <a:solidFill>
                  <a:srgbClr val="FF0000"/>
                </a:solidFill>
              </a:rPr>
              <a:t>SP is replaced by SP #22</a:t>
            </a:r>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(11-17/330r1)</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CIDs and the corresponding spec text modification as in 11-17/330r1?</a:t>
            </a:r>
          </a:p>
          <a:p>
            <a:pPr lvl="1"/>
            <a:r>
              <a:rPr lang="en-US" altLang="zh-CN" dirty="0" smtClean="0"/>
              <a:t>CID 3293, 3343, 3579, 3660, 4009, 4096, 5112, 5113, 5114, 5115, 5306, 5539, 6921, 7694, 7695, 8306, 8307, 8498, 9217, 9220, 9222, 9227, 9228, 9229, 9230, 9231, 9498, and 9499.</a:t>
            </a:r>
            <a:endParaRPr lang="zh-CN" altLang="zh-CN" dirty="0" smtClean="0"/>
          </a:p>
          <a:p>
            <a:pPr lvl="1"/>
            <a:endParaRPr lang="zh-CN" altLang="zh-CN" dirty="0" smtClean="0"/>
          </a:p>
          <a:p>
            <a:pPr lvl="1"/>
            <a:endParaRPr lang="en-US" altLang="zh-CN" dirty="0" smtClean="0"/>
          </a:p>
          <a:p>
            <a:pPr>
              <a:buNone/>
            </a:pPr>
            <a:r>
              <a:rPr lang="en-US" altLang="zh-CN" dirty="0" smtClean="0"/>
              <a:t>SP: Passed without objection</a:t>
            </a:r>
          </a:p>
          <a:p>
            <a:pPr>
              <a:buNone/>
            </a:pPr>
            <a:endParaRPr lang="en-US" altLang="zh-CN" dirty="0" smtClean="0">
              <a:solidFill>
                <a:srgbClr val="00B050"/>
              </a:solidFill>
            </a:endParaRPr>
          </a:p>
          <a:p>
            <a:pPr>
              <a:buNone/>
            </a:pPr>
            <a:r>
              <a:rPr lang="en-US" altLang="zh-CN" dirty="0" smtClean="0">
                <a:solidFill>
                  <a:srgbClr val="FF3300"/>
                </a:solidFill>
              </a:rPr>
              <a:t>Note, this </a:t>
            </a:r>
            <a:r>
              <a:rPr lang="en-US" altLang="zh-CN" dirty="0" smtClean="0">
                <a:solidFill>
                  <a:srgbClr val="FF3300"/>
                </a:solidFill>
              </a:rPr>
              <a:t>SP is replaced by SP #20</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(11-17/333r0)</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CIDs and the corresponding spec text modification as in 11-17/333r0?</a:t>
            </a:r>
          </a:p>
          <a:p>
            <a:pPr lvl="1"/>
            <a:r>
              <a:rPr lang="en-US" altLang="zh-CN" dirty="0" smtClean="0"/>
              <a:t>CID 9025 and 9568.</a:t>
            </a:r>
            <a:endParaRPr lang="zh-CN" altLang="zh-CN" dirty="0" smtClean="0"/>
          </a:p>
          <a:p>
            <a:pPr lvl="1"/>
            <a:endParaRPr lang="zh-CN" altLang="zh-CN" dirty="0" smtClean="0"/>
          </a:p>
          <a:p>
            <a:pPr lvl="1"/>
            <a:endParaRPr lang="en-US" altLang="zh-CN" dirty="0" smtClean="0"/>
          </a:p>
          <a:p>
            <a:pPr>
              <a:buNone/>
            </a:pPr>
            <a:r>
              <a:rPr lang="en-US" altLang="zh-CN" dirty="0" smtClean="0"/>
              <a:t>SP: Passed without objection</a:t>
            </a:r>
          </a:p>
          <a:p>
            <a:pPr>
              <a:buNone/>
            </a:pPr>
            <a:endParaRPr lang="en-US" altLang="zh-CN" dirty="0" smtClean="0">
              <a:solidFill>
                <a:srgbClr val="00B050"/>
              </a:solidFill>
            </a:endParaRPr>
          </a:p>
          <a:p>
            <a:pPr>
              <a:buNone/>
            </a:pPr>
            <a:endParaRPr lang="en-US" altLang="zh-CN" dirty="0" smtClean="0">
              <a:solidFill>
                <a:srgbClr val="00B050"/>
              </a:solidFill>
            </a:endParaRPr>
          </a:p>
          <a:p>
            <a:pPr>
              <a:buNone/>
            </a:pPr>
            <a:r>
              <a:rPr lang="en-US" altLang="zh-CN" dirty="0" smtClean="0">
                <a:solidFill>
                  <a:srgbClr val="FF3300"/>
                </a:solidFill>
              </a:rPr>
              <a:t>Note, this </a:t>
            </a:r>
            <a:r>
              <a:rPr lang="en-US" altLang="zh-CN" dirty="0" smtClean="0">
                <a:solidFill>
                  <a:srgbClr val="FF3300"/>
                </a:solidFill>
              </a:rPr>
              <a:t>SP is replaced by SP #20</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(11-17/332r1)</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CIDs and the corresponding spec text modification as in 11-17/332r1?</a:t>
            </a:r>
          </a:p>
          <a:p>
            <a:pPr lvl="1"/>
            <a:r>
              <a:rPr lang="en-US" altLang="zh-CN" dirty="0" smtClean="0"/>
              <a:t>CID 4995, 7234, 8894 and 8895.</a:t>
            </a:r>
            <a:endParaRPr lang="zh-CN" altLang="zh-CN" dirty="0" smtClean="0"/>
          </a:p>
          <a:p>
            <a:pPr lvl="1"/>
            <a:endParaRPr lang="zh-CN" altLang="zh-CN" dirty="0" smtClean="0"/>
          </a:p>
          <a:p>
            <a:pPr lvl="1"/>
            <a:endParaRPr lang="en-US" altLang="zh-CN" dirty="0" smtClean="0"/>
          </a:p>
          <a:p>
            <a:pPr>
              <a:buNone/>
            </a:pPr>
            <a:r>
              <a:rPr lang="en-US" altLang="zh-CN" dirty="0" smtClean="0"/>
              <a:t>SP: Passed without objection</a:t>
            </a:r>
          </a:p>
          <a:p>
            <a:pPr>
              <a:buNone/>
            </a:pPr>
            <a:endParaRPr lang="en-US" altLang="zh-CN" dirty="0" smtClean="0"/>
          </a:p>
          <a:p>
            <a:pPr>
              <a:buNone/>
            </a:pPr>
            <a:r>
              <a:rPr lang="en-US" altLang="zh-CN" dirty="0" smtClean="0">
                <a:solidFill>
                  <a:srgbClr val="FF3300"/>
                </a:solidFill>
              </a:rPr>
              <a:t>Note, this </a:t>
            </a:r>
            <a:r>
              <a:rPr lang="en-US" altLang="zh-CN" dirty="0" smtClean="0">
                <a:solidFill>
                  <a:srgbClr val="FF3300"/>
                </a:solidFill>
              </a:rPr>
              <a:t>SP is replaced by SP #20</a:t>
            </a:r>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11 (11-17/331r1)</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CIDs and the corresponding spec text modification as in 11-17/331r1?</a:t>
            </a:r>
          </a:p>
          <a:p>
            <a:pPr lvl="1"/>
            <a:r>
              <a:rPr lang="en-US" altLang="zh-CN" dirty="0" smtClean="0"/>
              <a:t>CID 4884, 5279, 7687, 9012, 9071, 10056, 10057 and 10075</a:t>
            </a:r>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endParaRPr lang="en-US" altLang="zh-CN" dirty="0" smtClean="0">
              <a:solidFill>
                <a:srgbClr val="00B050"/>
              </a:solidFill>
            </a:endParaRPr>
          </a:p>
          <a:p>
            <a:pPr>
              <a:buNone/>
            </a:pPr>
            <a:r>
              <a:rPr lang="en-US" altLang="zh-CN" dirty="0" smtClean="0">
                <a:solidFill>
                  <a:srgbClr val="FF3300"/>
                </a:solidFill>
              </a:rPr>
              <a:t>Note, this </a:t>
            </a:r>
            <a:r>
              <a:rPr lang="en-US" altLang="zh-CN" dirty="0" smtClean="0">
                <a:solidFill>
                  <a:srgbClr val="FF3300"/>
                </a:solidFill>
              </a:rPr>
              <a:t>SP is replaced by SP #20</a:t>
            </a:r>
          </a:p>
          <a:p>
            <a:pPr>
              <a:buNone/>
            </a:pP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12 (11-17/388r0)</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spec text modification as in 11-17/388r0?</a:t>
            </a:r>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p>
          <a:p>
            <a:pPr>
              <a:buNone/>
            </a:pPr>
            <a:r>
              <a:rPr lang="en-US" altLang="zh-CN" dirty="0" smtClean="0">
                <a:solidFill>
                  <a:srgbClr val="FF0000"/>
                </a:solidFill>
              </a:rPr>
              <a:t>Note: this is not a CR but will go for motion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13 (11-17/299r2)</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CIDs and the corresponding spec text modification as in 11-17/299r2?</a:t>
            </a:r>
          </a:p>
          <a:p>
            <a:pPr lvl="1"/>
            <a:r>
              <a:rPr lang="en-US" altLang="zh-CN" dirty="0" smtClean="0"/>
              <a:t>CID </a:t>
            </a:r>
            <a:r>
              <a:rPr lang="en-GB" altLang="zh-CN" dirty="0" smtClean="0"/>
              <a:t>4918, 5264, 6117, 8935, 8936, 10062</a:t>
            </a:r>
            <a:endParaRPr lang="zh-CN" altLang="zh-CN" dirty="0" smtClean="0"/>
          </a:p>
          <a:p>
            <a:pPr lvl="1">
              <a:buNone/>
            </a:pPr>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14 (11-17/300r2)</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CIDs and the corresponding spec text modification as in 11-17/300r2?</a:t>
            </a:r>
          </a:p>
          <a:p>
            <a:pPr lvl="1"/>
            <a:r>
              <a:rPr lang="en-US" altLang="zh-CN" dirty="0" smtClean="0"/>
              <a:t>CID </a:t>
            </a:r>
            <a:r>
              <a:rPr lang="en-GB" altLang="zh-CN" dirty="0" smtClean="0"/>
              <a:t>5104, 8891, 8892, 8893, 9469</a:t>
            </a:r>
            <a:endParaRPr lang="zh-CN" altLang="zh-CN" dirty="0" smtClean="0"/>
          </a:p>
          <a:p>
            <a:pPr lvl="1">
              <a:buNone/>
            </a:pPr>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Comment resolution presentations approved by 802.11ax for presentation this week, and related straw polls</a:t>
            </a:r>
            <a:endParaRPr lang="en-CA" altLang="en-US" sz="1600" dirty="0" smtClean="0"/>
          </a:p>
          <a:p>
            <a:r>
              <a:rPr lang="en-CA" altLang="en-US" sz="2000" dirty="0" smtClean="0"/>
              <a:t>Any other technical presentations </a:t>
            </a:r>
          </a:p>
        </p:txBody>
      </p:sp>
      <p:sp>
        <p:nvSpPr>
          <p:cNvPr id="6" name="矩形 5"/>
          <p:cNvSpPr/>
          <p:nvPr/>
        </p:nvSpPr>
        <p:spPr>
          <a:xfrm>
            <a:off x="7278446" y="6477000"/>
            <a:ext cx="1503938"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r>
              <a:rPr lang="en-US" dirty="0"/>
              <a:t> , et al</a:t>
            </a:r>
            <a:endParaRPr lang="en-US" altLang="en-US" dirty="0" smtClean="0">
              <a:latin typeface="Arial" pitchFamily="34" charset="0"/>
            </a:endParaRPr>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15 (11-17/320r2)</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CIDs and the corresponding spec text modification as in 11-17/320r2?</a:t>
            </a:r>
          </a:p>
          <a:p>
            <a:pPr lvl="1"/>
            <a:r>
              <a:rPr lang="en-US" altLang="zh-CN" dirty="0" smtClean="0"/>
              <a:t>CID </a:t>
            </a:r>
            <a:r>
              <a:rPr lang="en-GB" altLang="zh-CN" dirty="0" smtClean="0"/>
              <a:t>5300, 6837, 6838, 7221, 7514, 8859, 8862</a:t>
            </a:r>
            <a:endParaRPr lang="zh-CN" altLang="zh-CN" dirty="0" smtClean="0"/>
          </a:p>
          <a:p>
            <a:pPr lvl="1"/>
            <a:endParaRPr lang="zh-CN" altLang="zh-CN" dirty="0" smtClean="0"/>
          </a:p>
          <a:p>
            <a:pPr lvl="1">
              <a:buNone/>
            </a:pPr>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16 (11-17/321r3)</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CIDs and the corresponding spec text modification as in 11-17/321r3?</a:t>
            </a:r>
          </a:p>
          <a:p>
            <a:pPr lvl="1"/>
            <a:r>
              <a:rPr lang="en-US" altLang="zh-CN" dirty="0" smtClean="0"/>
              <a:t>CID </a:t>
            </a:r>
            <a:r>
              <a:rPr lang="en-GB" altLang="zh-CN" dirty="0" smtClean="0"/>
              <a:t>7048, 8969, 8970, 8971, 8974, 9749, 9750</a:t>
            </a:r>
            <a:endParaRPr lang="zh-CN" altLang="zh-CN" dirty="0" smtClean="0"/>
          </a:p>
          <a:p>
            <a:pPr lvl="1"/>
            <a:endParaRPr lang="zh-CN" altLang="zh-CN" dirty="0" smtClean="0"/>
          </a:p>
          <a:p>
            <a:pPr lvl="1">
              <a:buNone/>
            </a:pPr>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17 (11-17/316r2)</a:t>
            </a:r>
            <a:endParaRPr lang="en-US" dirty="0"/>
          </a:p>
        </p:txBody>
      </p:sp>
      <p:sp>
        <p:nvSpPr>
          <p:cNvPr id="3" name="Content Placeholder 2"/>
          <p:cNvSpPr>
            <a:spLocks noGrp="1"/>
          </p:cNvSpPr>
          <p:nvPr>
            <p:ph idx="1"/>
          </p:nvPr>
        </p:nvSpPr>
        <p:spPr/>
        <p:txBody>
          <a:bodyPr/>
          <a:lstStyle/>
          <a:p>
            <a:r>
              <a:rPr lang="en-US" altLang="zh-CN" dirty="0" smtClean="0"/>
              <a:t>Do you agree the proposed comment resolution to the following CIDs and the corresponding spec text modification as proposed in 11-17/316r2?</a:t>
            </a:r>
          </a:p>
          <a:p>
            <a:pPr lvl="1"/>
            <a:r>
              <a:rPr lang="en-GB" altLang="zh-CN" dirty="0" smtClean="0"/>
              <a:t>CIDs: 8863,4983,8864,8865,8866,8867,8868,8869,8870, 8871,8872,8874, 9550, 10036, 4985, 4989, 8875, 8877, 8878, 8879, 10037, 10209, 4986, 4987, 7500, 7501,9321, 10234, 7244, 7245, 7246, 7502</a:t>
            </a:r>
            <a:endParaRPr lang="zh-CN" altLang="zh-CN" dirty="0" smtClean="0"/>
          </a:p>
          <a:p>
            <a:endParaRPr lang="en-US" dirty="0" smtClean="0"/>
          </a:p>
          <a:p>
            <a:r>
              <a:rPr lang="en-US" dirty="0" smtClean="0">
                <a:solidFill>
                  <a:srgbClr val="00B050"/>
                </a:solidFill>
              </a:rPr>
              <a:t>SP: Passed without objection</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 2017</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Footer Placeholder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xmlns="" val="17090203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18 (11-17/317r1)</a:t>
            </a:r>
            <a:endParaRPr lang="en-US" dirty="0"/>
          </a:p>
        </p:txBody>
      </p:sp>
      <p:sp>
        <p:nvSpPr>
          <p:cNvPr id="3" name="Content Placeholder 2"/>
          <p:cNvSpPr>
            <a:spLocks noGrp="1"/>
          </p:cNvSpPr>
          <p:nvPr>
            <p:ph idx="1"/>
          </p:nvPr>
        </p:nvSpPr>
        <p:spPr/>
        <p:txBody>
          <a:bodyPr/>
          <a:lstStyle/>
          <a:p>
            <a:r>
              <a:rPr lang="en-US" altLang="zh-CN" dirty="0" smtClean="0"/>
              <a:t>Do you agree the proposed comment resolution to the following CIDs (</a:t>
            </a:r>
            <a:r>
              <a:rPr lang="en-US" altLang="zh-CN" dirty="0" smtClean="0">
                <a:solidFill>
                  <a:srgbClr val="FF0000"/>
                </a:solidFill>
              </a:rPr>
              <a:t>except for the CIDs being stricken out as below</a:t>
            </a:r>
            <a:r>
              <a:rPr lang="en-US" altLang="zh-CN" dirty="0" smtClean="0"/>
              <a:t>) and the corresponding spec text modification as proposed in 11-17/317r1? </a:t>
            </a:r>
          </a:p>
          <a:p>
            <a:pPr lvl="1"/>
            <a:r>
              <a:rPr lang="en-GB" altLang="zh-CN" dirty="0" smtClean="0"/>
              <a:t>CIDs: 5284, 10315, 8329, 8330, 9032, 7833, 9033, 8330, 4873, </a:t>
            </a:r>
            <a:r>
              <a:rPr lang="en-GB" altLang="zh-CN" strike="sngStrike" dirty="0" smtClean="0">
                <a:solidFill>
                  <a:srgbClr val="FF0000"/>
                </a:solidFill>
              </a:rPr>
              <a:t>5878</a:t>
            </a:r>
            <a:r>
              <a:rPr lang="en-GB" altLang="zh-CN" dirty="0" smtClean="0"/>
              <a:t>, 7834, 10307, 5875, 5876, 5877, 9035, 9036, 10308, 10309, 10310, 5875, 5876, 5877, 9035, 9036, 10309, 10310</a:t>
            </a:r>
            <a:endParaRPr lang="zh-CN" altLang="zh-CN" dirty="0" smtClean="0"/>
          </a:p>
          <a:p>
            <a:endParaRPr lang="en-US" dirty="0" smtClean="0"/>
          </a:p>
          <a:p>
            <a:r>
              <a:rPr lang="en-US" dirty="0" smtClean="0">
                <a:solidFill>
                  <a:srgbClr val="00B050"/>
                </a:solidFill>
              </a:rPr>
              <a:t>SP: Passed without objection</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 2017</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Footer Placeholder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xmlns="" val="17090203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19 (11-17/305r2) </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a:t>CIDs </a:t>
            </a:r>
            <a:r>
              <a:rPr lang="en-US" altLang="zh-CN" dirty="0" smtClean="0"/>
              <a:t>and the corresponding spec text modification as in 11-17/305r2?</a:t>
            </a:r>
          </a:p>
          <a:p>
            <a:pPr lvl="1"/>
            <a:r>
              <a:rPr lang="en-US" altLang="zh-CN" dirty="0" smtClean="0"/>
              <a:t>CID </a:t>
            </a:r>
            <a:r>
              <a:rPr lang="en-US" dirty="0" smtClean="0"/>
              <a:t>8880, 8881,5255, 8883, 8884, 7515, 8885, 8887, 4866,8888, 4867, 8889, 4868, 4994, 9484, 4990, </a:t>
            </a:r>
            <a:r>
              <a:rPr lang="en-GB" dirty="0" smtClean="0"/>
              <a:t>4993</a:t>
            </a:r>
            <a:endParaRPr lang="zh-CN"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32009771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20</a:t>
            </a:r>
            <a:endParaRPr lang="en-US" dirty="0"/>
          </a:p>
        </p:txBody>
      </p:sp>
      <p:sp>
        <p:nvSpPr>
          <p:cNvPr id="3" name="Content Placeholder 2"/>
          <p:cNvSpPr>
            <a:spLocks noGrp="1"/>
          </p:cNvSpPr>
          <p:nvPr>
            <p:ph idx="1"/>
          </p:nvPr>
        </p:nvSpPr>
        <p:spPr>
          <a:xfrm>
            <a:off x="685800" y="1981200"/>
            <a:ext cx="7772400" cy="4267200"/>
          </a:xfrm>
        </p:spPr>
        <p:txBody>
          <a:bodyPr>
            <a:normAutofit fontScale="92500" lnSpcReduction="10000"/>
          </a:bodyPr>
          <a:lstStyle/>
          <a:p>
            <a:r>
              <a:rPr lang="en-US" altLang="zh-CN" dirty="0" smtClean="0"/>
              <a:t>Do you agree the following comment resolution update which only adding referred doc in resolution compared to previous </a:t>
            </a:r>
            <a:r>
              <a:rPr lang="en-US" altLang="zh-CN" dirty="0" err="1" smtClean="0"/>
              <a:t>revison</a:t>
            </a:r>
            <a:r>
              <a:rPr lang="en-US" altLang="zh-CN" dirty="0" smtClean="0"/>
              <a:t>:</a:t>
            </a:r>
          </a:p>
          <a:p>
            <a:pPr lvl="1"/>
            <a:r>
              <a:rPr lang="en-US" altLang="zh-CN" dirty="0" smtClean="0"/>
              <a:t>Resolutions to CIDs in SP #8 be replaced by the corresponding resolution in 11-17/330r2;</a:t>
            </a:r>
          </a:p>
          <a:p>
            <a:pPr lvl="1"/>
            <a:r>
              <a:rPr lang="en-US" altLang="zh-CN" dirty="0" smtClean="0"/>
              <a:t>Resolutions to CIDs in SP #9 be replaced by the corresponding resolution in 11-17/333r1</a:t>
            </a:r>
          </a:p>
          <a:p>
            <a:pPr lvl="1"/>
            <a:r>
              <a:rPr lang="en-US" altLang="zh-CN" dirty="0" smtClean="0"/>
              <a:t>Resolutions to CIDs in SP #10 be replaced by the corresponding resolution in 11-17/332r2; </a:t>
            </a:r>
          </a:p>
          <a:p>
            <a:pPr lvl="1"/>
            <a:r>
              <a:rPr lang="en-US" altLang="zh-CN" dirty="0" smtClean="0"/>
              <a:t>Resolutions to CIDs in SP #11 be replaced by the corresponding resolution in 11-17/331r2; </a:t>
            </a:r>
          </a:p>
          <a:p>
            <a:pPr lvl="1"/>
            <a:endParaRPr lang="en-US" dirty="0" smtClean="0"/>
          </a:p>
          <a:p>
            <a:pPr>
              <a:buNone/>
            </a:pPr>
            <a:r>
              <a:rPr lang="en-US" dirty="0" smtClean="0">
                <a:solidFill>
                  <a:srgbClr val="00B050"/>
                </a:solidFill>
              </a:rPr>
              <a:t>SP: Passed without objection</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 2017</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Footer Placeholder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xmlns="" val="17090203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21 (11-17/246r1) </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a:t>CIDs </a:t>
            </a:r>
            <a:r>
              <a:rPr lang="en-US" altLang="zh-CN" dirty="0" smtClean="0"/>
              <a:t>and the corresponding spec text modification as in 11-17/246r1?</a:t>
            </a:r>
          </a:p>
          <a:p>
            <a:pPr lvl="1"/>
            <a:r>
              <a:rPr lang="en-US" altLang="zh-CN" dirty="0" smtClean="0"/>
              <a:t>CID </a:t>
            </a:r>
            <a:r>
              <a:rPr lang="en-GB" altLang="zh-CN" dirty="0" smtClean="0"/>
              <a:t>8623, 8624, 8635, 8637, 8638, 8639, 8640, 8733, 8734, 8736, 8738, 8740, 8741, 8742, 8743, 10360, 10404, 10355</a:t>
            </a:r>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32009771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22 (11-17/303r2) </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a:t>CIDs </a:t>
            </a:r>
            <a:r>
              <a:rPr lang="en-US" altLang="zh-CN" dirty="0" smtClean="0"/>
              <a:t>and the corresponding spec text modification as in 11-17/303r2?</a:t>
            </a:r>
          </a:p>
          <a:p>
            <a:pPr lvl="1"/>
            <a:r>
              <a:rPr lang="en-US" altLang="zh-CN" dirty="0" smtClean="0"/>
              <a:t>CID </a:t>
            </a:r>
            <a:r>
              <a:rPr lang="en-GB" altLang="zh-CN" dirty="0" smtClean="0"/>
              <a:t>6341, 6339, 7355, 7354, 7349, 3425, 3539, 3440, 3439, 3436, 3434, 3431, 3430, 3428, 3427, 9265 9266, 9840, 7756, 8665, 8666, 8667, 8669, 8670</a:t>
            </a:r>
            <a:endParaRPr lang="zh-CN" altLang="zh-CN"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32009771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23 (11-17/261r1) </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a:t>CIDs </a:t>
            </a:r>
            <a:r>
              <a:rPr lang="en-US" altLang="zh-CN" dirty="0" smtClean="0"/>
              <a:t>(</a:t>
            </a:r>
            <a:r>
              <a:rPr lang="en-US" altLang="zh-CN" dirty="0" smtClean="0">
                <a:solidFill>
                  <a:srgbClr val="FF0000"/>
                </a:solidFill>
              </a:rPr>
              <a:t>except those being stricken out as below</a:t>
            </a:r>
            <a:r>
              <a:rPr lang="en-US" altLang="zh-CN" dirty="0" smtClean="0"/>
              <a:t>) and the corresponding spec text modification as in 11-17/261r1?</a:t>
            </a:r>
          </a:p>
          <a:p>
            <a:pPr lvl="1"/>
            <a:r>
              <a:rPr lang="en-US" altLang="zh-CN" dirty="0" smtClean="0"/>
              <a:t>CID </a:t>
            </a:r>
            <a:r>
              <a:rPr lang="en-GB" altLang="zh-CN" dirty="0" smtClean="0"/>
              <a:t>5784, 5785, 5953, 5954, 7442,6869, 6870, 6871, 3606, 3609,3359, 5282, 5281, 9028, 9027, 9090, 9078, 10125, 10314, 7678,</a:t>
            </a:r>
            <a:r>
              <a:rPr lang="en-GB" altLang="zh-CN" strike="sngStrike" dirty="0" smtClean="0">
                <a:solidFill>
                  <a:srgbClr val="FF0000"/>
                </a:solidFill>
              </a:rPr>
              <a:t>7832</a:t>
            </a:r>
            <a:r>
              <a:rPr lang="en-GB" altLang="zh-CN" dirty="0" smtClean="0"/>
              <a:t>, 8575, 8581, 8582, 8583,8578</a:t>
            </a:r>
            <a:endParaRPr lang="zh-CN" altLang="zh-CN"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32009771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24 (11-17/329r4)</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a:t>
            </a:r>
            <a:r>
              <a:rPr lang="en-US" altLang="zh-CN" dirty="0"/>
              <a:t>CIDs (</a:t>
            </a:r>
            <a:r>
              <a:rPr lang="en-US" altLang="zh-CN" dirty="0">
                <a:solidFill>
                  <a:srgbClr val="FF0000"/>
                </a:solidFill>
              </a:rPr>
              <a:t>except those being </a:t>
            </a:r>
            <a:r>
              <a:rPr lang="en-US" altLang="zh-CN" dirty="0" smtClean="0">
                <a:solidFill>
                  <a:srgbClr val="FF0000"/>
                </a:solidFill>
              </a:rPr>
              <a:t>stricken </a:t>
            </a:r>
            <a:r>
              <a:rPr lang="en-US" altLang="zh-CN" dirty="0">
                <a:solidFill>
                  <a:srgbClr val="FF0000"/>
                </a:solidFill>
              </a:rPr>
              <a:t>out as below</a:t>
            </a:r>
            <a:r>
              <a:rPr lang="en-US" altLang="zh-CN" dirty="0"/>
              <a:t>) </a:t>
            </a:r>
            <a:r>
              <a:rPr lang="en-US" altLang="zh-CN" dirty="0" smtClean="0"/>
              <a:t>and the corresponding spec text modification as in 11-17/329r4?</a:t>
            </a:r>
          </a:p>
          <a:p>
            <a:pPr lvl="1"/>
            <a:r>
              <a:rPr lang="en-US" altLang="zh-CN" dirty="0" smtClean="0"/>
              <a:t>CID 3251, 3252, 3393, 3395, 3502, 3504, 3834, 3836, 3924, 3926, 4461, 4464, 5041, 5042, 5275, 5276, 5277, 5278, 6197, 7430, 7431, 7432, 7434, 7435, 7437, 7438, 7439, 7440, 7441, 7516, </a:t>
            </a:r>
            <a:r>
              <a:rPr lang="en-US" altLang="zh-CN" strike="sngStrike" dirty="0" smtClean="0">
                <a:solidFill>
                  <a:srgbClr val="FF3300"/>
                </a:solidFill>
              </a:rPr>
              <a:t>7517</a:t>
            </a:r>
            <a:r>
              <a:rPr lang="en-US" altLang="zh-CN" dirty="0" smtClean="0"/>
              <a:t>, 8565, 8997, 8998, 8999, 9000, 9001, 9002, 9004, 9005 and 9069.</a:t>
            </a:r>
            <a:endParaRPr lang="zh-CN"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25 (11-17/301r3)</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CIDs and the corresponding spec text modification as in 11-17/301r3?</a:t>
            </a:r>
          </a:p>
          <a:p>
            <a:pPr lvl="1"/>
            <a:r>
              <a:rPr lang="en-US" altLang="zh-CN" dirty="0" smtClean="0"/>
              <a:t>CID </a:t>
            </a:r>
            <a:r>
              <a:rPr lang="en-GB" altLang="zh-CN" dirty="0" smtClean="0"/>
              <a:t>5287, 5288, 8842, 5289, 3317, 3397, 3666, 3756, 4016, 4140, 4242, 4253, 5095, 5290, 8843, 8844, 10205, 3318, 3399, 3669, 3758, 4145, 4246, 5096, 5291, 8845, 5097, 5293, 5294, 8846, 9162, 5098, 5099, 5100, 5295, 5296, 8847, 9163</a:t>
            </a:r>
            <a:endParaRPr lang="zh-CN"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Note, this </a:t>
            </a:r>
            <a:r>
              <a:rPr lang="en-US" altLang="zh-CN" dirty="0" smtClean="0">
                <a:solidFill>
                  <a:srgbClr val="FF0000"/>
                </a:solidFill>
              </a:rPr>
              <a:t>SP is replaced by SP #30</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26 (11-17/231r1)</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CIDs</a:t>
            </a:r>
            <a:r>
              <a:rPr lang="en-US" altLang="zh-CN" dirty="0" smtClean="0">
                <a:solidFill>
                  <a:srgbClr val="FF0000"/>
                </a:solidFill>
              </a:rPr>
              <a:t> (except those CIDs stricken out as below)</a:t>
            </a:r>
            <a:r>
              <a:rPr lang="en-US" altLang="zh-CN" dirty="0" smtClean="0"/>
              <a:t> and the corresponding spec text modification as in 11-17/231r1?</a:t>
            </a:r>
          </a:p>
          <a:p>
            <a:pPr lvl="1"/>
            <a:r>
              <a:rPr lang="en-US" altLang="zh-CN" dirty="0" smtClean="0"/>
              <a:t>CID </a:t>
            </a:r>
            <a:r>
              <a:rPr lang="en-GB" altLang="zh-CN" dirty="0" smtClean="0"/>
              <a:t>4000, 4236, 4897, 5254, 8161, 8838, </a:t>
            </a:r>
            <a:r>
              <a:rPr lang="en-GB" altLang="zh-CN" strike="sngStrike" dirty="0" smtClean="0">
                <a:solidFill>
                  <a:srgbClr val="FF0000"/>
                </a:solidFill>
              </a:rPr>
              <a:t>8839</a:t>
            </a:r>
            <a:r>
              <a:rPr lang="en-GB" altLang="zh-CN" dirty="0" smtClean="0"/>
              <a:t>, </a:t>
            </a:r>
            <a:r>
              <a:rPr lang="en-GB" altLang="zh-CN" strike="sngStrike" dirty="0" smtClean="0">
                <a:solidFill>
                  <a:srgbClr val="FF0000"/>
                </a:solidFill>
              </a:rPr>
              <a:t>8840</a:t>
            </a:r>
            <a:r>
              <a:rPr lang="en-GB" altLang="zh-CN" dirty="0" smtClean="0"/>
              <a:t>, 8841, </a:t>
            </a:r>
            <a:r>
              <a:rPr lang="en-GB" altLang="zh-CN" strike="sngStrike" dirty="0" smtClean="0">
                <a:solidFill>
                  <a:srgbClr val="FF0000"/>
                </a:solidFill>
              </a:rPr>
              <a:t>9549</a:t>
            </a:r>
            <a:r>
              <a:rPr lang="en-GB" altLang="zh-CN" dirty="0" smtClean="0"/>
              <a:t>, 10202, 10203, </a:t>
            </a:r>
            <a:r>
              <a:rPr lang="en-GB" altLang="zh-CN" strike="sngStrike" dirty="0" smtClean="0">
                <a:solidFill>
                  <a:srgbClr val="FF0000"/>
                </a:solidFill>
              </a:rPr>
              <a:t>10204</a:t>
            </a:r>
            <a:endParaRPr lang="zh-CN" altLang="zh-CN" strike="sngStrike" dirty="0" smtClean="0">
              <a:solidFill>
                <a:srgbClr val="FF0000"/>
              </a:solidFill>
            </a:endParaRPr>
          </a:p>
          <a:p>
            <a:pPr lvl="1">
              <a:buNone/>
            </a:pPr>
            <a:endParaRPr lang="zh-CN" altLang="zh-CN" dirty="0" smtClean="0"/>
          </a:p>
          <a:p>
            <a:pPr lvl="1"/>
            <a:endParaRPr lang="zh-CN"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27 (11-17/232r2)</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CIDs</a:t>
            </a:r>
            <a:r>
              <a:rPr lang="en-US" altLang="zh-CN" dirty="0" smtClean="0">
                <a:solidFill>
                  <a:srgbClr val="FF0000"/>
                </a:solidFill>
              </a:rPr>
              <a:t> (except those CIDs stricken out as below)</a:t>
            </a:r>
            <a:r>
              <a:rPr lang="en-US" altLang="zh-CN" dirty="0" smtClean="0"/>
              <a:t> and the corresponding spec text modification as in 11-17/232r2?</a:t>
            </a:r>
          </a:p>
          <a:p>
            <a:pPr lvl="1"/>
            <a:r>
              <a:rPr lang="en-US" altLang="zh-CN" dirty="0" smtClean="0"/>
              <a:t>CID </a:t>
            </a:r>
            <a:r>
              <a:rPr lang="en-GB" altLang="zh-CN" dirty="0" smtClean="0"/>
              <a:t>5101, 5102, 5103, 5297, 5298, 5299, </a:t>
            </a:r>
            <a:r>
              <a:rPr lang="en-GB" altLang="zh-CN" strike="sngStrike" dirty="0" smtClean="0">
                <a:solidFill>
                  <a:srgbClr val="FF0000"/>
                </a:solidFill>
              </a:rPr>
              <a:t>6114</a:t>
            </a:r>
            <a:r>
              <a:rPr lang="en-GB" altLang="zh-CN" dirty="0" smtClean="0"/>
              <a:t>, </a:t>
            </a:r>
            <a:r>
              <a:rPr lang="en-GB" altLang="zh-CN" strike="sngStrike" dirty="0" smtClean="0">
                <a:solidFill>
                  <a:srgbClr val="FF0000"/>
                </a:solidFill>
              </a:rPr>
              <a:t>7512,</a:t>
            </a:r>
            <a:r>
              <a:rPr lang="en-GB" altLang="zh-CN" dirty="0" smtClean="0"/>
              <a:t> 7513, 8848, 8849, 8850, 8851, 8852, 8853, 8854, 8855, 8856, 8857, 8858, 8985, 9158, 9159, 9160, 9166, 9167, 10114</a:t>
            </a:r>
          </a:p>
          <a:p>
            <a:pPr lvl="1"/>
            <a:endParaRPr lang="en-GB" altLang="zh-CN" dirty="0" smtClean="0">
              <a:solidFill>
                <a:srgbClr val="00B050"/>
              </a:solidFill>
            </a:endParaRPr>
          </a:p>
          <a:p>
            <a:pPr>
              <a:buNone/>
            </a:pPr>
            <a:r>
              <a:rPr lang="en-US" altLang="zh-CN" dirty="0" smtClean="0">
                <a:solidFill>
                  <a:srgbClr val="00B050"/>
                </a:solidFill>
              </a:rPr>
              <a:t>SP: Passed without objection</a:t>
            </a:r>
            <a:endParaRPr lang="zh-CN"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28 (11-17/233r0)</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CIDs</a:t>
            </a:r>
            <a:r>
              <a:rPr lang="en-US" altLang="zh-CN" dirty="0" smtClean="0">
                <a:solidFill>
                  <a:srgbClr val="FF0000"/>
                </a:solidFill>
              </a:rPr>
              <a:t> </a:t>
            </a:r>
            <a:r>
              <a:rPr lang="en-US" altLang="zh-CN" dirty="0" smtClean="0"/>
              <a:t>and the corresponding spec text modification as in 11-17/233r0?</a:t>
            </a:r>
          </a:p>
          <a:p>
            <a:pPr lvl="1"/>
            <a:r>
              <a:rPr lang="en-US" altLang="zh-CN" dirty="0" smtClean="0"/>
              <a:t>CID 4905</a:t>
            </a:r>
            <a:endParaRPr lang="en-GB" altLang="zh-CN" dirty="0" smtClean="0"/>
          </a:p>
          <a:p>
            <a:pPr lvl="1"/>
            <a:endParaRPr lang="en-GB" altLang="zh-CN" dirty="0" smtClean="0">
              <a:solidFill>
                <a:srgbClr val="00B050"/>
              </a:solidFill>
            </a:endParaRPr>
          </a:p>
          <a:p>
            <a:pPr>
              <a:buNone/>
            </a:pPr>
            <a:r>
              <a:rPr lang="en-US" altLang="zh-CN" dirty="0" smtClean="0">
                <a:solidFill>
                  <a:srgbClr val="00B050"/>
                </a:solidFill>
              </a:rPr>
              <a:t>SP: Passed without objection</a:t>
            </a:r>
            <a:endParaRPr lang="zh-CN"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29 (11-17/283r3)</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 as in 11-17/283r3?</a:t>
            </a:r>
          </a:p>
          <a:p>
            <a:pPr lvl="1"/>
            <a:r>
              <a:rPr lang="en-US" altLang="zh-CN" dirty="0" smtClean="0"/>
              <a:t>CID 8114</a:t>
            </a:r>
            <a:endParaRPr lang="en-GB" altLang="zh-CN" dirty="0" smtClean="0"/>
          </a:p>
          <a:p>
            <a:pPr lvl="1"/>
            <a:endParaRPr lang="en-GB" altLang="zh-CN" dirty="0" smtClean="0">
              <a:solidFill>
                <a:srgbClr val="00B050"/>
              </a:solidFill>
            </a:endParaRPr>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30 (11-17/301r4)</a:t>
            </a:r>
            <a:endParaRPr lang="zh-CN" altLang="en-US" dirty="0"/>
          </a:p>
        </p:txBody>
      </p:sp>
      <p:sp>
        <p:nvSpPr>
          <p:cNvPr id="3" name="内容占位符 2"/>
          <p:cNvSpPr>
            <a:spLocks noGrp="1"/>
          </p:cNvSpPr>
          <p:nvPr>
            <p:ph idx="1"/>
          </p:nvPr>
        </p:nvSpPr>
        <p:spPr>
          <a:xfrm>
            <a:off x="678287" y="1752600"/>
            <a:ext cx="7772400" cy="4114800"/>
          </a:xfrm>
        </p:spPr>
        <p:txBody>
          <a:bodyPr/>
          <a:lstStyle/>
          <a:p>
            <a:r>
              <a:rPr lang="en-US" altLang="zh-CN" dirty="0" smtClean="0"/>
              <a:t>Do you agree the proposed comment resolution to the following CID as in 11-17/301r4?</a:t>
            </a:r>
          </a:p>
          <a:p>
            <a:pPr lvl="1"/>
            <a:r>
              <a:rPr lang="en-US" altLang="zh-CN" dirty="0" smtClean="0"/>
              <a:t>CID </a:t>
            </a:r>
            <a:r>
              <a:rPr lang="en-GB" altLang="zh-CN" dirty="0" smtClean="0"/>
              <a:t>5287, 5288, 8842, 5289, 3317, 3397, 3666, 3756, 4016, 4140, 4242, 4253, 5095, 5290, 8843, 8844, 10205, 3318, 3399, 3669, 3758, 4145, 4246, 5096, 5291, 8845, 5097, 5293, 5294, 8846, 9162, 5098, 5099, 5100, 5295, 5296, 8847, 9163, </a:t>
            </a:r>
            <a:r>
              <a:rPr lang="en-US" altLang="zh-CN" dirty="0" smtClean="0"/>
              <a:t>6114</a:t>
            </a:r>
            <a:endParaRPr lang="en-GB" altLang="zh-CN" dirty="0" smtClean="0"/>
          </a:p>
          <a:p>
            <a:pPr lvl="1"/>
            <a:endParaRPr lang="en-GB" altLang="zh-CN" dirty="0" smtClean="0">
              <a:solidFill>
                <a:srgbClr val="00B050"/>
              </a:solidFill>
            </a:endParaRPr>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1645028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smtClean="0">
                <a:solidFill>
                  <a:schemeClr val="accent2"/>
                </a:solidFill>
              </a:rPr>
              <a:t>Show slides #1 through #4 of this presentation</a:t>
            </a:r>
          </a:p>
          <a:p>
            <a:pPr lvl="1">
              <a:lnSpc>
                <a:spcPct val="80000"/>
              </a:lnSpc>
              <a:buFont typeface="Arial"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smtClean="0">
              <a:solidFill>
                <a:schemeClr val="accent2"/>
              </a:solidFill>
            </a:endParaRPr>
          </a:p>
          <a:p>
            <a:pPr lvl="1">
              <a:lnSpc>
                <a:spcPct val="80000"/>
              </a:lnSpc>
              <a:spcBef>
                <a:spcPct val="5000"/>
              </a:spcBef>
              <a:buFont typeface="Monotype Sorts"/>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a:t>Bo Sun (ZTE)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1"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34366</TotalTime>
  <Words>3681</Words>
  <Application>Microsoft Office PowerPoint</Application>
  <PresentationFormat>全屏显示(4:3)</PresentationFormat>
  <Paragraphs>502</Paragraphs>
  <Slides>45</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45</vt:i4>
      </vt:variant>
    </vt:vector>
  </HeadingPairs>
  <TitlesOfParts>
    <vt:vector size="47" baseType="lpstr">
      <vt:lpstr>802-11-Submission</vt:lpstr>
      <vt:lpstr>Document</vt:lpstr>
      <vt:lpstr>TGax Ad Hoc PHY Session Mar 2017 Pre-Meeting Agenda</vt:lpstr>
      <vt:lpstr>IEEE 802.11 TGax Ad Hoc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Pre-Meeting Schedule</vt:lpstr>
      <vt:lpstr>PHY Submissions (1)</vt:lpstr>
      <vt:lpstr>PHY Submissions (2)</vt:lpstr>
      <vt:lpstr>Straw-poll 1 (11-7/243r2)</vt:lpstr>
      <vt:lpstr>Straw-poll 2 (11-17/245r2)</vt:lpstr>
      <vt:lpstr>Straw-poll 3 (11-17/242r5)</vt:lpstr>
      <vt:lpstr>Straw-poll 4 (11-17/244r2)</vt:lpstr>
      <vt:lpstr>Straw-poll 5 (11-17/246r0)</vt:lpstr>
      <vt:lpstr>Straw-poll 6 (11-17/247r0)</vt:lpstr>
      <vt:lpstr>Straw-poll 7 (11-17/303r0)</vt:lpstr>
      <vt:lpstr>Straw-poll 8 (11-17/330r1)</vt:lpstr>
      <vt:lpstr>Straw-poll 9 (11-17/333r0)</vt:lpstr>
      <vt:lpstr>Straw-poll 10 (11-17/332r1)</vt:lpstr>
      <vt:lpstr>Straw-poll 11 (11-17/331r1)</vt:lpstr>
      <vt:lpstr>Straw-poll 12 (11-17/388r0)</vt:lpstr>
      <vt:lpstr>Straw-poll 13 (11-17/299r2)</vt:lpstr>
      <vt:lpstr>Straw-poll 14 (11-17/300r2)</vt:lpstr>
      <vt:lpstr>Straw-poll 15 (11-17/320r2)</vt:lpstr>
      <vt:lpstr>Straw-poll 16 (11-17/321r3)</vt:lpstr>
      <vt:lpstr>Straw-poll 17 (11-17/316r2)</vt:lpstr>
      <vt:lpstr>Straw-poll 18 (11-17/317r1)</vt:lpstr>
      <vt:lpstr>Straw-poll 19 (11-17/305r2) </vt:lpstr>
      <vt:lpstr>Straw-poll 20</vt:lpstr>
      <vt:lpstr>Straw-poll 21 (11-17/246r1) </vt:lpstr>
      <vt:lpstr>Straw-poll 22 (11-17/303r2) </vt:lpstr>
      <vt:lpstr>Straw-poll 23 (11-17/261r1) </vt:lpstr>
      <vt:lpstr>Straw-poll 24 (11-17/329r4)</vt:lpstr>
      <vt:lpstr>Straw-poll 25 (11-17/301r3)</vt:lpstr>
      <vt:lpstr>Straw-poll 26 (11-17/231r1)</vt:lpstr>
      <vt:lpstr>Straw-poll 27 (11-17/232r2)</vt:lpstr>
      <vt:lpstr>Straw-poll 28 (11-17/233r0)</vt:lpstr>
      <vt:lpstr>Straw-poll 29 (11-17/283r3)</vt:lpstr>
      <vt:lpstr>Straw-poll 30 (11-17/301r4)</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2133</cp:revision>
  <cp:lastPrinted>1998-02-10T13:28:06Z</cp:lastPrinted>
  <dcterms:created xsi:type="dcterms:W3CDTF">2007-04-17T18:10:23Z</dcterms:created>
  <dcterms:modified xsi:type="dcterms:W3CDTF">2017-03-10T22:44:53Z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