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notesSlides/notesSlide9.xml" ContentType="application/vnd.openxmlformats-officedocument.presentationml.notesSlide+xml"/>
  <Override PartName="/ppt/notesSlides/notesSlide12.xml" ContentType="application/vnd.openxmlformats-officedocument.presentationml.notesSlide+xml"/>
  <Default Extension="doc" ContentType="application/msword"/>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0"/>
  </p:notesMasterIdLst>
  <p:handoutMasterIdLst>
    <p:handoutMasterId r:id="rId41"/>
  </p:handoutMasterIdLst>
  <p:sldIdLst>
    <p:sldId id="269" r:id="rId2"/>
    <p:sldId id="393" r:id="rId3"/>
    <p:sldId id="324" r:id="rId4"/>
    <p:sldId id="352" r:id="rId5"/>
    <p:sldId id="317" r:id="rId6"/>
    <p:sldId id="544" r:id="rId7"/>
    <p:sldId id="545" r:id="rId8"/>
    <p:sldId id="546" r:id="rId9"/>
    <p:sldId id="547" r:id="rId10"/>
    <p:sldId id="548" r:id="rId11"/>
    <p:sldId id="549" r:id="rId12"/>
    <p:sldId id="433" r:id="rId13"/>
    <p:sldId id="435" r:id="rId14"/>
    <p:sldId id="416" r:id="rId15"/>
    <p:sldId id="550" r:id="rId16"/>
    <p:sldId id="552" r:id="rId17"/>
    <p:sldId id="553" r:id="rId18"/>
    <p:sldId id="558" r:id="rId19"/>
    <p:sldId id="554" r:id="rId20"/>
    <p:sldId id="555" r:id="rId21"/>
    <p:sldId id="556" r:id="rId22"/>
    <p:sldId id="559" r:id="rId23"/>
    <p:sldId id="562" r:id="rId24"/>
    <p:sldId id="564" r:id="rId25"/>
    <p:sldId id="565" r:id="rId26"/>
    <p:sldId id="566" r:id="rId27"/>
    <p:sldId id="567" r:id="rId28"/>
    <p:sldId id="568" r:id="rId29"/>
    <p:sldId id="569" r:id="rId30"/>
    <p:sldId id="571" r:id="rId31"/>
    <p:sldId id="572" r:id="rId32"/>
    <p:sldId id="561" r:id="rId33"/>
    <p:sldId id="573" r:id="rId34"/>
    <p:sldId id="574" r:id="rId35"/>
    <p:sldId id="570" r:id="rId36"/>
    <p:sldId id="563" r:id="rId37"/>
    <p:sldId id="557" r:id="rId38"/>
    <p:sldId id="560" r:id="rId3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33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487" autoAdjust="0"/>
    <p:restoredTop sz="94660"/>
  </p:normalViewPr>
  <p:slideViewPr>
    <p:cSldViewPr>
      <p:cViewPr varScale="1">
        <p:scale>
          <a:sx n="70" d="100"/>
          <a:sy n="70" d="100"/>
        </p:scale>
        <p:origin x="-1380" y="-108"/>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10" d="100"/>
        <a:sy n="110" d="100"/>
      </p:scale>
      <p:origin x="0" y="0"/>
    </p:cViewPr>
  </p:sorterViewPr>
  <p:notesViewPr>
    <p:cSldViewPr>
      <p:cViewPr>
        <p:scale>
          <a:sx n="100" d="100"/>
          <a:sy n="100" d="100"/>
        </p:scale>
        <p:origin x="-876" y="-72"/>
      </p:cViewPr>
      <p:guideLst>
        <p:guide orient="horz" pos="2160"/>
        <p:guide pos="288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6" name="Rectangle 4"/>
          <p:cNvSpPr>
            <a:spLocks noGrp="1" noChangeArrowheads="1"/>
          </p:cNvSpPr>
          <p:nvPr>
            <p:ph type="ftr" sz="quarter" idx="2"/>
          </p:nvPr>
        </p:nvSpPr>
        <p:spPr bwMode="auto">
          <a:xfrm>
            <a:off x="4619067" y="8982075"/>
            <a:ext cx="169918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ea typeface="+mn-ea"/>
                <a:cs typeface="+mn-cs"/>
              </a:defRPr>
            </a:lvl1pPr>
          </a:lstStyle>
          <a:p>
            <a:pPr>
              <a:defRPr/>
            </a:pPr>
            <a:r>
              <a:rPr lang="en-US" dirty="0" smtClean="0"/>
              <a:t>Brian Hart (Cisco Systems)</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ltLang="en-US"/>
              <a:t>Page </a:t>
            </a:r>
            <a:fld id="{D919926A-305E-4E58-838B-00F4BB303A00}" type="slidenum">
              <a:rPr lang="en-US" altLang="en-US"/>
              <a:pPr/>
              <a:t>‹#›</a:t>
            </a:fld>
            <a:endParaRPr lang="en-US" alt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3319" name="Rectangle 7"/>
          <p:cNvSpPr>
            <a:spLocks noChangeArrowheads="1"/>
          </p:cNvSpPr>
          <p:nvPr/>
        </p:nvSpPr>
        <p:spPr bwMode="auto">
          <a:xfrm>
            <a:off x="693738" y="8982075"/>
            <a:ext cx="711200" cy="182563"/>
          </a:xfrm>
          <a:prstGeom prst="rect">
            <a:avLst/>
          </a:prstGeom>
          <a:noFill/>
          <a:ln w="9525">
            <a:noFill/>
            <a:miter lim="800000"/>
            <a:headEnd/>
            <a:tailEnd/>
          </a:ln>
        </p:spPr>
        <p:txBody>
          <a:bodyPr wrap="none" lIns="0" tIns="0" rIns="0" bIns="0">
            <a:spAutoFit/>
          </a:bodyPr>
          <a:lstStyle/>
          <a:p>
            <a:pPr defTabSz="933450">
              <a:defRPr/>
            </a:pPr>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xmlns="" val="29089907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120890" y="8985250"/>
            <a:ext cx="21608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ea typeface="+mn-ea"/>
                <a:cs typeface="+mn-cs"/>
              </a:defRPr>
            </a:lvl5pPr>
          </a:lstStyle>
          <a:p>
            <a:pPr lvl="4">
              <a:defRPr/>
            </a:pPr>
            <a:r>
              <a:rPr lang="en-US" dirty="0" smtClean="0"/>
              <a:t>Brian Hart (Cisco Systems)</a:t>
            </a:r>
            <a:endParaRPr lang="en-US"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en-US"/>
              <a:t>Page </a:t>
            </a:r>
            <a:fld id="{6EFA31AB-7D66-4B05-9DE4-8BE7713FBDF8}" type="slidenum">
              <a:rPr lang="en-US" altLang="en-US"/>
              <a:pPr/>
              <a:t>‹#›</a:t>
            </a:fld>
            <a:endParaRPr lang="en-US" altLang="en-US"/>
          </a:p>
        </p:txBody>
      </p:sp>
      <p:sp>
        <p:nvSpPr>
          <p:cNvPr id="14344" name="Rectangle 8"/>
          <p:cNvSpPr>
            <a:spLocks noChangeArrowheads="1"/>
          </p:cNvSpPr>
          <p:nvPr/>
        </p:nvSpPr>
        <p:spPr bwMode="auto">
          <a:xfrm>
            <a:off x="723900" y="8985250"/>
            <a:ext cx="711200" cy="182563"/>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xmlns="" val="388202506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7EE614D-FE6F-4610-9B55-7D2281B1393A}" type="slidenum">
              <a:rPr lang="en-US" altLang="en-US"/>
              <a:pPr/>
              <a:t>1</a:t>
            </a:fld>
            <a:endParaRPr lang="en-US" altLang="en-US"/>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xmlns="" val="403323364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a:xfrm>
            <a:off x="0" y="0"/>
            <a:ext cx="3005138" cy="463550"/>
          </a:xfrm>
          <a:prstGeom prst="rect">
            <a:avLst/>
          </a:prstGeom>
          <a:noFill/>
        </p:spPr>
        <p:txBody>
          <a:bodyPr/>
          <a:lstStyle/>
          <a:p>
            <a:r>
              <a:rPr lang="en-US" altLang="en-US" smtClean="0">
                <a:ea typeface="MS PGothic" pitchFamily="34" charset="-128"/>
              </a:rPr>
              <a:t>doc.: IEEE 802.11-12/xxxxr0</a:t>
            </a:r>
          </a:p>
        </p:txBody>
      </p:sp>
      <p:sp>
        <p:nvSpPr>
          <p:cNvPr id="21507" name="Rectangle 3"/>
          <p:cNvSpPr>
            <a:spLocks noGrp="1" noChangeArrowheads="1"/>
          </p:cNvSpPr>
          <p:nvPr>
            <p:ph type="dt" sz="quarter" idx="1"/>
          </p:nvPr>
        </p:nvSpPr>
        <p:spPr>
          <a:xfrm>
            <a:off x="3927475" y="0"/>
            <a:ext cx="3005138" cy="463550"/>
          </a:xfrm>
          <a:prstGeom prst="rect">
            <a:avLst/>
          </a:prstGeom>
          <a:noFill/>
        </p:spPr>
        <p:txBody>
          <a:bodyPr/>
          <a:lstStyle/>
          <a:p>
            <a:r>
              <a:rPr lang="en-US" altLang="en-US" smtClean="0">
                <a:ea typeface="MS PGothic" pitchFamily="34" charset="-128"/>
              </a:rPr>
              <a:t>January 2014</a:t>
            </a:r>
          </a:p>
        </p:txBody>
      </p:sp>
      <p:sp>
        <p:nvSpPr>
          <p:cNvPr id="21508" name="Rectangle 6"/>
          <p:cNvSpPr>
            <a:spLocks noGrp="1" noChangeArrowheads="1"/>
          </p:cNvSpPr>
          <p:nvPr>
            <p:ph type="ftr" sz="quarter" idx="4"/>
          </p:nvPr>
        </p:nvSpPr>
        <p:spPr>
          <a:noFill/>
        </p:spPr>
        <p:txBody>
          <a:bodyPr/>
          <a:lstStyle/>
          <a:p>
            <a:pPr lvl="4"/>
            <a:r>
              <a:rPr lang="en-US" altLang="en-US" smtClean="0">
                <a:ea typeface="MS PGothic" pitchFamily="34" charset="-128"/>
              </a:rPr>
              <a:t>Osama Aboul-Magd (Huawei Technologies)</a:t>
            </a:r>
          </a:p>
        </p:txBody>
      </p:sp>
      <p:sp>
        <p:nvSpPr>
          <p:cNvPr id="21509" name="Rectangle 7"/>
          <p:cNvSpPr>
            <a:spLocks noGrp="1" noChangeArrowheads="1"/>
          </p:cNvSpPr>
          <p:nvPr>
            <p:ph type="sldNum" sz="quarter" idx="5"/>
          </p:nvPr>
        </p:nvSpPr>
        <p:spPr>
          <a:noFill/>
        </p:spPr>
        <p:txBody>
          <a:bodyPr/>
          <a:lstStyle/>
          <a:p>
            <a:r>
              <a:rPr lang="en-US" altLang="en-US"/>
              <a:t>Page </a:t>
            </a:r>
            <a:fld id="{508F1927-16B4-4180-B71F-4D197F6F5849}" type="slidenum">
              <a:rPr lang="en-US" altLang="en-US"/>
              <a:pPr/>
              <a:t>10</a:t>
            </a:fld>
            <a:endParaRPr lang="en-US" altLang="en-US"/>
          </a:p>
        </p:txBody>
      </p:sp>
      <p:sp>
        <p:nvSpPr>
          <p:cNvPr id="21510" name="Rectangle 2"/>
          <p:cNvSpPr>
            <a:spLocks noGrp="1" noRot="1" noChangeAspect="1" noChangeArrowheads="1" noTextEdit="1"/>
          </p:cNvSpPr>
          <p:nvPr>
            <p:ph type="sldImg"/>
          </p:nvPr>
        </p:nvSpPr>
        <p:spPr>
          <a:xfrm>
            <a:off x="1149350" y="696913"/>
            <a:ext cx="4637088" cy="3478212"/>
          </a:xfrm>
          <a:ln/>
        </p:spPr>
      </p:sp>
      <p:sp>
        <p:nvSpPr>
          <p:cNvPr id="21511" name="Rectangle 3"/>
          <p:cNvSpPr>
            <a:spLocks noGrp="1" noChangeArrowheads="1"/>
          </p:cNvSpPr>
          <p:nvPr>
            <p:ph type="body" idx="1"/>
          </p:nvPr>
        </p:nvSpPr>
        <p:spPr>
          <a:xfrm>
            <a:off x="925513" y="4408488"/>
            <a:ext cx="5083175" cy="4175125"/>
          </a:xfrm>
          <a:noFill/>
          <a:ln/>
        </p:spPr>
        <p:txBody>
          <a:bodyPr/>
          <a:lstStyle/>
          <a:p>
            <a:endParaRPr lang="en-GB" altLang="en-US" smtClean="0"/>
          </a:p>
        </p:txBody>
      </p:sp>
    </p:spTree>
    <p:extLst>
      <p:ext uri="{BB962C8B-B14F-4D97-AF65-F5344CB8AC3E}">
        <p14:creationId xmlns:p14="http://schemas.microsoft.com/office/powerpoint/2010/main" xmlns="" val="32523853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12</a:t>
            </a:fld>
            <a:endParaRPr lang="en-US" altLang="en-US"/>
          </a:p>
        </p:txBody>
      </p:sp>
    </p:spTree>
    <p:extLst>
      <p:ext uri="{BB962C8B-B14F-4D97-AF65-F5344CB8AC3E}">
        <p14:creationId xmlns:p14="http://schemas.microsoft.com/office/powerpoint/2010/main" xmlns="" val="39593226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14</a:t>
            </a:fld>
            <a:endParaRPr lang="en-US" altLang="en-US"/>
          </a:p>
        </p:txBody>
      </p:sp>
    </p:spTree>
    <p:extLst>
      <p:ext uri="{BB962C8B-B14F-4D97-AF65-F5344CB8AC3E}">
        <p14:creationId xmlns:p14="http://schemas.microsoft.com/office/powerpoint/2010/main" xmlns="" val="39552314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p:txBody>
          <a:bodyPr/>
          <a:lstStyle/>
          <a:p>
            <a:pPr lvl="4">
              <a:defRPr/>
            </a:pPr>
            <a:r>
              <a:rPr lang="en-US" smtClean="0"/>
              <a:t>Brian Hart (Cisco Systems)</a:t>
            </a:r>
            <a:endParaRPr lang="en-US" dirty="0"/>
          </a:p>
        </p:txBody>
      </p:sp>
      <p:sp>
        <p:nvSpPr>
          <p:cNvPr id="7" name="Slide Number Placeholder 6"/>
          <p:cNvSpPr>
            <a:spLocks noGrp="1"/>
          </p:cNvSpPr>
          <p:nvPr>
            <p:ph type="sldNum" sz="quarter" idx="13"/>
          </p:nvPr>
        </p:nvSpPr>
        <p:spPr/>
        <p:txBody>
          <a:bodyPr/>
          <a:lstStyle/>
          <a:p>
            <a:r>
              <a:rPr lang="en-US" altLang="en-US" smtClean="0"/>
              <a:t>Page </a:t>
            </a:r>
            <a:fld id="{6EFA31AB-7D66-4B05-9DE4-8BE7713FBDF8}" type="slidenum">
              <a:rPr lang="en-US" altLang="en-US" smtClean="0"/>
              <a:pPr/>
              <a:t>2</a:t>
            </a:fld>
            <a:endParaRPr lang="en-US" altLang="en-US"/>
          </a:p>
        </p:txBody>
      </p:sp>
    </p:spTree>
    <p:extLst>
      <p:ext uri="{BB962C8B-B14F-4D97-AF65-F5344CB8AC3E}">
        <p14:creationId xmlns:p14="http://schemas.microsoft.com/office/powerpoint/2010/main" xmlns="" val="40003469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3</a:t>
            </a:fld>
            <a:endParaRPr lang="en-US" altLang="en-US"/>
          </a:p>
        </p:txBody>
      </p:sp>
    </p:spTree>
    <p:extLst>
      <p:ext uri="{BB962C8B-B14F-4D97-AF65-F5344CB8AC3E}">
        <p14:creationId xmlns:p14="http://schemas.microsoft.com/office/powerpoint/2010/main" xmlns="" val="25372498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p:txBody>
          <a:bodyPr/>
          <a:lstStyle/>
          <a:p>
            <a:pPr lvl="4">
              <a:defRPr/>
            </a:pPr>
            <a:r>
              <a:rPr lang="en-US" smtClean="0"/>
              <a:t>Brian Hart (Cisco Systems)</a:t>
            </a:r>
            <a:endParaRPr lang="en-US" dirty="0"/>
          </a:p>
        </p:txBody>
      </p:sp>
      <p:sp>
        <p:nvSpPr>
          <p:cNvPr id="7" name="Slide Number Placeholder 6"/>
          <p:cNvSpPr>
            <a:spLocks noGrp="1"/>
          </p:cNvSpPr>
          <p:nvPr>
            <p:ph type="sldNum" sz="quarter" idx="13"/>
          </p:nvPr>
        </p:nvSpPr>
        <p:spPr/>
        <p:txBody>
          <a:bodyPr/>
          <a:lstStyle/>
          <a:p>
            <a:r>
              <a:rPr lang="en-US" altLang="en-US" smtClean="0"/>
              <a:t>Page </a:t>
            </a:r>
            <a:fld id="{6EFA31AB-7D66-4B05-9DE4-8BE7713FBDF8}" type="slidenum">
              <a:rPr lang="en-US" altLang="en-US" smtClean="0"/>
              <a:pPr/>
              <a:t>4</a:t>
            </a:fld>
            <a:endParaRPr lang="en-US" altLang="en-US"/>
          </a:p>
        </p:txBody>
      </p:sp>
    </p:spTree>
    <p:extLst>
      <p:ext uri="{BB962C8B-B14F-4D97-AF65-F5344CB8AC3E}">
        <p14:creationId xmlns:p14="http://schemas.microsoft.com/office/powerpoint/2010/main" xmlns="" val="8367322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3994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88FFA44B-A05E-4727-910F-414F593231F4}" type="slidenum">
              <a:rPr lang="en-US" altLang="en-US"/>
              <a:pPr/>
              <a:t>5</a:t>
            </a:fld>
            <a:endParaRPr lang="en-US" altLang="en-US"/>
          </a:p>
        </p:txBody>
      </p:sp>
      <p:sp>
        <p:nvSpPr>
          <p:cNvPr id="39942" name="Rectangle 2"/>
          <p:cNvSpPr>
            <a:spLocks noGrp="1" noRot="1" noChangeAspect="1" noChangeArrowheads="1" noTextEdit="1"/>
          </p:cNvSpPr>
          <p:nvPr>
            <p:ph type="sldImg"/>
          </p:nvPr>
        </p:nvSpPr>
        <p:spPr>
          <a:xfrm>
            <a:off x="1154113" y="701675"/>
            <a:ext cx="4625975" cy="3468688"/>
          </a:xfrm>
          <a:ln/>
        </p:spPr>
      </p:sp>
      <p:sp>
        <p:nvSpPr>
          <p:cNvPr id="39943"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xmlns="" val="12059241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xfrm>
            <a:off x="0" y="0"/>
            <a:ext cx="3005138" cy="463550"/>
          </a:xfrm>
          <a:prstGeom prst="rect">
            <a:avLst/>
          </a:prstGeom>
          <a:noFill/>
        </p:spPr>
        <p:txBody>
          <a:bodyPr/>
          <a:lstStyle/>
          <a:p>
            <a:r>
              <a:rPr lang="en-US" altLang="en-US" smtClean="0">
                <a:ea typeface="MS PGothic" pitchFamily="34" charset="-128"/>
              </a:rPr>
              <a:t>doc.: IEEE 802.11-12/xxxxr0</a:t>
            </a:r>
          </a:p>
        </p:txBody>
      </p:sp>
      <p:sp>
        <p:nvSpPr>
          <p:cNvPr id="13315" name="Rectangle 3"/>
          <p:cNvSpPr>
            <a:spLocks noGrp="1" noChangeArrowheads="1"/>
          </p:cNvSpPr>
          <p:nvPr>
            <p:ph type="dt" sz="quarter" idx="1"/>
          </p:nvPr>
        </p:nvSpPr>
        <p:spPr>
          <a:xfrm>
            <a:off x="3927475" y="0"/>
            <a:ext cx="3005138" cy="463550"/>
          </a:xfrm>
          <a:prstGeom prst="rect">
            <a:avLst/>
          </a:prstGeom>
          <a:noFill/>
        </p:spPr>
        <p:txBody>
          <a:bodyPr/>
          <a:lstStyle/>
          <a:p>
            <a:r>
              <a:rPr lang="en-US" altLang="en-US" smtClean="0">
                <a:ea typeface="MS PGothic" pitchFamily="34" charset="-128"/>
              </a:rPr>
              <a:t>January 2014</a:t>
            </a:r>
          </a:p>
        </p:txBody>
      </p:sp>
      <p:sp>
        <p:nvSpPr>
          <p:cNvPr id="13316" name="Rectangle 6"/>
          <p:cNvSpPr>
            <a:spLocks noGrp="1" noChangeArrowheads="1"/>
          </p:cNvSpPr>
          <p:nvPr>
            <p:ph type="ftr" sz="quarter" idx="4"/>
          </p:nvPr>
        </p:nvSpPr>
        <p:spPr>
          <a:noFill/>
        </p:spPr>
        <p:txBody>
          <a:bodyPr/>
          <a:lstStyle/>
          <a:p>
            <a:pPr lvl="4"/>
            <a:r>
              <a:rPr lang="en-US" altLang="en-US" smtClean="0">
                <a:ea typeface="MS PGothic" pitchFamily="34" charset="-128"/>
              </a:rPr>
              <a:t>Osama Aboul-Magd (Huawei Technologies)</a:t>
            </a:r>
          </a:p>
        </p:txBody>
      </p:sp>
      <p:sp>
        <p:nvSpPr>
          <p:cNvPr id="13317" name="Rectangle 7"/>
          <p:cNvSpPr>
            <a:spLocks noGrp="1" noChangeArrowheads="1"/>
          </p:cNvSpPr>
          <p:nvPr>
            <p:ph type="sldNum" sz="quarter" idx="5"/>
          </p:nvPr>
        </p:nvSpPr>
        <p:spPr>
          <a:noFill/>
        </p:spPr>
        <p:txBody>
          <a:bodyPr/>
          <a:lstStyle/>
          <a:p>
            <a:r>
              <a:rPr lang="en-US" altLang="en-US"/>
              <a:t>Page </a:t>
            </a:r>
            <a:fld id="{CFF2C6FD-8CCF-4D49-8113-2F9D19DEED48}" type="slidenum">
              <a:rPr lang="en-US" altLang="en-US"/>
              <a:pPr/>
              <a:t>6</a:t>
            </a:fld>
            <a:endParaRPr lang="en-US" altLang="en-US"/>
          </a:p>
        </p:txBody>
      </p:sp>
      <p:sp>
        <p:nvSpPr>
          <p:cNvPr id="13318" name="Rectangle 2"/>
          <p:cNvSpPr>
            <a:spLocks noGrp="1" noChangeArrowheads="1"/>
          </p:cNvSpPr>
          <p:nvPr>
            <p:ph type="body" idx="1"/>
          </p:nvPr>
        </p:nvSpPr>
        <p:spPr>
          <a:xfrm>
            <a:off x="925513" y="4408488"/>
            <a:ext cx="5083175" cy="4175125"/>
          </a:xfrm>
          <a:noFill/>
          <a:ln/>
        </p:spPr>
        <p:txBody>
          <a:bodyPr lIns="91678" tIns="45035" rIns="91678" bIns="45035"/>
          <a:lstStyle/>
          <a:p>
            <a:endParaRPr lang="en-GB" altLang="en-US" smtClean="0"/>
          </a:p>
        </p:txBody>
      </p:sp>
      <p:sp>
        <p:nvSpPr>
          <p:cNvPr id="13319"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xmlns="" val="20092797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a:xfrm>
            <a:off x="0" y="0"/>
            <a:ext cx="3005138" cy="463550"/>
          </a:xfrm>
          <a:prstGeom prst="rect">
            <a:avLst/>
          </a:prstGeom>
          <a:noFill/>
        </p:spPr>
        <p:txBody>
          <a:bodyPr/>
          <a:lstStyle/>
          <a:p>
            <a:r>
              <a:rPr lang="en-US" altLang="en-US" smtClean="0">
                <a:ea typeface="MS PGothic" pitchFamily="34" charset="-128"/>
              </a:rPr>
              <a:t>doc.: IEEE 802.11-12/xxxxr0</a:t>
            </a:r>
          </a:p>
        </p:txBody>
      </p:sp>
      <p:sp>
        <p:nvSpPr>
          <p:cNvPr id="15363" name="Rectangle 3"/>
          <p:cNvSpPr>
            <a:spLocks noGrp="1" noChangeArrowheads="1"/>
          </p:cNvSpPr>
          <p:nvPr>
            <p:ph type="dt" sz="quarter" idx="1"/>
          </p:nvPr>
        </p:nvSpPr>
        <p:spPr>
          <a:xfrm>
            <a:off x="3927475" y="0"/>
            <a:ext cx="3005138" cy="463550"/>
          </a:xfrm>
          <a:prstGeom prst="rect">
            <a:avLst/>
          </a:prstGeom>
          <a:noFill/>
        </p:spPr>
        <p:txBody>
          <a:bodyPr/>
          <a:lstStyle/>
          <a:p>
            <a:r>
              <a:rPr lang="en-US" altLang="en-US" smtClean="0">
                <a:ea typeface="MS PGothic" pitchFamily="34" charset="-128"/>
              </a:rPr>
              <a:t>January 2014</a:t>
            </a:r>
          </a:p>
        </p:txBody>
      </p:sp>
      <p:sp>
        <p:nvSpPr>
          <p:cNvPr id="15364" name="Rectangle 6"/>
          <p:cNvSpPr>
            <a:spLocks noGrp="1" noChangeArrowheads="1"/>
          </p:cNvSpPr>
          <p:nvPr>
            <p:ph type="ftr" sz="quarter" idx="4"/>
          </p:nvPr>
        </p:nvSpPr>
        <p:spPr>
          <a:noFill/>
        </p:spPr>
        <p:txBody>
          <a:bodyPr/>
          <a:lstStyle/>
          <a:p>
            <a:pPr lvl="4"/>
            <a:r>
              <a:rPr lang="en-US" altLang="en-US" smtClean="0">
                <a:ea typeface="MS PGothic" pitchFamily="34" charset="-128"/>
              </a:rPr>
              <a:t>Osama Aboul-Magd (Huawei Technologies)</a:t>
            </a:r>
          </a:p>
        </p:txBody>
      </p:sp>
      <p:sp>
        <p:nvSpPr>
          <p:cNvPr id="15365" name="Rectangle 7"/>
          <p:cNvSpPr>
            <a:spLocks noGrp="1" noChangeArrowheads="1"/>
          </p:cNvSpPr>
          <p:nvPr>
            <p:ph type="sldNum" sz="quarter" idx="5"/>
          </p:nvPr>
        </p:nvSpPr>
        <p:spPr>
          <a:noFill/>
        </p:spPr>
        <p:txBody>
          <a:bodyPr/>
          <a:lstStyle/>
          <a:p>
            <a:r>
              <a:rPr lang="en-US" altLang="en-US"/>
              <a:t>Page </a:t>
            </a:r>
            <a:fld id="{4E835643-6AD9-4E5B-85E2-A47ACB720E54}" type="slidenum">
              <a:rPr lang="en-US" altLang="en-US"/>
              <a:pPr/>
              <a:t>7</a:t>
            </a:fld>
            <a:endParaRPr lang="en-US" altLang="en-US"/>
          </a:p>
        </p:txBody>
      </p:sp>
      <p:sp>
        <p:nvSpPr>
          <p:cNvPr id="15366" name="Rectangle 2"/>
          <p:cNvSpPr>
            <a:spLocks noGrp="1" noRot="1" noChangeAspect="1" noChangeArrowheads="1" noTextEdit="1"/>
          </p:cNvSpPr>
          <p:nvPr>
            <p:ph type="sldImg"/>
          </p:nvPr>
        </p:nvSpPr>
        <p:spPr>
          <a:xfrm>
            <a:off x="1149350" y="696913"/>
            <a:ext cx="4637088" cy="3478212"/>
          </a:xfrm>
          <a:ln/>
        </p:spPr>
      </p:sp>
      <p:sp>
        <p:nvSpPr>
          <p:cNvPr id="15367" name="Rectangle 3"/>
          <p:cNvSpPr>
            <a:spLocks noGrp="1" noChangeArrowheads="1"/>
          </p:cNvSpPr>
          <p:nvPr>
            <p:ph type="body" idx="1"/>
          </p:nvPr>
        </p:nvSpPr>
        <p:spPr>
          <a:xfrm>
            <a:off x="925513" y="4408488"/>
            <a:ext cx="5083175" cy="4175125"/>
          </a:xfrm>
          <a:noFill/>
          <a:ln/>
        </p:spPr>
        <p:txBody>
          <a:bodyPr/>
          <a:lstStyle/>
          <a:p>
            <a:endParaRPr lang="en-GB" altLang="en-US" smtClean="0"/>
          </a:p>
        </p:txBody>
      </p:sp>
    </p:spTree>
    <p:extLst>
      <p:ext uri="{BB962C8B-B14F-4D97-AF65-F5344CB8AC3E}">
        <p14:creationId xmlns:p14="http://schemas.microsoft.com/office/powerpoint/2010/main" xmlns="" val="18443005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a:xfrm>
            <a:off x="0" y="0"/>
            <a:ext cx="3005138" cy="463550"/>
          </a:xfrm>
          <a:prstGeom prst="rect">
            <a:avLst/>
          </a:prstGeom>
          <a:noFill/>
        </p:spPr>
        <p:txBody>
          <a:bodyPr/>
          <a:lstStyle/>
          <a:p>
            <a:r>
              <a:rPr lang="en-US" altLang="en-US" smtClean="0">
                <a:ea typeface="MS PGothic" pitchFamily="34" charset="-128"/>
              </a:rPr>
              <a:t>doc.: IEEE 802.11-12/xxxxr0</a:t>
            </a:r>
          </a:p>
        </p:txBody>
      </p:sp>
      <p:sp>
        <p:nvSpPr>
          <p:cNvPr id="17411" name="Rectangle 3"/>
          <p:cNvSpPr>
            <a:spLocks noGrp="1" noChangeArrowheads="1"/>
          </p:cNvSpPr>
          <p:nvPr>
            <p:ph type="dt" sz="quarter" idx="1"/>
          </p:nvPr>
        </p:nvSpPr>
        <p:spPr>
          <a:xfrm>
            <a:off x="3927475" y="0"/>
            <a:ext cx="3005138" cy="463550"/>
          </a:xfrm>
          <a:prstGeom prst="rect">
            <a:avLst/>
          </a:prstGeom>
          <a:noFill/>
        </p:spPr>
        <p:txBody>
          <a:bodyPr/>
          <a:lstStyle/>
          <a:p>
            <a:r>
              <a:rPr lang="en-US" altLang="en-US" smtClean="0">
                <a:ea typeface="MS PGothic" pitchFamily="34" charset="-128"/>
              </a:rPr>
              <a:t>January 2014</a:t>
            </a:r>
          </a:p>
        </p:txBody>
      </p:sp>
      <p:sp>
        <p:nvSpPr>
          <p:cNvPr id="17412" name="Rectangle 6"/>
          <p:cNvSpPr>
            <a:spLocks noGrp="1" noChangeArrowheads="1"/>
          </p:cNvSpPr>
          <p:nvPr>
            <p:ph type="ftr" sz="quarter" idx="4"/>
          </p:nvPr>
        </p:nvSpPr>
        <p:spPr>
          <a:noFill/>
        </p:spPr>
        <p:txBody>
          <a:bodyPr/>
          <a:lstStyle/>
          <a:p>
            <a:pPr lvl="4"/>
            <a:r>
              <a:rPr lang="en-US" altLang="en-US" smtClean="0">
                <a:ea typeface="MS PGothic" pitchFamily="34" charset="-128"/>
              </a:rPr>
              <a:t>Osama Aboul-Magd (Huawei Technologies)</a:t>
            </a:r>
          </a:p>
        </p:txBody>
      </p:sp>
      <p:sp>
        <p:nvSpPr>
          <p:cNvPr id="17413" name="Rectangle 7"/>
          <p:cNvSpPr>
            <a:spLocks noGrp="1" noChangeArrowheads="1"/>
          </p:cNvSpPr>
          <p:nvPr>
            <p:ph type="sldNum" sz="quarter" idx="5"/>
          </p:nvPr>
        </p:nvSpPr>
        <p:spPr>
          <a:noFill/>
        </p:spPr>
        <p:txBody>
          <a:bodyPr/>
          <a:lstStyle/>
          <a:p>
            <a:r>
              <a:rPr lang="en-US" altLang="en-US"/>
              <a:t>Page </a:t>
            </a:r>
            <a:fld id="{23B8EB1E-FFEA-4B50-BAE6-B1C4AF397FA2}" type="slidenum">
              <a:rPr lang="en-US" altLang="en-US"/>
              <a:pPr/>
              <a:t>8</a:t>
            </a:fld>
            <a:endParaRPr lang="en-US" altLang="en-US"/>
          </a:p>
        </p:txBody>
      </p:sp>
      <p:sp>
        <p:nvSpPr>
          <p:cNvPr id="17414" name="Rectangle 2"/>
          <p:cNvSpPr>
            <a:spLocks noGrp="1" noRot="1" noChangeAspect="1" noChangeArrowheads="1" noTextEdit="1"/>
          </p:cNvSpPr>
          <p:nvPr>
            <p:ph type="sldImg"/>
          </p:nvPr>
        </p:nvSpPr>
        <p:spPr>
          <a:xfrm>
            <a:off x="1154113" y="701675"/>
            <a:ext cx="4625975" cy="3468688"/>
          </a:xfrm>
          <a:ln/>
        </p:spPr>
      </p:sp>
      <p:sp>
        <p:nvSpPr>
          <p:cNvPr id="17415" name="Rectangle 3"/>
          <p:cNvSpPr>
            <a:spLocks noGrp="1" noChangeArrowheads="1"/>
          </p:cNvSpPr>
          <p:nvPr>
            <p:ph type="body" idx="1"/>
          </p:nvPr>
        </p:nvSpPr>
        <p:spPr>
          <a:noFill/>
          <a:ln/>
        </p:spPr>
        <p:txBody>
          <a:bodyPr/>
          <a:lstStyle/>
          <a:p>
            <a:endParaRPr lang="en-US" altLang="en-US" smtClean="0"/>
          </a:p>
        </p:txBody>
      </p:sp>
    </p:spTree>
    <p:extLst>
      <p:ext uri="{BB962C8B-B14F-4D97-AF65-F5344CB8AC3E}">
        <p14:creationId xmlns:p14="http://schemas.microsoft.com/office/powerpoint/2010/main" xmlns="" val="39162957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0" y="0"/>
            <a:ext cx="3005138" cy="463550"/>
          </a:xfrm>
          <a:prstGeom prst="rect">
            <a:avLst/>
          </a:prstGeom>
          <a:noFill/>
        </p:spPr>
        <p:txBody>
          <a:bodyPr/>
          <a:lstStyle/>
          <a:p>
            <a:r>
              <a:rPr lang="en-US" altLang="en-US" smtClean="0">
                <a:ea typeface="MS PGothic" pitchFamily="34" charset="-128"/>
              </a:rPr>
              <a:t>doc.: IEEE 802.11-12/xxxxr0</a:t>
            </a:r>
          </a:p>
        </p:txBody>
      </p:sp>
      <p:sp>
        <p:nvSpPr>
          <p:cNvPr id="19459" name="Rectangle 3"/>
          <p:cNvSpPr>
            <a:spLocks noGrp="1" noChangeArrowheads="1"/>
          </p:cNvSpPr>
          <p:nvPr>
            <p:ph type="dt" sz="quarter" idx="1"/>
          </p:nvPr>
        </p:nvSpPr>
        <p:spPr>
          <a:xfrm>
            <a:off x="3927475" y="0"/>
            <a:ext cx="3005138" cy="463550"/>
          </a:xfrm>
          <a:prstGeom prst="rect">
            <a:avLst/>
          </a:prstGeom>
          <a:noFill/>
        </p:spPr>
        <p:txBody>
          <a:bodyPr/>
          <a:lstStyle/>
          <a:p>
            <a:r>
              <a:rPr lang="en-US" altLang="en-US" smtClean="0">
                <a:ea typeface="MS PGothic" pitchFamily="34" charset="-128"/>
              </a:rPr>
              <a:t>January 2014</a:t>
            </a:r>
          </a:p>
        </p:txBody>
      </p:sp>
      <p:sp>
        <p:nvSpPr>
          <p:cNvPr id="19460" name="Rectangle 6"/>
          <p:cNvSpPr>
            <a:spLocks noGrp="1" noChangeArrowheads="1"/>
          </p:cNvSpPr>
          <p:nvPr>
            <p:ph type="ftr" sz="quarter" idx="4"/>
          </p:nvPr>
        </p:nvSpPr>
        <p:spPr>
          <a:noFill/>
        </p:spPr>
        <p:txBody>
          <a:bodyPr/>
          <a:lstStyle/>
          <a:p>
            <a:pPr lvl="4"/>
            <a:r>
              <a:rPr lang="en-US" altLang="en-US" smtClean="0">
                <a:ea typeface="MS PGothic" pitchFamily="34" charset="-128"/>
              </a:rPr>
              <a:t>Osama Aboul-Magd (Huawei Technologies)</a:t>
            </a:r>
          </a:p>
        </p:txBody>
      </p:sp>
      <p:sp>
        <p:nvSpPr>
          <p:cNvPr id="19461" name="Rectangle 7"/>
          <p:cNvSpPr>
            <a:spLocks noGrp="1" noChangeArrowheads="1"/>
          </p:cNvSpPr>
          <p:nvPr>
            <p:ph type="sldNum" sz="quarter" idx="5"/>
          </p:nvPr>
        </p:nvSpPr>
        <p:spPr>
          <a:noFill/>
        </p:spPr>
        <p:txBody>
          <a:bodyPr/>
          <a:lstStyle/>
          <a:p>
            <a:r>
              <a:rPr lang="en-US" altLang="en-US"/>
              <a:t>Page </a:t>
            </a:r>
            <a:fld id="{B5AFA91C-AF41-4573-9513-4F872F99F4BB}" type="slidenum">
              <a:rPr lang="en-US" altLang="en-US"/>
              <a:pPr/>
              <a:t>9</a:t>
            </a:fld>
            <a:endParaRPr lang="en-US" altLang="en-US"/>
          </a:p>
        </p:txBody>
      </p:sp>
      <p:sp>
        <p:nvSpPr>
          <p:cNvPr id="19462" name="Rectangle 2"/>
          <p:cNvSpPr>
            <a:spLocks noGrp="1" noRot="1" noChangeAspect="1" noChangeArrowheads="1" noTextEdit="1"/>
          </p:cNvSpPr>
          <p:nvPr>
            <p:ph type="sldImg"/>
          </p:nvPr>
        </p:nvSpPr>
        <p:spPr>
          <a:xfrm>
            <a:off x="1154113" y="701675"/>
            <a:ext cx="4625975" cy="3468688"/>
          </a:xfrm>
          <a:ln/>
        </p:spPr>
      </p:sp>
      <p:sp>
        <p:nvSpPr>
          <p:cNvPr id="19463" name="Rectangle 3"/>
          <p:cNvSpPr>
            <a:spLocks noGrp="1" noChangeArrowheads="1"/>
          </p:cNvSpPr>
          <p:nvPr>
            <p:ph type="body" idx="1"/>
          </p:nvPr>
        </p:nvSpPr>
        <p:spPr>
          <a:noFill/>
          <a:ln/>
        </p:spPr>
        <p:txBody>
          <a:bodyPr/>
          <a:lstStyle/>
          <a:p>
            <a:endParaRPr lang="en-US" altLang="en-US" smtClean="0"/>
          </a:p>
        </p:txBody>
      </p:sp>
    </p:spTree>
    <p:extLst>
      <p:ext uri="{BB962C8B-B14F-4D97-AF65-F5344CB8AC3E}">
        <p14:creationId xmlns:p14="http://schemas.microsoft.com/office/powerpoint/2010/main" xmlns="" val="28756880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878446" cy="276999"/>
          </a:xfrm>
          <a:ln/>
        </p:spPr>
        <p:txBody>
          <a:bodyPr/>
          <a:lstStyle>
            <a:lvl1pPr>
              <a:defRPr/>
            </a:lvl1pPr>
          </a:lstStyle>
          <a:p>
            <a:pPr>
              <a:defRPr/>
            </a:pPr>
            <a:r>
              <a:rPr lang="en-US" dirty="0" smtClean="0"/>
              <a:t>Sep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0AA8DC3-7C7F-436A-8C94-CF1AE6DDC452}" type="slidenum">
              <a:rPr lang="en-US" altLang="en-US"/>
              <a:pPr/>
              <a:t>‹#›</a:t>
            </a:fld>
            <a:endParaRPr lang="en-US" altLang="en-US"/>
          </a:p>
        </p:txBody>
      </p:sp>
      <p:sp>
        <p:nvSpPr>
          <p:cNvPr id="7"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xmlns="" val="2304961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D15CE680-4043-4869-933D-BA45297DC527}" type="slidenum">
              <a:rPr lang="en-US" altLang="en-US"/>
              <a:pPr/>
              <a:t>‹#›</a:t>
            </a:fld>
            <a:endParaRPr lang="en-US" altLang="en-US"/>
          </a:p>
        </p:txBody>
      </p:sp>
      <p:sp>
        <p:nvSpPr>
          <p:cNvPr id="7"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xmlns="" val="3525522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D22A05F-A1F8-4DEC-8F06-8C0FFF793D0B}" type="slidenum">
              <a:rPr lang="en-US" altLang="en-US"/>
              <a:pPr/>
              <a:t>‹#›</a:t>
            </a:fld>
            <a:endParaRPr lang="en-US" altLang="en-US"/>
          </a:p>
        </p:txBody>
      </p:sp>
      <p:sp>
        <p:nvSpPr>
          <p:cNvPr id="7"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xmlns="" val="392770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951222" cy="276999"/>
          </a:xfrm>
          <a:ln/>
        </p:spPr>
        <p:txBody>
          <a:bodyPr/>
          <a:lstStyle>
            <a:lvl1pPr>
              <a:defRPr/>
            </a:lvl1pPr>
          </a:lstStyle>
          <a:p>
            <a:pPr>
              <a:defRPr/>
            </a:pPr>
            <a:r>
              <a:rPr lang="en-US" dirty="0" smtClean="0"/>
              <a:t>Mar 2017</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8B9CC4A4-AD29-475B-8067-76907FC008B3}" type="slidenum">
              <a:rPr lang="en-US" altLang="en-US"/>
              <a:pPr/>
              <a:t>‹#›</a:t>
            </a:fld>
            <a:endParaRPr lang="en-US" altLang="en-US"/>
          </a:p>
        </p:txBody>
      </p:sp>
      <p:sp>
        <p:nvSpPr>
          <p:cNvPr id="7"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xmlns="" val="1335354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dirty="0" smtClean="0"/>
              <a:t>May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39EFF72F-00D0-43C0-809C-8104CC1AFE52}" type="slidenum">
              <a:rPr lang="en-US" altLang="en-US"/>
              <a:pPr/>
              <a:t>‹#›</a:t>
            </a:fld>
            <a:endParaRPr lang="en-US" altLang="en-US"/>
          </a:p>
        </p:txBody>
      </p:sp>
      <p:sp>
        <p:nvSpPr>
          <p:cNvPr id="8" name="Rectangle 5"/>
          <p:cNvSpPr>
            <a:spLocks noGrp="1" noChangeArrowheads="1"/>
          </p:cNvSpPr>
          <p:nvPr>
            <p:ph type="ftr" sz="quarter" idx="3"/>
          </p:nvPr>
        </p:nvSpPr>
        <p:spPr bwMode="auto">
          <a:xfrm>
            <a:off x="7283964" y="6475413"/>
            <a:ext cx="125996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 et al</a:t>
            </a:r>
            <a:endParaRPr lang="en-US" dirty="0"/>
          </a:p>
        </p:txBody>
      </p:sp>
    </p:spTree>
    <p:extLst>
      <p:ext uri="{BB962C8B-B14F-4D97-AF65-F5344CB8AC3E}">
        <p14:creationId xmlns:p14="http://schemas.microsoft.com/office/powerpoint/2010/main" xmlns="" val="3863040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Mar 2017</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D14C4FC9-88E1-4B68-9472-E2E9A5BFF819}" type="slidenum">
              <a:rPr lang="en-US" altLang="en-US"/>
              <a:pPr/>
              <a:t>‹#›</a:t>
            </a:fld>
            <a:endParaRPr lang="en-US" altLang="en-US"/>
          </a:p>
        </p:txBody>
      </p:sp>
      <p:sp>
        <p:nvSpPr>
          <p:cNvPr id="8" name="Rectangle 5"/>
          <p:cNvSpPr>
            <a:spLocks noGrp="1" noChangeArrowheads="1"/>
          </p:cNvSpPr>
          <p:nvPr>
            <p:ph type="ftr" sz="quarter" idx="3"/>
          </p:nvPr>
        </p:nvSpPr>
        <p:spPr bwMode="auto">
          <a:xfrm>
            <a:off x="7283965" y="6475413"/>
            <a:ext cx="125996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 et al</a:t>
            </a:r>
            <a:endParaRPr lang="en-US" dirty="0"/>
          </a:p>
        </p:txBody>
      </p:sp>
    </p:spTree>
    <p:extLst>
      <p:ext uri="{BB962C8B-B14F-4D97-AF65-F5344CB8AC3E}">
        <p14:creationId xmlns:p14="http://schemas.microsoft.com/office/powerpoint/2010/main" xmlns="" val="1846369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xfrm>
            <a:off x="696913" y="332601"/>
            <a:ext cx="951222" cy="276999"/>
          </a:xfrm>
          <a:ln/>
        </p:spPr>
        <p:txBody>
          <a:bodyPr/>
          <a:lstStyle>
            <a:lvl1pPr>
              <a:defRPr/>
            </a:lvl1pPr>
          </a:lstStyle>
          <a:p>
            <a:pPr>
              <a:defRPr/>
            </a:pPr>
            <a:r>
              <a:rPr lang="en-US" dirty="0" smtClean="0"/>
              <a:t>Mar 2017</a:t>
            </a:r>
            <a:endParaRPr lang="en-US" dirty="0"/>
          </a:p>
        </p:txBody>
      </p:sp>
      <p:sp>
        <p:nvSpPr>
          <p:cNvPr id="9" name="Rectangle 6"/>
          <p:cNvSpPr>
            <a:spLocks noGrp="1" noChangeArrowheads="1"/>
          </p:cNvSpPr>
          <p:nvPr>
            <p:ph type="sldNum" sz="quarter" idx="12"/>
          </p:nvPr>
        </p:nvSpPr>
        <p:spPr>
          <a:ln/>
        </p:spPr>
        <p:txBody>
          <a:bodyPr/>
          <a:lstStyle>
            <a:lvl1pPr>
              <a:defRPr/>
            </a:lvl1pPr>
          </a:lstStyle>
          <a:p>
            <a:r>
              <a:rPr lang="en-US" altLang="en-US"/>
              <a:t>Slide </a:t>
            </a:r>
            <a:fld id="{4476DFDC-9E61-4738-B454-2FD4E809C605}" type="slidenum">
              <a:rPr lang="en-US" altLang="en-US"/>
              <a:pPr/>
              <a:t>‹#›</a:t>
            </a:fld>
            <a:endParaRPr lang="en-US" altLang="en-US"/>
          </a:p>
        </p:txBody>
      </p:sp>
      <p:sp>
        <p:nvSpPr>
          <p:cNvPr id="10" name="Rectangle 5"/>
          <p:cNvSpPr>
            <a:spLocks noGrp="1" noChangeArrowheads="1"/>
          </p:cNvSpPr>
          <p:nvPr>
            <p:ph type="ftr" sz="quarter" idx="13"/>
          </p:nvPr>
        </p:nvSpPr>
        <p:spPr bwMode="auto">
          <a:xfrm>
            <a:off x="7283965" y="6475413"/>
            <a:ext cx="125996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 et al</a:t>
            </a:r>
            <a:endParaRPr lang="en-US" dirty="0"/>
          </a:p>
        </p:txBody>
      </p:sp>
    </p:spTree>
    <p:extLst>
      <p:ext uri="{BB962C8B-B14F-4D97-AF65-F5344CB8AC3E}">
        <p14:creationId xmlns:p14="http://schemas.microsoft.com/office/powerpoint/2010/main" xmlns="" val="749810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696913" y="332601"/>
            <a:ext cx="878446" cy="276999"/>
          </a:xfrm>
          <a:ln/>
        </p:spPr>
        <p:txBody>
          <a:bodyPr/>
          <a:lstStyle>
            <a:lvl1pPr>
              <a:defRPr/>
            </a:lvl1pPr>
          </a:lstStyle>
          <a:p>
            <a:pPr>
              <a:defRPr/>
            </a:pPr>
            <a:r>
              <a:rPr lang="en-US" dirty="0" smtClean="0"/>
              <a:t>Jan 2017</a:t>
            </a:r>
            <a:endParaRPr lang="en-US" dirty="0"/>
          </a:p>
        </p:txBody>
      </p:sp>
      <p:sp>
        <p:nvSpPr>
          <p:cNvPr id="5" name="Rectangle 6"/>
          <p:cNvSpPr>
            <a:spLocks noGrp="1" noChangeArrowheads="1"/>
          </p:cNvSpPr>
          <p:nvPr>
            <p:ph type="sldNum" sz="quarter" idx="12"/>
          </p:nvPr>
        </p:nvSpPr>
        <p:spPr>
          <a:ln/>
        </p:spPr>
        <p:txBody>
          <a:bodyPr/>
          <a:lstStyle>
            <a:lvl1pPr>
              <a:defRPr/>
            </a:lvl1pPr>
          </a:lstStyle>
          <a:p>
            <a:r>
              <a:rPr lang="en-US" altLang="en-US"/>
              <a:t>Slide </a:t>
            </a:r>
            <a:fld id="{4D0A5DF6-E439-491E-A6FD-BEBF69AE36C3}" type="slidenum">
              <a:rPr lang="en-US" altLang="en-US"/>
              <a:pPr/>
              <a:t>‹#›</a:t>
            </a:fld>
            <a:endParaRPr lang="en-US" altLang="en-US"/>
          </a:p>
        </p:txBody>
      </p:sp>
      <p:sp>
        <p:nvSpPr>
          <p:cNvPr id="7" name="Rectangle 5"/>
          <p:cNvSpPr>
            <a:spLocks noGrp="1" noChangeArrowheads="1"/>
          </p:cNvSpPr>
          <p:nvPr>
            <p:ph type="ftr" sz="quarter" idx="3"/>
          </p:nvPr>
        </p:nvSpPr>
        <p:spPr bwMode="auto">
          <a:xfrm>
            <a:off x="7283964" y="6475413"/>
            <a:ext cx="125996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 et al</a:t>
            </a:r>
            <a:endParaRPr lang="en-US" dirty="0"/>
          </a:p>
        </p:txBody>
      </p:sp>
    </p:spTree>
    <p:extLst>
      <p:ext uri="{BB962C8B-B14F-4D97-AF65-F5344CB8AC3E}">
        <p14:creationId xmlns:p14="http://schemas.microsoft.com/office/powerpoint/2010/main" xmlns="" val="283468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2601"/>
            <a:ext cx="878446" cy="276999"/>
          </a:xfrm>
          <a:ln/>
        </p:spPr>
        <p:txBody>
          <a:bodyPr/>
          <a:lstStyle>
            <a:lvl1pPr>
              <a:defRPr/>
            </a:lvl1pPr>
          </a:lstStyle>
          <a:p>
            <a:pPr>
              <a:defRPr/>
            </a:pPr>
            <a:r>
              <a:rPr lang="en-US" dirty="0" smtClean="0"/>
              <a:t>Jan 2017</a:t>
            </a:r>
            <a:endParaRPr lang="en-US" dirty="0"/>
          </a:p>
        </p:txBody>
      </p:sp>
      <p:sp>
        <p:nvSpPr>
          <p:cNvPr id="4" name="Rectangle 6"/>
          <p:cNvSpPr>
            <a:spLocks noGrp="1" noChangeArrowheads="1"/>
          </p:cNvSpPr>
          <p:nvPr>
            <p:ph type="sldNum" sz="quarter" idx="12"/>
          </p:nvPr>
        </p:nvSpPr>
        <p:spPr>
          <a:ln/>
        </p:spPr>
        <p:txBody>
          <a:bodyPr/>
          <a:lstStyle>
            <a:lvl1pPr>
              <a:defRPr/>
            </a:lvl1pPr>
          </a:lstStyle>
          <a:p>
            <a:r>
              <a:rPr lang="en-US" altLang="en-US"/>
              <a:t>Slide </a:t>
            </a:r>
            <a:fld id="{72273DAC-1949-4589-BE05-FC0EDD130760}" type="slidenum">
              <a:rPr lang="en-US" altLang="en-US"/>
              <a:pPr/>
              <a:t>‹#›</a:t>
            </a:fld>
            <a:endParaRPr lang="en-US" altLang="en-US"/>
          </a:p>
        </p:txBody>
      </p:sp>
      <p:sp>
        <p:nvSpPr>
          <p:cNvPr id="6" name="Footer Placeholder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xmlns="" val="937070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22FA7B01-1F90-4497-BF70-D395632396F6}" type="slidenum">
              <a:rPr lang="en-US" altLang="en-US"/>
              <a:pPr/>
              <a:t>‹#›</a:t>
            </a:fld>
            <a:endParaRPr lang="en-US" altLang="en-US"/>
          </a:p>
        </p:txBody>
      </p:sp>
      <p:sp>
        <p:nvSpPr>
          <p:cNvPr id="8"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xmlns="" val="4209029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C9741848-9FBC-47F8-A626-8273C50A0777}" type="slidenum">
              <a:rPr lang="en-US" altLang="en-US"/>
              <a:pPr/>
              <a:t>‹#›</a:t>
            </a:fld>
            <a:endParaRPr lang="en-US" altLang="en-US"/>
          </a:p>
        </p:txBody>
      </p:sp>
      <p:sp>
        <p:nvSpPr>
          <p:cNvPr id="8"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xmlns="" val="4145511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8195"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2601"/>
            <a:ext cx="951222"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Mar 2017</a:t>
            </a:r>
            <a:endParaRPr lang="en-US" dirty="0"/>
          </a:p>
        </p:txBody>
      </p:sp>
      <p:sp>
        <p:nvSpPr>
          <p:cNvPr id="1029" name="Rectangle 5"/>
          <p:cNvSpPr>
            <a:spLocks noGrp="1" noChangeArrowheads="1"/>
          </p:cNvSpPr>
          <p:nvPr>
            <p:ph type="ftr" sz="quarter" idx="3"/>
          </p:nvPr>
        </p:nvSpPr>
        <p:spPr bwMode="auto">
          <a:xfrm>
            <a:off x="6899243" y="6475413"/>
            <a:ext cx="164468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Corp.) , et al</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B9AF787C-950C-424D-839A-B27DA4B12147}" type="slidenum">
              <a:rPr lang="en-US" altLang="en-US"/>
              <a:pPr/>
              <a:t>‹#›</a:t>
            </a:fld>
            <a:endParaRPr lang="en-US" altLang="en-US"/>
          </a:p>
        </p:txBody>
      </p:sp>
      <p:sp>
        <p:nvSpPr>
          <p:cNvPr id="1031" name="Rectangle 7"/>
          <p:cNvSpPr>
            <a:spLocks noChangeArrowheads="1"/>
          </p:cNvSpPr>
          <p:nvPr/>
        </p:nvSpPr>
        <p:spPr bwMode="auto">
          <a:xfrm>
            <a:off x="4958731" y="304800"/>
            <a:ext cx="3398431" cy="276999"/>
          </a:xfrm>
          <a:prstGeom prst="rect">
            <a:avLst/>
          </a:prstGeom>
          <a:noFill/>
          <a:ln w="9525">
            <a:noFill/>
            <a:miter lim="800000"/>
            <a:headEnd/>
            <a:tailEnd/>
          </a:ln>
        </p:spPr>
        <p:txBody>
          <a:bodyPr wrap="none" lIns="0" tIns="0" rIns="0" bIns="0" anchor="b">
            <a:spAutoFit/>
          </a:bodyPr>
          <a:lstStyle/>
          <a:p>
            <a:pPr marL="457200" lvl="4" algn="r">
              <a:defRPr/>
            </a:pPr>
            <a:r>
              <a:rPr lang="en-US" sz="1800" b="1" dirty="0"/>
              <a:t>doc.: IEEE </a:t>
            </a:r>
            <a:r>
              <a:rPr lang="en-US" sz="1800" b="1" dirty="0" smtClean="0"/>
              <a:t>802.11-17/0327r2</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__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hyperlink" Target="mailto:jrosdahl@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4"/>
          <p:cNvSpPr>
            <a:spLocks noGrp="1" noChangeArrowheads="1"/>
          </p:cNvSpPr>
          <p:nvPr>
            <p:ph type="dt" sz="quarter" idx="10"/>
          </p:nvPr>
        </p:nvSpPr>
        <p:spPr>
          <a:xfrm>
            <a:off x="696913" y="332601"/>
            <a:ext cx="951222"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 2017</a:t>
            </a:r>
          </a:p>
        </p:txBody>
      </p:sp>
      <p:sp>
        <p:nvSpPr>
          <p:cNvPr id="1029"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D3591293-04DA-415C-B609-FAF33C009BD0}" type="slidenum">
              <a:rPr lang="en-US" altLang="en-US"/>
              <a:pPr/>
              <a:t>1</a:t>
            </a:fld>
            <a:endParaRPr lang="en-US" altLang="en-US"/>
          </a:p>
        </p:txBody>
      </p:sp>
      <p:sp>
        <p:nvSpPr>
          <p:cNvPr id="1030" name="Rectangle 2"/>
          <p:cNvSpPr>
            <a:spLocks noGrp="1" noChangeArrowheads="1"/>
          </p:cNvSpPr>
          <p:nvPr>
            <p:ph type="title"/>
          </p:nvPr>
        </p:nvSpPr>
        <p:spPr>
          <a:noFill/>
        </p:spPr>
        <p:txBody>
          <a:bodyPr/>
          <a:lstStyle/>
          <a:p>
            <a:r>
              <a:rPr lang="en-US" altLang="en-US" sz="2800" dirty="0" err="1" smtClean="0"/>
              <a:t>TGax</a:t>
            </a:r>
            <a:r>
              <a:rPr lang="en-US" altLang="en-US" sz="2800" dirty="0" smtClean="0"/>
              <a:t> Ad Hoc PHY Session Mar 2017 Pre-Meeting Agenda</a:t>
            </a:r>
          </a:p>
        </p:txBody>
      </p:sp>
      <p:sp>
        <p:nvSpPr>
          <p:cNvPr id="1031" name="Rectangle 6"/>
          <p:cNvSpPr>
            <a:spLocks noGrp="1" noChangeArrowheads="1"/>
          </p:cNvSpPr>
          <p:nvPr>
            <p:ph type="body" idx="1"/>
          </p:nvPr>
        </p:nvSpPr>
        <p:spPr>
          <a:xfrm>
            <a:off x="685800" y="1828800"/>
            <a:ext cx="7772400" cy="381000"/>
          </a:xfrm>
          <a:noFill/>
        </p:spPr>
        <p:txBody>
          <a:bodyPr/>
          <a:lstStyle/>
          <a:p>
            <a:pPr algn="ctr">
              <a:buFontTx/>
              <a:buNone/>
            </a:pPr>
            <a:r>
              <a:rPr lang="en-US" altLang="en-US" sz="2000" dirty="0" smtClean="0"/>
              <a:t>Date:</a:t>
            </a:r>
            <a:r>
              <a:rPr lang="en-US" altLang="en-US" sz="2000" b="0" dirty="0" smtClean="0"/>
              <a:t> 2017-03-07</a:t>
            </a:r>
          </a:p>
        </p:txBody>
      </p:sp>
      <p:graphicFrame>
        <p:nvGraphicFramePr>
          <p:cNvPr id="1026" name="Object 11"/>
          <p:cNvGraphicFramePr>
            <a:graphicFrameLocks noChangeAspect="1"/>
          </p:cNvGraphicFramePr>
          <p:nvPr>
            <p:extLst>
              <p:ext uri="{D42A27DB-BD31-4B8C-83A1-F6EECF244321}">
                <p14:modId xmlns:p14="http://schemas.microsoft.com/office/powerpoint/2010/main" xmlns="" val="3404596684"/>
              </p:ext>
            </p:extLst>
          </p:nvPr>
        </p:nvGraphicFramePr>
        <p:xfrm>
          <a:off x="652463" y="3419475"/>
          <a:ext cx="8396287" cy="2257425"/>
        </p:xfrm>
        <a:graphic>
          <a:graphicData uri="http://schemas.openxmlformats.org/presentationml/2006/ole">
            <p:oleObj spid="_x0000_s1081" name="Document" r:id="rId4" imgW="8317019" imgH="2241301" progId="Word.Document.8">
              <p:embed/>
            </p:oleObj>
          </a:graphicData>
        </a:graphic>
      </p:graphicFrame>
      <p:sp>
        <p:nvSpPr>
          <p:cNvPr id="1032" name="Rectangle 12"/>
          <p:cNvSpPr>
            <a:spLocks noChangeArrowheads="1"/>
          </p:cNvSpPr>
          <p:nvPr/>
        </p:nvSpPr>
        <p:spPr bwMode="auto">
          <a:xfrm>
            <a:off x="685800" y="2362200"/>
            <a:ext cx="4419600" cy="381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spcBef>
                <a:spcPct val="20000"/>
              </a:spcBef>
            </a:pPr>
            <a:r>
              <a:rPr lang="en-US" altLang="en-US" sz="2000" b="1" dirty="0" smtClean="0"/>
              <a:t>Authors:</a:t>
            </a:r>
            <a:endParaRPr lang="en-US" altLang="en-US" sz="2000" dirty="0"/>
          </a:p>
        </p:txBody>
      </p:sp>
      <p:sp>
        <p:nvSpPr>
          <p:cNvPr id="8"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4" name="Slide Number Placeholder 4"/>
          <p:cNvSpPr>
            <a:spLocks noGrp="1"/>
          </p:cNvSpPr>
          <p:nvPr>
            <p:ph type="sldNum" sz="quarter" idx="12"/>
          </p:nvPr>
        </p:nvSpPr>
        <p:spPr>
          <a:noFill/>
        </p:spPr>
        <p:txBody>
          <a:bodyPr/>
          <a:lstStyle/>
          <a:p>
            <a:r>
              <a:rPr lang="en-US" altLang="en-US"/>
              <a:t>Slide </a:t>
            </a:r>
            <a:fld id="{649362F1-FD8B-4A7F-A578-92DE50CF8BBA}" type="slidenum">
              <a:rPr lang="en-US" altLang="en-US"/>
              <a:pPr/>
              <a:t>10</a:t>
            </a:fld>
            <a:endParaRPr lang="en-US" altLang="en-US"/>
          </a:p>
        </p:txBody>
      </p:sp>
      <p:sp>
        <p:nvSpPr>
          <p:cNvPr id="12293" name="Rectangle 2"/>
          <p:cNvSpPr>
            <a:spLocks noGrp="1" noChangeArrowheads="1"/>
          </p:cNvSpPr>
          <p:nvPr>
            <p:ph type="title"/>
          </p:nvPr>
        </p:nvSpPr>
        <p:spPr>
          <a:xfrm>
            <a:off x="685800" y="685800"/>
            <a:ext cx="7772400" cy="609600"/>
          </a:xfrm>
        </p:spPr>
        <p:txBody>
          <a:bodyPr/>
          <a:lstStyle/>
          <a:p>
            <a:pPr>
              <a:defRPr/>
            </a:pPr>
            <a:r>
              <a:rPr lang="en-US" sz="2800" u="sng" dirty="0" smtClean="0">
                <a:solidFill>
                  <a:schemeClr val="accent2">
                    <a:lumMod val="75000"/>
                  </a:schemeClr>
                </a:solidFill>
              </a:rPr>
              <a:t>Other Guidelines for IEEE WG Meetings</a:t>
            </a:r>
          </a:p>
        </p:txBody>
      </p:sp>
      <p:sp>
        <p:nvSpPr>
          <p:cNvPr id="20486" name="Text Box 5"/>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en-US" sz="1800" b="1" u="sng"/>
              <a:t>Slide #4</a:t>
            </a:r>
            <a:endParaRPr lang="en-US" altLang="en-US" sz="2400"/>
          </a:p>
        </p:txBody>
      </p:sp>
      <p:sp>
        <p:nvSpPr>
          <p:cNvPr id="20487" name="Rectangle 4"/>
          <p:cNvSpPr>
            <a:spLocks noChangeArrowheads="1"/>
          </p:cNvSpPr>
          <p:nvPr/>
        </p:nvSpPr>
        <p:spPr bwMode="auto">
          <a:xfrm>
            <a:off x="533400" y="1524000"/>
            <a:ext cx="8229600" cy="51816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altLang="en-US" sz="700" u="sng">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Tx/>
              <a:buChar char="•"/>
            </a:pPr>
            <a:r>
              <a:rPr lang="en-US" altLang="en-US" sz="1800" b="1">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Arial" pitchFamily="34" charset="0"/>
              <a:buChar char="•"/>
            </a:pPr>
            <a:r>
              <a:rPr lang="en-US" altLang="en-US" sz="1600" b="1">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Arial" pitchFamily="34" charset="0"/>
              <a:buChar char="•"/>
            </a:pPr>
            <a:r>
              <a:rPr lang="en-US" altLang="en-US" sz="1600" b="1">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Tx/>
              <a:buChar char="•"/>
            </a:pPr>
            <a:r>
              <a:rPr lang="en-US" altLang="en-US" sz="1400">
                <a:solidFill>
                  <a:srgbClr val="000099"/>
                </a:solidFill>
                <a:latin typeface="Arial" pitchFamily="34" charset="0"/>
              </a:rPr>
              <a:t>Relative costs, including licensing costs of essential patent claims, of different technical approaches January be discussed in standards development meetings. </a:t>
            </a:r>
          </a:p>
          <a:p>
            <a:pPr marL="1600200" lvl="3" indent="-228600">
              <a:lnSpc>
                <a:spcPct val="80000"/>
              </a:lnSpc>
              <a:spcBef>
                <a:spcPct val="20000"/>
              </a:spcBef>
              <a:spcAft>
                <a:spcPct val="40000"/>
              </a:spcAft>
              <a:buClr>
                <a:srgbClr val="CC3300"/>
              </a:buClr>
              <a:buSzPct val="50000"/>
              <a:buFont typeface="Arial" pitchFamily="34" charset="0"/>
              <a:buChar char="•"/>
            </a:pPr>
            <a:r>
              <a:rPr lang="en-GB" altLang="en-US" sz="1400">
                <a:solidFill>
                  <a:srgbClr val="000099"/>
                </a:solidFill>
                <a:latin typeface="Arial" pitchFamily="34" charset="0"/>
              </a:rPr>
              <a:t>Technical considerations remain primary focus</a:t>
            </a:r>
            <a:endParaRPr lang="en-US" altLang="en-US" sz="140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Arial" pitchFamily="34" charset="0"/>
              <a:buChar char="•"/>
            </a:pPr>
            <a:r>
              <a:rPr lang="en-US" altLang="en-US" sz="1600" b="1">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Arial" pitchFamily="34" charset="0"/>
              <a:buChar char="•"/>
            </a:pPr>
            <a:r>
              <a:rPr lang="en-US" altLang="en-US" sz="1600" b="1">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Arial" pitchFamily="34" charset="0"/>
              <a:buChar char="•"/>
            </a:pPr>
            <a:r>
              <a:rPr lang="en-US" altLang="en-US" sz="1600" b="1">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altLang="en-US" sz="1000" b="1">
                <a:solidFill>
                  <a:srgbClr val="000099"/>
                </a:solidFill>
                <a:latin typeface="Arial" pitchFamily="34" charset="0"/>
              </a:rPr>
              <a:t>---------------------------------------------------------------   </a:t>
            </a:r>
            <a:endParaRPr lang="en-US" altLang="en-US" b="1">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altLang="en-US" b="1">
                <a:solidFill>
                  <a:srgbClr val="000099"/>
                </a:solidFill>
                <a:latin typeface="Arial" pitchFamily="34" charset="0"/>
              </a:rPr>
              <a:t>See </a:t>
            </a:r>
            <a:r>
              <a:rPr lang="en-US" altLang="en-US" b="1" i="1">
                <a:solidFill>
                  <a:srgbClr val="000099"/>
                </a:solidFill>
                <a:latin typeface="Arial" pitchFamily="34" charset="0"/>
              </a:rPr>
              <a:t>IEEE-SA Standards Board Operations Manual</a:t>
            </a:r>
            <a:r>
              <a:rPr lang="en-US" altLang="en-US" b="1">
                <a:solidFill>
                  <a:srgbClr val="000099"/>
                </a:solidFill>
                <a:latin typeface="Arial" pitchFamily="34" charset="0"/>
              </a:rPr>
              <a:t>, clause 5.3.10 and </a:t>
            </a:r>
            <a:r>
              <a:rPr lang="en-GB" altLang="en-US" b="1">
                <a:solidFill>
                  <a:srgbClr val="000099"/>
                </a:solidFill>
                <a:latin typeface="Arial" pitchFamily="34" charset="0"/>
              </a:rPr>
              <a:t>“Promoting Competition and Innovation: What You Need to Know about the IEEE Standards Association's Antitrust and Competition Policy”</a:t>
            </a:r>
            <a:r>
              <a:rPr lang="en-US" altLang="en-US" b="1">
                <a:solidFill>
                  <a:srgbClr val="000099"/>
                </a:solidFill>
                <a:latin typeface="Arial" pitchFamily="34" charset="0"/>
              </a:rPr>
              <a:t> for more details.</a:t>
            </a:r>
          </a:p>
        </p:txBody>
      </p:sp>
      <p:sp>
        <p:nvSpPr>
          <p:cNvPr id="9" name="页脚占位符 5"/>
          <p:cNvSpPr>
            <a:spLocks noGrp="1"/>
          </p:cNvSpPr>
          <p:nvPr>
            <p:ph type="ftr" sz="quarter" idx="3"/>
          </p:nvPr>
        </p:nvSpPr>
        <p:spPr>
          <a:xfrm>
            <a:off x="7089291" y="6475413"/>
            <a:ext cx="1259961" cy="184666"/>
          </a:xfrm>
        </p:spPr>
        <p:txBody>
          <a:bodyPr/>
          <a:lstStyle/>
          <a:p>
            <a:pPr>
              <a:defRPr/>
            </a:pPr>
            <a:r>
              <a:rPr lang="en-US" dirty="0" smtClean="0"/>
              <a:t>Bo Sun (ZTE</a:t>
            </a:r>
            <a:r>
              <a:rPr lang="en-US" dirty="0"/>
              <a:t>) , et al</a:t>
            </a:r>
          </a:p>
        </p:txBody>
      </p:sp>
      <p:sp>
        <p:nvSpPr>
          <p:cNvPr id="10" name="Rectangle 4"/>
          <p:cNvSpPr>
            <a:spLocks noGrp="1" noChangeArrowheads="1"/>
          </p:cNvSpPr>
          <p:nvPr>
            <p:ph type="dt" sz="quarter" idx="10"/>
          </p:nvPr>
        </p:nvSpPr>
        <p:spPr>
          <a:xfrm>
            <a:off x="696913" y="332601"/>
            <a:ext cx="951222"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 2017</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altLang="en-US" smtClean="0"/>
              <a:t>Participation in IEEE 802 Meetings</a:t>
            </a:r>
          </a:p>
        </p:txBody>
      </p:sp>
      <p:sp>
        <p:nvSpPr>
          <p:cNvPr id="6" name="Content Placeholder 5"/>
          <p:cNvSpPr>
            <a:spLocks noGrp="1"/>
          </p:cNvSpPr>
          <p:nvPr>
            <p:ph idx="1"/>
          </p:nvPr>
        </p:nvSpPr>
        <p:spPr>
          <a:xfrm>
            <a:off x="723900" y="1676400"/>
            <a:ext cx="7772400" cy="4572000"/>
          </a:xfrm>
        </p:spPr>
        <p:txBody>
          <a:bodyPr/>
          <a:lstStyle/>
          <a:p>
            <a:r>
              <a:rPr lang="en-US" altLang="zh-CN" sz="1600" smtClean="0"/>
              <a:t>All participation in IEEE 802 Working Group meetings is on an individual basis</a:t>
            </a:r>
          </a:p>
          <a:p>
            <a:pPr>
              <a:buFontTx/>
              <a:buNone/>
            </a:pPr>
            <a:r>
              <a:rPr lang="en-GB" sz="1400" i="1" smtClean="0"/>
              <a:t>•     Participants in the IEEE standards development individual process shall act based on their qualifications and experience. (</a:t>
            </a:r>
            <a:r>
              <a:rPr lang="en-GB" sz="1400" i="1" smtClean="0">
                <a:hlinkClick r:id="rId2"/>
              </a:rPr>
              <a:t>https://standards.ieee.org/develop/policies/bylaws/sb_bylaws.pdf</a:t>
            </a:r>
            <a:r>
              <a:rPr lang="en-GB" sz="1400" i="1" smtClean="0"/>
              <a:t>  section 5.2.1)</a:t>
            </a:r>
            <a:endParaRPr lang="en-US" altLang="zh-CN" sz="1400" smtClean="0"/>
          </a:p>
          <a:p>
            <a:pPr>
              <a:buFontTx/>
              <a:buNone/>
            </a:pPr>
            <a:r>
              <a:rPr lang="en-US" altLang="zh-CN" sz="1400" smtClean="0"/>
              <a:t>•    </a:t>
            </a:r>
            <a:r>
              <a:rPr lang="en-US" altLang="zh-CN" sz="1400" i="1" smtClean="0"/>
              <a:t>IEEE 802 </a:t>
            </a:r>
            <a:r>
              <a:rPr lang="en-GB" sz="1400" i="1" smtClean="0"/>
              <a:t>Working Group membership is by individual; “Working Group members shall participate in the consensus process in a manner consistent with their professional expert opinion as individuals, and not as organizational representatives”. (</a:t>
            </a:r>
            <a:r>
              <a:rPr lang="en-GB" sz="1400" i="1" u="sng" smtClean="0">
                <a:hlinkClick r:id="rId3"/>
              </a:rPr>
              <a:t>http://ieee802.org/PNP/approved/IEEE_802_WG_PandP_v19.pdf</a:t>
            </a:r>
            <a:r>
              <a:rPr lang="en-GB" sz="1400" i="1" smtClean="0"/>
              <a:t> section 4.2.1)</a:t>
            </a:r>
            <a:endParaRPr lang="en-US" altLang="zh-CN" sz="1400" smtClean="0"/>
          </a:p>
          <a:p>
            <a:r>
              <a:rPr lang="en-US" altLang="zh-CN" sz="1400" smtClean="0"/>
              <a:t>You have an obligation to act and vote as an individual and not under the direction of any other individual or group. Your obligation to act and vote as an individual applies in all cases, regardless of any external commitments, agreements, contracts, or orders. </a:t>
            </a:r>
          </a:p>
          <a:p>
            <a:r>
              <a:rPr lang="en-US" altLang="zh-CN" sz="1400" smtClean="0"/>
              <a:t>You shall not direct the actions or votes of any other member of an IEEE 802 Working Group or retaliate against any other member for their actions or votes within IEEE 802 Working Group meetings, see </a:t>
            </a:r>
            <a:r>
              <a:rPr lang="en-US" altLang="zh-CN" sz="1400" u="sng" smtClean="0">
                <a:hlinkClick r:id="rId4"/>
              </a:rPr>
              <a:t>https://standards.ieee.org/develop/policies/bylaws/sb_bylaws.pdf </a:t>
            </a:r>
            <a:r>
              <a:rPr lang="en-US" altLang="zh-CN" sz="1400" smtClean="0"/>
              <a:t> section 5.2.1.3 and </a:t>
            </a:r>
            <a:r>
              <a:rPr lang="en-GB" sz="1400" u="sng" smtClean="0">
                <a:hlinkClick r:id="rId3"/>
              </a:rPr>
              <a:t>http://ieee802.org/PNP/approved/IEEE_802_WG_PandP_v19.pdf</a:t>
            </a:r>
            <a:r>
              <a:rPr lang="en-GB" sz="1400" smtClean="0"/>
              <a:t>  section 3.4.1, list item x</a:t>
            </a:r>
            <a:endParaRPr lang="en-US" altLang="zh-CN" sz="1400" smtClean="0"/>
          </a:p>
          <a:p>
            <a:pPr>
              <a:buFontTx/>
              <a:buNone/>
            </a:pPr>
            <a:r>
              <a:rPr lang="en-US" altLang="zh-CN" sz="1600" smtClean="0"/>
              <a:t>By participating in IEEE 802 meetings, you accept these requirements.  If you do not agree to these policies then you shall not participate.</a:t>
            </a:r>
          </a:p>
          <a:p>
            <a:endParaRPr lang="en-US" altLang="zh-CN" sz="1400" smtClean="0"/>
          </a:p>
        </p:txBody>
      </p:sp>
      <p:sp>
        <p:nvSpPr>
          <p:cNvPr id="22534" name="Slide Number Placeholder 4"/>
          <p:cNvSpPr>
            <a:spLocks noGrp="1"/>
          </p:cNvSpPr>
          <p:nvPr>
            <p:ph type="sldNum" sz="quarter" idx="12"/>
          </p:nvPr>
        </p:nvSpPr>
        <p:spPr>
          <a:noFill/>
        </p:spPr>
        <p:txBody>
          <a:bodyPr/>
          <a:lstStyle/>
          <a:p>
            <a:r>
              <a:rPr lang="en-US" altLang="en-US"/>
              <a:t>Slide </a:t>
            </a:r>
            <a:fld id="{28127B5F-53FB-4BB2-A137-E4010B9105CB}" type="slidenum">
              <a:rPr lang="en-US" altLang="en-US"/>
              <a:pPr/>
              <a:t>11</a:t>
            </a:fld>
            <a:endParaRPr lang="en-US" altLang="en-US"/>
          </a:p>
        </p:txBody>
      </p:sp>
      <p:sp>
        <p:nvSpPr>
          <p:cNvPr id="8" name="页脚占位符 5"/>
          <p:cNvSpPr>
            <a:spLocks noGrp="1"/>
          </p:cNvSpPr>
          <p:nvPr>
            <p:ph type="ftr" sz="quarter" idx="3"/>
          </p:nvPr>
        </p:nvSpPr>
        <p:spPr>
          <a:xfrm>
            <a:off x="7283964" y="6475413"/>
            <a:ext cx="1259961" cy="184666"/>
          </a:xfrm>
        </p:spPr>
        <p:txBody>
          <a:bodyPr/>
          <a:lstStyle/>
          <a:p>
            <a:pPr>
              <a:defRPr/>
            </a:pPr>
            <a:r>
              <a:rPr lang="en-US" dirty="0" smtClean="0"/>
              <a:t>Bo Sun (ZTE</a:t>
            </a:r>
            <a:r>
              <a:rPr lang="en-US" dirty="0"/>
              <a:t>) , et al</a:t>
            </a:r>
          </a:p>
        </p:txBody>
      </p:sp>
      <p:sp>
        <p:nvSpPr>
          <p:cNvPr id="9" name="Rectangle 4"/>
          <p:cNvSpPr>
            <a:spLocks noGrp="1" noChangeArrowheads="1"/>
          </p:cNvSpPr>
          <p:nvPr>
            <p:ph type="dt" sz="quarter" idx="10"/>
          </p:nvPr>
        </p:nvSpPr>
        <p:spPr>
          <a:xfrm>
            <a:off x="696913" y="332601"/>
            <a:ext cx="951222"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 2017</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smtClean="0"/>
              <a:t>Ad Hoc Groups Operation</a:t>
            </a:r>
          </a:p>
        </p:txBody>
      </p:sp>
      <p:sp>
        <p:nvSpPr>
          <p:cNvPr id="25603" name="Content Placeholder 2"/>
          <p:cNvSpPr>
            <a:spLocks noGrp="1"/>
          </p:cNvSpPr>
          <p:nvPr>
            <p:ph idx="1"/>
          </p:nvPr>
        </p:nvSpPr>
        <p:spPr>
          <a:xfrm>
            <a:off x="685800" y="1676400"/>
            <a:ext cx="7772400" cy="4114800"/>
          </a:xfrm>
        </p:spPr>
        <p:txBody>
          <a:bodyPr/>
          <a:lstStyle/>
          <a:p>
            <a:r>
              <a:rPr lang="en-US" altLang="en-US" dirty="0" smtClean="0"/>
              <a:t>Straw Polls are only allowed during Ad Hoc group meeting // no motions, anyone can vote</a:t>
            </a:r>
          </a:p>
          <a:p>
            <a:r>
              <a:rPr lang="en-US" altLang="en-US" dirty="0" smtClean="0"/>
              <a:t>A straw poll needs to achieves at least 75% to be converted to a motion at the TG level.</a:t>
            </a:r>
          </a:p>
          <a:p>
            <a:pPr lvl="1"/>
            <a:r>
              <a:rPr lang="en-US" altLang="en-US" dirty="0" smtClean="0">
                <a:solidFill>
                  <a:srgbClr val="FF0000"/>
                </a:solidFill>
              </a:rPr>
              <a:t>Pre-Meeting week: focus on consensus CID resolutions, leave controversial topics in main IEEE meeting</a:t>
            </a:r>
            <a:r>
              <a:rPr lang="en-US" altLang="en-US" dirty="0" smtClean="0"/>
              <a:t>.</a:t>
            </a:r>
          </a:p>
          <a:p>
            <a:r>
              <a:rPr lang="en-US" altLang="en-US" dirty="0" smtClean="0"/>
              <a:t>Each Presentation is suggested to have </a:t>
            </a:r>
            <a:r>
              <a:rPr lang="en-US" altLang="en-US" dirty="0" smtClean="0">
                <a:solidFill>
                  <a:srgbClr val="FF0000"/>
                </a:solidFill>
              </a:rPr>
              <a:t>30</a:t>
            </a:r>
            <a:r>
              <a:rPr lang="en-US" altLang="en-US" dirty="0" smtClean="0"/>
              <a:t> minutes including presenting and Q&amp;A.</a:t>
            </a:r>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12</a:t>
            </a:fld>
            <a:endParaRPr lang="en-US" altLang="en-US"/>
          </a:p>
        </p:txBody>
      </p:sp>
      <p:sp>
        <p:nvSpPr>
          <p:cNvPr id="8" name="页脚占位符 5"/>
          <p:cNvSpPr>
            <a:spLocks noGrp="1"/>
          </p:cNvSpPr>
          <p:nvPr>
            <p:ph type="ftr" sz="quarter" idx="3"/>
          </p:nvPr>
        </p:nvSpPr>
        <p:spPr>
          <a:xfrm>
            <a:off x="7283964" y="6475413"/>
            <a:ext cx="1259961" cy="184666"/>
          </a:xfrm>
        </p:spPr>
        <p:txBody>
          <a:bodyPr/>
          <a:lstStyle/>
          <a:p>
            <a:pPr>
              <a:defRPr/>
            </a:pPr>
            <a:r>
              <a:rPr lang="en-US" dirty="0" smtClean="0"/>
              <a:t>Bo Sun (ZTE</a:t>
            </a:r>
            <a:r>
              <a:rPr lang="en-US" dirty="0"/>
              <a:t>) , et al</a:t>
            </a:r>
          </a:p>
        </p:txBody>
      </p:sp>
      <p:sp>
        <p:nvSpPr>
          <p:cNvPr id="9" name="Rectangle 4"/>
          <p:cNvSpPr>
            <a:spLocks noGrp="1" noChangeArrowheads="1"/>
          </p:cNvSpPr>
          <p:nvPr>
            <p:ph type="dt" sz="quarter" idx="10"/>
          </p:nvPr>
        </p:nvSpPr>
        <p:spPr>
          <a:xfrm>
            <a:off x="696913" y="332601"/>
            <a:ext cx="951222"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 2017</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TGax</a:t>
            </a:r>
            <a:r>
              <a:rPr lang="en-US" dirty="0" smtClean="0"/>
              <a:t> PHY </a:t>
            </a:r>
            <a:r>
              <a:rPr lang="en-US" dirty="0" err="1" smtClean="0"/>
              <a:t>Adhoc</a:t>
            </a:r>
            <a:r>
              <a:rPr lang="en-US" dirty="0" smtClean="0"/>
              <a:t> Pre-Meeting Schedule</a:t>
            </a:r>
            <a:endParaRPr lang="en-US" dirty="0"/>
          </a:p>
        </p:txBody>
      </p:sp>
      <p:sp>
        <p:nvSpPr>
          <p:cNvPr id="5" name="Slide Number Placeholder 4"/>
          <p:cNvSpPr>
            <a:spLocks noGrp="1"/>
          </p:cNvSpPr>
          <p:nvPr>
            <p:ph type="sldNum" sz="quarter" idx="12"/>
          </p:nvPr>
        </p:nvSpPr>
        <p:spPr/>
        <p:txBody>
          <a:bodyPr/>
          <a:lstStyle/>
          <a:p>
            <a:r>
              <a:rPr lang="en-US" altLang="en-US" smtClean="0"/>
              <a:t>Slide </a:t>
            </a:r>
            <a:fld id="{8B9CC4A4-AD29-475B-8067-76907FC008B3}" type="slidenum">
              <a:rPr lang="en-US" altLang="en-US" smtClean="0"/>
              <a:pPr/>
              <a:t>13</a:t>
            </a:fld>
            <a:endParaRPr lang="en-US" altLang="en-US"/>
          </a:p>
        </p:txBody>
      </p:sp>
      <p:sp>
        <p:nvSpPr>
          <p:cNvPr id="6" name="Footer Placeholder 5"/>
          <p:cNvSpPr>
            <a:spLocks noGrp="1"/>
          </p:cNvSpPr>
          <p:nvPr>
            <p:ph type="ftr" sz="quarter" idx="3"/>
          </p:nvPr>
        </p:nvSpPr>
        <p:spPr>
          <a:xfrm>
            <a:off x="7610977" y="6475413"/>
            <a:ext cx="932948" cy="184666"/>
          </a:xfrm>
        </p:spPr>
        <p:txBody>
          <a:bodyPr/>
          <a:lstStyle/>
          <a:p>
            <a:pPr>
              <a:defRPr/>
            </a:pPr>
            <a:r>
              <a:rPr lang="en-US" dirty="0" smtClean="0"/>
              <a:t>Bo Sun (ZTE))</a:t>
            </a:r>
            <a:endParaRPr lang="en-US" dirty="0"/>
          </a:p>
        </p:txBody>
      </p:sp>
      <p:sp>
        <p:nvSpPr>
          <p:cNvPr id="11" name="TextBox 10"/>
          <p:cNvSpPr txBox="1"/>
          <p:nvPr/>
        </p:nvSpPr>
        <p:spPr>
          <a:xfrm>
            <a:off x="642893" y="1600200"/>
            <a:ext cx="8464639" cy="4216539"/>
          </a:xfrm>
          <a:prstGeom prst="rect">
            <a:avLst/>
          </a:prstGeom>
          <a:noFill/>
        </p:spPr>
        <p:txBody>
          <a:bodyPr wrap="square" rtlCol="0">
            <a:spAutoFit/>
          </a:bodyPr>
          <a:lstStyle/>
          <a:p>
            <a:r>
              <a:rPr lang="en-US" sz="1800" b="1" dirty="0"/>
              <a:t>Wednesday, March 8:</a:t>
            </a:r>
          </a:p>
          <a:p>
            <a:r>
              <a:rPr lang="en-US" sz="1800" dirty="0"/>
              <a:t> </a:t>
            </a:r>
            <a:r>
              <a:rPr lang="en-US" sz="1800" dirty="0" smtClean="0"/>
              <a:t>PHY </a:t>
            </a:r>
            <a:r>
              <a:rPr lang="en-US" sz="1800" dirty="0"/>
              <a:t>ad hoc                          10:00 – </a:t>
            </a:r>
            <a:r>
              <a:rPr lang="en-US" sz="1800" dirty="0" smtClean="0"/>
              <a:t>12:00</a:t>
            </a:r>
            <a:endParaRPr lang="en-US" sz="1800" dirty="0"/>
          </a:p>
          <a:p>
            <a:pPr lvl="0"/>
            <a:r>
              <a:rPr lang="en-US" sz="1800" dirty="0" smtClean="0"/>
              <a:t>Lunch</a:t>
            </a:r>
            <a:r>
              <a:rPr lang="en-US" sz="1800" dirty="0"/>
              <a:t>                                    12:00 – 1:00</a:t>
            </a:r>
          </a:p>
          <a:p>
            <a:pPr lvl="0"/>
            <a:r>
              <a:rPr lang="en-US" sz="1800" dirty="0"/>
              <a:t>PHY ad hoc                          1:00 – 6:00 (including one break)</a:t>
            </a:r>
          </a:p>
          <a:p>
            <a:r>
              <a:rPr lang="en-US" sz="1800" dirty="0"/>
              <a:t> </a:t>
            </a:r>
          </a:p>
          <a:p>
            <a:r>
              <a:rPr lang="en-US" sz="1800" b="1" dirty="0"/>
              <a:t>Thursday, March 9:</a:t>
            </a:r>
          </a:p>
          <a:p>
            <a:r>
              <a:rPr lang="en-US" sz="1800" dirty="0"/>
              <a:t> </a:t>
            </a:r>
            <a:r>
              <a:rPr lang="en-US" sz="1800" dirty="0" smtClean="0"/>
              <a:t>PHY </a:t>
            </a:r>
            <a:r>
              <a:rPr lang="en-US" sz="1800" dirty="0"/>
              <a:t>ad hoc                          </a:t>
            </a:r>
            <a:r>
              <a:rPr lang="en-US" sz="1800" dirty="0" smtClean="0"/>
              <a:t>09:30 </a:t>
            </a:r>
            <a:r>
              <a:rPr lang="en-US" sz="1800" dirty="0"/>
              <a:t>– 12:00 </a:t>
            </a:r>
            <a:endParaRPr lang="en-US" sz="1800" dirty="0" smtClean="0"/>
          </a:p>
          <a:p>
            <a:r>
              <a:rPr lang="en-US" sz="1800" dirty="0"/>
              <a:t> </a:t>
            </a:r>
            <a:r>
              <a:rPr lang="en-US" sz="1800" dirty="0" smtClean="0"/>
              <a:t>Lunch</a:t>
            </a:r>
            <a:r>
              <a:rPr lang="en-US" sz="1800" dirty="0"/>
              <a:t>                                    12:00 – 1:00</a:t>
            </a:r>
          </a:p>
          <a:p>
            <a:pPr lvl="0"/>
            <a:r>
              <a:rPr lang="en-US" sz="1800" dirty="0"/>
              <a:t>PHY ad hoc                          </a:t>
            </a:r>
            <a:r>
              <a:rPr lang="en-US" sz="1800" dirty="0" smtClean="0"/>
              <a:t>1:30 </a:t>
            </a:r>
            <a:r>
              <a:rPr lang="en-US" sz="1800" dirty="0"/>
              <a:t>– 6:00 (including one break)</a:t>
            </a:r>
          </a:p>
          <a:p>
            <a:r>
              <a:rPr lang="en-US" sz="1800" dirty="0"/>
              <a:t> </a:t>
            </a:r>
          </a:p>
          <a:p>
            <a:r>
              <a:rPr lang="en-US" sz="1800" b="1" dirty="0"/>
              <a:t>Friday, March 10:</a:t>
            </a:r>
          </a:p>
          <a:p>
            <a:r>
              <a:rPr lang="en-US" sz="1800" dirty="0"/>
              <a:t> </a:t>
            </a:r>
            <a:r>
              <a:rPr lang="en-US" sz="1800" dirty="0" smtClean="0"/>
              <a:t>PHY </a:t>
            </a:r>
            <a:r>
              <a:rPr lang="en-US" sz="1800" dirty="0"/>
              <a:t>ad hoc                          </a:t>
            </a:r>
            <a:r>
              <a:rPr lang="en-US" sz="1800" dirty="0" smtClean="0"/>
              <a:t>09:30 </a:t>
            </a:r>
            <a:r>
              <a:rPr lang="en-US" sz="1800" dirty="0"/>
              <a:t>– </a:t>
            </a:r>
            <a:r>
              <a:rPr lang="en-US" sz="1800" dirty="0" smtClean="0"/>
              <a:t>12:00</a:t>
            </a:r>
            <a:endParaRPr lang="en-US" sz="1800" dirty="0"/>
          </a:p>
          <a:p>
            <a:pPr lvl="0"/>
            <a:r>
              <a:rPr lang="en-US" sz="1800" dirty="0" smtClean="0"/>
              <a:t>Lunch</a:t>
            </a:r>
            <a:r>
              <a:rPr lang="en-US" sz="1800" dirty="0"/>
              <a:t>                                    12:00 – 1:00</a:t>
            </a:r>
          </a:p>
          <a:p>
            <a:pPr lvl="0"/>
            <a:r>
              <a:rPr lang="en-US" sz="1800" dirty="0"/>
              <a:t>PHY ad hoc                          1:00 – 4:00 (hard stop)</a:t>
            </a:r>
          </a:p>
          <a:p>
            <a:endParaRPr lang="zh-CN" altLang="en-US" sz="1600" u="sng" dirty="0">
              <a:solidFill>
                <a:srgbClr val="0070C0"/>
              </a:solidFill>
            </a:endParaRPr>
          </a:p>
        </p:txBody>
      </p:sp>
      <p:sp>
        <p:nvSpPr>
          <p:cNvPr id="12" name="Rectangle 4"/>
          <p:cNvSpPr>
            <a:spLocks noGrp="1" noChangeArrowheads="1"/>
          </p:cNvSpPr>
          <p:nvPr>
            <p:ph type="dt" sz="quarter" idx="10"/>
          </p:nvPr>
        </p:nvSpPr>
        <p:spPr>
          <a:xfrm>
            <a:off x="696913" y="332601"/>
            <a:ext cx="951222"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 2017</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1"/>
          <p:cNvSpPr>
            <a:spLocks noGrp="1"/>
          </p:cNvSpPr>
          <p:nvPr>
            <p:ph type="title"/>
          </p:nvPr>
        </p:nvSpPr>
        <p:spPr>
          <a:xfrm>
            <a:off x="685800" y="457200"/>
            <a:ext cx="7772400" cy="1066800"/>
          </a:xfrm>
        </p:spPr>
        <p:txBody>
          <a:bodyPr/>
          <a:lstStyle/>
          <a:p>
            <a:r>
              <a:rPr lang="en-US" altLang="en-US" dirty="0" smtClean="0"/>
              <a:t>PHY Submissions (1)</a:t>
            </a:r>
          </a:p>
        </p:txBody>
      </p:sp>
      <p:sp>
        <p:nvSpPr>
          <p:cNvPr id="2054"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2774C0D-C46E-4098-B5A1-9836ACE85E63}" type="slidenum">
              <a:rPr lang="en-US" altLang="en-US"/>
              <a:pPr/>
              <a:t>14</a:t>
            </a:fld>
            <a:endParaRPr lang="en-US" altLang="en-US"/>
          </a:p>
        </p:txBody>
      </p:sp>
      <p:sp>
        <p:nvSpPr>
          <p:cNvPr id="6" name="TextBox 5"/>
          <p:cNvSpPr txBox="1"/>
          <p:nvPr/>
        </p:nvSpPr>
        <p:spPr>
          <a:xfrm>
            <a:off x="1411288" y="1265953"/>
            <a:ext cx="5867400" cy="1323439"/>
          </a:xfrm>
          <a:prstGeom prst="rect">
            <a:avLst/>
          </a:prstGeom>
          <a:noFill/>
        </p:spPr>
        <p:txBody>
          <a:bodyPr wrap="square" rtlCol="0">
            <a:spAutoFit/>
          </a:bodyPr>
          <a:lstStyle/>
          <a:p>
            <a:r>
              <a:rPr lang="en-US" sz="1600" b="1" dirty="0" smtClean="0"/>
              <a:t>Notes:  </a:t>
            </a:r>
          </a:p>
          <a:p>
            <a:pPr marL="742950" lvl="1" indent="-285750">
              <a:buFont typeface="Arial" panose="020B0604020202020204" pitchFamily="34" charset="0"/>
              <a:buChar char="•"/>
            </a:pPr>
            <a:r>
              <a:rPr lang="en-US" sz="1600" b="1" dirty="0" smtClean="0">
                <a:solidFill>
                  <a:srgbClr val="00B050"/>
                </a:solidFill>
              </a:rPr>
              <a:t>Docs in green color have been presented. </a:t>
            </a:r>
          </a:p>
          <a:p>
            <a:pPr lvl="1">
              <a:buFont typeface="Arial" pitchFamily="34" charset="0"/>
              <a:buChar char="•"/>
            </a:pPr>
            <a:r>
              <a:rPr lang="en-US" sz="1600" b="1" dirty="0" smtClean="0">
                <a:solidFill>
                  <a:srgbClr val="FF0000"/>
                </a:solidFill>
              </a:rPr>
              <a:t>    Docs in red color have been withdrawn.</a:t>
            </a:r>
          </a:p>
          <a:p>
            <a:pPr lvl="1">
              <a:buFont typeface="Arial" pitchFamily="34" charset="0"/>
              <a:buChar char="•"/>
            </a:pPr>
            <a:r>
              <a:rPr lang="en-US" sz="1600" b="1" dirty="0" smtClean="0"/>
              <a:t>    Docs in black color have NOT been presented.</a:t>
            </a:r>
          </a:p>
          <a:p>
            <a:pPr lvl="1">
              <a:buFont typeface="Arial" pitchFamily="34" charset="0"/>
              <a:buChar char="•"/>
            </a:pPr>
            <a:r>
              <a:rPr lang="en-US" sz="1600" b="1" dirty="0" smtClean="0">
                <a:solidFill>
                  <a:srgbClr val="FFC000"/>
                </a:solidFill>
              </a:rPr>
              <a:t>    Docs presented but need more discussion or deferred</a:t>
            </a:r>
            <a:endParaRPr lang="en-US" sz="1600" b="1" dirty="0">
              <a:solidFill>
                <a:srgbClr val="FFC000"/>
              </a:solidFill>
            </a:endParaRPr>
          </a:p>
        </p:txBody>
      </p:sp>
      <p:sp>
        <p:nvSpPr>
          <p:cNvPr id="9" name="页脚占位符 5"/>
          <p:cNvSpPr>
            <a:spLocks noGrp="1"/>
          </p:cNvSpPr>
          <p:nvPr>
            <p:ph type="ftr" sz="quarter" idx="3"/>
          </p:nvPr>
        </p:nvSpPr>
        <p:spPr>
          <a:xfrm>
            <a:off x="7662273" y="6475413"/>
            <a:ext cx="881652" cy="184666"/>
          </a:xfrm>
        </p:spPr>
        <p:txBody>
          <a:bodyPr/>
          <a:lstStyle/>
          <a:p>
            <a:pPr>
              <a:defRPr/>
            </a:pPr>
            <a:r>
              <a:rPr lang="en-US" dirty="0" smtClean="0"/>
              <a:t>Bo Sun (ZTE)</a:t>
            </a:r>
            <a:endParaRPr lang="en-US" dirty="0"/>
          </a:p>
        </p:txBody>
      </p:sp>
      <p:sp>
        <p:nvSpPr>
          <p:cNvPr id="12" name="Rectangle 4"/>
          <p:cNvSpPr>
            <a:spLocks noGrp="1" noChangeArrowheads="1"/>
          </p:cNvSpPr>
          <p:nvPr>
            <p:ph type="dt" sz="quarter" idx="10"/>
          </p:nvPr>
        </p:nvSpPr>
        <p:spPr>
          <a:xfrm>
            <a:off x="696913" y="332601"/>
            <a:ext cx="951222"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 2017</a:t>
            </a:r>
          </a:p>
        </p:txBody>
      </p:sp>
      <p:sp>
        <p:nvSpPr>
          <p:cNvPr id="2" name="Rectangle 1"/>
          <p:cNvSpPr/>
          <p:nvPr/>
        </p:nvSpPr>
        <p:spPr>
          <a:xfrm>
            <a:off x="228600" y="2547244"/>
            <a:ext cx="9046469" cy="3970318"/>
          </a:xfrm>
          <a:prstGeom prst="rect">
            <a:avLst/>
          </a:prstGeom>
        </p:spPr>
        <p:txBody>
          <a:bodyPr wrap="square">
            <a:spAutoFit/>
          </a:bodyPr>
          <a:lstStyle/>
          <a:p>
            <a:pPr marL="171450" indent="-171450">
              <a:buFont typeface="Arial" panose="020B0604020202020204" pitchFamily="34" charset="0"/>
              <a:buChar char="•"/>
            </a:pPr>
            <a:r>
              <a:rPr lang="en-US" sz="1600" dirty="0" smtClean="0">
                <a:solidFill>
                  <a:srgbClr val="00B050"/>
                </a:solidFill>
              </a:rPr>
              <a:t>11-17-0243-02-00ax-cr-he-phy-introduction-part-1 (Lochan)</a:t>
            </a:r>
            <a:r>
              <a:rPr lang="en-US" sz="1600" dirty="0">
                <a:solidFill>
                  <a:srgbClr val="00B050"/>
                </a:solidFill>
              </a:rPr>
              <a:t> </a:t>
            </a:r>
            <a:r>
              <a:rPr lang="en-US" sz="1600" dirty="0" smtClean="0">
                <a:solidFill>
                  <a:srgbClr val="00B050"/>
                </a:solidFill>
              </a:rPr>
              <a:t>– </a:t>
            </a:r>
            <a:r>
              <a:rPr lang="en-US" sz="1600" dirty="0">
                <a:solidFill>
                  <a:srgbClr val="00B050"/>
                </a:solidFill>
              </a:rPr>
              <a:t>(1 CID </a:t>
            </a:r>
            <a:r>
              <a:rPr lang="en-US" sz="1600" dirty="0" smtClean="0">
                <a:solidFill>
                  <a:srgbClr val="00B050"/>
                </a:solidFill>
              </a:rPr>
              <a:t>left)</a:t>
            </a:r>
            <a:endParaRPr lang="en-US" sz="1600" dirty="0">
              <a:solidFill>
                <a:srgbClr val="00B050"/>
              </a:solidFill>
            </a:endParaRPr>
          </a:p>
          <a:p>
            <a:pPr marL="171450" indent="-171450">
              <a:buFont typeface="Arial" panose="020B0604020202020204" pitchFamily="34" charset="0"/>
              <a:buChar char="•"/>
            </a:pPr>
            <a:r>
              <a:rPr lang="en-US" sz="1600" dirty="0" smtClean="0">
                <a:solidFill>
                  <a:srgbClr val="00B050"/>
                </a:solidFill>
              </a:rPr>
              <a:t>11-17-0245-02-00ax-cr-he-phy-introduction-part-2 (Lochan) – (4 </a:t>
            </a:r>
            <a:r>
              <a:rPr lang="en-US" sz="1600" dirty="0">
                <a:solidFill>
                  <a:srgbClr val="00B050"/>
                </a:solidFill>
              </a:rPr>
              <a:t>CIDs </a:t>
            </a:r>
            <a:r>
              <a:rPr lang="en-US" sz="1600" dirty="0" smtClean="0">
                <a:solidFill>
                  <a:srgbClr val="00B050"/>
                </a:solidFill>
              </a:rPr>
              <a:t>left)</a:t>
            </a:r>
          </a:p>
          <a:p>
            <a:pPr marL="171450" indent="-171450">
              <a:buFont typeface="Arial" panose="020B0604020202020204" pitchFamily="34" charset="0"/>
              <a:buChar char="•"/>
            </a:pPr>
            <a:r>
              <a:rPr lang="en-US" sz="1600" dirty="0" smtClean="0">
                <a:solidFill>
                  <a:srgbClr val="00B050"/>
                </a:solidFill>
              </a:rPr>
              <a:t>11-17-0242-05-00ax-cr-he-phy-capabilities-part-2 (Lochan) </a:t>
            </a:r>
            <a:r>
              <a:rPr lang="en-US" sz="1600" dirty="0">
                <a:solidFill>
                  <a:srgbClr val="00B050"/>
                </a:solidFill>
              </a:rPr>
              <a:t>– (1 CID </a:t>
            </a:r>
            <a:r>
              <a:rPr lang="en-US" sz="1600" dirty="0" smtClean="0">
                <a:solidFill>
                  <a:srgbClr val="00B050"/>
                </a:solidFill>
              </a:rPr>
              <a:t>left)</a:t>
            </a:r>
            <a:endParaRPr lang="en-US" sz="1600" dirty="0">
              <a:solidFill>
                <a:srgbClr val="00B050"/>
              </a:solidFill>
            </a:endParaRPr>
          </a:p>
          <a:p>
            <a:pPr marL="171450" indent="-171450">
              <a:buFont typeface="Arial" panose="020B0604020202020204" pitchFamily="34" charset="0"/>
              <a:buChar char="•"/>
            </a:pPr>
            <a:r>
              <a:rPr lang="en-US" sz="1600" dirty="0" smtClean="0">
                <a:solidFill>
                  <a:srgbClr val="00B050"/>
                </a:solidFill>
              </a:rPr>
              <a:t>11-17-0244-02-00ax-cr-he-phy-capabilities-part-3 (Lochan)</a:t>
            </a:r>
            <a:r>
              <a:rPr lang="en-US" sz="1600" dirty="0">
                <a:solidFill>
                  <a:srgbClr val="00B050"/>
                </a:solidFill>
              </a:rPr>
              <a:t> – (1 CID </a:t>
            </a:r>
            <a:r>
              <a:rPr lang="en-US" sz="1600" dirty="0" smtClean="0">
                <a:solidFill>
                  <a:srgbClr val="00B050"/>
                </a:solidFill>
              </a:rPr>
              <a:t>left)</a:t>
            </a:r>
          </a:p>
          <a:p>
            <a:pPr marL="285750" lvl="0" indent="-285750">
              <a:buFont typeface="Arial" panose="020B0604020202020204" pitchFamily="34" charset="0"/>
              <a:buChar char="•"/>
            </a:pPr>
            <a:r>
              <a:rPr lang="en-US" sz="1600" dirty="0">
                <a:solidFill>
                  <a:srgbClr val="00B050"/>
                </a:solidFill>
              </a:rPr>
              <a:t>11-17-0246-00-00ax-cr-he-phy-introduction-part-3 (Lochan) </a:t>
            </a:r>
            <a:r>
              <a:rPr lang="en-US" sz="1600" dirty="0" smtClean="0">
                <a:solidFill>
                  <a:srgbClr val="00B050"/>
                </a:solidFill>
              </a:rPr>
              <a:t>–(4 </a:t>
            </a:r>
            <a:r>
              <a:rPr lang="en-US" sz="1600" dirty="0">
                <a:solidFill>
                  <a:srgbClr val="00B050"/>
                </a:solidFill>
              </a:rPr>
              <a:t>CIDs </a:t>
            </a:r>
            <a:r>
              <a:rPr lang="en-US" sz="1600" dirty="0" smtClean="0">
                <a:solidFill>
                  <a:srgbClr val="00B050"/>
                </a:solidFill>
              </a:rPr>
              <a:t>left)</a:t>
            </a:r>
            <a:endParaRPr lang="en-US" sz="1600" dirty="0">
              <a:solidFill>
                <a:srgbClr val="00B050"/>
              </a:solidFill>
            </a:endParaRPr>
          </a:p>
          <a:p>
            <a:pPr marL="285750" lvl="0" indent="-285750">
              <a:buFont typeface="Arial" panose="020B0604020202020204" pitchFamily="34" charset="0"/>
              <a:buChar char="•"/>
            </a:pPr>
            <a:r>
              <a:rPr lang="en-US" sz="1600" dirty="0">
                <a:solidFill>
                  <a:srgbClr val="00B050"/>
                </a:solidFill>
              </a:rPr>
              <a:t>11-17-0247-00-00ax-cr-he-phy-introduction-part-4 (Lochan</a:t>
            </a:r>
            <a:r>
              <a:rPr lang="en-US" sz="1600" dirty="0" smtClean="0">
                <a:solidFill>
                  <a:srgbClr val="00B050"/>
                </a:solidFill>
              </a:rPr>
              <a:t>)</a:t>
            </a:r>
            <a:endParaRPr lang="en-US" sz="1600" dirty="0">
              <a:solidFill>
                <a:srgbClr val="00B050"/>
              </a:solidFill>
            </a:endParaRPr>
          </a:p>
          <a:p>
            <a:pPr marL="285750" indent="-285750">
              <a:buFont typeface="Arial" panose="020B0604020202020204" pitchFamily="34" charset="0"/>
              <a:buChar char="•"/>
            </a:pPr>
            <a:r>
              <a:rPr lang="en-US" sz="1600" dirty="0" smtClean="0">
                <a:solidFill>
                  <a:srgbClr val="FFC000"/>
                </a:solidFill>
              </a:rPr>
              <a:t>11-17-0261-00-00ax-cr-he-phy-transmit-requirements-he-trig-ppdu-part-1 (Lochan) –will revisit </a:t>
            </a:r>
            <a:endParaRPr lang="en-US" sz="1600" dirty="0">
              <a:solidFill>
                <a:srgbClr val="FFC000"/>
              </a:solidFill>
            </a:endParaRPr>
          </a:p>
          <a:p>
            <a:pPr marL="171450" indent="-171450">
              <a:buFont typeface="Arial" panose="020B0604020202020204" pitchFamily="34" charset="0"/>
              <a:buChar char="•"/>
            </a:pPr>
            <a:r>
              <a:rPr lang="en-US" sz="1600" dirty="0" smtClean="0">
                <a:solidFill>
                  <a:srgbClr val="00B050"/>
                </a:solidFill>
              </a:rPr>
              <a:t>11-17-0303-00-00ax-cr-he-phy-beamforming-report-information-part-1 (Lochan)</a:t>
            </a:r>
          </a:p>
          <a:p>
            <a:pPr marL="171450" indent="-171450">
              <a:buFont typeface="Arial" panose="020B0604020202020204" pitchFamily="34" charset="0"/>
              <a:buChar char="•"/>
            </a:pPr>
            <a:r>
              <a:rPr lang="en-US" sz="1600" dirty="0">
                <a:solidFill>
                  <a:srgbClr val="FFC000"/>
                </a:solidFill>
              </a:rPr>
              <a:t>11-17-0305-00-00ax-11ax-comment-resolutions-for-clause-28-3-9 (Yan</a:t>
            </a:r>
            <a:r>
              <a:rPr lang="en-US" sz="1600" dirty="0" smtClean="0">
                <a:solidFill>
                  <a:srgbClr val="FFC000"/>
                </a:solidFill>
              </a:rPr>
              <a:t>) –will revisit</a:t>
            </a:r>
            <a:endParaRPr lang="en-US" sz="1600" dirty="0">
              <a:solidFill>
                <a:srgbClr val="FFC000"/>
              </a:solidFill>
            </a:endParaRPr>
          </a:p>
          <a:p>
            <a:pPr marL="171450" indent="-171450">
              <a:buFont typeface="Arial" panose="020B0604020202020204" pitchFamily="34" charset="0"/>
              <a:buChar char="•"/>
            </a:pPr>
            <a:r>
              <a:rPr lang="en-US" sz="1600" dirty="0" smtClean="0">
                <a:solidFill>
                  <a:srgbClr val="FFC000"/>
                </a:solidFill>
              </a:rPr>
              <a:t>11-17-0044-01-00ax-NDP-Short-Feedback-Design (Ron)</a:t>
            </a:r>
          </a:p>
          <a:p>
            <a:pPr marL="171450" indent="-171450">
              <a:buFont typeface="Arial" panose="020B0604020202020204" pitchFamily="34" charset="0"/>
              <a:buChar char="•"/>
            </a:pPr>
            <a:r>
              <a:rPr lang="en-US" sz="1600" dirty="0" smtClean="0">
                <a:solidFill>
                  <a:srgbClr val="00B050"/>
                </a:solidFill>
              </a:rPr>
              <a:t>11-17-0316-01-00ax-crs-for-clause-28-3-8-and-28-5 </a:t>
            </a:r>
            <a:r>
              <a:rPr lang="en-US" sz="1600" dirty="0" smtClean="0">
                <a:solidFill>
                  <a:srgbClr val="00B050"/>
                </a:solidFill>
              </a:rPr>
              <a:t>(Bin)</a:t>
            </a:r>
          </a:p>
          <a:p>
            <a:pPr marL="171450" indent="-171450">
              <a:buFont typeface="Arial" panose="020B0604020202020204" pitchFamily="34" charset="0"/>
              <a:buChar char="•"/>
            </a:pPr>
            <a:r>
              <a:rPr lang="en-US" sz="1600" dirty="0" smtClean="0">
                <a:solidFill>
                  <a:srgbClr val="FFC000"/>
                </a:solidFill>
              </a:rPr>
              <a:t>11-17-0329-00-00ax-lb225-comment-resolution-for-cids-for-28-3-11-5-coding (</a:t>
            </a:r>
            <a:r>
              <a:rPr lang="en-US" sz="1600" dirty="0" err="1" smtClean="0">
                <a:solidFill>
                  <a:srgbClr val="FFC000"/>
                </a:solidFill>
              </a:rPr>
              <a:t>Jianhan</a:t>
            </a:r>
            <a:r>
              <a:rPr lang="en-US" sz="1600" dirty="0" smtClean="0">
                <a:solidFill>
                  <a:srgbClr val="FFC000"/>
                </a:solidFill>
              </a:rPr>
              <a:t>)</a:t>
            </a:r>
          </a:p>
          <a:p>
            <a:pPr marL="171450" indent="-171450">
              <a:buFont typeface="Arial" panose="020B0604020202020204" pitchFamily="34" charset="0"/>
              <a:buChar char="•"/>
            </a:pPr>
            <a:r>
              <a:rPr lang="en-US" sz="1600" dirty="0" smtClean="0">
                <a:solidFill>
                  <a:srgbClr val="00B050"/>
                </a:solidFill>
              </a:rPr>
              <a:t>11-17-0330-00-00ax-lb225-comment-resolution-for-cids-for-3-definitions-acronyms-and-abbreviations (</a:t>
            </a:r>
            <a:r>
              <a:rPr lang="en-US" sz="1600" dirty="0" err="1" smtClean="0">
                <a:solidFill>
                  <a:srgbClr val="00B050"/>
                </a:solidFill>
              </a:rPr>
              <a:t>Jianhan</a:t>
            </a:r>
            <a:r>
              <a:rPr lang="en-US" sz="1600" dirty="0" smtClean="0">
                <a:solidFill>
                  <a:srgbClr val="00B050"/>
                </a:solidFill>
              </a:rPr>
              <a:t>)</a:t>
            </a:r>
          </a:p>
          <a:p>
            <a:pPr marL="171450" indent="-171450">
              <a:buFont typeface="Arial" panose="020B0604020202020204" pitchFamily="34" charset="0"/>
              <a:buChar char="•"/>
            </a:pPr>
            <a:r>
              <a:rPr lang="en-US" sz="1600" dirty="0" smtClean="0">
                <a:solidFill>
                  <a:srgbClr val="00B050"/>
                </a:solidFill>
              </a:rPr>
              <a:t>11-17-0331-00-00ax-lb225-comment-resolution-for-cids-for-28-3-11-9-constellation-mapping (</a:t>
            </a:r>
            <a:r>
              <a:rPr lang="en-US" sz="1600" dirty="0" err="1" smtClean="0">
                <a:solidFill>
                  <a:srgbClr val="00B050"/>
                </a:solidFill>
              </a:rPr>
              <a:t>Jianhan</a:t>
            </a:r>
            <a:r>
              <a:rPr lang="en-US" sz="1600" dirty="0" smtClean="0">
                <a:solidFill>
                  <a:srgbClr val="00B050"/>
                </a:solidFill>
              </a:rPr>
              <a:t>)</a:t>
            </a:r>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85800"/>
          </a:xfrm>
        </p:spPr>
        <p:txBody>
          <a:bodyPr/>
          <a:lstStyle/>
          <a:p>
            <a:r>
              <a:rPr lang="en-US" altLang="en-US" dirty="0"/>
              <a:t>PHY Submissions </a:t>
            </a:r>
            <a:r>
              <a:rPr lang="en-US" altLang="en-US" dirty="0" smtClean="0"/>
              <a:t>(2)</a:t>
            </a:r>
            <a:endParaRPr lang="en-US" dirty="0"/>
          </a:p>
        </p:txBody>
      </p:sp>
      <p:sp>
        <p:nvSpPr>
          <p:cNvPr id="3" name="Date Placeholder 2"/>
          <p:cNvSpPr>
            <a:spLocks noGrp="1"/>
          </p:cNvSpPr>
          <p:nvPr>
            <p:ph type="dt" sz="half" idx="10"/>
          </p:nvPr>
        </p:nvSpPr>
        <p:spPr/>
        <p:txBody>
          <a:bodyPr/>
          <a:lstStyle/>
          <a:p>
            <a:pPr>
              <a:defRPr/>
            </a:pPr>
            <a:r>
              <a:rPr lang="en-US" smtClean="0"/>
              <a:t>Jan 2017</a:t>
            </a:r>
            <a:endParaRPr lang="en-US" dirty="0"/>
          </a:p>
        </p:txBody>
      </p:sp>
      <p:sp>
        <p:nvSpPr>
          <p:cNvPr id="4" name="Slide Number Placeholder 3"/>
          <p:cNvSpPr>
            <a:spLocks noGrp="1"/>
          </p:cNvSpPr>
          <p:nvPr>
            <p:ph type="sldNum" sz="quarter" idx="12"/>
          </p:nvPr>
        </p:nvSpPr>
        <p:spPr/>
        <p:txBody>
          <a:bodyPr/>
          <a:lstStyle/>
          <a:p>
            <a:r>
              <a:rPr lang="en-US" altLang="en-US" smtClean="0"/>
              <a:t>Slide </a:t>
            </a:r>
            <a:fld id="{4D0A5DF6-E439-491E-A6FD-BEBF69AE36C3}" type="slidenum">
              <a:rPr lang="en-US" altLang="en-US" smtClean="0"/>
              <a:pPr/>
              <a:t>15</a:t>
            </a:fld>
            <a:endParaRPr lang="en-US" altLang="en-US"/>
          </a:p>
        </p:txBody>
      </p:sp>
      <p:sp>
        <p:nvSpPr>
          <p:cNvPr id="5" name="Footer Placeholder 4"/>
          <p:cNvSpPr>
            <a:spLocks noGrp="1"/>
          </p:cNvSpPr>
          <p:nvPr>
            <p:ph type="ftr" sz="quarter" idx="3"/>
          </p:nvPr>
        </p:nvSpPr>
        <p:spPr/>
        <p:txBody>
          <a:bodyPr/>
          <a:lstStyle/>
          <a:p>
            <a:pPr>
              <a:defRPr/>
            </a:pPr>
            <a:r>
              <a:rPr lang="en-US" smtClean="0"/>
              <a:t>Bo Sun (ZTE) , et al</a:t>
            </a:r>
            <a:endParaRPr lang="en-US" dirty="0"/>
          </a:p>
        </p:txBody>
      </p:sp>
      <p:sp>
        <p:nvSpPr>
          <p:cNvPr id="6" name="Rectangle 5"/>
          <p:cNvSpPr/>
          <p:nvPr/>
        </p:nvSpPr>
        <p:spPr>
          <a:xfrm>
            <a:off x="390525" y="1447800"/>
            <a:ext cx="8153400" cy="5016758"/>
          </a:xfrm>
          <a:prstGeom prst="rect">
            <a:avLst/>
          </a:prstGeom>
        </p:spPr>
        <p:txBody>
          <a:bodyPr wrap="square">
            <a:spAutoFit/>
          </a:bodyPr>
          <a:lstStyle/>
          <a:p>
            <a:pPr marL="171450" indent="-171450">
              <a:buFont typeface="Arial" panose="020B0604020202020204" pitchFamily="34" charset="0"/>
              <a:buChar char="•"/>
            </a:pPr>
            <a:r>
              <a:rPr lang="en-US" sz="1600" dirty="0">
                <a:solidFill>
                  <a:srgbClr val="00B050"/>
                </a:solidFill>
              </a:rPr>
              <a:t>11-17-0332-00-00ax-lb225-comment-resolution-for-cids-for-28-3-10-he-preamble (</a:t>
            </a:r>
            <a:r>
              <a:rPr lang="en-US" sz="1600" dirty="0" err="1">
                <a:solidFill>
                  <a:srgbClr val="00B050"/>
                </a:solidFill>
              </a:rPr>
              <a:t>Jianhan</a:t>
            </a:r>
            <a:r>
              <a:rPr lang="en-US" sz="1600" dirty="0">
                <a:solidFill>
                  <a:srgbClr val="00B050"/>
                </a:solidFill>
              </a:rPr>
              <a:t>)</a:t>
            </a:r>
          </a:p>
          <a:p>
            <a:pPr marL="171450" indent="-171450">
              <a:buFont typeface="Arial" panose="020B0604020202020204" pitchFamily="34" charset="0"/>
              <a:buChar char="•"/>
            </a:pPr>
            <a:r>
              <a:rPr lang="en-US" sz="1600" dirty="0">
                <a:solidFill>
                  <a:srgbClr val="00B050"/>
                </a:solidFill>
              </a:rPr>
              <a:t>11-17-0333-00-00ax-lb225-comment-resolution-for-cids-for-28-3-13-non-ht-duplicate-transmission(</a:t>
            </a:r>
            <a:r>
              <a:rPr lang="en-US" sz="1600" dirty="0" err="1">
                <a:solidFill>
                  <a:srgbClr val="00B050"/>
                </a:solidFill>
              </a:rPr>
              <a:t>Jianhan</a:t>
            </a:r>
            <a:r>
              <a:rPr lang="en-US" sz="1600" dirty="0" smtClean="0">
                <a:solidFill>
                  <a:srgbClr val="00B050"/>
                </a:solidFill>
              </a:rPr>
              <a:t>)</a:t>
            </a:r>
          </a:p>
          <a:p>
            <a:pPr marL="171450" indent="-171450">
              <a:buFont typeface="Arial" panose="020B0604020202020204" pitchFamily="34" charset="0"/>
              <a:buChar char="•"/>
            </a:pPr>
            <a:endParaRPr lang="en-US" sz="1600" dirty="0"/>
          </a:p>
          <a:p>
            <a:pPr marL="171450" indent="-171450">
              <a:buFont typeface="Arial" panose="020B0604020202020204" pitchFamily="34" charset="0"/>
              <a:buChar char="•"/>
            </a:pPr>
            <a:r>
              <a:rPr lang="en-US" sz="1600" dirty="0" smtClean="0">
                <a:solidFill>
                  <a:srgbClr val="00B050"/>
                </a:solidFill>
              </a:rPr>
              <a:t>11-17-0299-00- CR-on-HE-SIG-B-28.3.10.8.1 (</a:t>
            </a:r>
            <a:r>
              <a:rPr lang="en-US" sz="1600" dirty="0" err="1">
                <a:solidFill>
                  <a:srgbClr val="00B050"/>
                </a:solidFill>
              </a:rPr>
              <a:t>Dongguk</a:t>
            </a:r>
            <a:r>
              <a:rPr lang="en-US" sz="1600" dirty="0">
                <a:solidFill>
                  <a:srgbClr val="00B050"/>
                </a:solidFill>
              </a:rPr>
              <a:t> Lim</a:t>
            </a:r>
            <a:r>
              <a:rPr lang="en-US" sz="1600" dirty="0" smtClean="0">
                <a:solidFill>
                  <a:srgbClr val="00B050"/>
                </a:solidFill>
              </a:rPr>
              <a:t>)</a:t>
            </a:r>
          </a:p>
          <a:p>
            <a:pPr marL="171450" indent="-171450">
              <a:buFont typeface="Arial" panose="020B0604020202020204" pitchFamily="34" charset="0"/>
              <a:buChar char="•"/>
            </a:pPr>
            <a:r>
              <a:rPr lang="en-US" sz="1600" dirty="0" smtClean="0">
                <a:solidFill>
                  <a:srgbClr val="00B050"/>
                </a:solidFill>
              </a:rPr>
              <a:t>11-17-0300-00- CR-on-Clause-28.3.10.1 </a:t>
            </a:r>
            <a:r>
              <a:rPr lang="en-US" sz="1600" dirty="0">
                <a:solidFill>
                  <a:srgbClr val="00B050"/>
                </a:solidFill>
              </a:rPr>
              <a:t>(</a:t>
            </a:r>
            <a:r>
              <a:rPr lang="en-US" sz="1600" dirty="0" err="1">
                <a:solidFill>
                  <a:srgbClr val="00B050"/>
                </a:solidFill>
              </a:rPr>
              <a:t>Dongguk</a:t>
            </a:r>
            <a:r>
              <a:rPr lang="en-US" sz="1600" dirty="0">
                <a:solidFill>
                  <a:srgbClr val="00B050"/>
                </a:solidFill>
              </a:rPr>
              <a:t> Lim</a:t>
            </a:r>
            <a:r>
              <a:rPr lang="en-US" sz="1600" dirty="0" smtClean="0">
                <a:solidFill>
                  <a:srgbClr val="00B050"/>
                </a:solidFill>
              </a:rPr>
              <a:t>)</a:t>
            </a:r>
          </a:p>
          <a:p>
            <a:pPr marL="171450" indent="-171450">
              <a:buFont typeface="Arial" panose="020B0604020202020204" pitchFamily="34" charset="0"/>
              <a:buChar char="•"/>
            </a:pPr>
            <a:r>
              <a:rPr lang="en-US" sz="1600" dirty="0" smtClean="0">
                <a:solidFill>
                  <a:srgbClr val="FFC000"/>
                </a:solidFill>
              </a:rPr>
              <a:t>11-17-0301-00- CR-on-subsection-of-clause-28.3.6 (</a:t>
            </a:r>
            <a:r>
              <a:rPr lang="en-US" sz="1600" dirty="0" err="1" smtClean="0">
                <a:solidFill>
                  <a:srgbClr val="FFC000"/>
                </a:solidFill>
              </a:rPr>
              <a:t>Dongguk</a:t>
            </a:r>
            <a:r>
              <a:rPr lang="en-US" sz="1600" dirty="0" smtClean="0">
                <a:solidFill>
                  <a:srgbClr val="FFC000"/>
                </a:solidFill>
              </a:rPr>
              <a:t> </a:t>
            </a:r>
            <a:r>
              <a:rPr lang="en-US" sz="1600" dirty="0">
                <a:solidFill>
                  <a:srgbClr val="FFC000"/>
                </a:solidFill>
              </a:rPr>
              <a:t>Lim</a:t>
            </a:r>
            <a:r>
              <a:rPr lang="en-US" sz="1600" dirty="0" smtClean="0">
                <a:solidFill>
                  <a:srgbClr val="FFC000"/>
                </a:solidFill>
              </a:rPr>
              <a:t>)</a:t>
            </a:r>
          </a:p>
          <a:p>
            <a:pPr marL="171450" indent="-171450">
              <a:buFont typeface="Arial" panose="020B0604020202020204" pitchFamily="34" charset="0"/>
              <a:buChar char="•"/>
            </a:pPr>
            <a:r>
              <a:rPr lang="en-US" sz="1600" dirty="0" smtClean="0">
                <a:solidFill>
                  <a:srgbClr val="00B050"/>
                </a:solidFill>
              </a:rPr>
              <a:t>11-17-0317-01-CRs-on-Rx-Specification </a:t>
            </a:r>
            <a:r>
              <a:rPr lang="en-US" sz="1600" dirty="0">
                <a:solidFill>
                  <a:srgbClr val="00B050"/>
                </a:solidFill>
              </a:rPr>
              <a:t>(Bin)</a:t>
            </a:r>
          </a:p>
          <a:p>
            <a:pPr marL="171450" indent="-171450">
              <a:buFont typeface="Arial" panose="020B0604020202020204" pitchFamily="34" charset="0"/>
              <a:buChar char="•"/>
            </a:pPr>
            <a:r>
              <a:rPr lang="en-US" sz="1600" dirty="0" smtClean="0">
                <a:solidFill>
                  <a:srgbClr val="00B050"/>
                </a:solidFill>
              </a:rPr>
              <a:t>11-17-0320-00-CR-for-28.3.7 (</a:t>
            </a:r>
            <a:r>
              <a:rPr lang="en-US" sz="1600" dirty="0" err="1" smtClean="0">
                <a:solidFill>
                  <a:srgbClr val="00B050"/>
                </a:solidFill>
              </a:rPr>
              <a:t>Eunsung</a:t>
            </a:r>
            <a:r>
              <a:rPr lang="en-US" sz="1600" dirty="0" smtClean="0">
                <a:solidFill>
                  <a:srgbClr val="00B050"/>
                </a:solidFill>
              </a:rPr>
              <a:t> Park)</a:t>
            </a:r>
          </a:p>
          <a:p>
            <a:pPr marL="171450" indent="-171450">
              <a:buFont typeface="Arial" panose="020B0604020202020204" pitchFamily="34" charset="0"/>
              <a:buChar char="•"/>
            </a:pPr>
            <a:r>
              <a:rPr lang="en-US" sz="1600" dirty="0" smtClean="0">
                <a:solidFill>
                  <a:srgbClr val="00B050"/>
                </a:solidFill>
              </a:rPr>
              <a:t>11-17-0321-00-CR-for-28.3.10.9 </a:t>
            </a:r>
            <a:r>
              <a:rPr lang="en-US" sz="1600" dirty="0">
                <a:solidFill>
                  <a:srgbClr val="00B050"/>
                </a:solidFill>
              </a:rPr>
              <a:t>(</a:t>
            </a:r>
            <a:r>
              <a:rPr lang="en-US" sz="1600" dirty="0" err="1">
                <a:solidFill>
                  <a:srgbClr val="00B050"/>
                </a:solidFill>
              </a:rPr>
              <a:t>Eunsung</a:t>
            </a:r>
            <a:r>
              <a:rPr lang="en-US" sz="1600" dirty="0">
                <a:solidFill>
                  <a:srgbClr val="00B050"/>
                </a:solidFill>
              </a:rPr>
              <a:t> Park)</a:t>
            </a:r>
          </a:p>
          <a:p>
            <a:pPr marL="171450" indent="-171450">
              <a:buFont typeface="Arial" panose="020B0604020202020204" pitchFamily="34" charset="0"/>
              <a:buChar char="•"/>
            </a:pPr>
            <a:r>
              <a:rPr lang="en-US" sz="1600" dirty="0" smtClean="0"/>
              <a:t>11-17-0328-00-Link-Adaptation-Feedback-for-Combating-Interferences (Feng Jiang)</a:t>
            </a:r>
          </a:p>
          <a:p>
            <a:pPr marL="171450" indent="-171450">
              <a:buFont typeface="Arial" panose="020B0604020202020204" pitchFamily="34" charset="0"/>
              <a:buChar char="•"/>
            </a:pPr>
            <a:r>
              <a:rPr lang="en-US" sz="1600" dirty="0" smtClean="0"/>
              <a:t>11-17-0231-00-00ax-cr-clause-28-3-5 (</a:t>
            </a:r>
            <a:r>
              <a:rPr lang="en-US" sz="1600" dirty="0"/>
              <a:t>Xiaogang)</a:t>
            </a:r>
            <a:endParaRPr lang="en-US" sz="1600" dirty="0" smtClean="0"/>
          </a:p>
          <a:p>
            <a:pPr marL="171450" indent="-171450">
              <a:buFont typeface="Arial" panose="020B0604020202020204" pitchFamily="34" charset="0"/>
              <a:buChar char="•"/>
            </a:pPr>
            <a:r>
              <a:rPr lang="en-US" sz="1600" dirty="0" smtClean="0"/>
              <a:t>11-17-0232-00-00ax-cr-clause-28-3-6 (</a:t>
            </a:r>
            <a:r>
              <a:rPr lang="en-US" sz="1600" dirty="0"/>
              <a:t>Xiaogang)</a:t>
            </a:r>
            <a:endParaRPr lang="en-US" sz="1600" dirty="0" smtClean="0"/>
          </a:p>
          <a:p>
            <a:pPr marL="171450" indent="-171450">
              <a:buFont typeface="Arial" panose="020B0604020202020204" pitchFamily="34" charset="0"/>
              <a:buChar char="•"/>
            </a:pPr>
            <a:r>
              <a:rPr lang="en-US" sz="1600" dirty="0" smtClean="0"/>
              <a:t>11-17-0233-00-00ax-cr-4905 (</a:t>
            </a:r>
            <a:r>
              <a:rPr lang="en-US" sz="1600" dirty="0"/>
              <a:t>Xiaogang</a:t>
            </a:r>
            <a:r>
              <a:rPr lang="en-US" sz="1600" dirty="0" smtClean="0"/>
              <a:t>)</a:t>
            </a:r>
          </a:p>
          <a:p>
            <a:pPr marL="171450" indent="-171450">
              <a:buFont typeface="Arial" panose="020B0604020202020204" pitchFamily="34" charset="0"/>
              <a:buChar char="•"/>
            </a:pPr>
            <a:endParaRPr lang="en-US" sz="1600" dirty="0" smtClean="0"/>
          </a:p>
          <a:p>
            <a:pPr marL="171450" indent="-171450">
              <a:buFont typeface="Arial" panose="020B0604020202020204" pitchFamily="34" charset="0"/>
              <a:buChar char="•"/>
            </a:pPr>
            <a:r>
              <a:rPr lang="en-US" sz="1600" dirty="0"/>
              <a:t>11-17-0290-00-CRs on TX specification (</a:t>
            </a:r>
            <a:r>
              <a:rPr lang="en-US" sz="1600" dirty="0" err="1" smtClean="0"/>
              <a:t>Yujin</a:t>
            </a:r>
            <a:r>
              <a:rPr lang="en-US" sz="1600" dirty="0" smtClean="0"/>
              <a:t>)</a:t>
            </a:r>
          </a:p>
          <a:p>
            <a:pPr marL="171450" indent="-171450">
              <a:buFont typeface="Arial" panose="020B0604020202020204" pitchFamily="34" charset="0"/>
              <a:buChar char="•"/>
            </a:pPr>
            <a:r>
              <a:rPr lang="en-US" sz="1600" dirty="0" smtClean="0"/>
              <a:t>11-17-0282-00-CID 8114 (Bin)</a:t>
            </a:r>
          </a:p>
          <a:p>
            <a:pPr marL="171450" indent="-171450">
              <a:buFont typeface="Arial" panose="020B0604020202020204" pitchFamily="34" charset="0"/>
              <a:buChar char="•"/>
            </a:pPr>
            <a:r>
              <a:rPr lang="en-US" sz="1600" dirty="0" smtClean="0"/>
              <a:t>11-17-0305-00 (Yan Zhang)</a:t>
            </a:r>
          </a:p>
          <a:p>
            <a:pPr marL="171450" indent="-171450">
              <a:buFont typeface="Arial" panose="020B0604020202020204" pitchFamily="34" charset="0"/>
              <a:buChar char="•"/>
            </a:pPr>
            <a:endParaRPr lang="en-US" sz="1600" dirty="0" smtClean="0"/>
          </a:p>
          <a:p>
            <a:pPr marL="171450" indent="-171450">
              <a:buFont typeface="Arial" panose="020B0604020202020204" pitchFamily="34" charset="0"/>
              <a:buChar char="•"/>
            </a:pPr>
            <a:r>
              <a:rPr lang="en-US" sz="1600" dirty="0" smtClean="0">
                <a:solidFill>
                  <a:srgbClr val="00B050"/>
                </a:solidFill>
              </a:rPr>
              <a:t>11-17-0388-00-00ax-editorial-update-for-28-5 (</a:t>
            </a:r>
            <a:r>
              <a:rPr lang="en-US" sz="1600" dirty="0" err="1" smtClean="0">
                <a:solidFill>
                  <a:srgbClr val="00B050"/>
                </a:solidFill>
              </a:rPr>
              <a:t>Youhan</a:t>
            </a:r>
            <a:r>
              <a:rPr lang="en-US" sz="1600" dirty="0" smtClean="0">
                <a:solidFill>
                  <a:srgbClr val="00B050"/>
                </a:solidFill>
              </a:rPr>
              <a:t>)</a:t>
            </a:r>
            <a:endParaRPr lang="en-US" dirty="0">
              <a:solidFill>
                <a:srgbClr val="00B050"/>
              </a:solidFill>
            </a:endParaRPr>
          </a:p>
        </p:txBody>
      </p:sp>
    </p:spTree>
    <p:extLst>
      <p:ext uri="{BB962C8B-B14F-4D97-AF65-F5344CB8AC3E}">
        <p14:creationId xmlns:p14="http://schemas.microsoft.com/office/powerpoint/2010/main" xmlns="" val="35380447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1 (11-7/243r2)</a:t>
            </a:r>
            <a:endParaRPr lang="zh-CN" altLang="en-US" dirty="0"/>
          </a:p>
        </p:txBody>
      </p:sp>
      <p:sp>
        <p:nvSpPr>
          <p:cNvPr id="3" name="内容占位符 2"/>
          <p:cNvSpPr>
            <a:spLocks noGrp="1"/>
          </p:cNvSpPr>
          <p:nvPr>
            <p:ph idx="1"/>
          </p:nvPr>
        </p:nvSpPr>
        <p:spPr/>
        <p:txBody>
          <a:bodyPr/>
          <a:lstStyle/>
          <a:p>
            <a:r>
              <a:rPr lang="en-US" altLang="zh-CN" dirty="0" smtClean="0"/>
              <a:t>Do you agree the proposed comment resolution to the following CIDs and the corresponding spec text modification as in 11-17/243r2?</a:t>
            </a:r>
          </a:p>
          <a:p>
            <a:pPr lvl="1"/>
            <a:r>
              <a:rPr lang="en-US" altLang="zh-CN" dirty="0" smtClean="0"/>
              <a:t>CID </a:t>
            </a:r>
            <a:r>
              <a:rPr lang="en-GB" dirty="0"/>
              <a:t>3795, 4854, 4855, 4856, </a:t>
            </a:r>
            <a:r>
              <a:rPr lang="en-GB" dirty="0" smtClean="0"/>
              <a:t>4902, 4930</a:t>
            </a:r>
            <a:r>
              <a:rPr lang="en-GB" dirty="0"/>
              <a:t>, 4931, 5232, 5234, </a:t>
            </a:r>
            <a:r>
              <a:rPr lang="en-GB" dirty="0" smtClean="0"/>
              <a:t>5242, 5746</a:t>
            </a:r>
            <a:r>
              <a:rPr lang="en-GB" dirty="0"/>
              <a:t>, 5747, 5750, 5754, </a:t>
            </a:r>
            <a:r>
              <a:rPr lang="en-GB" dirty="0" smtClean="0"/>
              <a:t>5755, 5791</a:t>
            </a:r>
            <a:r>
              <a:rPr lang="en-GB" dirty="0"/>
              <a:t>, 10355, 10356</a:t>
            </a:r>
            <a:endParaRPr lang="en-US" altLang="zh-CN" dirty="0" smtClean="0"/>
          </a:p>
          <a:p>
            <a:pPr>
              <a:buNone/>
            </a:pPr>
            <a:r>
              <a:rPr lang="en-US" altLang="zh-CN" dirty="0" smtClean="0"/>
              <a:t>SP: No Objection</a:t>
            </a:r>
          </a:p>
          <a:p>
            <a:pPr>
              <a:buNone/>
            </a:pPr>
            <a:endParaRPr lang="en-US" altLang="zh-CN" dirty="0" smtClean="0">
              <a:solidFill>
                <a:srgbClr val="00B050"/>
              </a:solidFill>
            </a:endParaRPr>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16</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
        <p:nvSpPr>
          <p:cNvPr id="8" name="Rectangle 4"/>
          <p:cNvSpPr>
            <a:spLocks noGrp="1" noChangeArrowheads="1"/>
          </p:cNvSpPr>
          <p:nvPr>
            <p:ph type="dt" sz="quarter" idx="10"/>
          </p:nvPr>
        </p:nvSpPr>
        <p:spPr>
          <a:xfrm>
            <a:off x="696913" y="332601"/>
            <a:ext cx="951222"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 2017</a:t>
            </a:r>
          </a:p>
        </p:txBody>
      </p:sp>
    </p:spTree>
    <p:extLst>
      <p:ext uri="{BB962C8B-B14F-4D97-AF65-F5344CB8AC3E}">
        <p14:creationId xmlns:p14="http://schemas.microsoft.com/office/powerpoint/2010/main" xmlns="" val="53069335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2 (11-17/245r2)</a:t>
            </a:r>
            <a:endParaRPr lang="zh-CN" altLang="en-US" dirty="0"/>
          </a:p>
        </p:txBody>
      </p:sp>
      <p:sp>
        <p:nvSpPr>
          <p:cNvPr id="3" name="内容占位符 2"/>
          <p:cNvSpPr>
            <a:spLocks noGrp="1"/>
          </p:cNvSpPr>
          <p:nvPr>
            <p:ph idx="1"/>
          </p:nvPr>
        </p:nvSpPr>
        <p:spPr>
          <a:xfrm>
            <a:off x="680434" y="1828800"/>
            <a:ext cx="7772400" cy="4114800"/>
          </a:xfrm>
        </p:spPr>
        <p:txBody>
          <a:bodyPr/>
          <a:lstStyle/>
          <a:p>
            <a:r>
              <a:rPr lang="en-US" altLang="zh-CN" dirty="0" smtClean="0"/>
              <a:t>Do you agree the proposed comment resolution to the following CIDs and the corresponding spec text modification as in 11-17/245r2?</a:t>
            </a:r>
          </a:p>
          <a:p>
            <a:pPr lvl="1"/>
            <a:r>
              <a:rPr lang="en-US" altLang="zh-CN" dirty="0" smtClean="0"/>
              <a:t>CID </a:t>
            </a:r>
            <a:r>
              <a:rPr lang="en-GB" dirty="0"/>
              <a:t>4903, 4934, 4935, 5236, 5237, </a:t>
            </a:r>
            <a:r>
              <a:rPr lang="en-GB" dirty="0" smtClean="0"/>
              <a:t>5238</a:t>
            </a:r>
            <a:r>
              <a:rPr lang="en-GB" dirty="0"/>
              <a:t>, 5239, 5240, 5745, 6110, </a:t>
            </a:r>
            <a:r>
              <a:rPr lang="en-GB" dirty="0" smtClean="0"/>
              <a:t>6818</a:t>
            </a:r>
            <a:r>
              <a:rPr lang="en-GB" dirty="0"/>
              <a:t>, 6819, 7218, 8331, 8332, </a:t>
            </a:r>
            <a:r>
              <a:rPr lang="en-GB" dirty="0" smtClean="0"/>
              <a:t>8357</a:t>
            </a:r>
            <a:r>
              <a:rPr lang="en-GB" dirty="0"/>
              <a:t>, </a:t>
            </a:r>
            <a:r>
              <a:rPr lang="en-GB" dirty="0" smtClean="0"/>
              <a:t>8361</a:t>
            </a:r>
            <a:endParaRPr lang="en-US" altLang="zh-CN" dirty="0" smtClean="0"/>
          </a:p>
          <a:p>
            <a:pPr>
              <a:buNone/>
            </a:pPr>
            <a:r>
              <a:rPr lang="en-US" altLang="zh-CN" dirty="0" smtClean="0"/>
              <a:t>SP: No Objection</a:t>
            </a:r>
          </a:p>
          <a:p>
            <a:pPr>
              <a:buNone/>
            </a:pPr>
            <a:endParaRPr lang="en-US" altLang="zh-CN" dirty="0" smtClean="0">
              <a:solidFill>
                <a:srgbClr val="00B050"/>
              </a:solidFill>
            </a:endParaRPr>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17</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
        <p:nvSpPr>
          <p:cNvPr id="8" name="Rectangle 4"/>
          <p:cNvSpPr>
            <a:spLocks noGrp="1" noChangeArrowheads="1"/>
          </p:cNvSpPr>
          <p:nvPr>
            <p:ph type="dt" sz="quarter" idx="10"/>
          </p:nvPr>
        </p:nvSpPr>
        <p:spPr>
          <a:xfrm>
            <a:off x="696913" y="332601"/>
            <a:ext cx="951222"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 2017</a:t>
            </a:r>
          </a:p>
        </p:txBody>
      </p:sp>
    </p:spTree>
    <p:extLst>
      <p:ext uri="{BB962C8B-B14F-4D97-AF65-F5344CB8AC3E}">
        <p14:creationId xmlns:p14="http://schemas.microsoft.com/office/powerpoint/2010/main" xmlns="" val="423925162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3 (11-17/242r5)</a:t>
            </a:r>
            <a:endParaRPr lang="zh-CN" altLang="en-US" dirty="0"/>
          </a:p>
        </p:txBody>
      </p:sp>
      <p:sp>
        <p:nvSpPr>
          <p:cNvPr id="3" name="内容占位符 2"/>
          <p:cNvSpPr>
            <a:spLocks noGrp="1"/>
          </p:cNvSpPr>
          <p:nvPr>
            <p:ph idx="1"/>
          </p:nvPr>
        </p:nvSpPr>
        <p:spPr>
          <a:xfrm>
            <a:off x="680434" y="1828800"/>
            <a:ext cx="7772400" cy="4114800"/>
          </a:xfrm>
        </p:spPr>
        <p:txBody>
          <a:bodyPr/>
          <a:lstStyle/>
          <a:p>
            <a:r>
              <a:rPr lang="en-US" altLang="zh-CN" dirty="0" smtClean="0"/>
              <a:t>Do you agree the proposed comment resolution to the following CIDs and the corresponding spec text modification as in 11-17/242r5?</a:t>
            </a:r>
          </a:p>
          <a:p>
            <a:pPr lvl="1"/>
            <a:r>
              <a:rPr lang="en-US" altLang="zh-CN" dirty="0" smtClean="0"/>
              <a:t>CID </a:t>
            </a:r>
            <a:r>
              <a:rPr lang="en-GB" dirty="0"/>
              <a:t>3554, 5157, 5786, </a:t>
            </a:r>
            <a:r>
              <a:rPr lang="en-GB" dirty="0" smtClean="0"/>
              <a:t>5789, 6429</a:t>
            </a:r>
            <a:r>
              <a:rPr lang="en-GB" dirty="0"/>
              <a:t>, 7558, 8258, </a:t>
            </a:r>
            <a:r>
              <a:rPr lang="en-GB" dirty="0" smtClean="0"/>
              <a:t>9083, 9114</a:t>
            </a:r>
            <a:r>
              <a:rPr lang="en-GB" dirty="0"/>
              <a:t>, 8676, 8381, 6074</a:t>
            </a:r>
            <a:endParaRPr lang="en-US" altLang="zh-CN" dirty="0" smtClean="0"/>
          </a:p>
          <a:p>
            <a:pPr>
              <a:buNone/>
            </a:pPr>
            <a:r>
              <a:rPr lang="en-US" altLang="zh-CN" dirty="0" smtClean="0"/>
              <a:t>SP: No Objection</a:t>
            </a:r>
          </a:p>
          <a:p>
            <a:pPr>
              <a:buNone/>
            </a:pPr>
            <a:endParaRPr lang="en-US" altLang="zh-CN" dirty="0" smtClean="0">
              <a:solidFill>
                <a:srgbClr val="00B050"/>
              </a:solidFill>
            </a:endParaRPr>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18</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
        <p:nvSpPr>
          <p:cNvPr id="8" name="Rectangle 4"/>
          <p:cNvSpPr>
            <a:spLocks noGrp="1" noChangeArrowheads="1"/>
          </p:cNvSpPr>
          <p:nvPr>
            <p:ph type="dt" sz="quarter" idx="10"/>
          </p:nvPr>
        </p:nvSpPr>
        <p:spPr>
          <a:xfrm>
            <a:off x="696913" y="332601"/>
            <a:ext cx="951222"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 2017</a:t>
            </a:r>
          </a:p>
        </p:txBody>
      </p:sp>
    </p:spTree>
    <p:extLst>
      <p:ext uri="{BB962C8B-B14F-4D97-AF65-F5344CB8AC3E}">
        <p14:creationId xmlns:p14="http://schemas.microsoft.com/office/powerpoint/2010/main" xmlns="" val="66782213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4 (11-17/244r2)</a:t>
            </a:r>
            <a:endParaRPr lang="zh-CN" altLang="en-US" dirty="0"/>
          </a:p>
        </p:txBody>
      </p:sp>
      <p:sp>
        <p:nvSpPr>
          <p:cNvPr id="3" name="内容占位符 2"/>
          <p:cNvSpPr>
            <a:spLocks noGrp="1"/>
          </p:cNvSpPr>
          <p:nvPr>
            <p:ph idx="1"/>
          </p:nvPr>
        </p:nvSpPr>
        <p:spPr/>
        <p:txBody>
          <a:bodyPr/>
          <a:lstStyle/>
          <a:p>
            <a:r>
              <a:rPr lang="en-US" altLang="zh-CN" dirty="0" smtClean="0"/>
              <a:t>Do you agree the proposed comment resolution to the following CIDs and the corresponding spec text modification as in 11-17/244r2?</a:t>
            </a:r>
          </a:p>
          <a:p>
            <a:pPr lvl="1"/>
            <a:r>
              <a:rPr lang="en-US" altLang="zh-CN" dirty="0" smtClean="0"/>
              <a:t>CID </a:t>
            </a:r>
            <a:r>
              <a:rPr lang="en-GB" dirty="0"/>
              <a:t>5147, 5148, 5149, 5150, </a:t>
            </a:r>
            <a:r>
              <a:rPr lang="en-GB" dirty="0" smtClean="0"/>
              <a:t>5151, 5152</a:t>
            </a:r>
            <a:r>
              <a:rPr lang="en-GB" dirty="0"/>
              <a:t>, 5153, 5154, 5841, </a:t>
            </a:r>
            <a:r>
              <a:rPr lang="en-GB" dirty="0" smtClean="0"/>
              <a:t>5842, 7557</a:t>
            </a:r>
            <a:r>
              <a:rPr lang="en-GB" dirty="0"/>
              <a:t>, 7559, 7573, 8346, 8347</a:t>
            </a:r>
            <a:endParaRPr lang="zh-CN" altLang="zh-CN" dirty="0" smtClean="0"/>
          </a:p>
          <a:p>
            <a:pPr lvl="1"/>
            <a:endParaRPr lang="en-US" altLang="zh-CN" dirty="0" smtClean="0"/>
          </a:p>
          <a:p>
            <a:pPr>
              <a:buNone/>
            </a:pPr>
            <a:r>
              <a:rPr lang="en-US" altLang="zh-CN" dirty="0" smtClean="0"/>
              <a:t>SP: No Objection</a:t>
            </a:r>
          </a:p>
          <a:p>
            <a:pPr>
              <a:buNone/>
            </a:pPr>
            <a:endParaRPr lang="en-US" altLang="zh-CN" dirty="0" smtClean="0">
              <a:solidFill>
                <a:srgbClr val="00B050"/>
              </a:solidFill>
            </a:endParaRPr>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19</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
        <p:nvSpPr>
          <p:cNvPr id="8" name="Rectangle 4"/>
          <p:cNvSpPr>
            <a:spLocks noGrp="1" noChangeArrowheads="1"/>
          </p:cNvSpPr>
          <p:nvPr>
            <p:ph type="dt" sz="quarter" idx="10"/>
          </p:nvPr>
        </p:nvSpPr>
        <p:spPr>
          <a:xfrm>
            <a:off x="696913" y="332601"/>
            <a:ext cx="951222"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 2017</a:t>
            </a:r>
          </a:p>
        </p:txBody>
      </p:sp>
    </p:spTree>
    <p:extLst>
      <p:ext uri="{BB962C8B-B14F-4D97-AF65-F5344CB8AC3E}">
        <p14:creationId xmlns:p14="http://schemas.microsoft.com/office/powerpoint/2010/main" xmlns="" val="41268353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Title 1"/>
          <p:cNvSpPr>
            <a:spLocks noGrp="1"/>
          </p:cNvSpPr>
          <p:nvPr>
            <p:ph type="title"/>
          </p:nvPr>
        </p:nvSpPr>
        <p:spPr>
          <a:xfrm>
            <a:off x="685800" y="1066800"/>
            <a:ext cx="7772400" cy="1066800"/>
          </a:xfrm>
        </p:spPr>
        <p:txBody>
          <a:bodyPr/>
          <a:lstStyle/>
          <a:p>
            <a:r>
              <a:rPr lang="en-US" altLang="en-US" dirty="0" smtClean="0">
                <a:solidFill>
                  <a:srgbClr val="0000FF"/>
                </a:solidFill>
                <a:latin typeface="Arial Black" pitchFamily="34" charset="0"/>
              </a:rPr>
              <a:t>IEEE 802.11 </a:t>
            </a:r>
            <a:r>
              <a:rPr lang="en-US" altLang="en-US" dirty="0" err="1" smtClean="0">
                <a:solidFill>
                  <a:srgbClr val="0000FF"/>
                </a:solidFill>
                <a:latin typeface="Arial Black" pitchFamily="34" charset="0"/>
              </a:rPr>
              <a:t>TGax</a:t>
            </a:r>
            <a:r>
              <a:rPr lang="en-US" altLang="en-US" dirty="0" smtClean="0">
                <a:solidFill>
                  <a:srgbClr val="0000FF"/>
                </a:solidFill>
                <a:latin typeface="Arial Black" pitchFamily="34" charset="0"/>
              </a:rPr>
              <a:t> Ad Hoc</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High Efficiency WLAN</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PHY Ad Hoc</a:t>
            </a:r>
            <a:endParaRPr lang="en-CA" altLang="en-US" dirty="0" smtClean="0"/>
          </a:p>
        </p:txBody>
      </p:sp>
      <p:sp>
        <p:nvSpPr>
          <p:cNvPr id="9220" name="Content Placeholder 2"/>
          <p:cNvSpPr>
            <a:spLocks noGrp="1"/>
          </p:cNvSpPr>
          <p:nvPr>
            <p:ph idx="1"/>
          </p:nvPr>
        </p:nvSpPr>
        <p:spPr>
          <a:xfrm>
            <a:off x="533400" y="2971800"/>
            <a:ext cx="8305800" cy="3124200"/>
          </a:xfrm>
        </p:spPr>
        <p:txBody>
          <a:bodyPr/>
          <a:lstStyle/>
          <a:p>
            <a:pPr algn="ctr">
              <a:lnSpc>
                <a:spcPct val="90000"/>
              </a:lnSpc>
              <a:buFontTx/>
              <a:buNone/>
            </a:pPr>
            <a:endParaRPr lang="en-US" altLang="en-US" sz="2000" dirty="0" smtClean="0">
              <a:latin typeface="Arial" pitchFamily="34" charset="0"/>
            </a:endParaRPr>
          </a:p>
          <a:p>
            <a:pPr algn="ctr">
              <a:lnSpc>
                <a:spcPct val="90000"/>
              </a:lnSpc>
              <a:buFontTx/>
              <a:buNone/>
            </a:pPr>
            <a:r>
              <a:rPr lang="en-US" altLang="en-US" sz="2000" dirty="0" smtClean="0">
                <a:latin typeface="Arial" pitchFamily="34" charset="0"/>
              </a:rPr>
              <a:t>Co-Chairs: </a:t>
            </a:r>
          </a:p>
          <a:p>
            <a:pPr algn="ctr">
              <a:lnSpc>
                <a:spcPct val="90000"/>
              </a:lnSpc>
              <a:buNone/>
            </a:pPr>
            <a:r>
              <a:rPr lang="en-US" altLang="en-US" sz="2000" dirty="0" smtClean="0">
                <a:latin typeface="Arial" pitchFamily="34" charset="0"/>
              </a:rPr>
              <a:t>Bo Sun (ZTE)</a:t>
            </a:r>
          </a:p>
          <a:p>
            <a:pPr algn="ctr">
              <a:lnSpc>
                <a:spcPct val="90000"/>
              </a:lnSpc>
              <a:buFontTx/>
              <a:buNone/>
            </a:pPr>
            <a:r>
              <a:rPr lang="en-US" altLang="en-US" sz="2000" dirty="0" err="1" smtClean="0">
                <a:latin typeface="Arial" pitchFamily="34" charset="0"/>
              </a:rPr>
              <a:t>Jianhan</a:t>
            </a:r>
            <a:r>
              <a:rPr lang="en-US" altLang="en-US" sz="2000" dirty="0" smtClean="0">
                <a:latin typeface="Arial" pitchFamily="34" charset="0"/>
              </a:rPr>
              <a:t> Liu (Mediatek)</a:t>
            </a:r>
          </a:p>
          <a:p>
            <a:pPr algn="ctr">
              <a:lnSpc>
                <a:spcPct val="90000"/>
              </a:lnSpc>
              <a:buFontTx/>
              <a:buNone/>
            </a:pPr>
            <a:r>
              <a:rPr lang="en-US" altLang="en-US" sz="2000" dirty="0" err="1" smtClean="0">
                <a:latin typeface="Arial" pitchFamily="34" charset="0"/>
              </a:rPr>
              <a:t>Hongyuan</a:t>
            </a:r>
            <a:r>
              <a:rPr lang="en-US" altLang="en-US" sz="2000" dirty="0" smtClean="0">
                <a:latin typeface="Arial" pitchFamily="34" charset="0"/>
              </a:rPr>
              <a:t> Zhang (Marvell)</a:t>
            </a:r>
          </a:p>
        </p:txBody>
      </p:sp>
      <p:sp>
        <p:nvSpPr>
          <p:cNvPr id="9222"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FEDAD6A6-A0F4-487C-B56B-A159BFE54E45}" type="slidenum">
              <a:rPr lang="en-US" altLang="en-US"/>
              <a:pPr/>
              <a:t>2</a:t>
            </a:fld>
            <a:endParaRPr lang="en-US" altLang="en-US"/>
          </a:p>
        </p:txBody>
      </p:sp>
      <p:sp>
        <p:nvSpPr>
          <p:cNvPr id="6" name="Footer Placeholder 5"/>
          <p:cNvSpPr>
            <a:spLocks noGrp="1" noChangeArrowheads="1"/>
          </p:cNvSpPr>
          <p:nvPr>
            <p:ph type="ftr" sz="quarter" idx="3"/>
          </p:nvPr>
        </p:nvSpPr>
        <p:spPr bwMode="auto">
          <a:xfrm>
            <a:off x="7322373" y="6475413"/>
            <a:ext cx="1221552" cy="36933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a:t>
            </a:r>
            <a:r>
              <a:rPr lang="en-US" dirty="0"/>
              <a:t>et al</a:t>
            </a:r>
          </a:p>
          <a:p>
            <a:pPr>
              <a:defRPr/>
            </a:pPr>
            <a:endParaRPr lang="en-US" dirty="0"/>
          </a:p>
        </p:txBody>
      </p:sp>
      <p:sp>
        <p:nvSpPr>
          <p:cNvPr id="8" name="Rectangle 4"/>
          <p:cNvSpPr>
            <a:spLocks noGrp="1" noChangeArrowheads="1"/>
          </p:cNvSpPr>
          <p:nvPr>
            <p:ph type="dt" sz="quarter" idx="10"/>
          </p:nvPr>
        </p:nvSpPr>
        <p:spPr>
          <a:xfrm>
            <a:off x="696913" y="332601"/>
            <a:ext cx="951222"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 2017</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5 (11-17/246r0)</a:t>
            </a:r>
            <a:endParaRPr lang="zh-CN" altLang="en-US" dirty="0"/>
          </a:p>
        </p:txBody>
      </p:sp>
      <p:sp>
        <p:nvSpPr>
          <p:cNvPr id="3" name="内容占位符 2"/>
          <p:cNvSpPr>
            <a:spLocks noGrp="1"/>
          </p:cNvSpPr>
          <p:nvPr>
            <p:ph idx="1"/>
          </p:nvPr>
        </p:nvSpPr>
        <p:spPr/>
        <p:txBody>
          <a:bodyPr/>
          <a:lstStyle/>
          <a:p>
            <a:r>
              <a:rPr lang="en-US" altLang="zh-CN" dirty="0" smtClean="0"/>
              <a:t>Do you agree the proposed comment resolution to the following </a:t>
            </a:r>
            <a:r>
              <a:rPr lang="en-US" altLang="zh-CN" dirty="0"/>
              <a:t>CIDs (</a:t>
            </a:r>
            <a:r>
              <a:rPr lang="en-US" altLang="zh-CN" dirty="0">
                <a:solidFill>
                  <a:srgbClr val="FF0000"/>
                </a:solidFill>
              </a:rPr>
              <a:t>except those being strike out as below</a:t>
            </a:r>
            <a:r>
              <a:rPr lang="en-US" altLang="zh-CN" dirty="0"/>
              <a:t>) and </a:t>
            </a:r>
            <a:r>
              <a:rPr lang="en-US" altLang="zh-CN" dirty="0" smtClean="0"/>
              <a:t>the corresponding spec text modification as in 11-17/246r0?</a:t>
            </a:r>
          </a:p>
          <a:p>
            <a:pPr lvl="1"/>
            <a:r>
              <a:rPr lang="en-US" altLang="zh-CN" dirty="0" smtClean="0"/>
              <a:t>CID </a:t>
            </a:r>
            <a:r>
              <a:rPr lang="en-GB" dirty="0"/>
              <a:t>8623, 8624, </a:t>
            </a:r>
            <a:r>
              <a:rPr lang="en-GB" strike="sngStrike" dirty="0">
                <a:solidFill>
                  <a:srgbClr val="FF0000"/>
                </a:solidFill>
              </a:rPr>
              <a:t>8635,</a:t>
            </a:r>
            <a:r>
              <a:rPr lang="en-GB" dirty="0"/>
              <a:t> 8637, 8638, </a:t>
            </a:r>
            <a:r>
              <a:rPr lang="en-GB" strike="sngStrike" dirty="0" smtClean="0">
                <a:solidFill>
                  <a:srgbClr val="FF0000"/>
                </a:solidFill>
              </a:rPr>
              <a:t>8639</a:t>
            </a:r>
            <a:r>
              <a:rPr lang="en-GB" strike="sngStrike" dirty="0"/>
              <a:t>,</a:t>
            </a:r>
            <a:r>
              <a:rPr lang="en-GB" dirty="0"/>
              <a:t> 8640, 8733, 8734, 8736, </a:t>
            </a:r>
            <a:r>
              <a:rPr lang="en-GB" dirty="0" smtClean="0"/>
              <a:t>8738</a:t>
            </a:r>
            <a:r>
              <a:rPr lang="en-GB" dirty="0"/>
              <a:t>, 8740, 8741, 8742, </a:t>
            </a:r>
            <a:r>
              <a:rPr lang="en-GB" dirty="0" smtClean="0"/>
              <a:t>8743, </a:t>
            </a:r>
            <a:r>
              <a:rPr lang="en-GB" strike="sngStrike" dirty="0" smtClean="0">
                <a:solidFill>
                  <a:srgbClr val="FF0000"/>
                </a:solidFill>
              </a:rPr>
              <a:t>10360</a:t>
            </a:r>
            <a:r>
              <a:rPr lang="en-GB" strike="sngStrike" dirty="0"/>
              <a:t>, </a:t>
            </a:r>
            <a:r>
              <a:rPr lang="en-GB" strike="sngStrike" dirty="0">
                <a:solidFill>
                  <a:srgbClr val="FF0000"/>
                </a:solidFill>
              </a:rPr>
              <a:t>10404</a:t>
            </a:r>
            <a:r>
              <a:rPr lang="en-GB" dirty="0"/>
              <a:t>, 10355</a:t>
            </a:r>
            <a:endParaRPr lang="en-US" altLang="zh-CN" dirty="0" smtClean="0"/>
          </a:p>
          <a:p>
            <a:pPr>
              <a:buNone/>
            </a:pPr>
            <a:r>
              <a:rPr lang="en-US" altLang="zh-CN" dirty="0" smtClean="0"/>
              <a:t>SP: No Objection</a:t>
            </a:r>
          </a:p>
          <a:p>
            <a:pPr>
              <a:buNone/>
            </a:pPr>
            <a:endParaRPr lang="en-US" altLang="zh-CN" dirty="0" smtClean="0">
              <a:solidFill>
                <a:srgbClr val="00B050"/>
              </a:solidFill>
            </a:endParaRPr>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20</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
        <p:nvSpPr>
          <p:cNvPr id="8" name="Rectangle 4"/>
          <p:cNvSpPr>
            <a:spLocks noGrp="1" noChangeArrowheads="1"/>
          </p:cNvSpPr>
          <p:nvPr>
            <p:ph type="dt" sz="quarter" idx="10"/>
          </p:nvPr>
        </p:nvSpPr>
        <p:spPr>
          <a:xfrm>
            <a:off x="696913" y="332601"/>
            <a:ext cx="951222"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 2017</a:t>
            </a:r>
          </a:p>
        </p:txBody>
      </p:sp>
    </p:spTree>
    <p:extLst>
      <p:ext uri="{BB962C8B-B14F-4D97-AF65-F5344CB8AC3E}">
        <p14:creationId xmlns:p14="http://schemas.microsoft.com/office/powerpoint/2010/main" xmlns="" val="391908972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6 (11-17/247r0)</a:t>
            </a:r>
            <a:endParaRPr lang="zh-CN" altLang="en-US" dirty="0"/>
          </a:p>
        </p:txBody>
      </p:sp>
      <p:sp>
        <p:nvSpPr>
          <p:cNvPr id="3" name="内容占位符 2"/>
          <p:cNvSpPr>
            <a:spLocks noGrp="1"/>
          </p:cNvSpPr>
          <p:nvPr>
            <p:ph idx="1"/>
          </p:nvPr>
        </p:nvSpPr>
        <p:spPr>
          <a:xfrm>
            <a:off x="678287" y="1752600"/>
            <a:ext cx="7772400" cy="4114800"/>
          </a:xfrm>
        </p:spPr>
        <p:txBody>
          <a:bodyPr/>
          <a:lstStyle/>
          <a:p>
            <a:r>
              <a:rPr lang="en-US" altLang="zh-CN" dirty="0" smtClean="0"/>
              <a:t>Do you agree the proposed comment resolution to the following CIDs (</a:t>
            </a:r>
            <a:r>
              <a:rPr lang="en-US" altLang="zh-CN" dirty="0" smtClean="0">
                <a:solidFill>
                  <a:srgbClr val="FF0000"/>
                </a:solidFill>
              </a:rPr>
              <a:t>except those being strike out as below</a:t>
            </a:r>
            <a:r>
              <a:rPr lang="en-US" altLang="zh-CN" dirty="0" smtClean="0"/>
              <a:t>) and the corresponding spec text modification as in 11-17/247r0?</a:t>
            </a:r>
          </a:p>
          <a:p>
            <a:pPr lvl="1"/>
            <a:r>
              <a:rPr lang="en-US" altLang="zh-CN" dirty="0" smtClean="0"/>
              <a:t>CID </a:t>
            </a:r>
            <a:r>
              <a:rPr lang="en-GB" dirty="0"/>
              <a:t>7036, 7217, 7218, 7428, 7429, </a:t>
            </a:r>
            <a:r>
              <a:rPr lang="en-GB" dirty="0" smtClean="0"/>
              <a:t>7824</a:t>
            </a:r>
            <a:r>
              <a:rPr lang="en-GB" dirty="0"/>
              <a:t>, 8359, 8626, 8627, 8629, </a:t>
            </a:r>
            <a:r>
              <a:rPr lang="en-GB" dirty="0" smtClean="0"/>
              <a:t>8630</a:t>
            </a:r>
            <a:r>
              <a:rPr lang="en-GB" dirty="0"/>
              <a:t>, 8631, 8632, 8633, 8634, </a:t>
            </a:r>
            <a:r>
              <a:rPr lang="en-GB" strike="sngStrike" dirty="0" smtClean="0">
                <a:solidFill>
                  <a:srgbClr val="FF0000"/>
                </a:solidFill>
              </a:rPr>
              <a:t>8636</a:t>
            </a:r>
            <a:r>
              <a:rPr lang="en-GB" dirty="0">
                <a:solidFill>
                  <a:srgbClr val="FF0000"/>
                </a:solidFill>
              </a:rPr>
              <a:t>, </a:t>
            </a:r>
            <a:r>
              <a:rPr lang="en-GB" strike="sngStrike" dirty="0">
                <a:solidFill>
                  <a:srgbClr val="FF0000"/>
                </a:solidFill>
              </a:rPr>
              <a:t>8731</a:t>
            </a:r>
            <a:r>
              <a:rPr lang="en-GB" dirty="0">
                <a:solidFill>
                  <a:srgbClr val="FF0000"/>
                </a:solidFill>
              </a:rPr>
              <a:t>, </a:t>
            </a:r>
            <a:r>
              <a:rPr lang="en-GB" dirty="0"/>
              <a:t>8732, 8735, 8737, </a:t>
            </a:r>
            <a:r>
              <a:rPr lang="en-GB" dirty="0" smtClean="0"/>
              <a:t>8739</a:t>
            </a:r>
            <a:r>
              <a:rPr lang="en-GB" dirty="0"/>
              <a:t>, 9113, 9134, 9136, 9777, </a:t>
            </a:r>
            <a:r>
              <a:rPr lang="en-GB" dirty="0" smtClean="0"/>
              <a:t>7778</a:t>
            </a:r>
            <a:r>
              <a:rPr lang="en-GB" dirty="0"/>
              <a:t>, 9779, 9780, 10081 10082, </a:t>
            </a:r>
            <a:r>
              <a:rPr lang="en-GB" dirty="0" smtClean="0"/>
              <a:t>10196</a:t>
            </a:r>
            <a:endParaRPr lang="en-US" dirty="0"/>
          </a:p>
          <a:p>
            <a:pPr>
              <a:buNone/>
            </a:pPr>
            <a:r>
              <a:rPr lang="en-US" altLang="zh-CN" dirty="0" smtClean="0"/>
              <a:t>SP: No Objection</a:t>
            </a:r>
          </a:p>
          <a:p>
            <a:pPr>
              <a:buNone/>
            </a:pPr>
            <a:endParaRPr lang="en-US" altLang="zh-CN" dirty="0" smtClean="0">
              <a:solidFill>
                <a:srgbClr val="00B050"/>
              </a:solidFill>
            </a:endParaRPr>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21</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
        <p:nvSpPr>
          <p:cNvPr id="8" name="Rectangle 4"/>
          <p:cNvSpPr>
            <a:spLocks noGrp="1" noChangeArrowheads="1"/>
          </p:cNvSpPr>
          <p:nvPr>
            <p:ph type="dt" sz="quarter" idx="10"/>
          </p:nvPr>
        </p:nvSpPr>
        <p:spPr>
          <a:xfrm>
            <a:off x="696913" y="332601"/>
            <a:ext cx="951222"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 2017</a:t>
            </a:r>
          </a:p>
        </p:txBody>
      </p:sp>
    </p:spTree>
    <p:extLst>
      <p:ext uri="{BB962C8B-B14F-4D97-AF65-F5344CB8AC3E}">
        <p14:creationId xmlns:p14="http://schemas.microsoft.com/office/powerpoint/2010/main" xmlns="" val="81887586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7 (11-17/303r0)</a:t>
            </a:r>
            <a:endParaRPr lang="zh-CN" altLang="en-US" dirty="0"/>
          </a:p>
        </p:txBody>
      </p:sp>
      <p:sp>
        <p:nvSpPr>
          <p:cNvPr id="3" name="内容占位符 2"/>
          <p:cNvSpPr>
            <a:spLocks noGrp="1"/>
          </p:cNvSpPr>
          <p:nvPr>
            <p:ph idx="1"/>
          </p:nvPr>
        </p:nvSpPr>
        <p:spPr>
          <a:xfrm>
            <a:off x="678287" y="1752600"/>
            <a:ext cx="7772400" cy="4114800"/>
          </a:xfrm>
        </p:spPr>
        <p:txBody>
          <a:bodyPr/>
          <a:lstStyle/>
          <a:p>
            <a:r>
              <a:rPr lang="en-US" altLang="zh-CN" dirty="0" smtClean="0"/>
              <a:t>Do you agree the proposed comment resolution to the following </a:t>
            </a:r>
            <a:r>
              <a:rPr lang="en-US" altLang="zh-CN" dirty="0"/>
              <a:t>CIDs (</a:t>
            </a:r>
            <a:r>
              <a:rPr lang="en-US" altLang="zh-CN" dirty="0">
                <a:solidFill>
                  <a:srgbClr val="FF0000"/>
                </a:solidFill>
              </a:rPr>
              <a:t>except those being strike out as below</a:t>
            </a:r>
            <a:r>
              <a:rPr lang="en-US" altLang="zh-CN" dirty="0"/>
              <a:t>) </a:t>
            </a:r>
            <a:r>
              <a:rPr lang="en-US" altLang="zh-CN" dirty="0" smtClean="0"/>
              <a:t>and the corresponding spec text modification as in 11-17/303r0?</a:t>
            </a:r>
          </a:p>
          <a:p>
            <a:pPr lvl="1"/>
            <a:r>
              <a:rPr lang="en-US" altLang="zh-CN" dirty="0" smtClean="0"/>
              <a:t>CID </a:t>
            </a:r>
            <a:r>
              <a:rPr lang="en-GB" dirty="0"/>
              <a:t>6341, 6339, 7355, 7354, </a:t>
            </a:r>
            <a:r>
              <a:rPr lang="en-GB" dirty="0" smtClean="0"/>
              <a:t>7349, 3425</a:t>
            </a:r>
            <a:r>
              <a:rPr lang="en-GB" dirty="0"/>
              <a:t>, 3539, </a:t>
            </a:r>
            <a:r>
              <a:rPr lang="en-GB" strike="sngStrike" dirty="0" smtClean="0">
                <a:solidFill>
                  <a:srgbClr val="FF0000"/>
                </a:solidFill>
              </a:rPr>
              <a:t>3440</a:t>
            </a:r>
            <a:r>
              <a:rPr lang="en-GB" dirty="0"/>
              <a:t>, 3439, 3436, </a:t>
            </a:r>
            <a:r>
              <a:rPr lang="en-GB" dirty="0" smtClean="0"/>
              <a:t>3434</a:t>
            </a:r>
            <a:r>
              <a:rPr lang="en-GB" dirty="0"/>
              <a:t>, 3431, 3430, 3428, </a:t>
            </a:r>
            <a:r>
              <a:rPr lang="en-GB" dirty="0" smtClean="0"/>
              <a:t>3427, 9265 </a:t>
            </a:r>
            <a:r>
              <a:rPr lang="en-GB" dirty="0"/>
              <a:t>9266, 9840, 7756, </a:t>
            </a:r>
            <a:r>
              <a:rPr lang="en-GB" strike="sngStrike" dirty="0" smtClean="0">
                <a:solidFill>
                  <a:srgbClr val="FF0000"/>
                </a:solidFill>
              </a:rPr>
              <a:t>8665</a:t>
            </a:r>
            <a:r>
              <a:rPr lang="en-GB" dirty="0" smtClean="0"/>
              <a:t>, 8666</a:t>
            </a:r>
            <a:r>
              <a:rPr lang="en-GB" dirty="0"/>
              <a:t>, 8667, </a:t>
            </a:r>
            <a:r>
              <a:rPr lang="en-GB" strike="sngStrike" dirty="0">
                <a:solidFill>
                  <a:srgbClr val="FF0000"/>
                </a:solidFill>
              </a:rPr>
              <a:t>8669</a:t>
            </a:r>
            <a:r>
              <a:rPr lang="en-GB" dirty="0"/>
              <a:t>, 8670</a:t>
            </a:r>
            <a:endParaRPr lang="zh-CN" altLang="zh-CN" dirty="0" smtClean="0"/>
          </a:p>
          <a:p>
            <a:pPr lvl="1"/>
            <a:endParaRPr lang="en-US" altLang="zh-CN" dirty="0" smtClean="0"/>
          </a:p>
          <a:p>
            <a:pPr>
              <a:buNone/>
            </a:pPr>
            <a:r>
              <a:rPr lang="en-US" altLang="zh-CN" dirty="0" smtClean="0"/>
              <a:t>SP: No Objection</a:t>
            </a:r>
          </a:p>
          <a:p>
            <a:pPr>
              <a:buNone/>
            </a:pPr>
            <a:endParaRPr lang="en-US" altLang="zh-CN" dirty="0" smtClean="0">
              <a:solidFill>
                <a:srgbClr val="00B050"/>
              </a:solidFill>
            </a:endParaRPr>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22</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
        <p:nvSpPr>
          <p:cNvPr id="8" name="Rectangle 4"/>
          <p:cNvSpPr>
            <a:spLocks noGrp="1" noChangeArrowheads="1"/>
          </p:cNvSpPr>
          <p:nvPr>
            <p:ph type="dt" sz="quarter" idx="10"/>
          </p:nvPr>
        </p:nvSpPr>
        <p:spPr>
          <a:xfrm>
            <a:off x="696913" y="332601"/>
            <a:ext cx="951222"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 2017</a:t>
            </a:r>
          </a:p>
        </p:txBody>
      </p:sp>
    </p:spTree>
    <p:extLst>
      <p:ext uri="{BB962C8B-B14F-4D97-AF65-F5344CB8AC3E}">
        <p14:creationId xmlns:p14="http://schemas.microsoft.com/office/powerpoint/2010/main" xmlns="" val="164502818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a:t>
            </a:r>
            <a:r>
              <a:rPr lang="en-US" altLang="zh-CN" dirty="0" smtClean="0"/>
              <a:t>8 </a:t>
            </a:r>
            <a:r>
              <a:rPr lang="en-US" altLang="zh-CN" dirty="0" smtClean="0"/>
              <a:t>(</a:t>
            </a:r>
            <a:r>
              <a:rPr lang="en-US" altLang="zh-CN" dirty="0" smtClean="0"/>
              <a:t>11-17/330r1)</a:t>
            </a:r>
            <a:endParaRPr lang="zh-CN" altLang="en-US" dirty="0"/>
          </a:p>
        </p:txBody>
      </p:sp>
      <p:sp>
        <p:nvSpPr>
          <p:cNvPr id="3" name="内容占位符 2"/>
          <p:cNvSpPr>
            <a:spLocks noGrp="1"/>
          </p:cNvSpPr>
          <p:nvPr>
            <p:ph idx="1"/>
          </p:nvPr>
        </p:nvSpPr>
        <p:spPr>
          <a:xfrm>
            <a:off x="678287" y="1752600"/>
            <a:ext cx="7772400" cy="4114800"/>
          </a:xfrm>
        </p:spPr>
        <p:txBody>
          <a:bodyPr/>
          <a:lstStyle/>
          <a:p>
            <a:r>
              <a:rPr lang="en-US" altLang="zh-CN" dirty="0" smtClean="0"/>
              <a:t>Do you agree the proposed comment resolution to the following </a:t>
            </a:r>
            <a:r>
              <a:rPr lang="en-US" altLang="zh-CN" dirty="0" smtClean="0"/>
              <a:t>CIDs </a:t>
            </a:r>
            <a:r>
              <a:rPr lang="en-US" altLang="zh-CN" dirty="0" smtClean="0"/>
              <a:t>and the corresponding spec text modification as in </a:t>
            </a:r>
            <a:r>
              <a:rPr lang="en-US" altLang="zh-CN" dirty="0" smtClean="0"/>
              <a:t>11-17/330r1?</a:t>
            </a:r>
            <a:endParaRPr lang="en-US" altLang="zh-CN" dirty="0" smtClean="0"/>
          </a:p>
          <a:p>
            <a:pPr lvl="1"/>
            <a:r>
              <a:rPr lang="en-US" altLang="zh-CN" dirty="0" smtClean="0"/>
              <a:t>CID </a:t>
            </a:r>
            <a:r>
              <a:rPr lang="en-US" altLang="zh-CN" dirty="0" smtClean="0"/>
              <a:t>3293, 3343, 3579, 3660, 4009, 4096, 5112, 5113, 5114, 5115, 5306, 5539, 6921, 7694, 7695, 8306, 8307, 8498, 9217, 9220, 9222, 9227, 9228, 9229, 9230, 9231, 9498, and 9499</a:t>
            </a:r>
            <a:r>
              <a:rPr lang="en-US" altLang="zh-CN" dirty="0" smtClean="0"/>
              <a:t>.</a:t>
            </a:r>
            <a:endParaRPr lang="zh-CN" altLang="zh-CN" dirty="0" smtClean="0"/>
          </a:p>
          <a:p>
            <a:pPr lvl="1"/>
            <a:endParaRPr lang="zh-CN" altLang="zh-CN" dirty="0" smtClean="0"/>
          </a:p>
          <a:p>
            <a:pPr lvl="1"/>
            <a:endParaRPr lang="en-US" altLang="zh-CN" dirty="0" smtClean="0"/>
          </a:p>
          <a:p>
            <a:pPr>
              <a:buNone/>
            </a:pPr>
            <a:r>
              <a:rPr lang="en-US" altLang="zh-CN" dirty="0" smtClean="0"/>
              <a:t>SP</a:t>
            </a:r>
            <a:r>
              <a:rPr lang="en-US" altLang="zh-CN" dirty="0" smtClean="0"/>
              <a:t>: Passed without objection</a:t>
            </a:r>
            <a:endParaRPr lang="en-US" altLang="zh-CN" dirty="0" smtClean="0"/>
          </a:p>
          <a:p>
            <a:pPr>
              <a:buNone/>
            </a:pPr>
            <a:endParaRPr lang="en-US" altLang="zh-CN" dirty="0" smtClean="0">
              <a:solidFill>
                <a:srgbClr val="00B050"/>
              </a:solidFill>
            </a:endParaRPr>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23</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
        <p:nvSpPr>
          <p:cNvPr id="8" name="Rectangle 4"/>
          <p:cNvSpPr>
            <a:spLocks noGrp="1" noChangeArrowheads="1"/>
          </p:cNvSpPr>
          <p:nvPr>
            <p:ph type="dt" sz="quarter" idx="10"/>
          </p:nvPr>
        </p:nvSpPr>
        <p:spPr>
          <a:xfrm>
            <a:off x="696913" y="332601"/>
            <a:ext cx="951222"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 2017</a:t>
            </a:r>
          </a:p>
        </p:txBody>
      </p:sp>
    </p:spTree>
    <p:extLst>
      <p:ext uri="{BB962C8B-B14F-4D97-AF65-F5344CB8AC3E}">
        <p14:creationId xmlns:p14="http://schemas.microsoft.com/office/powerpoint/2010/main" xmlns="" val="164502818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a:t>
            </a:r>
            <a:r>
              <a:rPr lang="en-US" altLang="zh-CN" dirty="0" smtClean="0"/>
              <a:t>9 </a:t>
            </a:r>
            <a:r>
              <a:rPr lang="en-US" altLang="zh-CN" dirty="0" smtClean="0"/>
              <a:t>(</a:t>
            </a:r>
            <a:r>
              <a:rPr lang="en-US" altLang="zh-CN" dirty="0" smtClean="0"/>
              <a:t>11-17/333r0)</a:t>
            </a:r>
            <a:endParaRPr lang="zh-CN" altLang="en-US" dirty="0"/>
          </a:p>
        </p:txBody>
      </p:sp>
      <p:sp>
        <p:nvSpPr>
          <p:cNvPr id="3" name="内容占位符 2"/>
          <p:cNvSpPr>
            <a:spLocks noGrp="1"/>
          </p:cNvSpPr>
          <p:nvPr>
            <p:ph idx="1"/>
          </p:nvPr>
        </p:nvSpPr>
        <p:spPr>
          <a:xfrm>
            <a:off x="678287" y="1752600"/>
            <a:ext cx="7772400" cy="4114800"/>
          </a:xfrm>
        </p:spPr>
        <p:txBody>
          <a:bodyPr/>
          <a:lstStyle/>
          <a:p>
            <a:r>
              <a:rPr lang="en-US" altLang="zh-CN" dirty="0" smtClean="0"/>
              <a:t>Do you agree the proposed comment resolution to the following </a:t>
            </a:r>
            <a:r>
              <a:rPr lang="en-US" altLang="zh-CN" dirty="0" smtClean="0"/>
              <a:t>CIDs </a:t>
            </a:r>
            <a:r>
              <a:rPr lang="en-US" altLang="zh-CN" dirty="0" smtClean="0"/>
              <a:t>and the corresponding spec text modification as in </a:t>
            </a:r>
            <a:r>
              <a:rPr lang="en-US" altLang="zh-CN" dirty="0" smtClean="0"/>
              <a:t>11-17/333r0?</a:t>
            </a:r>
            <a:endParaRPr lang="en-US" altLang="zh-CN" dirty="0" smtClean="0"/>
          </a:p>
          <a:p>
            <a:pPr lvl="1"/>
            <a:r>
              <a:rPr lang="en-US" altLang="zh-CN" dirty="0" smtClean="0"/>
              <a:t>CID </a:t>
            </a:r>
            <a:r>
              <a:rPr lang="en-US" altLang="zh-CN" dirty="0" smtClean="0"/>
              <a:t>9025 and 9568.</a:t>
            </a:r>
            <a:endParaRPr lang="zh-CN" altLang="zh-CN" dirty="0" smtClean="0"/>
          </a:p>
          <a:p>
            <a:pPr lvl="1"/>
            <a:endParaRPr lang="zh-CN" altLang="zh-CN" dirty="0" smtClean="0"/>
          </a:p>
          <a:p>
            <a:pPr lvl="1"/>
            <a:endParaRPr lang="en-US" altLang="zh-CN" dirty="0" smtClean="0"/>
          </a:p>
          <a:p>
            <a:pPr>
              <a:buNone/>
            </a:pPr>
            <a:r>
              <a:rPr lang="en-US" altLang="zh-CN" dirty="0" smtClean="0"/>
              <a:t>SP</a:t>
            </a:r>
            <a:r>
              <a:rPr lang="en-US" altLang="zh-CN" dirty="0" smtClean="0"/>
              <a:t>: Passed without objection</a:t>
            </a:r>
            <a:endParaRPr lang="en-US" altLang="zh-CN" dirty="0" smtClean="0"/>
          </a:p>
          <a:p>
            <a:pPr>
              <a:buNone/>
            </a:pPr>
            <a:endParaRPr lang="en-US" altLang="zh-CN" dirty="0" smtClean="0">
              <a:solidFill>
                <a:srgbClr val="00B050"/>
              </a:solidFill>
            </a:endParaRPr>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24</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
        <p:nvSpPr>
          <p:cNvPr id="8" name="Rectangle 4"/>
          <p:cNvSpPr>
            <a:spLocks noGrp="1" noChangeArrowheads="1"/>
          </p:cNvSpPr>
          <p:nvPr>
            <p:ph type="dt" sz="quarter" idx="10"/>
          </p:nvPr>
        </p:nvSpPr>
        <p:spPr>
          <a:xfrm>
            <a:off x="696913" y="332601"/>
            <a:ext cx="951222"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 2017</a:t>
            </a:r>
          </a:p>
        </p:txBody>
      </p:sp>
    </p:spTree>
    <p:extLst>
      <p:ext uri="{BB962C8B-B14F-4D97-AF65-F5344CB8AC3E}">
        <p14:creationId xmlns:p14="http://schemas.microsoft.com/office/powerpoint/2010/main" xmlns="" val="164502818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a:t>
            </a:r>
            <a:r>
              <a:rPr lang="en-US" altLang="zh-CN" dirty="0" smtClean="0"/>
              <a:t>10 </a:t>
            </a:r>
            <a:r>
              <a:rPr lang="en-US" altLang="zh-CN" dirty="0" smtClean="0"/>
              <a:t>(</a:t>
            </a:r>
            <a:r>
              <a:rPr lang="en-US" altLang="zh-CN" dirty="0" smtClean="0"/>
              <a:t>11-17/332r1)</a:t>
            </a:r>
            <a:endParaRPr lang="zh-CN" altLang="en-US" dirty="0"/>
          </a:p>
        </p:txBody>
      </p:sp>
      <p:sp>
        <p:nvSpPr>
          <p:cNvPr id="3" name="内容占位符 2"/>
          <p:cNvSpPr>
            <a:spLocks noGrp="1"/>
          </p:cNvSpPr>
          <p:nvPr>
            <p:ph idx="1"/>
          </p:nvPr>
        </p:nvSpPr>
        <p:spPr>
          <a:xfrm>
            <a:off x="678287" y="1752600"/>
            <a:ext cx="7772400" cy="4114800"/>
          </a:xfrm>
        </p:spPr>
        <p:txBody>
          <a:bodyPr/>
          <a:lstStyle/>
          <a:p>
            <a:r>
              <a:rPr lang="en-US" altLang="zh-CN" dirty="0" smtClean="0"/>
              <a:t>Do you agree the proposed comment resolution to the following </a:t>
            </a:r>
            <a:r>
              <a:rPr lang="en-US" altLang="zh-CN" dirty="0" smtClean="0"/>
              <a:t>CIDs </a:t>
            </a:r>
            <a:r>
              <a:rPr lang="en-US" altLang="zh-CN" dirty="0" smtClean="0"/>
              <a:t>and the corresponding spec text modification as in </a:t>
            </a:r>
            <a:r>
              <a:rPr lang="en-US" altLang="zh-CN" dirty="0" smtClean="0"/>
              <a:t>11-17/332r1?</a:t>
            </a:r>
            <a:endParaRPr lang="en-US" altLang="zh-CN" dirty="0" smtClean="0"/>
          </a:p>
          <a:p>
            <a:pPr lvl="1"/>
            <a:r>
              <a:rPr lang="en-US" altLang="zh-CN" dirty="0" smtClean="0"/>
              <a:t>CID </a:t>
            </a:r>
            <a:r>
              <a:rPr lang="en-US" altLang="zh-CN" dirty="0" smtClean="0"/>
              <a:t>4995, 7234, 8894 and 8895.</a:t>
            </a:r>
            <a:endParaRPr lang="zh-CN" altLang="zh-CN" dirty="0" smtClean="0"/>
          </a:p>
          <a:p>
            <a:pPr lvl="1"/>
            <a:endParaRPr lang="zh-CN" altLang="zh-CN" dirty="0" smtClean="0"/>
          </a:p>
          <a:p>
            <a:pPr lvl="1"/>
            <a:endParaRPr lang="en-US" altLang="zh-CN" dirty="0" smtClean="0"/>
          </a:p>
          <a:p>
            <a:pPr>
              <a:buNone/>
            </a:pPr>
            <a:r>
              <a:rPr lang="en-US" altLang="zh-CN" dirty="0" smtClean="0"/>
              <a:t>SP</a:t>
            </a:r>
            <a:r>
              <a:rPr lang="en-US" altLang="zh-CN" dirty="0" smtClean="0"/>
              <a:t>: Passed without objection</a:t>
            </a:r>
            <a:endParaRPr lang="en-US" altLang="zh-CN" dirty="0" smtClean="0"/>
          </a:p>
          <a:p>
            <a:pPr>
              <a:buNone/>
            </a:pPr>
            <a:endParaRPr lang="en-US" altLang="zh-CN" dirty="0" smtClean="0">
              <a:solidFill>
                <a:srgbClr val="00B050"/>
              </a:solidFill>
            </a:endParaRPr>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25</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
        <p:nvSpPr>
          <p:cNvPr id="8" name="Rectangle 4"/>
          <p:cNvSpPr>
            <a:spLocks noGrp="1" noChangeArrowheads="1"/>
          </p:cNvSpPr>
          <p:nvPr>
            <p:ph type="dt" sz="quarter" idx="10"/>
          </p:nvPr>
        </p:nvSpPr>
        <p:spPr>
          <a:xfrm>
            <a:off x="696913" y="332601"/>
            <a:ext cx="951222"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 2017</a:t>
            </a:r>
          </a:p>
        </p:txBody>
      </p:sp>
    </p:spTree>
    <p:extLst>
      <p:ext uri="{BB962C8B-B14F-4D97-AF65-F5344CB8AC3E}">
        <p14:creationId xmlns:p14="http://schemas.microsoft.com/office/powerpoint/2010/main" xmlns="" val="164502818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a:t>
            </a:r>
            <a:r>
              <a:rPr lang="en-US" altLang="zh-CN" dirty="0" smtClean="0"/>
              <a:t>11 </a:t>
            </a:r>
            <a:r>
              <a:rPr lang="en-US" altLang="zh-CN" dirty="0" smtClean="0"/>
              <a:t>(</a:t>
            </a:r>
            <a:r>
              <a:rPr lang="en-US" altLang="zh-CN" dirty="0" smtClean="0"/>
              <a:t>11-17/331r1)</a:t>
            </a:r>
            <a:endParaRPr lang="zh-CN" altLang="en-US" dirty="0"/>
          </a:p>
        </p:txBody>
      </p:sp>
      <p:sp>
        <p:nvSpPr>
          <p:cNvPr id="3" name="内容占位符 2"/>
          <p:cNvSpPr>
            <a:spLocks noGrp="1"/>
          </p:cNvSpPr>
          <p:nvPr>
            <p:ph idx="1"/>
          </p:nvPr>
        </p:nvSpPr>
        <p:spPr>
          <a:xfrm>
            <a:off x="678287" y="1752600"/>
            <a:ext cx="7772400" cy="4114800"/>
          </a:xfrm>
        </p:spPr>
        <p:txBody>
          <a:bodyPr/>
          <a:lstStyle/>
          <a:p>
            <a:r>
              <a:rPr lang="en-US" altLang="zh-CN" dirty="0" smtClean="0"/>
              <a:t>Do you agree the proposed comment resolution to the following </a:t>
            </a:r>
            <a:r>
              <a:rPr lang="en-US" altLang="zh-CN" dirty="0" smtClean="0"/>
              <a:t>CIDs </a:t>
            </a:r>
            <a:r>
              <a:rPr lang="en-US" altLang="zh-CN" dirty="0" smtClean="0"/>
              <a:t>and the corresponding spec text modification as in </a:t>
            </a:r>
            <a:r>
              <a:rPr lang="en-US" altLang="zh-CN" dirty="0" smtClean="0"/>
              <a:t>11-17/331r1?</a:t>
            </a:r>
            <a:endParaRPr lang="en-US" altLang="zh-CN" dirty="0" smtClean="0"/>
          </a:p>
          <a:p>
            <a:pPr lvl="1"/>
            <a:r>
              <a:rPr lang="en-US" altLang="zh-CN" dirty="0" smtClean="0"/>
              <a:t>CID</a:t>
            </a:r>
            <a:r>
              <a:rPr lang="en-US" altLang="zh-CN" dirty="0" smtClean="0"/>
              <a:t> </a:t>
            </a:r>
            <a:r>
              <a:rPr lang="en-US" altLang="zh-CN" dirty="0" smtClean="0"/>
              <a:t>4884, 5279, 7687, 9012, 9071, 10056, 10057 and 10075</a:t>
            </a:r>
            <a:endParaRPr lang="zh-CN" altLang="zh-CN" dirty="0" smtClean="0"/>
          </a:p>
          <a:p>
            <a:pPr lvl="1"/>
            <a:endParaRPr lang="zh-CN" altLang="zh-CN" dirty="0" smtClean="0"/>
          </a:p>
          <a:p>
            <a:pPr lvl="1"/>
            <a:endParaRPr lang="en-US" altLang="zh-CN" dirty="0" smtClean="0"/>
          </a:p>
          <a:p>
            <a:pPr>
              <a:buNone/>
            </a:pPr>
            <a:r>
              <a:rPr lang="en-US" altLang="zh-CN" dirty="0" smtClean="0">
                <a:solidFill>
                  <a:srgbClr val="00B050"/>
                </a:solidFill>
              </a:rPr>
              <a:t>SP</a:t>
            </a:r>
            <a:r>
              <a:rPr lang="en-US" altLang="zh-CN" dirty="0" smtClean="0">
                <a:solidFill>
                  <a:srgbClr val="00B050"/>
                </a:solidFill>
              </a:rPr>
              <a:t>: Passed without objection</a:t>
            </a:r>
            <a:endParaRPr lang="en-US" altLang="zh-CN" dirty="0" smtClean="0">
              <a:solidFill>
                <a:srgbClr val="00B050"/>
              </a:solidFill>
            </a:endParaRPr>
          </a:p>
          <a:p>
            <a:pPr>
              <a:buNone/>
            </a:pPr>
            <a:endParaRPr lang="en-US" altLang="zh-CN" dirty="0" smtClean="0">
              <a:solidFill>
                <a:srgbClr val="00B050"/>
              </a:solidFill>
            </a:endParaRPr>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26</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
        <p:nvSpPr>
          <p:cNvPr id="8" name="Rectangle 4"/>
          <p:cNvSpPr>
            <a:spLocks noGrp="1" noChangeArrowheads="1"/>
          </p:cNvSpPr>
          <p:nvPr>
            <p:ph type="dt" sz="quarter" idx="10"/>
          </p:nvPr>
        </p:nvSpPr>
        <p:spPr>
          <a:xfrm>
            <a:off x="696913" y="332601"/>
            <a:ext cx="951222"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 2017</a:t>
            </a:r>
          </a:p>
        </p:txBody>
      </p:sp>
    </p:spTree>
    <p:extLst>
      <p:ext uri="{BB962C8B-B14F-4D97-AF65-F5344CB8AC3E}">
        <p14:creationId xmlns:p14="http://schemas.microsoft.com/office/powerpoint/2010/main" xmlns="" val="164502818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a:t>
            </a:r>
            <a:r>
              <a:rPr lang="en-US" altLang="zh-CN" dirty="0" smtClean="0"/>
              <a:t>12 </a:t>
            </a:r>
            <a:r>
              <a:rPr lang="en-US" altLang="zh-CN" dirty="0" smtClean="0"/>
              <a:t>(</a:t>
            </a:r>
            <a:r>
              <a:rPr lang="en-US" altLang="zh-CN" dirty="0" smtClean="0"/>
              <a:t>11-17/388r0)</a:t>
            </a:r>
            <a:endParaRPr lang="zh-CN" altLang="en-US" dirty="0"/>
          </a:p>
        </p:txBody>
      </p:sp>
      <p:sp>
        <p:nvSpPr>
          <p:cNvPr id="3" name="内容占位符 2"/>
          <p:cNvSpPr>
            <a:spLocks noGrp="1"/>
          </p:cNvSpPr>
          <p:nvPr>
            <p:ph idx="1"/>
          </p:nvPr>
        </p:nvSpPr>
        <p:spPr>
          <a:xfrm>
            <a:off x="678287" y="1752600"/>
            <a:ext cx="7772400" cy="4114800"/>
          </a:xfrm>
        </p:spPr>
        <p:txBody>
          <a:bodyPr/>
          <a:lstStyle/>
          <a:p>
            <a:r>
              <a:rPr lang="en-US" altLang="zh-CN" dirty="0" smtClean="0"/>
              <a:t>Do you agree the proposed </a:t>
            </a:r>
            <a:r>
              <a:rPr lang="en-US" altLang="zh-CN" dirty="0" smtClean="0"/>
              <a:t>spec </a:t>
            </a:r>
            <a:r>
              <a:rPr lang="en-US" altLang="zh-CN" dirty="0" smtClean="0"/>
              <a:t>text modification as in </a:t>
            </a:r>
            <a:r>
              <a:rPr lang="en-US" altLang="zh-CN" dirty="0" smtClean="0"/>
              <a:t>11-17/388r0?</a:t>
            </a:r>
            <a:endParaRPr lang="en-US" altLang="zh-CN" dirty="0" smtClean="0"/>
          </a:p>
          <a:p>
            <a:pPr lvl="1"/>
            <a:endParaRPr lang="zh-CN" altLang="zh-CN" dirty="0" smtClean="0"/>
          </a:p>
          <a:p>
            <a:pPr lvl="1"/>
            <a:endParaRPr lang="en-US" altLang="zh-CN" dirty="0" smtClean="0"/>
          </a:p>
          <a:p>
            <a:pPr>
              <a:buNone/>
            </a:pPr>
            <a:r>
              <a:rPr lang="en-US" altLang="zh-CN" dirty="0" smtClean="0">
                <a:solidFill>
                  <a:srgbClr val="00B050"/>
                </a:solidFill>
              </a:rPr>
              <a:t>SP</a:t>
            </a:r>
            <a:r>
              <a:rPr lang="en-US" altLang="zh-CN" dirty="0" smtClean="0">
                <a:solidFill>
                  <a:srgbClr val="00B050"/>
                </a:solidFill>
              </a:rPr>
              <a:t>: Passed without objection</a:t>
            </a:r>
          </a:p>
          <a:p>
            <a:pPr>
              <a:buNone/>
            </a:pPr>
            <a:endParaRPr lang="en-US" altLang="zh-CN" dirty="0" smtClean="0"/>
          </a:p>
          <a:p>
            <a:pPr>
              <a:buNone/>
            </a:pPr>
            <a:r>
              <a:rPr lang="en-US" altLang="zh-CN" dirty="0" smtClean="0">
                <a:solidFill>
                  <a:srgbClr val="FF0000"/>
                </a:solidFill>
              </a:rPr>
              <a:t>Note: this is not a CR but will go for motion</a:t>
            </a:r>
            <a:endParaRPr lang="en-US" altLang="zh-CN" dirty="0" smtClean="0">
              <a:solidFill>
                <a:srgbClr val="FF0000"/>
              </a:solidFill>
            </a:endParaRPr>
          </a:p>
          <a:p>
            <a:pPr>
              <a:buNone/>
            </a:pPr>
            <a:endParaRPr lang="en-US" altLang="zh-CN" dirty="0" smtClean="0">
              <a:solidFill>
                <a:srgbClr val="00B050"/>
              </a:solidFill>
            </a:endParaRPr>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27</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
        <p:nvSpPr>
          <p:cNvPr id="8" name="Rectangle 4"/>
          <p:cNvSpPr>
            <a:spLocks noGrp="1" noChangeArrowheads="1"/>
          </p:cNvSpPr>
          <p:nvPr>
            <p:ph type="dt" sz="quarter" idx="10"/>
          </p:nvPr>
        </p:nvSpPr>
        <p:spPr>
          <a:xfrm>
            <a:off x="696913" y="332601"/>
            <a:ext cx="951222"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 2017</a:t>
            </a:r>
          </a:p>
        </p:txBody>
      </p:sp>
    </p:spTree>
    <p:extLst>
      <p:ext uri="{BB962C8B-B14F-4D97-AF65-F5344CB8AC3E}">
        <p14:creationId xmlns:p14="http://schemas.microsoft.com/office/powerpoint/2010/main" xmlns="" val="164502818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a:t>
            </a:r>
            <a:r>
              <a:rPr lang="en-US" altLang="zh-CN" dirty="0" smtClean="0"/>
              <a:t>13 </a:t>
            </a:r>
            <a:r>
              <a:rPr lang="en-US" altLang="zh-CN" dirty="0" smtClean="0"/>
              <a:t>(</a:t>
            </a:r>
            <a:r>
              <a:rPr lang="en-US" altLang="zh-CN" dirty="0" smtClean="0"/>
              <a:t>11-17/299r2)</a:t>
            </a:r>
            <a:endParaRPr lang="zh-CN" altLang="en-US" dirty="0"/>
          </a:p>
        </p:txBody>
      </p:sp>
      <p:sp>
        <p:nvSpPr>
          <p:cNvPr id="3" name="内容占位符 2"/>
          <p:cNvSpPr>
            <a:spLocks noGrp="1"/>
          </p:cNvSpPr>
          <p:nvPr>
            <p:ph idx="1"/>
          </p:nvPr>
        </p:nvSpPr>
        <p:spPr>
          <a:xfrm>
            <a:off x="678287" y="1752600"/>
            <a:ext cx="7772400" cy="4114800"/>
          </a:xfrm>
        </p:spPr>
        <p:txBody>
          <a:bodyPr/>
          <a:lstStyle/>
          <a:p>
            <a:r>
              <a:rPr lang="en-US" altLang="zh-CN" dirty="0" smtClean="0"/>
              <a:t>Do you agree the proposed comment resolution to the following </a:t>
            </a:r>
            <a:r>
              <a:rPr lang="en-US" altLang="zh-CN" dirty="0" smtClean="0"/>
              <a:t>CIDs </a:t>
            </a:r>
            <a:r>
              <a:rPr lang="en-US" altLang="zh-CN" dirty="0" smtClean="0"/>
              <a:t>and the corresponding spec text modification as in </a:t>
            </a:r>
            <a:r>
              <a:rPr lang="en-US" altLang="zh-CN" dirty="0" smtClean="0"/>
              <a:t>11-17/299r2?</a:t>
            </a:r>
            <a:endParaRPr lang="en-US" altLang="zh-CN" dirty="0" smtClean="0"/>
          </a:p>
          <a:p>
            <a:pPr lvl="1"/>
            <a:r>
              <a:rPr lang="en-US" altLang="zh-CN" dirty="0" smtClean="0"/>
              <a:t>CID</a:t>
            </a:r>
            <a:r>
              <a:rPr lang="en-US" altLang="zh-CN" dirty="0" smtClean="0"/>
              <a:t> </a:t>
            </a:r>
            <a:r>
              <a:rPr lang="en-GB" altLang="zh-CN" dirty="0" smtClean="0"/>
              <a:t>4918, 5264, 6117, 8935, 8936, 10062</a:t>
            </a:r>
            <a:endParaRPr lang="zh-CN" altLang="zh-CN" dirty="0" smtClean="0"/>
          </a:p>
          <a:p>
            <a:pPr lvl="1">
              <a:buNone/>
            </a:pPr>
            <a:endParaRPr lang="zh-CN" altLang="zh-CN" dirty="0" smtClean="0"/>
          </a:p>
          <a:p>
            <a:pPr lvl="1"/>
            <a:endParaRPr lang="zh-CN" altLang="zh-CN" dirty="0" smtClean="0"/>
          </a:p>
          <a:p>
            <a:pPr lvl="1"/>
            <a:endParaRPr lang="en-US" altLang="zh-CN" dirty="0" smtClean="0"/>
          </a:p>
          <a:p>
            <a:pPr>
              <a:buNone/>
            </a:pPr>
            <a:r>
              <a:rPr lang="en-US" altLang="zh-CN" dirty="0" smtClean="0">
                <a:solidFill>
                  <a:srgbClr val="00B050"/>
                </a:solidFill>
              </a:rPr>
              <a:t>SP</a:t>
            </a:r>
            <a:r>
              <a:rPr lang="en-US" altLang="zh-CN" dirty="0" smtClean="0">
                <a:solidFill>
                  <a:srgbClr val="00B050"/>
                </a:solidFill>
              </a:rPr>
              <a:t>: Passed without objection</a:t>
            </a:r>
            <a:endParaRPr lang="en-US" altLang="zh-CN" dirty="0" smtClean="0">
              <a:solidFill>
                <a:srgbClr val="00B050"/>
              </a:solidFill>
            </a:endParaRPr>
          </a:p>
          <a:p>
            <a:pPr>
              <a:buNone/>
            </a:pPr>
            <a:endParaRPr lang="en-US" altLang="zh-CN" dirty="0" smtClean="0">
              <a:solidFill>
                <a:srgbClr val="00B050"/>
              </a:solidFill>
            </a:endParaRPr>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28</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
        <p:nvSpPr>
          <p:cNvPr id="8" name="Rectangle 4"/>
          <p:cNvSpPr>
            <a:spLocks noGrp="1" noChangeArrowheads="1"/>
          </p:cNvSpPr>
          <p:nvPr>
            <p:ph type="dt" sz="quarter" idx="10"/>
          </p:nvPr>
        </p:nvSpPr>
        <p:spPr>
          <a:xfrm>
            <a:off x="696913" y="332601"/>
            <a:ext cx="951222"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 2017</a:t>
            </a:r>
          </a:p>
        </p:txBody>
      </p:sp>
    </p:spTree>
    <p:extLst>
      <p:ext uri="{BB962C8B-B14F-4D97-AF65-F5344CB8AC3E}">
        <p14:creationId xmlns:p14="http://schemas.microsoft.com/office/powerpoint/2010/main" xmlns="" val="164502818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a:t>
            </a:r>
            <a:r>
              <a:rPr lang="en-US" altLang="zh-CN" dirty="0" smtClean="0"/>
              <a:t>14 </a:t>
            </a:r>
            <a:r>
              <a:rPr lang="en-US" altLang="zh-CN" dirty="0" smtClean="0"/>
              <a:t>(</a:t>
            </a:r>
            <a:r>
              <a:rPr lang="en-US" altLang="zh-CN" dirty="0" smtClean="0"/>
              <a:t>11-17/300r2)</a:t>
            </a:r>
            <a:endParaRPr lang="zh-CN" altLang="en-US" dirty="0"/>
          </a:p>
        </p:txBody>
      </p:sp>
      <p:sp>
        <p:nvSpPr>
          <p:cNvPr id="3" name="内容占位符 2"/>
          <p:cNvSpPr>
            <a:spLocks noGrp="1"/>
          </p:cNvSpPr>
          <p:nvPr>
            <p:ph idx="1"/>
          </p:nvPr>
        </p:nvSpPr>
        <p:spPr>
          <a:xfrm>
            <a:off x="678287" y="1752600"/>
            <a:ext cx="7772400" cy="4114800"/>
          </a:xfrm>
        </p:spPr>
        <p:txBody>
          <a:bodyPr/>
          <a:lstStyle/>
          <a:p>
            <a:r>
              <a:rPr lang="en-US" altLang="zh-CN" dirty="0" smtClean="0"/>
              <a:t>Do you agree the proposed comment resolution to the following </a:t>
            </a:r>
            <a:r>
              <a:rPr lang="en-US" altLang="zh-CN" dirty="0" smtClean="0"/>
              <a:t>CIDs </a:t>
            </a:r>
            <a:r>
              <a:rPr lang="en-US" altLang="zh-CN" dirty="0" smtClean="0"/>
              <a:t>and the corresponding spec text modification as in </a:t>
            </a:r>
            <a:r>
              <a:rPr lang="en-US" altLang="zh-CN" dirty="0" smtClean="0"/>
              <a:t>11-17/300r2?</a:t>
            </a:r>
            <a:endParaRPr lang="en-US" altLang="zh-CN" dirty="0" smtClean="0"/>
          </a:p>
          <a:p>
            <a:pPr lvl="1"/>
            <a:r>
              <a:rPr lang="en-US" altLang="zh-CN" dirty="0" smtClean="0"/>
              <a:t>CID</a:t>
            </a:r>
            <a:r>
              <a:rPr lang="en-US" altLang="zh-CN" dirty="0" smtClean="0"/>
              <a:t> </a:t>
            </a:r>
            <a:r>
              <a:rPr lang="en-GB" altLang="zh-CN" dirty="0" smtClean="0"/>
              <a:t>5104, 8891, 8892, 8893, 9469</a:t>
            </a:r>
            <a:endParaRPr lang="zh-CN" altLang="zh-CN" dirty="0" smtClean="0"/>
          </a:p>
          <a:p>
            <a:pPr lvl="1">
              <a:buNone/>
            </a:pPr>
            <a:endParaRPr lang="zh-CN" altLang="zh-CN" dirty="0" smtClean="0"/>
          </a:p>
          <a:p>
            <a:pPr lvl="1"/>
            <a:endParaRPr lang="zh-CN" altLang="zh-CN" dirty="0" smtClean="0"/>
          </a:p>
          <a:p>
            <a:pPr lvl="1"/>
            <a:endParaRPr lang="en-US" altLang="zh-CN" dirty="0" smtClean="0"/>
          </a:p>
          <a:p>
            <a:pPr>
              <a:buNone/>
            </a:pPr>
            <a:r>
              <a:rPr lang="en-US" altLang="zh-CN" dirty="0" smtClean="0">
                <a:solidFill>
                  <a:srgbClr val="00B050"/>
                </a:solidFill>
              </a:rPr>
              <a:t>SP</a:t>
            </a:r>
            <a:r>
              <a:rPr lang="en-US" altLang="zh-CN" dirty="0" smtClean="0">
                <a:solidFill>
                  <a:srgbClr val="00B050"/>
                </a:solidFill>
              </a:rPr>
              <a:t>: Passed without objection</a:t>
            </a:r>
            <a:endParaRPr lang="en-US" altLang="zh-CN" dirty="0" smtClean="0">
              <a:solidFill>
                <a:srgbClr val="00B050"/>
              </a:solidFill>
            </a:endParaRPr>
          </a:p>
          <a:p>
            <a:pPr>
              <a:buNone/>
            </a:pPr>
            <a:endParaRPr lang="en-US" altLang="zh-CN" dirty="0" smtClean="0">
              <a:solidFill>
                <a:srgbClr val="00B050"/>
              </a:solidFill>
            </a:endParaRPr>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29</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
        <p:nvSpPr>
          <p:cNvPr id="8" name="Rectangle 4"/>
          <p:cNvSpPr>
            <a:spLocks noGrp="1" noChangeArrowheads="1"/>
          </p:cNvSpPr>
          <p:nvPr>
            <p:ph type="dt" sz="quarter" idx="10"/>
          </p:nvPr>
        </p:nvSpPr>
        <p:spPr>
          <a:xfrm>
            <a:off x="696913" y="332601"/>
            <a:ext cx="951222"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 2017</a:t>
            </a:r>
          </a:p>
        </p:txBody>
      </p:sp>
    </p:spTree>
    <p:extLst>
      <p:ext uri="{BB962C8B-B14F-4D97-AF65-F5344CB8AC3E}">
        <p14:creationId xmlns:p14="http://schemas.microsoft.com/office/powerpoint/2010/main" xmlns="" val="16450281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ECED59F-E8EF-4830-ABAB-2B53BE23806F}" type="slidenum">
              <a:rPr lang="en-US" altLang="en-US"/>
              <a:pPr/>
              <a:t>3</a:t>
            </a:fld>
            <a:endParaRPr lang="en-US" altLang="en-US"/>
          </a:p>
        </p:txBody>
      </p:sp>
      <p:sp>
        <p:nvSpPr>
          <p:cNvPr id="19461" name="Rectangle 2"/>
          <p:cNvSpPr>
            <a:spLocks noGrp="1" noChangeArrowheads="1"/>
          </p:cNvSpPr>
          <p:nvPr>
            <p:ph type="title"/>
          </p:nvPr>
        </p:nvSpPr>
        <p:spPr/>
        <p:txBody>
          <a:bodyPr/>
          <a:lstStyle/>
          <a:p>
            <a:r>
              <a:rPr lang="en-US" altLang="en-US" dirty="0" smtClean="0"/>
              <a:t>Agenda Items</a:t>
            </a:r>
          </a:p>
        </p:txBody>
      </p:sp>
      <p:sp>
        <p:nvSpPr>
          <p:cNvPr id="19462" name="Rectangle 8"/>
          <p:cNvSpPr>
            <a:spLocks noGrp="1" noChangeArrowheads="1"/>
          </p:cNvSpPr>
          <p:nvPr>
            <p:ph type="body" idx="1"/>
          </p:nvPr>
        </p:nvSpPr>
        <p:spPr>
          <a:xfrm>
            <a:off x="609600" y="1828800"/>
            <a:ext cx="7772400" cy="3505200"/>
          </a:xfrm>
        </p:spPr>
        <p:txBody>
          <a:bodyPr/>
          <a:lstStyle/>
          <a:p>
            <a:pPr>
              <a:buFontTx/>
              <a:buNone/>
            </a:pPr>
            <a:endParaRPr lang="en-US" altLang="en-US" sz="2000" dirty="0" smtClean="0"/>
          </a:p>
          <a:p>
            <a:r>
              <a:rPr lang="en-US" altLang="en-US" sz="2000" dirty="0"/>
              <a:t>Call meeting to order </a:t>
            </a:r>
          </a:p>
          <a:p>
            <a:r>
              <a:rPr lang="en-US" altLang="en-US" sz="2000" dirty="0"/>
              <a:t>Patent policy, etc. (Call for Potentially Essential Patents)</a:t>
            </a:r>
          </a:p>
          <a:p>
            <a:r>
              <a:rPr lang="en-US" altLang="en-US" sz="2000" dirty="0" smtClean="0"/>
              <a:t>Review ad hoc rules </a:t>
            </a:r>
          </a:p>
          <a:p>
            <a:r>
              <a:rPr lang="en-US" altLang="en-US" sz="2000" dirty="0" smtClean="0"/>
              <a:t>Set </a:t>
            </a:r>
            <a:r>
              <a:rPr lang="en-US" altLang="en-US" sz="2000" dirty="0"/>
              <a:t>and approve agenda</a:t>
            </a:r>
          </a:p>
          <a:p>
            <a:r>
              <a:rPr lang="en-CA" altLang="en-US" sz="2000" dirty="0" smtClean="0"/>
              <a:t>Comment resolution presentations approved by 802.11ax for presentation this week, and related straw polls</a:t>
            </a:r>
            <a:endParaRPr lang="en-CA" altLang="en-US" sz="1600" dirty="0" smtClean="0"/>
          </a:p>
          <a:p>
            <a:r>
              <a:rPr lang="en-CA" altLang="en-US" sz="2000" dirty="0" smtClean="0"/>
              <a:t>Any other technical presentations </a:t>
            </a:r>
          </a:p>
        </p:txBody>
      </p:sp>
      <p:sp>
        <p:nvSpPr>
          <p:cNvPr id="6" name="矩形 5"/>
          <p:cNvSpPr/>
          <p:nvPr/>
        </p:nvSpPr>
        <p:spPr>
          <a:xfrm>
            <a:off x="7278446" y="6477000"/>
            <a:ext cx="1503938" cy="258532"/>
          </a:xfrm>
          <a:prstGeom prst="rect">
            <a:avLst/>
          </a:prstGeom>
        </p:spPr>
        <p:txBody>
          <a:bodyPr wrap="none">
            <a:spAutoFit/>
          </a:bodyPr>
          <a:lstStyle/>
          <a:p>
            <a:pPr algn="ctr">
              <a:lnSpc>
                <a:spcPct val="90000"/>
              </a:lnSpc>
              <a:buFontTx/>
              <a:buNone/>
            </a:pPr>
            <a:r>
              <a:rPr lang="en-US" altLang="en-US" dirty="0" smtClean="0">
                <a:latin typeface="Arial" pitchFamily="34" charset="0"/>
              </a:rPr>
              <a:t>Bo Sun (ZTE)</a:t>
            </a:r>
            <a:r>
              <a:rPr lang="en-US" dirty="0"/>
              <a:t> , et al</a:t>
            </a:r>
            <a:endParaRPr lang="en-US" altLang="en-US" dirty="0" smtClean="0">
              <a:latin typeface="Arial" pitchFamily="34" charset="0"/>
            </a:endParaRPr>
          </a:p>
        </p:txBody>
      </p:sp>
      <p:sp>
        <p:nvSpPr>
          <p:cNvPr id="8" name="Rectangle 4"/>
          <p:cNvSpPr>
            <a:spLocks noGrp="1" noChangeArrowheads="1"/>
          </p:cNvSpPr>
          <p:nvPr>
            <p:ph type="dt" sz="quarter" idx="10"/>
          </p:nvPr>
        </p:nvSpPr>
        <p:spPr>
          <a:xfrm>
            <a:off x="696913" y="332601"/>
            <a:ext cx="951222"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 2017</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a:t>
            </a:r>
            <a:r>
              <a:rPr lang="en-US" altLang="zh-CN" dirty="0" smtClean="0"/>
              <a:t>15 </a:t>
            </a:r>
            <a:r>
              <a:rPr lang="en-US" altLang="zh-CN" dirty="0" smtClean="0"/>
              <a:t>(</a:t>
            </a:r>
            <a:r>
              <a:rPr lang="en-US" altLang="zh-CN" dirty="0" smtClean="0"/>
              <a:t>11-17/320r2)</a:t>
            </a:r>
            <a:endParaRPr lang="zh-CN" altLang="en-US" dirty="0"/>
          </a:p>
        </p:txBody>
      </p:sp>
      <p:sp>
        <p:nvSpPr>
          <p:cNvPr id="3" name="内容占位符 2"/>
          <p:cNvSpPr>
            <a:spLocks noGrp="1"/>
          </p:cNvSpPr>
          <p:nvPr>
            <p:ph idx="1"/>
          </p:nvPr>
        </p:nvSpPr>
        <p:spPr>
          <a:xfrm>
            <a:off x="678287" y="1752600"/>
            <a:ext cx="7772400" cy="4114800"/>
          </a:xfrm>
        </p:spPr>
        <p:txBody>
          <a:bodyPr/>
          <a:lstStyle/>
          <a:p>
            <a:r>
              <a:rPr lang="en-US" altLang="zh-CN" dirty="0" smtClean="0"/>
              <a:t>Do you agree the proposed comment resolution to the following </a:t>
            </a:r>
            <a:r>
              <a:rPr lang="en-US" altLang="zh-CN" dirty="0" smtClean="0"/>
              <a:t>CIDs </a:t>
            </a:r>
            <a:r>
              <a:rPr lang="en-US" altLang="zh-CN" dirty="0" smtClean="0"/>
              <a:t>and the corresponding spec text modification as in </a:t>
            </a:r>
            <a:r>
              <a:rPr lang="en-US" altLang="zh-CN" dirty="0" smtClean="0"/>
              <a:t>11-17/320r2?</a:t>
            </a:r>
            <a:endParaRPr lang="en-US" altLang="zh-CN" dirty="0" smtClean="0"/>
          </a:p>
          <a:p>
            <a:pPr lvl="1"/>
            <a:r>
              <a:rPr lang="en-US" altLang="zh-CN" dirty="0" smtClean="0"/>
              <a:t>CID</a:t>
            </a:r>
            <a:r>
              <a:rPr lang="en-US" altLang="zh-CN" dirty="0" smtClean="0"/>
              <a:t> </a:t>
            </a:r>
            <a:r>
              <a:rPr lang="en-GB" altLang="zh-CN" dirty="0" smtClean="0"/>
              <a:t>5300</a:t>
            </a:r>
            <a:r>
              <a:rPr lang="en-GB" altLang="zh-CN" dirty="0" smtClean="0"/>
              <a:t>, 6837, 6838, 7221, 7514, 8859, 8862</a:t>
            </a:r>
            <a:endParaRPr lang="zh-CN" altLang="zh-CN" dirty="0" smtClean="0"/>
          </a:p>
          <a:p>
            <a:pPr lvl="1"/>
            <a:endParaRPr lang="zh-CN" altLang="zh-CN" dirty="0" smtClean="0"/>
          </a:p>
          <a:p>
            <a:pPr lvl="1">
              <a:buNone/>
            </a:pPr>
            <a:endParaRPr lang="zh-CN" altLang="zh-CN" dirty="0" smtClean="0"/>
          </a:p>
          <a:p>
            <a:pPr lvl="1"/>
            <a:endParaRPr lang="zh-CN" altLang="zh-CN" dirty="0" smtClean="0"/>
          </a:p>
          <a:p>
            <a:pPr lvl="1"/>
            <a:endParaRPr lang="en-US" altLang="zh-CN" dirty="0" smtClean="0"/>
          </a:p>
          <a:p>
            <a:pPr>
              <a:buNone/>
            </a:pPr>
            <a:r>
              <a:rPr lang="en-US" altLang="zh-CN" dirty="0" smtClean="0">
                <a:solidFill>
                  <a:srgbClr val="00B050"/>
                </a:solidFill>
              </a:rPr>
              <a:t>SP</a:t>
            </a:r>
            <a:r>
              <a:rPr lang="en-US" altLang="zh-CN" dirty="0" smtClean="0">
                <a:solidFill>
                  <a:srgbClr val="00B050"/>
                </a:solidFill>
              </a:rPr>
              <a:t>: Passed without objection</a:t>
            </a:r>
            <a:endParaRPr lang="en-US" altLang="zh-CN" dirty="0" smtClean="0">
              <a:solidFill>
                <a:srgbClr val="00B050"/>
              </a:solidFill>
            </a:endParaRPr>
          </a:p>
          <a:p>
            <a:pPr>
              <a:buNone/>
            </a:pPr>
            <a:endParaRPr lang="en-US" altLang="zh-CN" dirty="0" smtClean="0">
              <a:solidFill>
                <a:srgbClr val="00B050"/>
              </a:solidFill>
            </a:endParaRPr>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30</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
        <p:nvSpPr>
          <p:cNvPr id="8" name="Rectangle 4"/>
          <p:cNvSpPr>
            <a:spLocks noGrp="1" noChangeArrowheads="1"/>
          </p:cNvSpPr>
          <p:nvPr>
            <p:ph type="dt" sz="quarter" idx="10"/>
          </p:nvPr>
        </p:nvSpPr>
        <p:spPr>
          <a:xfrm>
            <a:off x="696913" y="332601"/>
            <a:ext cx="951222"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 2017</a:t>
            </a:r>
          </a:p>
        </p:txBody>
      </p:sp>
    </p:spTree>
    <p:extLst>
      <p:ext uri="{BB962C8B-B14F-4D97-AF65-F5344CB8AC3E}">
        <p14:creationId xmlns:p14="http://schemas.microsoft.com/office/powerpoint/2010/main" xmlns="" val="164502818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a:t>
            </a:r>
            <a:r>
              <a:rPr lang="en-US" altLang="zh-CN" dirty="0" smtClean="0"/>
              <a:t>16 </a:t>
            </a:r>
            <a:r>
              <a:rPr lang="en-US" altLang="zh-CN" dirty="0" smtClean="0"/>
              <a:t>(</a:t>
            </a:r>
            <a:r>
              <a:rPr lang="en-US" altLang="zh-CN" dirty="0" smtClean="0"/>
              <a:t>11-17/321r3)</a:t>
            </a:r>
            <a:endParaRPr lang="zh-CN" altLang="en-US" dirty="0"/>
          </a:p>
        </p:txBody>
      </p:sp>
      <p:sp>
        <p:nvSpPr>
          <p:cNvPr id="3" name="内容占位符 2"/>
          <p:cNvSpPr>
            <a:spLocks noGrp="1"/>
          </p:cNvSpPr>
          <p:nvPr>
            <p:ph idx="1"/>
          </p:nvPr>
        </p:nvSpPr>
        <p:spPr>
          <a:xfrm>
            <a:off x="678287" y="1752600"/>
            <a:ext cx="7772400" cy="4114800"/>
          </a:xfrm>
        </p:spPr>
        <p:txBody>
          <a:bodyPr/>
          <a:lstStyle/>
          <a:p>
            <a:r>
              <a:rPr lang="en-US" altLang="zh-CN" dirty="0" smtClean="0"/>
              <a:t>Do you agree the proposed comment resolution to the following </a:t>
            </a:r>
            <a:r>
              <a:rPr lang="en-US" altLang="zh-CN" dirty="0" smtClean="0"/>
              <a:t>CIDs </a:t>
            </a:r>
            <a:r>
              <a:rPr lang="en-US" altLang="zh-CN" dirty="0" smtClean="0"/>
              <a:t>and the corresponding spec text modification as in </a:t>
            </a:r>
            <a:r>
              <a:rPr lang="en-US" altLang="zh-CN" dirty="0" smtClean="0"/>
              <a:t>11-17/321r3?</a:t>
            </a:r>
            <a:endParaRPr lang="en-US" altLang="zh-CN" dirty="0" smtClean="0"/>
          </a:p>
          <a:p>
            <a:pPr lvl="1"/>
            <a:r>
              <a:rPr lang="en-US" altLang="zh-CN" dirty="0" smtClean="0"/>
              <a:t>CID</a:t>
            </a:r>
            <a:r>
              <a:rPr lang="en-US" altLang="zh-CN" dirty="0" smtClean="0"/>
              <a:t> </a:t>
            </a:r>
            <a:r>
              <a:rPr lang="en-GB" altLang="zh-CN" dirty="0" smtClean="0"/>
              <a:t>7048, 8969, 8970, 8971, 8974, 9749, 9750</a:t>
            </a:r>
            <a:endParaRPr lang="zh-CN" altLang="zh-CN" dirty="0" smtClean="0"/>
          </a:p>
          <a:p>
            <a:pPr lvl="1"/>
            <a:endParaRPr lang="zh-CN" altLang="zh-CN" dirty="0" smtClean="0"/>
          </a:p>
          <a:p>
            <a:pPr lvl="1">
              <a:buNone/>
            </a:pPr>
            <a:endParaRPr lang="zh-CN" altLang="zh-CN" dirty="0" smtClean="0"/>
          </a:p>
          <a:p>
            <a:pPr lvl="1"/>
            <a:endParaRPr lang="zh-CN" altLang="zh-CN" dirty="0" smtClean="0"/>
          </a:p>
          <a:p>
            <a:pPr lvl="1"/>
            <a:endParaRPr lang="en-US" altLang="zh-CN" dirty="0" smtClean="0"/>
          </a:p>
          <a:p>
            <a:pPr>
              <a:buNone/>
            </a:pPr>
            <a:r>
              <a:rPr lang="en-US" altLang="zh-CN" dirty="0" smtClean="0">
                <a:solidFill>
                  <a:srgbClr val="00B050"/>
                </a:solidFill>
              </a:rPr>
              <a:t>SP</a:t>
            </a:r>
            <a:r>
              <a:rPr lang="en-US" altLang="zh-CN" dirty="0" smtClean="0">
                <a:solidFill>
                  <a:srgbClr val="00B050"/>
                </a:solidFill>
              </a:rPr>
              <a:t>: Passed without objection</a:t>
            </a:r>
            <a:endParaRPr lang="en-US" altLang="zh-CN" dirty="0" smtClean="0">
              <a:solidFill>
                <a:srgbClr val="00B050"/>
              </a:solidFill>
            </a:endParaRPr>
          </a:p>
          <a:p>
            <a:pPr>
              <a:buNone/>
            </a:pPr>
            <a:endParaRPr lang="en-US" altLang="zh-CN" dirty="0" smtClean="0">
              <a:solidFill>
                <a:srgbClr val="00B050"/>
              </a:solidFill>
            </a:endParaRPr>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31</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
        <p:nvSpPr>
          <p:cNvPr id="8" name="Rectangle 4"/>
          <p:cNvSpPr>
            <a:spLocks noGrp="1" noChangeArrowheads="1"/>
          </p:cNvSpPr>
          <p:nvPr>
            <p:ph type="dt" sz="quarter" idx="10"/>
          </p:nvPr>
        </p:nvSpPr>
        <p:spPr>
          <a:xfrm>
            <a:off x="696913" y="332601"/>
            <a:ext cx="951222"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 2017</a:t>
            </a:r>
          </a:p>
        </p:txBody>
      </p:sp>
    </p:spTree>
    <p:extLst>
      <p:ext uri="{BB962C8B-B14F-4D97-AF65-F5344CB8AC3E}">
        <p14:creationId xmlns:p14="http://schemas.microsoft.com/office/powerpoint/2010/main" xmlns="" val="164502818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Straw-poll </a:t>
            </a:r>
            <a:r>
              <a:rPr lang="en-US" altLang="zh-CN" dirty="0" smtClean="0"/>
              <a:t>17 </a:t>
            </a:r>
            <a:r>
              <a:rPr lang="en-US" altLang="zh-CN" dirty="0" smtClean="0"/>
              <a:t>(</a:t>
            </a:r>
            <a:r>
              <a:rPr lang="en-US" altLang="zh-CN" dirty="0" smtClean="0"/>
              <a:t>11-17/316r2)</a:t>
            </a:r>
            <a:endParaRPr lang="en-US" dirty="0"/>
          </a:p>
        </p:txBody>
      </p:sp>
      <p:sp>
        <p:nvSpPr>
          <p:cNvPr id="3" name="Content Placeholder 2"/>
          <p:cNvSpPr>
            <a:spLocks noGrp="1"/>
          </p:cNvSpPr>
          <p:nvPr>
            <p:ph idx="1"/>
          </p:nvPr>
        </p:nvSpPr>
        <p:spPr/>
        <p:txBody>
          <a:bodyPr/>
          <a:lstStyle/>
          <a:p>
            <a:r>
              <a:rPr lang="en-US" altLang="zh-CN" dirty="0" smtClean="0"/>
              <a:t>Do you agree the proposed comment resolution to the following CIDs </a:t>
            </a:r>
            <a:r>
              <a:rPr lang="en-US" altLang="zh-CN" dirty="0" smtClean="0"/>
              <a:t>and </a:t>
            </a:r>
            <a:r>
              <a:rPr lang="en-US" altLang="zh-CN" dirty="0" smtClean="0"/>
              <a:t>the corresponding spec text modification as </a:t>
            </a:r>
            <a:r>
              <a:rPr lang="en-US" altLang="zh-CN" dirty="0" smtClean="0"/>
              <a:t>proposed in 11-17/316r2?</a:t>
            </a:r>
            <a:endParaRPr lang="en-US" altLang="zh-CN" dirty="0" smtClean="0"/>
          </a:p>
          <a:p>
            <a:pPr lvl="1"/>
            <a:r>
              <a:rPr lang="en-GB" altLang="zh-CN" dirty="0" smtClean="0"/>
              <a:t>CIDs</a:t>
            </a:r>
            <a:r>
              <a:rPr lang="en-GB" altLang="zh-CN" dirty="0" smtClean="0"/>
              <a:t>: 8863,4983,8864,8865,8866,8867,8868,8869,8870, 8871,8872,8874, 9550, 10036, 4985, 4989, 8875, 8877, 8878, 8879, 10037, 10209, 4986, 4987, 7500, 7501,9321, 10234, 7244, 7245, 7246, 7502</a:t>
            </a:r>
            <a:endParaRPr lang="zh-CN" altLang="zh-CN" dirty="0" smtClean="0"/>
          </a:p>
          <a:p>
            <a:endParaRPr lang="en-US" dirty="0" smtClean="0"/>
          </a:p>
          <a:p>
            <a:r>
              <a:rPr lang="en-US" dirty="0" smtClean="0">
                <a:solidFill>
                  <a:srgbClr val="00B050"/>
                </a:solidFill>
              </a:rPr>
              <a:t>SP: Passed without objection</a:t>
            </a: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Mar 2017</a:t>
            </a:r>
            <a:endParaRPr lang="en-US" dirty="0"/>
          </a:p>
        </p:txBody>
      </p:sp>
      <p:sp>
        <p:nvSpPr>
          <p:cNvPr id="5" name="Slide Number Placeholder 4"/>
          <p:cNvSpPr>
            <a:spLocks noGrp="1"/>
          </p:cNvSpPr>
          <p:nvPr>
            <p:ph type="sldNum" sz="quarter" idx="12"/>
          </p:nvPr>
        </p:nvSpPr>
        <p:spPr/>
        <p:txBody>
          <a:bodyPr/>
          <a:lstStyle/>
          <a:p>
            <a:r>
              <a:rPr lang="en-US" altLang="en-US" smtClean="0"/>
              <a:t>Slide </a:t>
            </a:r>
            <a:fld id="{8B9CC4A4-AD29-475B-8067-76907FC008B3}" type="slidenum">
              <a:rPr lang="en-US" altLang="en-US" smtClean="0"/>
              <a:pPr/>
              <a:t>32</a:t>
            </a:fld>
            <a:endParaRPr lang="en-US" altLang="en-US"/>
          </a:p>
        </p:txBody>
      </p:sp>
      <p:sp>
        <p:nvSpPr>
          <p:cNvPr id="6" name="Footer Placeholder 5"/>
          <p:cNvSpPr>
            <a:spLocks noGrp="1"/>
          </p:cNvSpPr>
          <p:nvPr>
            <p:ph type="ftr" sz="quarter" idx="3"/>
          </p:nvPr>
        </p:nvSpPr>
        <p:spPr/>
        <p:txBody>
          <a:bodyPr/>
          <a:lstStyle/>
          <a:p>
            <a:pPr>
              <a:defRPr/>
            </a:pPr>
            <a:r>
              <a:rPr lang="en-US" smtClean="0"/>
              <a:t>Bo Sun (ZTE), et al</a:t>
            </a:r>
            <a:endParaRPr lang="en-US" dirty="0"/>
          </a:p>
        </p:txBody>
      </p:sp>
    </p:spTree>
    <p:extLst>
      <p:ext uri="{BB962C8B-B14F-4D97-AF65-F5344CB8AC3E}">
        <p14:creationId xmlns:p14="http://schemas.microsoft.com/office/powerpoint/2010/main" xmlns="" val="170902036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Straw-poll </a:t>
            </a:r>
            <a:r>
              <a:rPr lang="en-US" altLang="zh-CN" dirty="0" smtClean="0"/>
              <a:t>18 </a:t>
            </a:r>
            <a:r>
              <a:rPr lang="en-US" altLang="zh-CN" dirty="0" smtClean="0"/>
              <a:t>(</a:t>
            </a:r>
            <a:r>
              <a:rPr lang="en-US" altLang="zh-CN" dirty="0" smtClean="0"/>
              <a:t>11-17/317r1)</a:t>
            </a:r>
            <a:endParaRPr lang="en-US" dirty="0"/>
          </a:p>
        </p:txBody>
      </p:sp>
      <p:sp>
        <p:nvSpPr>
          <p:cNvPr id="3" name="Content Placeholder 2"/>
          <p:cNvSpPr>
            <a:spLocks noGrp="1"/>
          </p:cNvSpPr>
          <p:nvPr>
            <p:ph idx="1"/>
          </p:nvPr>
        </p:nvSpPr>
        <p:spPr/>
        <p:txBody>
          <a:bodyPr/>
          <a:lstStyle/>
          <a:p>
            <a:r>
              <a:rPr lang="en-US" altLang="zh-CN" dirty="0" smtClean="0"/>
              <a:t>Do you agree the proposed comment resolution to the following CIDs </a:t>
            </a:r>
            <a:r>
              <a:rPr lang="en-US" altLang="zh-CN" dirty="0" smtClean="0"/>
              <a:t>(</a:t>
            </a:r>
            <a:r>
              <a:rPr lang="en-US" altLang="zh-CN" dirty="0" smtClean="0">
                <a:solidFill>
                  <a:srgbClr val="FF0000"/>
                </a:solidFill>
              </a:rPr>
              <a:t>except for the CIDs being stricken out as below</a:t>
            </a:r>
            <a:r>
              <a:rPr lang="en-US" altLang="zh-CN" dirty="0" smtClean="0"/>
              <a:t>) and </a:t>
            </a:r>
            <a:r>
              <a:rPr lang="en-US" altLang="zh-CN" dirty="0" smtClean="0"/>
              <a:t>the corresponding spec text modification as </a:t>
            </a:r>
            <a:r>
              <a:rPr lang="en-US" altLang="zh-CN" dirty="0" smtClean="0"/>
              <a:t>proposed in 11-17/317r1? </a:t>
            </a:r>
            <a:endParaRPr lang="en-US" altLang="zh-CN" dirty="0" smtClean="0"/>
          </a:p>
          <a:p>
            <a:pPr lvl="1"/>
            <a:r>
              <a:rPr lang="en-GB" altLang="zh-CN" dirty="0" smtClean="0"/>
              <a:t>CIDs</a:t>
            </a:r>
            <a:r>
              <a:rPr lang="en-GB" altLang="zh-CN" dirty="0" smtClean="0"/>
              <a:t>: 5284, 10315, 8329, 8330, 9032, 7833, 9033, 8330, 4873, </a:t>
            </a:r>
            <a:r>
              <a:rPr lang="en-GB" altLang="zh-CN" strike="sngStrike" dirty="0" smtClean="0">
                <a:solidFill>
                  <a:srgbClr val="FF0000"/>
                </a:solidFill>
              </a:rPr>
              <a:t>5878</a:t>
            </a:r>
            <a:r>
              <a:rPr lang="en-GB" altLang="zh-CN" dirty="0" smtClean="0"/>
              <a:t>, 7834, 10307, 5875, 5876, 5877, 9035, 9036, 10308, 10309, 10310, 5875, 5876, 5877, 9035, 9036, 10309, 10310</a:t>
            </a:r>
            <a:endParaRPr lang="zh-CN" altLang="zh-CN" dirty="0" smtClean="0"/>
          </a:p>
          <a:p>
            <a:endParaRPr lang="en-US" dirty="0" smtClean="0"/>
          </a:p>
          <a:p>
            <a:r>
              <a:rPr lang="en-US" dirty="0" smtClean="0">
                <a:solidFill>
                  <a:srgbClr val="00B050"/>
                </a:solidFill>
              </a:rPr>
              <a:t>SP: Passed without objection</a:t>
            </a: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Mar 2017</a:t>
            </a:r>
            <a:endParaRPr lang="en-US" dirty="0"/>
          </a:p>
        </p:txBody>
      </p:sp>
      <p:sp>
        <p:nvSpPr>
          <p:cNvPr id="5" name="Slide Number Placeholder 4"/>
          <p:cNvSpPr>
            <a:spLocks noGrp="1"/>
          </p:cNvSpPr>
          <p:nvPr>
            <p:ph type="sldNum" sz="quarter" idx="12"/>
          </p:nvPr>
        </p:nvSpPr>
        <p:spPr/>
        <p:txBody>
          <a:bodyPr/>
          <a:lstStyle/>
          <a:p>
            <a:r>
              <a:rPr lang="en-US" altLang="en-US" smtClean="0"/>
              <a:t>Slide </a:t>
            </a:r>
            <a:fld id="{8B9CC4A4-AD29-475B-8067-76907FC008B3}" type="slidenum">
              <a:rPr lang="en-US" altLang="en-US" smtClean="0"/>
              <a:pPr/>
              <a:t>33</a:t>
            </a:fld>
            <a:endParaRPr lang="en-US" altLang="en-US"/>
          </a:p>
        </p:txBody>
      </p:sp>
      <p:sp>
        <p:nvSpPr>
          <p:cNvPr id="6" name="Footer Placeholder 5"/>
          <p:cNvSpPr>
            <a:spLocks noGrp="1"/>
          </p:cNvSpPr>
          <p:nvPr>
            <p:ph type="ftr" sz="quarter" idx="3"/>
          </p:nvPr>
        </p:nvSpPr>
        <p:spPr/>
        <p:txBody>
          <a:bodyPr/>
          <a:lstStyle/>
          <a:p>
            <a:pPr>
              <a:defRPr/>
            </a:pPr>
            <a:r>
              <a:rPr lang="en-US" smtClean="0"/>
              <a:t>Bo Sun (ZTE), et al</a:t>
            </a:r>
            <a:endParaRPr lang="en-US" dirty="0"/>
          </a:p>
        </p:txBody>
      </p:sp>
    </p:spTree>
    <p:extLst>
      <p:ext uri="{BB962C8B-B14F-4D97-AF65-F5344CB8AC3E}">
        <p14:creationId xmlns:p14="http://schemas.microsoft.com/office/powerpoint/2010/main" xmlns="" val="170902036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Straw-poll </a:t>
            </a:r>
            <a:r>
              <a:rPr lang="en-US" altLang="zh-CN" dirty="0" smtClean="0"/>
              <a:t>xxx</a:t>
            </a:r>
            <a:endParaRPr lang="en-US" dirty="0"/>
          </a:p>
        </p:txBody>
      </p:sp>
      <p:sp>
        <p:nvSpPr>
          <p:cNvPr id="3" name="Content Placeholder 2"/>
          <p:cNvSpPr>
            <a:spLocks noGrp="1"/>
          </p:cNvSpPr>
          <p:nvPr>
            <p:ph idx="1"/>
          </p:nvPr>
        </p:nvSpPr>
        <p:spPr/>
        <p:txBody>
          <a:bodyPr/>
          <a:lstStyle/>
          <a:p>
            <a:r>
              <a:rPr lang="en-US" altLang="zh-CN" dirty="0" smtClean="0"/>
              <a:t>Do you agree </a:t>
            </a:r>
            <a:r>
              <a:rPr lang="en-US" altLang="zh-CN" dirty="0" smtClean="0"/>
              <a:t>the following comment resolution update:</a:t>
            </a:r>
          </a:p>
          <a:p>
            <a:pPr lvl="1"/>
            <a:r>
              <a:rPr lang="en-US" altLang="zh-CN" dirty="0" smtClean="0"/>
              <a:t>Resolutions to CIDs in SP #8 be replaced by the corresponding resolution in 11-17/330r2;</a:t>
            </a:r>
          </a:p>
          <a:p>
            <a:pPr lvl="1"/>
            <a:r>
              <a:rPr lang="en-US" altLang="zh-CN" dirty="0" smtClean="0"/>
              <a:t>Resolutions to CIDs in SP #11 be replaced by </a:t>
            </a:r>
            <a:r>
              <a:rPr lang="en-US" altLang="zh-CN" dirty="0" smtClean="0"/>
              <a:t>the corresponding resolution in </a:t>
            </a:r>
            <a:r>
              <a:rPr lang="en-US" altLang="zh-CN" dirty="0" smtClean="0"/>
              <a:t>11-17/331r2; </a:t>
            </a:r>
          </a:p>
          <a:p>
            <a:pPr lvl="1"/>
            <a:r>
              <a:rPr lang="en-US" altLang="zh-CN" dirty="0" smtClean="0"/>
              <a:t>Resolutions </a:t>
            </a:r>
            <a:r>
              <a:rPr lang="en-US" altLang="zh-CN" dirty="0" smtClean="0"/>
              <a:t>to CIDs in SP </a:t>
            </a:r>
            <a:r>
              <a:rPr lang="en-US" altLang="zh-CN" dirty="0" smtClean="0"/>
              <a:t>#10 </a:t>
            </a:r>
            <a:r>
              <a:rPr lang="en-US" altLang="zh-CN" dirty="0" smtClean="0"/>
              <a:t>be replaced by the corresponding resolution in </a:t>
            </a:r>
            <a:r>
              <a:rPr lang="en-US" altLang="zh-CN" dirty="0" smtClean="0"/>
              <a:t>11-17/332r2; </a:t>
            </a:r>
          </a:p>
          <a:p>
            <a:pPr lvl="1"/>
            <a:r>
              <a:rPr lang="en-US" altLang="zh-CN" dirty="0" smtClean="0"/>
              <a:t>Resolutions to CIDs in SP </a:t>
            </a:r>
            <a:r>
              <a:rPr lang="en-US" altLang="zh-CN" dirty="0" smtClean="0"/>
              <a:t>#9 </a:t>
            </a:r>
            <a:r>
              <a:rPr lang="en-US" altLang="zh-CN" dirty="0" smtClean="0"/>
              <a:t>be replaced by the corresponding resolution in </a:t>
            </a:r>
            <a:r>
              <a:rPr lang="en-US" altLang="zh-CN" dirty="0" smtClean="0"/>
              <a:t>11-17/333r1</a:t>
            </a:r>
          </a:p>
          <a:p>
            <a:pPr lvl="1"/>
            <a:endParaRPr lang="en-US" dirty="0" smtClean="0"/>
          </a:p>
          <a:p>
            <a:r>
              <a:rPr lang="en-US" dirty="0" smtClean="0">
                <a:solidFill>
                  <a:srgbClr val="00B050"/>
                </a:solidFill>
              </a:rPr>
              <a:t>SP:</a:t>
            </a: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Mar 2017</a:t>
            </a:r>
            <a:endParaRPr lang="en-US" dirty="0"/>
          </a:p>
        </p:txBody>
      </p:sp>
      <p:sp>
        <p:nvSpPr>
          <p:cNvPr id="5" name="Slide Number Placeholder 4"/>
          <p:cNvSpPr>
            <a:spLocks noGrp="1"/>
          </p:cNvSpPr>
          <p:nvPr>
            <p:ph type="sldNum" sz="quarter" idx="12"/>
          </p:nvPr>
        </p:nvSpPr>
        <p:spPr/>
        <p:txBody>
          <a:bodyPr/>
          <a:lstStyle/>
          <a:p>
            <a:r>
              <a:rPr lang="en-US" altLang="en-US" smtClean="0"/>
              <a:t>Slide </a:t>
            </a:r>
            <a:fld id="{8B9CC4A4-AD29-475B-8067-76907FC008B3}" type="slidenum">
              <a:rPr lang="en-US" altLang="en-US" smtClean="0"/>
              <a:pPr/>
              <a:t>34</a:t>
            </a:fld>
            <a:endParaRPr lang="en-US" altLang="en-US"/>
          </a:p>
        </p:txBody>
      </p:sp>
      <p:sp>
        <p:nvSpPr>
          <p:cNvPr id="6" name="Footer Placeholder 5"/>
          <p:cNvSpPr>
            <a:spLocks noGrp="1"/>
          </p:cNvSpPr>
          <p:nvPr>
            <p:ph type="ftr" sz="quarter" idx="3"/>
          </p:nvPr>
        </p:nvSpPr>
        <p:spPr/>
        <p:txBody>
          <a:bodyPr/>
          <a:lstStyle/>
          <a:p>
            <a:pPr>
              <a:defRPr/>
            </a:pPr>
            <a:r>
              <a:rPr lang="en-US" smtClean="0"/>
              <a:t>Bo Sun (ZTE), et al</a:t>
            </a:r>
            <a:endParaRPr lang="en-US" dirty="0"/>
          </a:p>
        </p:txBody>
      </p:sp>
    </p:spTree>
    <p:extLst>
      <p:ext uri="{BB962C8B-B14F-4D97-AF65-F5344CB8AC3E}">
        <p14:creationId xmlns:p14="http://schemas.microsoft.com/office/powerpoint/2010/main" xmlns="" val="170902036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a:t>
            </a:r>
            <a:r>
              <a:rPr lang="en-US" altLang="zh-CN" dirty="0" smtClean="0"/>
              <a:t>xxx </a:t>
            </a:r>
            <a:r>
              <a:rPr lang="en-US" altLang="zh-CN" dirty="0" smtClean="0"/>
              <a:t>(</a:t>
            </a:r>
            <a:r>
              <a:rPr lang="en-US" altLang="zh-CN" dirty="0" smtClean="0"/>
              <a:t>11-17/301r2)</a:t>
            </a:r>
            <a:endParaRPr lang="zh-CN" altLang="en-US" dirty="0"/>
          </a:p>
        </p:txBody>
      </p:sp>
      <p:sp>
        <p:nvSpPr>
          <p:cNvPr id="3" name="内容占位符 2"/>
          <p:cNvSpPr>
            <a:spLocks noGrp="1"/>
          </p:cNvSpPr>
          <p:nvPr>
            <p:ph idx="1"/>
          </p:nvPr>
        </p:nvSpPr>
        <p:spPr>
          <a:xfrm>
            <a:off x="678287" y="1752600"/>
            <a:ext cx="7772400" cy="4114800"/>
          </a:xfrm>
        </p:spPr>
        <p:txBody>
          <a:bodyPr/>
          <a:lstStyle/>
          <a:p>
            <a:r>
              <a:rPr lang="en-US" altLang="zh-CN" dirty="0" smtClean="0"/>
              <a:t>Do you agree the proposed comment resolution to the following </a:t>
            </a:r>
            <a:r>
              <a:rPr lang="en-US" altLang="zh-CN" dirty="0" smtClean="0"/>
              <a:t>CIDs </a:t>
            </a:r>
            <a:r>
              <a:rPr lang="en-US" altLang="zh-CN" dirty="0" smtClean="0"/>
              <a:t>and the corresponding spec text modification as in </a:t>
            </a:r>
            <a:r>
              <a:rPr lang="en-US" altLang="zh-CN" dirty="0" smtClean="0"/>
              <a:t>11-17/301r2?</a:t>
            </a:r>
            <a:endParaRPr lang="en-US" altLang="zh-CN" dirty="0" smtClean="0"/>
          </a:p>
          <a:p>
            <a:pPr lvl="1"/>
            <a:r>
              <a:rPr lang="en-US" altLang="zh-CN" dirty="0" smtClean="0"/>
              <a:t>CID</a:t>
            </a:r>
            <a:r>
              <a:rPr lang="en-US" altLang="zh-CN" dirty="0" smtClean="0"/>
              <a:t> </a:t>
            </a:r>
            <a:r>
              <a:rPr lang="en-GB" altLang="zh-CN" dirty="0" smtClean="0">
                <a:solidFill>
                  <a:srgbClr val="FF0000"/>
                </a:solidFill>
              </a:rPr>
              <a:t>5287, 5288</a:t>
            </a:r>
            <a:r>
              <a:rPr lang="en-GB" altLang="zh-CN" dirty="0" smtClean="0"/>
              <a:t>, </a:t>
            </a:r>
            <a:r>
              <a:rPr lang="en-GB" altLang="zh-CN" dirty="0" smtClean="0">
                <a:solidFill>
                  <a:srgbClr val="FF0000"/>
                </a:solidFill>
              </a:rPr>
              <a:t>8842</a:t>
            </a:r>
            <a:r>
              <a:rPr lang="en-GB" altLang="zh-CN" dirty="0" smtClean="0"/>
              <a:t>, 5289, 3317, 3397, 3666, 3756, 4016, 4140, 4242, 4253, 5095, 5290, 8843, 8844, 10205, 3318, 3399, 3669, 3758, 4145, 4246, 5096, 5291, 8845, 5097, 5293, 5294, 8846, 9162, 5098, 5099, 5100, 5295, 5296, 8847, 9163</a:t>
            </a:r>
            <a:endParaRPr lang="zh-CN" altLang="zh-CN" dirty="0" smtClean="0"/>
          </a:p>
          <a:p>
            <a:pPr lvl="1">
              <a:buNone/>
            </a:pPr>
            <a:endParaRPr lang="zh-CN" altLang="zh-CN" dirty="0" smtClean="0"/>
          </a:p>
          <a:p>
            <a:pPr lvl="1"/>
            <a:endParaRPr lang="zh-CN" altLang="zh-CN" dirty="0" smtClean="0"/>
          </a:p>
          <a:p>
            <a:pPr lvl="1"/>
            <a:endParaRPr lang="en-US" altLang="zh-CN" dirty="0" smtClean="0"/>
          </a:p>
          <a:p>
            <a:pPr>
              <a:buNone/>
            </a:pPr>
            <a:r>
              <a:rPr lang="en-US" altLang="zh-CN" dirty="0" smtClean="0">
                <a:solidFill>
                  <a:srgbClr val="00B050"/>
                </a:solidFill>
              </a:rPr>
              <a:t>SP</a:t>
            </a:r>
            <a:r>
              <a:rPr lang="en-US" altLang="zh-CN" dirty="0" smtClean="0">
                <a:solidFill>
                  <a:srgbClr val="00B050"/>
                </a:solidFill>
              </a:rPr>
              <a:t>:</a:t>
            </a:r>
            <a:endParaRPr lang="en-US" altLang="zh-CN" dirty="0" smtClean="0">
              <a:solidFill>
                <a:srgbClr val="00B050"/>
              </a:solidFill>
            </a:endParaRPr>
          </a:p>
          <a:p>
            <a:pPr>
              <a:buNone/>
            </a:pPr>
            <a:endParaRPr lang="en-US" altLang="zh-CN" dirty="0" smtClean="0">
              <a:solidFill>
                <a:srgbClr val="00B050"/>
              </a:solidFill>
            </a:endParaRPr>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35</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
        <p:nvSpPr>
          <p:cNvPr id="8" name="Rectangle 4"/>
          <p:cNvSpPr>
            <a:spLocks noGrp="1" noChangeArrowheads="1"/>
          </p:cNvSpPr>
          <p:nvPr>
            <p:ph type="dt" sz="quarter" idx="10"/>
          </p:nvPr>
        </p:nvSpPr>
        <p:spPr>
          <a:xfrm>
            <a:off x="696913" y="332601"/>
            <a:ext cx="951222"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 2017</a:t>
            </a:r>
          </a:p>
        </p:txBody>
      </p:sp>
    </p:spTree>
    <p:extLst>
      <p:ext uri="{BB962C8B-B14F-4D97-AF65-F5344CB8AC3E}">
        <p14:creationId xmlns:p14="http://schemas.microsoft.com/office/powerpoint/2010/main" xmlns="" val="164502818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a:t>
            </a:r>
            <a:r>
              <a:rPr lang="en-US" altLang="zh-CN" dirty="0" smtClean="0"/>
              <a:t>xxx </a:t>
            </a:r>
            <a:r>
              <a:rPr lang="en-US" altLang="zh-CN" dirty="0" smtClean="0"/>
              <a:t>(</a:t>
            </a:r>
            <a:r>
              <a:rPr lang="en-US" altLang="zh-CN" dirty="0" smtClean="0"/>
              <a:t>11-17/329r1)</a:t>
            </a:r>
            <a:endParaRPr lang="zh-CN" altLang="en-US" dirty="0"/>
          </a:p>
        </p:txBody>
      </p:sp>
      <p:sp>
        <p:nvSpPr>
          <p:cNvPr id="3" name="内容占位符 2"/>
          <p:cNvSpPr>
            <a:spLocks noGrp="1"/>
          </p:cNvSpPr>
          <p:nvPr>
            <p:ph idx="1"/>
          </p:nvPr>
        </p:nvSpPr>
        <p:spPr>
          <a:xfrm>
            <a:off x="678287" y="1752600"/>
            <a:ext cx="7772400" cy="4114800"/>
          </a:xfrm>
        </p:spPr>
        <p:txBody>
          <a:bodyPr/>
          <a:lstStyle/>
          <a:p>
            <a:r>
              <a:rPr lang="en-US" altLang="zh-CN" dirty="0" smtClean="0"/>
              <a:t>Do you agree the proposed comment resolution to the following </a:t>
            </a:r>
            <a:r>
              <a:rPr lang="en-US" altLang="zh-CN" dirty="0"/>
              <a:t>CIDs (</a:t>
            </a:r>
            <a:r>
              <a:rPr lang="en-US" altLang="zh-CN" dirty="0">
                <a:solidFill>
                  <a:srgbClr val="FF0000"/>
                </a:solidFill>
              </a:rPr>
              <a:t>except those being strike out as below</a:t>
            </a:r>
            <a:r>
              <a:rPr lang="en-US" altLang="zh-CN" dirty="0"/>
              <a:t>) </a:t>
            </a:r>
            <a:r>
              <a:rPr lang="en-US" altLang="zh-CN" dirty="0" smtClean="0"/>
              <a:t>and the corresponding spec text modification as in </a:t>
            </a:r>
            <a:r>
              <a:rPr lang="en-US" altLang="zh-CN" dirty="0" smtClean="0"/>
              <a:t>11-17/329r1?</a:t>
            </a:r>
            <a:endParaRPr lang="en-US" altLang="zh-CN" dirty="0" smtClean="0"/>
          </a:p>
          <a:p>
            <a:pPr lvl="1"/>
            <a:r>
              <a:rPr lang="en-US" altLang="zh-CN" dirty="0" smtClean="0"/>
              <a:t>CID </a:t>
            </a:r>
            <a:r>
              <a:rPr lang="en-US" altLang="zh-CN" dirty="0" smtClean="0"/>
              <a:t>3251, 3252, 3393, 3395, 3502, 3504, 3834, 3836, 3924, 3926, 4461, 4464, 5041, 5042, 5275, 5276, 5277, 5278, </a:t>
            </a:r>
            <a:r>
              <a:rPr lang="en-US" altLang="zh-CN" dirty="0" smtClean="0"/>
              <a:t>6197</a:t>
            </a:r>
            <a:r>
              <a:rPr lang="en-US" altLang="zh-CN" dirty="0" smtClean="0"/>
              <a:t>, 7430, </a:t>
            </a:r>
            <a:r>
              <a:rPr lang="en-US" altLang="zh-CN" dirty="0" smtClean="0"/>
              <a:t>7431, 7432, 7434, 7435, 7437, 7438, 7439, 7440, 7441, 7516, 7517, 8565, 8997, 8998, 8999, 9000, 9001, 9002, 9004, 9005 and 9069.</a:t>
            </a:r>
            <a:endParaRPr lang="zh-CN" altLang="zh-CN" dirty="0" smtClean="0"/>
          </a:p>
          <a:p>
            <a:pPr lvl="1"/>
            <a:endParaRPr lang="zh-CN" altLang="zh-CN" dirty="0" smtClean="0"/>
          </a:p>
          <a:p>
            <a:pPr lvl="1"/>
            <a:endParaRPr lang="en-US" altLang="zh-CN" dirty="0" smtClean="0"/>
          </a:p>
          <a:p>
            <a:pPr>
              <a:buNone/>
            </a:pPr>
            <a:r>
              <a:rPr lang="en-US" altLang="zh-CN" dirty="0" smtClean="0"/>
              <a:t>SP</a:t>
            </a:r>
            <a:r>
              <a:rPr lang="en-US" altLang="zh-CN" dirty="0" smtClean="0"/>
              <a:t>:</a:t>
            </a:r>
            <a:endParaRPr lang="en-US" altLang="zh-CN" dirty="0" smtClean="0"/>
          </a:p>
          <a:p>
            <a:pPr>
              <a:buNone/>
            </a:pPr>
            <a:endParaRPr lang="en-US" altLang="zh-CN" dirty="0" smtClean="0">
              <a:solidFill>
                <a:srgbClr val="00B050"/>
              </a:solidFill>
            </a:endParaRPr>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36</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
        <p:nvSpPr>
          <p:cNvPr id="8" name="Rectangle 4"/>
          <p:cNvSpPr>
            <a:spLocks noGrp="1" noChangeArrowheads="1"/>
          </p:cNvSpPr>
          <p:nvPr>
            <p:ph type="dt" sz="quarter" idx="10"/>
          </p:nvPr>
        </p:nvSpPr>
        <p:spPr>
          <a:xfrm>
            <a:off x="696913" y="332601"/>
            <a:ext cx="951222"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 2017</a:t>
            </a:r>
          </a:p>
        </p:txBody>
      </p:sp>
    </p:spTree>
    <p:extLst>
      <p:ext uri="{BB962C8B-B14F-4D97-AF65-F5344CB8AC3E}">
        <p14:creationId xmlns:p14="http://schemas.microsoft.com/office/powerpoint/2010/main" xmlns="" val="164502818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xxx (11-17/261r1)—will come back addressing 3 remaining CIDs</a:t>
            </a:r>
            <a:endParaRPr lang="zh-CN" altLang="en-US" dirty="0"/>
          </a:p>
        </p:txBody>
      </p:sp>
      <p:sp>
        <p:nvSpPr>
          <p:cNvPr id="3" name="内容占位符 2"/>
          <p:cNvSpPr>
            <a:spLocks noGrp="1"/>
          </p:cNvSpPr>
          <p:nvPr>
            <p:ph idx="1"/>
          </p:nvPr>
        </p:nvSpPr>
        <p:spPr>
          <a:xfrm>
            <a:off x="678287" y="1752600"/>
            <a:ext cx="7772400" cy="4114800"/>
          </a:xfrm>
        </p:spPr>
        <p:txBody>
          <a:bodyPr/>
          <a:lstStyle/>
          <a:p>
            <a:r>
              <a:rPr lang="en-US" altLang="zh-CN" dirty="0" smtClean="0"/>
              <a:t>Do you agree the proposed comment resolution to the following </a:t>
            </a:r>
            <a:r>
              <a:rPr lang="en-US" altLang="zh-CN" dirty="0"/>
              <a:t>CIDs </a:t>
            </a:r>
            <a:r>
              <a:rPr lang="en-US" altLang="zh-CN" dirty="0" smtClean="0"/>
              <a:t>and the corresponding spec text modification as in 11-17/261r1?</a:t>
            </a:r>
          </a:p>
          <a:p>
            <a:pPr lvl="1"/>
            <a:r>
              <a:rPr lang="en-US" altLang="zh-CN" dirty="0" smtClean="0"/>
              <a:t>CID </a:t>
            </a:r>
            <a:r>
              <a:rPr lang="en-GB" dirty="0">
                <a:solidFill>
                  <a:srgbClr val="FF0000"/>
                </a:solidFill>
              </a:rPr>
              <a:t>5784,</a:t>
            </a:r>
            <a:r>
              <a:rPr lang="en-GB" dirty="0"/>
              <a:t> 5785, 5953, 5954, </a:t>
            </a:r>
            <a:r>
              <a:rPr lang="en-GB" dirty="0" smtClean="0"/>
              <a:t>7442, 6869</a:t>
            </a:r>
            <a:r>
              <a:rPr lang="en-GB" dirty="0"/>
              <a:t>, 6870, 6871, </a:t>
            </a:r>
            <a:r>
              <a:rPr lang="en-GB" dirty="0">
                <a:solidFill>
                  <a:srgbClr val="FF0000"/>
                </a:solidFill>
              </a:rPr>
              <a:t>3606</a:t>
            </a:r>
            <a:r>
              <a:rPr lang="en-GB" dirty="0"/>
              <a:t>, </a:t>
            </a:r>
            <a:r>
              <a:rPr lang="en-GB" dirty="0" smtClean="0"/>
              <a:t>3609, 3359</a:t>
            </a:r>
            <a:r>
              <a:rPr lang="en-GB" dirty="0"/>
              <a:t>, 5282, 5281, 9028, </a:t>
            </a:r>
            <a:r>
              <a:rPr lang="en-GB" dirty="0">
                <a:solidFill>
                  <a:srgbClr val="FF0000"/>
                </a:solidFill>
              </a:rPr>
              <a:t>9027</a:t>
            </a:r>
            <a:r>
              <a:rPr lang="en-GB" dirty="0"/>
              <a:t>, </a:t>
            </a:r>
            <a:r>
              <a:rPr lang="en-GB" dirty="0" smtClean="0"/>
              <a:t>9090</a:t>
            </a:r>
            <a:r>
              <a:rPr lang="en-GB" dirty="0"/>
              <a:t>, 9078, 10125, 10314, </a:t>
            </a:r>
            <a:r>
              <a:rPr lang="en-GB" dirty="0" smtClean="0"/>
              <a:t>7678, 7832</a:t>
            </a:r>
            <a:r>
              <a:rPr lang="en-GB" dirty="0"/>
              <a:t>, 8575, 8581, 8582, </a:t>
            </a:r>
            <a:r>
              <a:rPr lang="en-GB" dirty="0" smtClean="0"/>
              <a:t>8583, 8578</a:t>
            </a:r>
            <a:endParaRPr lang="zh-CN" altLang="zh-CN" dirty="0" smtClean="0"/>
          </a:p>
          <a:p>
            <a:pPr lvl="1"/>
            <a:endParaRPr lang="en-US" altLang="zh-CN" dirty="0" smtClean="0"/>
          </a:p>
          <a:p>
            <a:pPr>
              <a:buNone/>
            </a:pPr>
            <a:r>
              <a:rPr lang="en-US" altLang="zh-CN" dirty="0" smtClean="0"/>
              <a:t>SP:</a:t>
            </a:r>
          </a:p>
          <a:p>
            <a:pPr>
              <a:buNone/>
            </a:pPr>
            <a:endParaRPr lang="en-US" altLang="zh-CN" dirty="0" smtClean="0">
              <a:solidFill>
                <a:srgbClr val="00B050"/>
              </a:solidFill>
            </a:endParaRPr>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37</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
        <p:nvSpPr>
          <p:cNvPr id="8" name="Rectangle 4"/>
          <p:cNvSpPr>
            <a:spLocks noGrp="1" noChangeArrowheads="1"/>
          </p:cNvSpPr>
          <p:nvPr>
            <p:ph type="dt" sz="quarter" idx="10"/>
          </p:nvPr>
        </p:nvSpPr>
        <p:spPr>
          <a:xfrm>
            <a:off x="696913" y="332601"/>
            <a:ext cx="951222"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 2017</a:t>
            </a:r>
          </a:p>
        </p:txBody>
      </p:sp>
    </p:spTree>
    <p:extLst>
      <p:ext uri="{BB962C8B-B14F-4D97-AF65-F5344CB8AC3E}">
        <p14:creationId xmlns:p14="http://schemas.microsoft.com/office/powerpoint/2010/main" xmlns="" val="173247415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xxx (</a:t>
            </a:r>
            <a:r>
              <a:rPr lang="en-US" altLang="zh-CN" dirty="0"/>
              <a:t>11-17/305r0) —will come back </a:t>
            </a:r>
            <a:r>
              <a:rPr lang="en-US" altLang="zh-CN" dirty="0" smtClean="0"/>
              <a:t>further addressing some CIDs</a:t>
            </a:r>
            <a:endParaRPr lang="zh-CN" altLang="en-US" dirty="0"/>
          </a:p>
        </p:txBody>
      </p:sp>
      <p:sp>
        <p:nvSpPr>
          <p:cNvPr id="3" name="内容占位符 2"/>
          <p:cNvSpPr>
            <a:spLocks noGrp="1"/>
          </p:cNvSpPr>
          <p:nvPr>
            <p:ph idx="1"/>
          </p:nvPr>
        </p:nvSpPr>
        <p:spPr>
          <a:xfrm>
            <a:off x="678287" y="1752600"/>
            <a:ext cx="7772400" cy="4114800"/>
          </a:xfrm>
        </p:spPr>
        <p:txBody>
          <a:bodyPr/>
          <a:lstStyle/>
          <a:p>
            <a:r>
              <a:rPr lang="en-US" altLang="zh-CN" dirty="0" smtClean="0"/>
              <a:t>Do you agree the proposed comment resolution to the following </a:t>
            </a:r>
            <a:r>
              <a:rPr lang="en-US" altLang="zh-CN" dirty="0"/>
              <a:t>CIDs </a:t>
            </a:r>
            <a:r>
              <a:rPr lang="en-US" altLang="zh-CN" dirty="0" smtClean="0"/>
              <a:t>and the corresponding spec text modification as in 11-17/303r1?</a:t>
            </a:r>
          </a:p>
          <a:p>
            <a:pPr lvl="1"/>
            <a:r>
              <a:rPr lang="en-US" altLang="zh-CN" dirty="0" smtClean="0"/>
              <a:t>CID </a:t>
            </a:r>
            <a:r>
              <a:rPr lang="en-US" dirty="0" smtClean="0"/>
              <a:t>8880, 8881,5255, </a:t>
            </a:r>
            <a:r>
              <a:rPr lang="en-US" dirty="0" smtClean="0">
                <a:solidFill>
                  <a:srgbClr val="FF0000"/>
                </a:solidFill>
              </a:rPr>
              <a:t>8883</a:t>
            </a:r>
            <a:r>
              <a:rPr lang="en-US" dirty="0" smtClean="0"/>
              <a:t>, </a:t>
            </a:r>
            <a:r>
              <a:rPr lang="en-US" dirty="0" smtClean="0">
                <a:solidFill>
                  <a:srgbClr val="FF0000"/>
                </a:solidFill>
              </a:rPr>
              <a:t>8884</a:t>
            </a:r>
            <a:r>
              <a:rPr lang="en-US" dirty="0" smtClean="0"/>
              <a:t>, 7515, </a:t>
            </a:r>
            <a:r>
              <a:rPr lang="en-US" dirty="0" smtClean="0">
                <a:solidFill>
                  <a:srgbClr val="FF0000"/>
                </a:solidFill>
              </a:rPr>
              <a:t>8885</a:t>
            </a:r>
            <a:r>
              <a:rPr lang="en-US" dirty="0" smtClean="0"/>
              <a:t>, 8887, 4866,8888, 4867, 8889, 4868, 4994, 9484, </a:t>
            </a:r>
            <a:r>
              <a:rPr lang="en-US" dirty="0" smtClean="0">
                <a:solidFill>
                  <a:srgbClr val="FF0000"/>
                </a:solidFill>
              </a:rPr>
              <a:t>4990</a:t>
            </a:r>
            <a:r>
              <a:rPr lang="en-US" dirty="0" smtClean="0"/>
              <a:t>, </a:t>
            </a:r>
            <a:r>
              <a:rPr lang="en-GB" dirty="0" smtClean="0">
                <a:solidFill>
                  <a:srgbClr val="FF0000"/>
                </a:solidFill>
              </a:rPr>
              <a:t>4993</a:t>
            </a:r>
            <a:endParaRPr lang="zh-CN" altLang="zh-CN" dirty="0" smtClean="0">
              <a:solidFill>
                <a:srgbClr val="FF0000"/>
              </a:solidFill>
            </a:endParaRPr>
          </a:p>
          <a:p>
            <a:pPr lvl="1"/>
            <a:endParaRPr lang="en-US" altLang="zh-CN" dirty="0" smtClean="0"/>
          </a:p>
          <a:p>
            <a:pPr>
              <a:buNone/>
            </a:pPr>
            <a:r>
              <a:rPr lang="en-US" altLang="zh-CN" dirty="0" smtClean="0"/>
              <a:t>SP:</a:t>
            </a:r>
            <a:endParaRPr lang="en-US" altLang="zh-CN" dirty="0" smtClean="0">
              <a:solidFill>
                <a:srgbClr val="00B050"/>
              </a:solidFill>
            </a:endParaRPr>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38</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
        <p:nvSpPr>
          <p:cNvPr id="8" name="Rectangle 4"/>
          <p:cNvSpPr>
            <a:spLocks noGrp="1" noChangeArrowheads="1"/>
          </p:cNvSpPr>
          <p:nvPr>
            <p:ph type="dt" sz="quarter" idx="10"/>
          </p:nvPr>
        </p:nvSpPr>
        <p:spPr>
          <a:xfrm>
            <a:off x="696913" y="332601"/>
            <a:ext cx="951222"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 2017</a:t>
            </a:r>
          </a:p>
        </p:txBody>
      </p:sp>
    </p:spTree>
    <p:extLst>
      <p:ext uri="{BB962C8B-B14F-4D97-AF65-F5344CB8AC3E}">
        <p14:creationId xmlns:p14="http://schemas.microsoft.com/office/powerpoint/2010/main" xmlns="" val="32009771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67203D8-1B8B-420D-BAFF-1FA34EB01B90}" type="slidenum">
              <a:rPr lang="en-US" altLang="en-US"/>
              <a:pPr/>
              <a:t>4</a:t>
            </a:fld>
            <a:endParaRPr lang="en-US" altLang="en-US"/>
          </a:p>
        </p:txBody>
      </p:sp>
      <p:sp>
        <p:nvSpPr>
          <p:cNvPr id="12293"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r>
              <a:rPr lang="en-US" altLang="en-US"/>
              <a:t>Slide </a:t>
            </a:r>
            <a:fld id="{6BFC386B-E3F0-4A85-8EFA-BDA09ACCFA65}" type="slidenum">
              <a:rPr lang="en-US" altLang="en-US"/>
              <a:pPr algn="ctr"/>
              <a:t>4</a:t>
            </a:fld>
            <a:endParaRPr lang="en-US" altLang="en-US"/>
          </a:p>
        </p:txBody>
      </p:sp>
      <p:sp>
        <p:nvSpPr>
          <p:cNvPr id="12294" name="Rectangle 2"/>
          <p:cNvSpPr>
            <a:spLocks noGrp="1" noChangeArrowheads="1"/>
          </p:cNvSpPr>
          <p:nvPr>
            <p:ph type="title" idx="4294967295"/>
          </p:nvPr>
        </p:nvSpPr>
        <p:spPr>
          <a:xfrm>
            <a:off x="685800" y="685800"/>
            <a:ext cx="7772400" cy="762000"/>
          </a:xfrm>
        </p:spPr>
        <p:txBody>
          <a:bodyPr/>
          <a:lstStyle/>
          <a:p>
            <a:r>
              <a:rPr lang="en-US" altLang="en-US" dirty="0" smtClean="0"/>
              <a:t>Meeting Protocol, Attendance, Voting &amp; Document Status</a:t>
            </a:r>
          </a:p>
        </p:txBody>
      </p:sp>
      <p:sp>
        <p:nvSpPr>
          <p:cNvPr id="12295" name="Rectangle 3"/>
          <p:cNvSpPr>
            <a:spLocks noGrp="1" noChangeArrowheads="1"/>
          </p:cNvSpPr>
          <p:nvPr>
            <p:ph type="body" idx="4294967295"/>
          </p:nvPr>
        </p:nvSpPr>
        <p:spPr>
          <a:xfrm>
            <a:off x="304800" y="1600200"/>
            <a:ext cx="8686800" cy="4724400"/>
          </a:xfrm>
        </p:spPr>
        <p:txBody>
          <a:bodyPr/>
          <a:lstStyle/>
          <a:p>
            <a:r>
              <a:rPr lang="en-US" altLang="en-US" dirty="0"/>
              <a:t>Please announce your affiliation when you first address the group during a meeting </a:t>
            </a:r>
            <a:r>
              <a:rPr lang="en-US" altLang="en-US" dirty="0" smtClean="0"/>
              <a:t>slot</a:t>
            </a:r>
          </a:p>
          <a:p>
            <a:r>
              <a:rPr lang="en-US" altLang="en-US" dirty="0"/>
              <a:t>Cell Phones to be silent or Off</a:t>
            </a:r>
          </a:p>
          <a:p>
            <a:r>
              <a:rPr lang="en-US" altLang="en-US" dirty="0" smtClean="0"/>
              <a:t>Register your attendance via </a:t>
            </a:r>
            <a:r>
              <a:rPr lang="en-US" altLang="en-US" dirty="0">
                <a:hlinkClick r:id="rId3"/>
              </a:rPr>
              <a:t>https://imat.ieee.org</a:t>
            </a:r>
            <a:r>
              <a:rPr lang="en-US" altLang="en-US" dirty="0"/>
              <a:t> while on meeting SSID (e.g. </a:t>
            </a:r>
            <a:r>
              <a:rPr lang="en-US" altLang="en-US" dirty="0" err="1"/>
              <a:t>Verilan</a:t>
            </a:r>
            <a:r>
              <a:rPr lang="en-US" altLang="en-US" dirty="0"/>
              <a:t>-secure)</a:t>
            </a:r>
          </a:p>
          <a:p>
            <a:r>
              <a:rPr lang="en-US" altLang="en-US" dirty="0" smtClean="0"/>
              <a:t>Make sure your badges are correct </a:t>
            </a:r>
          </a:p>
          <a:p>
            <a:r>
              <a:rPr lang="en-US" altLang="en-US" dirty="0" smtClean="0"/>
              <a:t>If you plan to make a submission be sure it does not contain company logos or advertising</a:t>
            </a:r>
          </a:p>
          <a:p>
            <a:r>
              <a:rPr lang="en-US" altLang="en-US" dirty="0" smtClean="0"/>
              <a:t>Questions on Voting status, Ballot pool, Access to Reflector, Documentation,  Member</a:t>
            </a:r>
            <a:r>
              <a:rPr lang="en-US" altLang="ja-JP" dirty="0" smtClean="0"/>
              <a:t>’s Area</a:t>
            </a:r>
          </a:p>
          <a:p>
            <a:pPr lvl="1"/>
            <a:r>
              <a:rPr lang="en-US" altLang="en-US" sz="2400" dirty="0" smtClean="0"/>
              <a:t>Contact Jon Rosdahl –  </a:t>
            </a:r>
            <a:r>
              <a:rPr lang="en-US" altLang="en-US" sz="2400" dirty="0" smtClean="0">
                <a:hlinkClick r:id="rId4"/>
              </a:rPr>
              <a:t>jrosdahl@ieee.org</a:t>
            </a:r>
            <a:endParaRPr lang="en-US" altLang="en-US" dirty="0" smtClean="0"/>
          </a:p>
          <a:p>
            <a:pPr lvl="1"/>
            <a:endParaRPr lang="en-US" altLang="en-US" dirty="0" smtClean="0"/>
          </a:p>
        </p:txBody>
      </p:sp>
      <p:sp>
        <p:nvSpPr>
          <p:cNvPr id="9" name="页脚占位符 5"/>
          <p:cNvSpPr>
            <a:spLocks noGrp="1"/>
          </p:cNvSpPr>
          <p:nvPr>
            <p:ph type="ftr" sz="quarter" idx="3"/>
          </p:nvPr>
        </p:nvSpPr>
        <p:spPr>
          <a:xfrm>
            <a:off x="7283964" y="6475413"/>
            <a:ext cx="1259961" cy="184666"/>
          </a:xfrm>
        </p:spPr>
        <p:txBody>
          <a:bodyPr/>
          <a:lstStyle/>
          <a:p>
            <a:pPr>
              <a:defRPr/>
            </a:pPr>
            <a:r>
              <a:rPr lang="en-US" dirty="0" smtClean="0"/>
              <a:t>Bo Sun (ZTE</a:t>
            </a:r>
            <a:r>
              <a:rPr lang="en-US" dirty="0"/>
              <a:t>) , et al</a:t>
            </a:r>
          </a:p>
        </p:txBody>
      </p:sp>
      <p:sp>
        <p:nvSpPr>
          <p:cNvPr id="10" name="Rectangle 4"/>
          <p:cNvSpPr>
            <a:spLocks noGrp="1" noChangeArrowheads="1"/>
          </p:cNvSpPr>
          <p:nvPr>
            <p:ph type="dt" sz="quarter" idx="10"/>
          </p:nvPr>
        </p:nvSpPr>
        <p:spPr>
          <a:xfrm>
            <a:off x="696913" y="332601"/>
            <a:ext cx="951222"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 2017</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8484498-0342-47DA-BB91-F1596920CFC8}" type="slidenum">
              <a:rPr lang="en-US" altLang="en-US"/>
              <a:pPr/>
              <a:t>5</a:t>
            </a:fld>
            <a:endParaRPr lang="en-US" altLang="en-US"/>
          </a:p>
        </p:txBody>
      </p:sp>
      <p:sp>
        <p:nvSpPr>
          <p:cNvPr id="13317" name="Rectangle 2"/>
          <p:cNvSpPr>
            <a:spLocks noGrp="1" noChangeArrowheads="1"/>
          </p:cNvSpPr>
          <p:nvPr>
            <p:ph type="title"/>
          </p:nvPr>
        </p:nvSpPr>
        <p:spPr/>
        <p:txBody>
          <a:bodyPr/>
          <a:lstStyle/>
          <a:p>
            <a:r>
              <a:rPr lang="en-US" altLang="en-US" dirty="0" smtClean="0"/>
              <a:t>Patent Policy and Other Guidelines</a:t>
            </a:r>
          </a:p>
        </p:txBody>
      </p:sp>
      <p:sp>
        <p:nvSpPr>
          <p:cNvPr id="5" name="Rectangle 4"/>
          <p:cNvSpPr/>
          <p:nvPr/>
        </p:nvSpPr>
        <p:spPr>
          <a:xfrm>
            <a:off x="990600" y="2057400"/>
            <a:ext cx="3021981" cy="523220"/>
          </a:xfrm>
          <a:prstGeom prst="rect">
            <a:avLst/>
          </a:prstGeom>
        </p:spPr>
        <p:txBody>
          <a:bodyPr wrap="none">
            <a:spAutoFit/>
          </a:bodyPr>
          <a:lstStyle/>
          <a:p>
            <a:pPr>
              <a:buFont typeface="Arial" pitchFamily="34" charset="0"/>
              <a:buChar char="•"/>
            </a:pPr>
            <a:r>
              <a:rPr lang="en-US" sz="2800" b="1" dirty="0" smtClean="0"/>
              <a:t>Following 5 slides</a:t>
            </a:r>
          </a:p>
        </p:txBody>
      </p:sp>
      <p:sp>
        <p:nvSpPr>
          <p:cNvPr id="8" name="页脚占位符 5"/>
          <p:cNvSpPr>
            <a:spLocks noGrp="1"/>
          </p:cNvSpPr>
          <p:nvPr>
            <p:ph type="ftr" sz="quarter" idx="3"/>
          </p:nvPr>
        </p:nvSpPr>
        <p:spPr>
          <a:xfrm>
            <a:off x="7283964" y="6475413"/>
            <a:ext cx="1259961" cy="184666"/>
          </a:xfrm>
        </p:spPr>
        <p:txBody>
          <a:bodyPr/>
          <a:lstStyle/>
          <a:p>
            <a:pPr>
              <a:defRPr/>
            </a:pPr>
            <a:r>
              <a:rPr lang="en-US" dirty="0" smtClean="0"/>
              <a:t>Bo Sun (ZTE</a:t>
            </a:r>
            <a:r>
              <a:rPr lang="en-US" dirty="0"/>
              <a:t>) , et al</a:t>
            </a:r>
          </a:p>
        </p:txBody>
      </p:sp>
      <p:sp>
        <p:nvSpPr>
          <p:cNvPr id="9" name="Rectangle 4"/>
          <p:cNvSpPr>
            <a:spLocks noGrp="1" noChangeArrowheads="1"/>
          </p:cNvSpPr>
          <p:nvPr>
            <p:ph type="dt" sz="quarter" idx="10"/>
          </p:nvPr>
        </p:nvSpPr>
        <p:spPr>
          <a:xfrm>
            <a:off x="696913" y="332601"/>
            <a:ext cx="951222"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 2017</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Slide Number Placeholder 4"/>
          <p:cNvSpPr>
            <a:spLocks noGrp="1"/>
          </p:cNvSpPr>
          <p:nvPr>
            <p:ph type="sldNum" sz="quarter" idx="12"/>
          </p:nvPr>
        </p:nvSpPr>
        <p:spPr>
          <a:noFill/>
        </p:spPr>
        <p:txBody>
          <a:bodyPr/>
          <a:lstStyle/>
          <a:p>
            <a:r>
              <a:rPr lang="en-US" altLang="en-US"/>
              <a:t>Slide </a:t>
            </a:r>
            <a:fld id="{FDDB0A93-1FD0-4423-87E1-C2C026CAD9F9}" type="slidenum">
              <a:rPr lang="en-US" altLang="en-US"/>
              <a:pPr/>
              <a:t>6</a:t>
            </a:fld>
            <a:endParaRPr lang="en-US" altLang="en-US"/>
          </a:p>
        </p:txBody>
      </p:sp>
      <p:sp>
        <p:nvSpPr>
          <p:cNvPr id="12293" name="Rectangle 2"/>
          <p:cNvSpPr>
            <a:spLocks noGrp="1" noChangeArrowheads="1"/>
          </p:cNvSpPr>
          <p:nvPr>
            <p:ph type="title"/>
          </p:nvPr>
        </p:nvSpPr>
        <p:spPr>
          <a:xfrm>
            <a:off x="685800" y="685800"/>
            <a:ext cx="7772400" cy="381000"/>
          </a:xfrm>
          <a:noFill/>
        </p:spPr>
        <p:txBody>
          <a:bodyPr lIns="90487" tIns="44450" rIns="90487" bIns="44450"/>
          <a:lstStyle/>
          <a:p>
            <a:r>
              <a:rPr lang="en-US" altLang="en-US" sz="2400" u="sng" smtClean="0">
                <a:solidFill>
                  <a:schemeClr val="accent2"/>
                </a:solidFill>
              </a:rPr>
              <a:t>Instructions for the WG Chair</a:t>
            </a:r>
          </a:p>
        </p:txBody>
      </p:sp>
      <p:sp>
        <p:nvSpPr>
          <p:cNvPr id="12294" name="Rectangle 3"/>
          <p:cNvSpPr>
            <a:spLocks noGrp="1" noChangeArrowheads="1"/>
          </p:cNvSpPr>
          <p:nvPr>
            <p:ph type="body" idx="4294967295"/>
          </p:nvPr>
        </p:nvSpPr>
        <p:spPr>
          <a:xfrm>
            <a:off x="152400" y="1066800"/>
            <a:ext cx="8610600" cy="4876800"/>
          </a:xfrm>
          <a:noFill/>
        </p:spPr>
        <p:txBody>
          <a:bodyPr lIns="90487" tIns="44450" rIns="90487" bIns="44450"/>
          <a:lstStyle/>
          <a:p>
            <a:pPr>
              <a:lnSpc>
                <a:spcPct val="80000"/>
              </a:lnSpc>
              <a:spcAft>
                <a:spcPct val="30000"/>
              </a:spcAft>
              <a:buFont typeface="Monotype Sorts"/>
              <a:buNone/>
            </a:pPr>
            <a:r>
              <a:rPr lang="en-US" altLang="en-US" sz="800" b="0" smtClean="0"/>
              <a:t>	</a:t>
            </a:r>
            <a:r>
              <a:rPr lang="en-US" altLang="en-US" sz="1800" smtClean="0">
                <a:solidFill>
                  <a:schemeClr val="accent2"/>
                </a:solidFill>
              </a:rPr>
              <a:t>The IEEE-SA strongly recommends that at each WG meeting the chair or a designee:</a:t>
            </a:r>
          </a:p>
          <a:p>
            <a:pPr lvl="1">
              <a:lnSpc>
                <a:spcPct val="80000"/>
              </a:lnSpc>
              <a:buFont typeface="Arial" pitchFamily="34" charset="0"/>
              <a:buChar char="•"/>
            </a:pPr>
            <a:r>
              <a:rPr lang="en-US" altLang="en-US" sz="1400" b="1" smtClean="0">
                <a:solidFill>
                  <a:schemeClr val="accent2"/>
                </a:solidFill>
              </a:rPr>
              <a:t>Show slides #1 through #4 of this presentation</a:t>
            </a:r>
          </a:p>
          <a:p>
            <a:pPr lvl="1">
              <a:lnSpc>
                <a:spcPct val="80000"/>
              </a:lnSpc>
              <a:buFont typeface="Arial" pitchFamily="34" charset="0"/>
              <a:buChar char="•"/>
            </a:pPr>
            <a:r>
              <a:rPr lang="en-US" altLang="en-US" sz="1400" b="1" smtClean="0">
                <a:solidFill>
                  <a:schemeClr val="accent2"/>
                </a:solidFill>
              </a:rPr>
              <a:t>Advise the WG attendees that:</a:t>
            </a:r>
            <a:r>
              <a:rPr lang="en-US" altLang="en-US" sz="1400" smtClean="0">
                <a:solidFill>
                  <a:schemeClr val="accent2"/>
                </a:solidFill>
              </a:rPr>
              <a:t> </a:t>
            </a:r>
          </a:p>
          <a:p>
            <a:pPr lvl="2">
              <a:lnSpc>
                <a:spcPct val="80000"/>
              </a:lnSpc>
            </a:pPr>
            <a:r>
              <a:rPr lang="en-US" altLang="en-US" sz="1400" smtClean="0">
                <a:solidFill>
                  <a:schemeClr val="accent2"/>
                </a:solidFill>
              </a:rPr>
              <a:t>The IEEE’s patent policy is described in Clause 6 of the </a:t>
            </a:r>
            <a:r>
              <a:rPr lang="en-US" altLang="en-US" sz="1400" i="1" smtClean="0">
                <a:solidFill>
                  <a:schemeClr val="accent2"/>
                </a:solidFill>
              </a:rPr>
              <a:t>IEEE-SA Standards Board Bylaws</a:t>
            </a:r>
            <a:r>
              <a:rPr lang="en-US" altLang="en-US" sz="1400" smtClean="0">
                <a:solidFill>
                  <a:schemeClr val="accent2"/>
                </a:solidFill>
              </a:rPr>
              <a:t>;</a:t>
            </a:r>
          </a:p>
          <a:p>
            <a:pPr lvl="2">
              <a:lnSpc>
                <a:spcPct val="80000"/>
              </a:lnSpc>
            </a:pPr>
            <a:r>
              <a:rPr lang="en-US" altLang="en-US" sz="1400" smtClean="0">
                <a:solidFill>
                  <a:schemeClr val="accent2"/>
                </a:solidFill>
              </a:rPr>
              <a:t>Early identification of patent claims which January be essential for the use of standards under development is strongly encouraged; </a:t>
            </a:r>
          </a:p>
          <a:p>
            <a:pPr lvl="2">
              <a:lnSpc>
                <a:spcPct val="80000"/>
              </a:lnSpc>
            </a:pPr>
            <a:r>
              <a:rPr lang="en-US" altLang="en-US" sz="1400" smtClean="0">
                <a:solidFill>
                  <a:schemeClr val="accent2"/>
                </a:solidFill>
              </a:rPr>
              <a:t>There January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smtClean="0">
                <a:solidFill>
                  <a:schemeClr val="accent2"/>
                </a:solidFill>
              </a:rPr>
            </a:br>
            <a:endParaRPr lang="en-US" altLang="en-US" sz="1400" smtClean="0">
              <a:solidFill>
                <a:schemeClr val="accent2"/>
              </a:solidFill>
            </a:endParaRPr>
          </a:p>
          <a:p>
            <a:pPr lvl="1">
              <a:lnSpc>
                <a:spcPct val="20000"/>
              </a:lnSpc>
              <a:buFont typeface="Arial" pitchFamily="34" charset="0"/>
              <a:buChar char="•"/>
            </a:pPr>
            <a:r>
              <a:rPr lang="en-US" altLang="en-US" sz="1400" b="1" smtClean="0">
                <a:solidFill>
                  <a:schemeClr val="accent2"/>
                </a:solidFill>
              </a:rPr>
              <a:t>Instruct the WG Secretary to record in the minutes of the relevant WG meeting:</a:t>
            </a:r>
            <a:r>
              <a:rPr lang="en-US" altLang="en-US" sz="900" smtClean="0">
                <a:solidFill>
                  <a:schemeClr val="accent2"/>
                </a:solidFill>
              </a:rPr>
              <a:t> </a:t>
            </a:r>
          </a:p>
          <a:p>
            <a:pPr lvl="2">
              <a:lnSpc>
                <a:spcPct val="80000"/>
              </a:lnSpc>
            </a:pPr>
            <a:r>
              <a:rPr lang="en-US" altLang="en-US" sz="1400" smtClean="0">
                <a:solidFill>
                  <a:schemeClr val="accent2"/>
                </a:solidFill>
              </a:rPr>
              <a:t>That the foregoing information was provided and that slides 1 through 4 (and this slide 0, if applicable) were shown; </a:t>
            </a:r>
          </a:p>
          <a:p>
            <a:pPr lvl="2">
              <a:lnSpc>
                <a:spcPct val="80000"/>
              </a:lnSpc>
            </a:pPr>
            <a:r>
              <a:rPr lang="en-US" altLang="en-US" sz="1400" smtClean="0">
                <a:solidFill>
                  <a:schemeClr val="accent2"/>
                </a:solidFill>
              </a:rPr>
              <a:t>That the chair or designee provided an opportunity for participants to identify patent claim(s)/patent application claim(s) and/or the holder of patent claim(s)/patent application claim(s) of which the participant is personally aware and that January be essential for the use of that standard </a:t>
            </a:r>
          </a:p>
          <a:p>
            <a:pPr lvl="2">
              <a:lnSpc>
                <a:spcPct val="80000"/>
              </a:lnSpc>
            </a:pPr>
            <a:r>
              <a:rPr lang="en-US" altLang="en-US" sz="1400" smtClean="0">
                <a:solidFill>
                  <a:schemeClr val="accent2"/>
                </a:solidFill>
              </a:rPr>
              <a:t>Any responses that were given, specifically the patent claim(s)/patent application claim(s) and/or the holder of the patent claim(s)/patent application claim(s) that were identified (if any) and by whom.</a:t>
            </a:r>
          </a:p>
          <a:p>
            <a:pPr lvl="2">
              <a:lnSpc>
                <a:spcPct val="80000"/>
              </a:lnSpc>
            </a:pPr>
            <a:endParaRPr lang="en-US" altLang="en-US" sz="800" smtClean="0">
              <a:solidFill>
                <a:schemeClr val="accent2"/>
              </a:solidFill>
            </a:endParaRPr>
          </a:p>
          <a:p>
            <a:pPr lvl="1">
              <a:lnSpc>
                <a:spcPct val="80000"/>
              </a:lnSpc>
              <a:spcBef>
                <a:spcPct val="5000"/>
              </a:spcBef>
              <a:buFont typeface="Arial" pitchFamily="34" charset="0"/>
              <a:buChar char="•"/>
            </a:pPr>
            <a:r>
              <a:rPr lang="en-US" altLang="en-US" sz="1400" smtClean="0">
                <a:solidFill>
                  <a:schemeClr val="accent2"/>
                </a:solidFill>
              </a:rPr>
              <a:t>The WG Chair shall ensure that a request is made to any identified holders of potential essential patent claim(s) to complete and submit a Letter of Assurance.</a:t>
            </a:r>
          </a:p>
          <a:p>
            <a:pPr lvl="1">
              <a:lnSpc>
                <a:spcPct val="80000"/>
              </a:lnSpc>
              <a:spcBef>
                <a:spcPct val="5000"/>
              </a:spcBef>
              <a:buFont typeface="Arial" pitchFamily="34" charset="0"/>
              <a:buChar char="•"/>
            </a:pPr>
            <a:r>
              <a:rPr lang="en-US" altLang="en-US" sz="1400" smtClean="0">
                <a:solidFill>
                  <a:schemeClr val="accent2"/>
                </a:solidFill>
              </a:rPr>
              <a:t>It is recommended that the WG chair review the guidance in </a:t>
            </a:r>
            <a:r>
              <a:rPr lang="en-US" altLang="en-US" sz="1400" i="1" smtClean="0">
                <a:solidFill>
                  <a:schemeClr val="accent2"/>
                </a:solidFill>
              </a:rPr>
              <a:t>IEEE-SA Standards Board Operations Manual</a:t>
            </a:r>
            <a:r>
              <a:rPr lang="en-US" altLang="en-US" sz="1400" smtClean="0">
                <a:solidFill>
                  <a:schemeClr val="accent2"/>
                </a:solidFill>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200" smtClean="0">
              <a:solidFill>
                <a:schemeClr val="accent2"/>
              </a:solidFill>
            </a:endParaRPr>
          </a:p>
          <a:p>
            <a:pPr lvl="1">
              <a:lnSpc>
                <a:spcPct val="80000"/>
              </a:lnSpc>
              <a:spcBef>
                <a:spcPct val="5000"/>
              </a:spcBef>
              <a:buFont typeface="Monotype Sorts"/>
              <a:buNone/>
            </a:pPr>
            <a:r>
              <a:rPr lang="en-US" altLang="en-US" sz="1200" smtClean="0">
                <a:solidFill>
                  <a:schemeClr val="accent2"/>
                </a:solidFill>
              </a:rPr>
              <a:t>	Note: </a:t>
            </a:r>
            <a:r>
              <a:rPr lang="en-US" altLang="en-US" sz="1200" b="1" smtClean="0">
                <a:solidFill>
                  <a:schemeClr val="accent2"/>
                </a:solidFill>
              </a:rPr>
              <a:t>WG</a:t>
            </a:r>
            <a:r>
              <a:rPr lang="en-US" altLang="en-US" sz="1200" smtClean="0">
                <a:solidFill>
                  <a:schemeClr val="accent2"/>
                </a:solidFill>
              </a:rPr>
              <a:t> includes Working Groups, Task Groups, and other standards-developing committees with a PAR approved by the IEEE-SA Standards Board.</a:t>
            </a:r>
          </a:p>
          <a:p>
            <a:pPr>
              <a:lnSpc>
                <a:spcPct val="80000"/>
              </a:lnSpc>
              <a:spcAft>
                <a:spcPct val="30000"/>
              </a:spcAft>
              <a:buFontTx/>
              <a:buNone/>
            </a:pPr>
            <a:endParaRPr lang="en-US" altLang="en-US" sz="1200" smtClean="0"/>
          </a:p>
        </p:txBody>
      </p:sp>
      <p:sp>
        <p:nvSpPr>
          <p:cNvPr id="12295" name="Text Box 5"/>
          <p:cNvSpPr txBox="1">
            <a:spLocks noChangeArrowheads="1"/>
          </p:cNvSpPr>
          <p:nvPr/>
        </p:nvSpPr>
        <p:spPr bwMode="auto">
          <a:xfrm>
            <a:off x="1752600" y="6400800"/>
            <a:ext cx="1914525" cy="304800"/>
          </a:xfrm>
          <a:prstGeom prst="rect">
            <a:avLst/>
          </a:prstGeom>
          <a:noFill/>
          <a:ln w="9525">
            <a:noFill/>
            <a:miter lim="800000"/>
            <a:headEnd/>
            <a:tailEnd/>
          </a:ln>
        </p:spPr>
        <p:txBody>
          <a:bodyPr wrap="none">
            <a:spAutoFit/>
          </a:bodyPr>
          <a:lstStyle/>
          <a:p>
            <a:r>
              <a:rPr lang="en-US" altLang="en-US" sz="1400" b="1"/>
              <a:t>(Optional to be shown)</a:t>
            </a:r>
          </a:p>
        </p:txBody>
      </p:sp>
      <p:sp>
        <p:nvSpPr>
          <p:cNvPr id="9" name="页脚占位符 5"/>
          <p:cNvSpPr>
            <a:spLocks noGrp="1"/>
          </p:cNvSpPr>
          <p:nvPr>
            <p:ph type="ftr" sz="quarter" idx="3"/>
          </p:nvPr>
        </p:nvSpPr>
        <p:spPr>
          <a:xfrm>
            <a:off x="7283964" y="6475413"/>
            <a:ext cx="1259961" cy="184666"/>
          </a:xfrm>
        </p:spPr>
        <p:txBody>
          <a:bodyPr/>
          <a:lstStyle/>
          <a:p>
            <a:pPr>
              <a:defRPr/>
            </a:pPr>
            <a:r>
              <a:rPr lang="en-US" dirty="0" smtClean="0"/>
              <a:t>Bo Sun (ZTE</a:t>
            </a:r>
            <a:r>
              <a:rPr lang="en-US" dirty="0"/>
              <a:t>) , et al</a:t>
            </a:r>
          </a:p>
        </p:txBody>
      </p:sp>
      <p:sp>
        <p:nvSpPr>
          <p:cNvPr id="10" name="Rectangle 4"/>
          <p:cNvSpPr>
            <a:spLocks noGrp="1" noChangeArrowheads="1"/>
          </p:cNvSpPr>
          <p:nvPr>
            <p:ph type="dt" sz="quarter" idx="10"/>
          </p:nvPr>
        </p:nvSpPr>
        <p:spPr>
          <a:xfrm>
            <a:off x="696913" y="332601"/>
            <a:ext cx="951222"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 2017</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Slide Number Placeholder 4"/>
          <p:cNvSpPr>
            <a:spLocks noGrp="1"/>
          </p:cNvSpPr>
          <p:nvPr>
            <p:ph type="sldNum" sz="quarter" idx="12"/>
          </p:nvPr>
        </p:nvSpPr>
        <p:spPr>
          <a:noFill/>
        </p:spPr>
        <p:txBody>
          <a:bodyPr/>
          <a:lstStyle/>
          <a:p>
            <a:r>
              <a:rPr lang="en-US" altLang="en-US"/>
              <a:t>Slide </a:t>
            </a:r>
            <a:fld id="{08495EE1-B42A-450B-8D38-843966DE57BD}" type="slidenum">
              <a:rPr lang="en-US" altLang="en-US"/>
              <a:pPr/>
              <a:t>7</a:t>
            </a:fld>
            <a:endParaRPr lang="en-US" altLang="en-US"/>
          </a:p>
        </p:txBody>
      </p:sp>
      <p:sp>
        <p:nvSpPr>
          <p:cNvPr id="14341" name="Rectangle 2"/>
          <p:cNvSpPr>
            <a:spLocks noGrp="1" noChangeArrowheads="1"/>
          </p:cNvSpPr>
          <p:nvPr>
            <p:ph type="title"/>
          </p:nvPr>
        </p:nvSpPr>
        <p:spPr>
          <a:xfrm>
            <a:off x="685800" y="685800"/>
            <a:ext cx="7772400" cy="381000"/>
          </a:xfrm>
        </p:spPr>
        <p:txBody>
          <a:bodyPr/>
          <a:lstStyle/>
          <a:p>
            <a:r>
              <a:rPr lang="en-US" altLang="en-US" sz="2800" u="sng" smtClean="0">
                <a:solidFill>
                  <a:schemeClr val="accent2"/>
                </a:solidFill>
              </a:rPr>
              <a:t>Participants, Patents, and Duty to Inform</a:t>
            </a:r>
          </a:p>
        </p:txBody>
      </p:sp>
      <p:sp>
        <p:nvSpPr>
          <p:cNvPr id="14342"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altLang="en-US" sz="2000" b="1" u="sng">
              <a:solidFill>
                <a:schemeClr val="tx2"/>
              </a:solidFill>
              <a:latin typeface="Helvetica" pitchFamily="34" charset="0"/>
            </a:endParaRPr>
          </a:p>
        </p:txBody>
      </p:sp>
      <p:sp>
        <p:nvSpPr>
          <p:cNvPr id="14343" name="Text Box 5"/>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en-US" sz="1800" b="1" u="sng"/>
              <a:t>Slide #1</a:t>
            </a:r>
            <a:endParaRPr lang="en-US" altLang="en-US" sz="2400"/>
          </a:p>
        </p:txBody>
      </p:sp>
      <p:sp>
        <p:nvSpPr>
          <p:cNvPr id="9" name="Rectangle 1027"/>
          <p:cNvSpPr txBox="1">
            <a:spLocks noChangeArrowheads="1"/>
          </p:cNvSpPr>
          <p:nvPr/>
        </p:nvSpPr>
        <p:spPr>
          <a:xfrm>
            <a:off x="0" y="1524000"/>
            <a:ext cx="9144000" cy="4876800"/>
          </a:xfrm>
          <a:prstGeom prst="rect">
            <a:avLst/>
          </a:prstGeom>
        </p:spPr>
        <p:txBody>
          <a:bodyPr/>
          <a:lstStyle/>
          <a:p>
            <a:pPr marL="342900" indent="-342900" algn="ctr">
              <a:spcBef>
                <a:spcPct val="20000"/>
              </a:spcBef>
              <a:buFont typeface="Monotype Sorts"/>
              <a:buNone/>
            </a:pPr>
            <a:r>
              <a:rPr lang="en-US" altLang="en-US" sz="1600" b="1">
                <a:solidFill>
                  <a:schemeClr val="accent2"/>
                </a:solidFill>
              </a:rPr>
              <a:t>All participants in this meeting have certain obligations under the IEEE-SA Patent Policy. </a:t>
            </a:r>
          </a:p>
          <a:p>
            <a:pPr marL="742950" lvl="1" indent="-285750">
              <a:spcBef>
                <a:spcPct val="20000"/>
              </a:spcBef>
              <a:buFont typeface="Arial" pitchFamily="34" charset="0"/>
              <a:buChar char="•"/>
            </a:pPr>
            <a:r>
              <a:rPr lang="en-US" altLang="en-US" sz="1600" b="1">
                <a:solidFill>
                  <a:srgbClr val="003399"/>
                </a:solidFill>
              </a:rPr>
              <a:t>Participants [Note: </a:t>
            </a:r>
            <a:r>
              <a:rPr lang="en-GB" altLang="en-US" sz="1600" b="1">
                <a:solidFill>
                  <a:srgbClr val="003399"/>
                </a:solidFill>
              </a:rPr>
              <a:t>Quoted text excerpted from IEEE-SA Standards Board Bylaws subclause 6.2</a:t>
            </a:r>
            <a:r>
              <a:rPr lang="en-US" altLang="en-US" sz="1600" b="1">
                <a:solidFill>
                  <a:srgbClr val="003399"/>
                </a:solidFill>
              </a:rPr>
              <a:t>]:</a:t>
            </a:r>
          </a:p>
          <a:p>
            <a:pPr marL="1085850" lvl="2" indent="-228600">
              <a:spcBef>
                <a:spcPct val="20000"/>
              </a:spcBef>
              <a:buFont typeface="Arial" pitchFamily="34" charset="0"/>
              <a:buChar char="•"/>
            </a:pPr>
            <a:r>
              <a:rPr lang="en-US" altLang="en-US" sz="1600" b="1">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a:p>
          <a:p>
            <a:pPr marL="1085850" lvl="2" indent="-228600">
              <a:spcBef>
                <a:spcPct val="20000"/>
              </a:spcBef>
              <a:buFont typeface="Arial" pitchFamily="34" charset="0"/>
              <a:buChar char="•"/>
            </a:pPr>
            <a:r>
              <a:rPr lang="en-US" altLang="en-US" sz="1600" b="1">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marL="742950" lvl="1" indent="-285750">
              <a:spcBef>
                <a:spcPct val="20000"/>
              </a:spcBef>
              <a:buFont typeface="Arial" pitchFamily="34" charset="0"/>
              <a:buChar char="•"/>
            </a:pPr>
            <a:r>
              <a:rPr lang="en-US" altLang="en-US" sz="1600" b="1">
                <a:solidFill>
                  <a:srgbClr val="003399"/>
                </a:solidFill>
              </a:rPr>
              <a:t>The above does not apply if the patent claim is already the subject of an Accepted Letter of Assurance that applies to the proposed standard(s) under consideration by this group</a:t>
            </a:r>
          </a:p>
          <a:p>
            <a:pPr marL="742950" lvl="1" indent="-285750">
              <a:spcBef>
                <a:spcPct val="20000"/>
              </a:spcBef>
              <a:buFont typeface="Arial" pitchFamily="34" charset="0"/>
              <a:buChar char="•"/>
            </a:pPr>
            <a:r>
              <a:rPr lang="en-US" altLang="en-US" sz="1600" b="1">
                <a:solidFill>
                  <a:srgbClr val="003399"/>
                </a:solidFill>
              </a:rPr>
              <a:t>Early identification of holders of potential Essential Patent Claims is strongly encouraged</a:t>
            </a:r>
          </a:p>
          <a:p>
            <a:pPr marL="742950" lvl="1" indent="-285750">
              <a:spcBef>
                <a:spcPct val="20000"/>
              </a:spcBef>
              <a:buFont typeface="Arial" pitchFamily="34" charset="0"/>
              <a:buChar char="•"/>
            </a:pPr>
            <a:r>
              <a:rPr lang="en-US" altLang="en-US" sz="1600" b="1">
                <a:solidFill>
                  <a:srgbClr val="003399"/>
                </a:solidFill>
              </a:rPr>
              <a:t>No duty to perform a patent search</a:t>
            </a:r>
            <a:endParaRPr lang="en-US" altLang="en-US" sz="1600"/>
          </a:p>
        </p:txBody>
      </p:sp>
      <p:sp>
        <p:nvSpPr>
          <p:cNvPr id="11" name="页脚占位符 5"/>
          <p:cNvSpPr>
            <a:spLocks noGrp="1"/>
          </p:cNvSpPr>
          <p:nvPr>
            <p:ph type="ftr" sz="quarter" idx="3"/>
          </p:nvPr>
        </p:nvSpPr>
        <p:spPr>
          <a:xfrm>
            <a:off x="7283964" y="6475413"/>
            <a:ext cx="1259961" cy="184666"/>
          </a:xfrm>
        </p:spPr>
        <p:txBody>
          <a:bodyPr/>
          <a:lstStyle/>
          <a:p>
            <a:pPr>
              <a:defRPr/>
            </a:pPr>
            <a:r>
              <a:rPr lang="en-US" dirty="0"/>
              <a:t>Bo Sun (ZTE) , et al</a:t>
            </a:r>
          </a:p>
        </p:txBody>
      </p:sp>
      <p:sp>
        <p:nvSpPr>
          <p:cNvPr id="12" name="Rectangle 4"/>
          <p:cNvSpPr>
            <a:spLocks noGrp="1" noChangeArrowheads="1"/>
          </p:cNvSpPr>
          <p:nvPr>
            <p:ph type="dt" sz="quarter" idx="10"/>
          </p:nvPr>
        </p:nvSpPr>
        <p:spPr>
          <a:xfrm>
            <a:off x="696913" y="332601"/>
            <a:ext cx="951222"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 2017</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Slide Number Placeholder 4"/>
          <p:cNvSpPr>
            <a:spLocks noGrp="1"/>
          </p:cNvSpPr>
          <p:nvPr>
            <p:ph type="sldNum" sz="quarter" idx="12"/>
          </p:nvPr>
        </p:nvSpPr>
        <p:spPr>
          <a:noFill/>
        </p:spPr>
        <p:txBody>
          <a:bodyPr/>
          <a:lstStyle/>
          <a:p>
            <a:r>
              <a:rPr lang="en-US" altLang="en-US"/>
              <a:t>Slide </a:t>
            </a:r>
            <a:fld id="{1FC6ACDF-CD99-4D12-9282-63C2928EFA95}" type="slidenum">
              <a:rPr lang="en-US" altLang="en-US"/>
              <a:pPr/>
              <a:t>8</a:t>
            </a:fld>
            <a:endParaRPr lang="en-US" altLang="en-US"/>
          </a:p>
        </p:txBody>
      </p:sp>
      <p:sp>
        <p:nvSpPr>
          <p:cNvPr id="16389" name="Rectangle 2"/>
          <p:cNvSpPr>
            <a:spLocks noGrp="1" noChangeArrowheads="1"/>
          </p:cNvSpPr>
          <p:nvPr>
            <p:ph type="title"/>
          </p:nvPr>
        </p:nvSpPr>
        <p:spPr/>
        <p:txBody>
          <a:bodyPr/>
          <a:lstStyle/>
          <a:p>
            <a:r>
              <a:rPr lang="en-GB" altLang="en-US" u="sng" smtClean="0">
                <a:solidFill>
                  <a:schemeClr val="accent2"/>
                </a:solidFill>
              </a:rPr>
              <a:t>Patent Related Links</a:t>
            </a:r>
            <a:endParaRPr lang="en-US" altLang="en-US" u="sng" smtClean="0">
              <a:solidFill>
                <a:schemeClr val="accent2"/>
              </a:solidFill>
            </a:endParaRPr>
          </a:p>
        </p:txBody>
      </p:sp>
      <p:sp>
        <p:nvSpPr>
          <p:cNvPr id="16390" name="Text Box 4"/>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en-US" sz="1800" b="1" u="sng"/>
              <a:t>Slide #2</a:t>
            </a:r>
            <a:endParaRPr lang="en-US" altLang="en-US" sz="2400"/>
          </a:p>
        </p:txBody>
      </p:sp>
      <p:sp>
        <p:nvSpPr>
          <p:cNvPr id="9" name="Rectangle 3"/>
          <p:cNvSpPr txBox="1">
            <a:spLocks noChangeArrowheads="1"/>
          </p:cNvSpPr>
          <p:nvPr/>
        </p:nvSpPr>
        <p:spPr>
          <a:xfrm>
            <a:off x="0" y="1524000"/>
            <a:ext cx="8991600" cy="3886200"/>
          </a:xfrm>
          <a:prstGeom prst="rect">
            <a:avLst/>
          </a:prstGeom>
        </p:spPr>
        <p:txBody>
          <a:bodyPr/>
          <a:lstStyle/>
          <a:p>
            <a:pPr marL="742950" lvl="1" indent="-285750">
              <a:lnSpc>
                <a:spcPct val="90000"/>
              </a:lnSpc>
              <a:spcBef>
                <a:spcPct val="20000"/>
              </a:spcBef>
              <a:buFont typeface="Monotype Sorts"/>
              <a:buNone/>
            </a:pPr>
            <a:r>
              <a:rPr lang="en-US" altLang="en-US" sz="2400">
                <a:cs typeface="Times New Roman" pitchFamily="18" charset="0"/>
              </a:rPr>
              <a:t>	</a:t>
            </a:r>
            <a:r>
              <a:rPr lang="en-US" altLang="en-US" sz="2400">
                <a:solidFill>
                  <a:srgbClr val="262699"/>
                </a:solidFill>
                <a:cs typeface="Times New Roman" pitchFamily="18" charset="0"/>
              </a:rPr>
              <a:t>All participants should be familiar with their obligations under the IEEE-SA Policies &amp; Procedures for standards development.</a:t>
            </a:r>
          </a:p>
          <a:p>
            <a:pPr marL="742950" lvl="1" indent="-285750">
              <a:lnSpc>
                <a:spcPct val="90000"/>
              </a:lnSpc>
              <a:spcBef>
                <a:spcPct val="20000"/>
              </a:spcBef>
              <a:buFont typeface="Monotype Sorts"/>
              <a:buNone/>
            </a:pPr>
            <a:r>
              <a:rPr lang="en-US" altLang="en-US" sz="2400">
                <a:solidFill>
                  <a:srgbClr val="262699"/>
                </a:solidFill>
                <a:cs typeface="Times New Roman" pitchFamily="18" charset="0"/>
              </a:rPr>
              <a:t>	Patent Policy is stated in these sources:</a:t>
            </a:r>
          </a:p>
          <a:p>
            <a:pPr marL="742950" lvl="1" indent="-285750">
              <a:lnSpc>
                <a:spcPct val="90000"/>
              </a:lnSpc>
              <a:spcBef>
                <a:spcPct val="20000"/>
              </a:spcBef>
              <a:buFont typeface="Monotype Sorts"/>
              <a:buNone/>
            </a:pPr>
            <a:r>
              <a:rPr lang="en-GB" altLang="en-US" sz="2400">
                <a:solidFill>
                  <a:srgbClr val="262699"/>
                </a:solidFill>
              </a:rPr>
              <a:t>		IEEE-SA Standards Boards Bylaws</a:t>
            </a:r>
          </a:p>
          <a:p>
            <a:pPr marL="742950" lvl="1" indent="-285750">
              <a:lnSpc>
                <a:spcPct val="90000"/>
              </a:lnSpc>
              <a:spcBef>
                <a:spcPct val="20000"/>
              </a:spcBef>
              <a:buFont typeface="Monotype Sorts"/>
              <a:buNone/>
            </a:pPr>
            <a:r>
              <a:rPr lang="en-US" altLang="en-US" sz="2100">
                <a:solidFill>
                  <a:srgbClr val="262699"/>
                </a:solidFill>
              </a:rPr>
              <a:t>		</a:t>
            </a:r>
            <a:r>
              <a:rPr lang="en-US" altLang="en-US" sz="2100" i="1">
                <a:solidFill>
                  <a:srgbClr val="262699"/>
                </a:solidFill>
              </a:rPr>
              <a:t>http://standards.ieee.org/develop/policies/bylaws/sect6-7.html#6</a:t>
            </a:r>
          </a:p>
          <a:p>
            <a:pPr marL="742950" lvl="1" indent="-285750">
              <a:lnSpc>
                <a:spcPct val="90000"/>
              </a:lnSpc>
              <a:spcBef>
                <a:spcPct val="20000"/>
              </a:spcBef>
              <a:buFont typeface="Monotype Sorts"/>
              <a:buNone/>
            </a:pPr>
            <a:r>
              <a:rPr lang="en-GB" altLang="en-US" sz="2400">
                <a:solidFill>
                  <a:srgbClr val="262699"/>
                </a:solidFill>
              </a:rPr>
              <a:t>		IEEE-SA Standards Board Operations Manual</a:t>
            </a:r>
          </a:p>
          <a:p>
            <a:pPr marL="742950" lvl="1" indent="-285750">
              <a:lnSpc>
                <a:spcPct val="90000"/>
              </a:lnSpc>
              <a:spcBef>
                <a:spcPct val="20000"/>
              </a:spcBef>
              <a:buFont typeface="Monotype Sorts"/>
              <a:buNone/>
            </a:pPr>
            <a:r>
              <a:rPr lang="en-US" altLang="en-US" sz="2400">
                <a:solidFill>
                  <a:srgbClr val="262699"/>
                </a:solidFill>
              </a:rPr>
              <a:t>		</a:t>
            </a:r>
            <a:r>
              <a:rPr lang="en-US" altLang="en-US" sz="2100" i="1">
                <a:solidFill>
                  <a:srgbClr val="262699"/>
                </a:solidFill>
              </a:rPr>
              <a:t>http://standards.ieee.org/develop/policies/opman/sect6.html#6.3</a:t>
            </a:r>
            <a:endParaRPr lang="en-US" altLang="en-US" sz="2400">
              <a:solidFill>
                <a:srgbClr val="262699"/>
              </a:solidFill>
            </a:endParaRPr>
          </a:p>
          <a:p>
            <a:pPr marL="742950" lvl="1" indent="-285750">
              <a:lnSpc>
                <a:spcPct val="90000"/>
              </a:lnSpc>
              <a:spcBef>
                <a:spcPct val="20000"/>
              </a:spcBef>
              <a:buFont typeface="Monotype Sorts"/>
              <a:buNone/>
            </a:pPr>
            <a:r>
              <a:rPr lang="en-US" altLang="en-US" sz="2400">
                <a:solidFill>
                  <a:srgbClr val="262699"/>
                </a:solidFill>
                <a:cs typeface="Times New Roman" pitchFamily="18" charset="0"/>
              </a:rPr>
              <a:t>	Material about the patent policy is available at</a:t>
            </a:r>
            <a:r>
              <a:rPr lang="en-US" altLang="en-US" sz="2400">
                <a:solidFill>
                  <a:srgbClr val="262699"/>
                </a:solidFill>
              </a:rPr>
              <a:t> </a:t>
            </a:r>
          </a:p>
          <a:p>
            <a:pPr marL="742950" lvl="1" indent="-285750">
              <a:lnSpc>
                <a:spcPct val="90000"/>
              </a:lnSpc>
              <a:spcBef>
                <a:spcPct val="20000"/>
              </a:spcBef>
              <a:buFont typeface="Monotype Sorts"/>
              <a:buNone/>
            </a:pPr>
            <a:r>
              <a:rPr lang="en-US" altLang="en-US" sz="2400">
                <a:solidFill>
                  <a:srgbClr val="262699"/>
                </a:solidFill>
              </a:rPr>
              <a:t>		</a:t>
            </a:r>
            <a:r>
              <a:rPr lang="en-US" altLang="en-US" sz="2100" i="1">
                <a:solidFill>
                  <a:srgbClr val="262699"/>
                </a:solidFill>
              </a:rPr>
              <a:t>http://standards.ieee.org/about/sasb/patcom/materials.html</a:t>
            </a:r>
          </a:p>
        </p:txBody>
      </p:sp>
      <p:sp>
        <p:nvSpPr>
          <p:cNvPr id="16392" name="Rectangle 9"/>
          <p:cNvSpPr>
            <a:spLocks noChangeArrowheads="1"/>
          </p:cNvSpPr>
          <p:nvPr/>
        </p:nvSpPr>
        <p:spPr bwMode="auto">
          <a:xfrm>
            <a:off x="990600" y="5192713"/>
            <a:ext cx="7239000" cy="979487"/>
          </a:xfrm>
          <a:prstGeom prst="rect">
            <a:avLst/>
          </a:prstGeom>
          <a:noFill/>
          <a:ln w="9525">
            <a:noFill/>
            <a:miter lim="800000"/>
            <a:headEnd/>
            <a:tailEnd/>
          </a:ln>
        </p:spPr>
        <p:txBody>
          <a:bodyPr>
            <a:spAutoFit/>
          </a:bodyPr>
          <a:lstStyle/>
          <a:p>
            <a:r>
              <a:rPr lang="en-US" altLang="en-US" b="1">
                <a:solidFill>
                  <a:srgbClr val="000099"/>
                </a:solidFill>
                <a:latin typeface="Arial" pitchFamily="34" charset="0"/>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pPr>
            <a:endParaRPr lang="en-US" altLang="en-US" b="1">
              <a:solidFill>
                <a:srgbClr val="000099"/>
              </a:solidFill>
              <a:latin typeface="Arial" pitchFamily="34" charset="0"/>
            </a:endParaRPr>
          </a:p>
          <a:p>
            <a:pPr algn="ctr">
              <a:lnSpc>
                <a:spcPct val="80000"/>
              </a:lnSpc>
              <a:spcBef>
                <a:spcPct val="20000"/>
              </a:spcBef>
              <a:buClr>
                <a:srgbClr val="CC3300"/>
              </a:buClr>
              <a:buSzPct val="50000"/>
            </a:pPr>
            <a:r>
              <a:rPr lang="en-US" altLang="en-US" b="1">
                <a:solidFill>
                  <a:srgbClr val="000099"/>
                </a:solidFill>
                <a:latin typeface="Arial" pitchFamily="34" charset="0"/>
              </a:rPr>
              <a:t>This slide set is available at https://development.standards.ieee.org/myproject/Public/mytools/mob/slideset.ppt</a:t>
            </a:r>
          </a:p>
        </p:txBody>
      </p:sp>
      <p:sp>
        <p:nvSpPr>
          <p:cNvPr id="11" name="页脚占位符 5"/>
          <p:cNvSpPr>
            <a:spLocks noGrp="1"/>
          </p:cNvSpPr>
          <p:nvPr>
            <p:ph type="ftr" sz="quarter" idx="3"/>
          </p:nvPr>
        </p:nvSpPr>
        <p:spPr>
          <a:xfrm>
            <a:off x="7283964" y="6475413"/>
            <a:ext cx="1259961" cy="184666"/>
          </a:xfrm>
        </p:spPr>
        <p:txBody>
          <a:bodyPr/>
          <a:lstStyle/>
          <a:p>
            <a:pPr>
              <a:defRPr/>
            </a:pPr>
            <a:r>
              <a:rPr lang="en-US" dirty="0" smtClean="0"/>
              <a:t>Bo Sun (ZTE</a:t>
            </a:r>
            <a:r>
              <a:rPr lang="en-US" dirty="0"/>
              <a:t>) , et al</a:t>
            </a:r>
          </a:p>
        </p:txBody>
      </p:sp>
      <p:sp>
        <p:nvSpPr>
          <p:cNvPr id="12" name="Rectangle 4"/>
          <p:cNvSpPr>
            <a:spLocks noGrp="1" noChangeArrowheads="1"/>
          </p:cNvSpPr>
          <p:nvPr>
            <p:ph type="dt" sz="quarter" idx="10"/>
          </p:nvPr>
        </p:nvSpPr>
        <p:spPr>
          <a:xfrm>
            <a:off x="696913" y="332601"/>
            <a:ext cx="951222"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 2017</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Slide Number Placeholder 4"/>
          <p:cNvSpPr>
            <a:spLocks noGrp="1"/>
          </p:cNvSpPr>
          <p:nvPr>
            <p:ph type="sldNum" sz="quarter" idx="12"/>
          </p:nvPr>
        </p:nvSpPr>
        <p:spPr>
          <a:noFill/>
        </p:spPr>
        <p:txBody>
          <a:bodyPr/>
          <a:lstStyle/>
          <a:p>
            <a:r>
              <a:rPr lang="en-US" altLang="en-US"/>
              <a:t>Slide </a:t>
            </a:r>
            <a:fld id="{DE3DBB34-0EB1-437F-AE1E-69F328579F87}" type="slidenum">
              <a:rPr lang="en-US" altLang="en-US"/>
              <a:pPr/>
              <a:t>9</a:t>
            </a:fld>
            <a:endParaRPr lang="en-US" altLang="en-US"/>
          </a:p>
        </p:txBody>
      </p:sp>
      <p:sp>
        <p:nvSpPr>
          <p:cNvPr id="11269" name="Rectangle 2"/>
          <p:cNvSpPr>
            <a:spLocks noGrp="1" noChangeArrowheads="1"/>
          </p:cNvSpPr>
          <p:nvPr>
            <p:ph type="title"/>
          </p:nvPr>
        </p:nvSpPr>
        <p:spPr/>
        <p:txBody>
          <a:bodyPr/>
          <a:lstStyle/>
          <a:p>
            <a:pPr>
              <a:defRPr/>
            </a:pPr>
            <a:r>
              <a:rPr lang="en-US" dirty="0" smtClean="0">
                <a:solidFill>
                  <a:schemeClr val="accent2">
                    <a:lumMod val="75000"/>
                  </a:schemeClr>
                </a:solidFill>
              </a:rPr>
              <a:t>Call for Potentially Essential Patents</a:t>
            </a:r>
          </a:p>
        </p:txBody>
      </p:sp>
      <p:sp>
        <p:nvSpPr>
          <p:cNvPr id="18438" name="Text Box 4"/>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en-US" sz="1800" b="1" u="sng"/>
              <a:t>Slide #3</a:t>
            </a:r>
          </a:p>
        </p:txBody>
      </p:sp>
      <p:sp>
        <p:nvSpPr>
          <p:cNvPr id="8" name="Rectangle 1027"/>
          <p:cNvSpPr txBox="1">
            <a:spLocks noChangeArrowheads="1"/>
          </p:cNvSpPr>
          <p:nvPr/>
        </p:nvSpPr>
        <p:spPr>
          <a:xfrm>
            <a:off x="762000" y="1676400"/>
            <a:ext cx="7772400" cy="4114800"/>
          </a:xfrm>
          <a:prstGeom prst="rect">
            <a:avLst/>
          </a:prstGeom>
        </p:spPr>
        <p:txBody>
          <a:bodyPr/>
          <a:lstStyle/>
          <a:p>
            <a:pPr marL="342900" indent="-342900">
              <a:spcBef>
                <a:spcPct val="20000"/>
              </a:spcBef>
              <a:buFont typeface="Arial" pitchFamily="34" charset="0"/>
              <a:buChar char="•"/>
              <a:defRPr/>
            </a:pPr>
            <a:r>
              <a:rPr lang="en-US" altLang="en-US" sz="2800" b="1" kern="0" dirty="0">
                <a:solidFill>
                  <a:schemeClr val="accent2">
                    <a:lumMod val="75000"/>
                  </a:schemeClr>
                </a:solidFill>
                <a:latin typeface="+mn-lt"/>
                <a:cs typeface="ＭＳ Ｐゴシック"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marL="742950" lvl="1" indent="-285750">
              <a:spcBef>
                <a:spcPct val="20000"/>
              </a:spcBef>
              <a:buFont typeface="Arial" pitchFamily="34" charset="0"/>
              <a:buChar char="•"/>
              <a:defRPr/>
            </a:pPr>
            <a:r>
              <a:rPr lang="en-US" altLang="en-US" sz="2000" kern="0" dirty="0">
                <a:solidFill>
                  <a:schemeClr val="accent2">
                    <a:lumMod val="75000"/>
                  </a:schemeClr>
                </a:solidFill>
                <a:latin typeface="+mn-lt"/>
              </a:rPr>
              <a:t>Either speak up now or</a:t>
            </a:r>
          </a:p>
          <a:p>
            <a:pPr marL="742950" lvl="1" indent="-285750">
              <a:spcBef>
                <a:spcPct val="20000"/>
              </a:spcBef>
              <a:buFont typeface="Arial" pitchFamily="34" charset="0"/>
              <a:buChar char="•"/>
              <a:defRPr/>
            </a:pPr>
            <a:r>
              <a:rPr lang="en-US" altLang="en-US" sz="2000" kern="0" dirty="0">
                <a:solidFill>
                  <a:schemeClr val="accent2">
                    <a:lumMod val="75000"/>
                  </a:schemeClr>
                </a:solidFill>
                <a:latin typeface="+mn-lt"/>
              </a:rPr>
              <a:t>Provide the chair of this group with the identity of the holder(s) of any and all such claims as soon as possible or</a:t>
            </a:r>
          </a:p>
          <a:p>
            <a:pPr marL="742950" lvl="1" indent="-285750">
              <a:spcBef>
                <a:spcPct val="20000"/>
              </a:spcBef>
              <a:buFont typeface="Arial" pitchFamily="34" charset="0"/>
              <a:buChar char="•"/>
              <a:defRPr/>
            </a:pPr>
            <a:r>
              <a:rPr lang="en-US" altLang="en-US" sz="2000" kern="0" dirty="0">
                <a:solidFill>
                  <a:schemeClr val="accent2">
                    <a:lumMod val="75000"/>
                  </a:schemeClr>
                </a:solidFill>
                <a:latin typeface="+mn-lt"/>
              </a:rPr>
              <a:t>Cause an LOA to be submitted</a:t>
            </a:r>
          </a:p>
        </p:txBody>
      </p:sp>
      <p:sp>
        <p:nvSpPr>
          <p:cNvPr id="10" name="页脚占位符 5"/>
          <p:cNvSpPr>
            <a:spLocks noGrp="1"/>
          </p:cNvSpPr>
          <p:nvPr>
            <p:ph type="ftr" sz="quarter" idx="3"/>
          </p:nvPr>
        </p:nvSpPr>
        <p:spPr>
          <a:xfrm>
            <a:off x="7283964" y="6475413"/>
            <a:ext cx="1259961" cy="184666"/>
          </a:xfrm>
        </p:spPr>
        <p:txBody>
          <a:bodyPr/>
          <a:lstStyle/>
          <a:p>
            <a:pPr>
              <a:defRPr/>
            </a:pPr>
            <a:r>
              <a:rPr lang="en-US" dirty="0" smtClean="0"/>
              <a:t>Bo Sun (ZTE</a:t>
            </a:r>
            <a:r>
              <a:rPr lang="en-US" dirty="0"/>
              <a:t>) , et al</a:t>
            </a:r>
          </a:p>
        </p:txBody>
      </p:sp>
      <p:sp>
        <p:nvSpPr>
          <p:cNvPr id="11" name="Rectangle 4"/>
          <p:cNvSpPr>
            <a:spLocks noGrp="1" noChangeArrowheads="1"/>
          </p:cNvSpPr>
          <p:nvPr>
            <p:ph type="dt" sz="quarter" idx="10"/>
          </p:nvPr>
        </p:nvSpPr>
        <p:spPr>
          <a:xfrm>
            <a:off x="696913" y="332601"/>
            <a:ext cx="951222"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 2017</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34038</TotalTime>
  <Words>3064</Words>
  <Application>Microsoft Office PowerPoint</Application>
  <PresentationFormat>全屏显示(4:3)</PresentationFormat>
  <Paragraphs>433</Paragraphs>
  <Slides>38</Slides>
  <Notes>12</Notes>
  <HiddenSlides>0</HiddenSlides>
  <MMClips>0</MMClips>
  <ScaleCrop>false</ScaleCrop>
  <HeadingPairs>
    <vt:vector size="6" baseType="variant">
      <vt:variant>
        <vt:lpstr>主题</vt:lpstr>
      </vt:variant>
      <vt:variant>
        <vt:i4>1</vt:i4>
      </vt:variant>
      <vt:variant>
        <vt:lpstr>嵌入 OLE 服务器</vt:lpstr>
      </vt:variant>
      <vt:variant>
        <vt:i4>1</vt:i4>
      </vt:variant>
      <vt:variant>
        <vt:lpstr>幻灯片标题</vt:lpstr>
      </vt:variant>
      <vt:variant>
        <vt:i4>38</vt:i4>
      </vt:variant>
    </vt:vector>
  </HeadingPairs>
  <TitlesOfParts>
    <vt:vector size="40" baseType="lpstr">
      <vt:lpstr>802-11-Submission</vt:lpstr>
      <vt:lpstr>Document</vt:lpstr>
      <vt:lpstr>TGax Ad Hoc PHY Session Mar 2017 Pre-Meeting Agenda</vt:lpstr>
      <vt:lpstr>IEEE 802.11 TGax Ad Hoc High Efficiency WLAN PHY Ad Hoc</vt:lpstr>
      <vt:lpstr>Agenda Items</vt:lpstr>
      <vt:lpstr>Meeting Protocol, Attendance, Voting &amp; Document Status</vt:lpstr>
      <vt:lpstr>Patent Policy and Other Guidelines</vt:lpstr>
      <vt:lpstr>Instructions for the WG Chair</vt:lpstr>
      <vt:lpstr>Participants, Patents, and Duty to Inform</vt:lpstr>
      <vt:lpstr>Patent Related Links</vt:lpstr>
      <vt:lpstr>Call for Potentially Essential Patents</vt:lpstr>
      <vt:lpstr>Other Guidelines for IEEE WG Meetings</vt:lpstr>
      <vt:lpstr>Participation in IEEE 802 Meetings</vt:lpstr>
      <vt:lpstr>Ad Hoc Groups Operation</vt:lpstr>
      <vt:lpstr>TGax PHY Adhoc Pre-Meeting Schedule</vt:lpstr>
      <vt:lpstr>PHY Submissions (1)</vt:lpstr>
      <vt:lpstr>PHY Submissions (2)</vt:lpstr>
      <vt:lpstr>Straw-poll 1 (11-7/243r2)</vt:lpstr>
      <vt:lpstr>Straw-poll 2 (11-17/245r2)</vt:lpstr>
      <vt:lpstr>Straw-poll 3 (11-17/242r5)</vt:lpstr>
      <vt:lpstr>Straw-poll 4 (11-17/244r2)</vt:lpstr>
      <vt:lpstr>Straw-poll 5 (11-17/246r0)</vt:lpstr>
      <vt:lpstr>Straw-poll 6 (11-17/247r0)</vt:lpstr>
      <vt:lpstr>Straw-poll 7 (11-17/303r0)</vt:lpstr>
      <vt:lpstr>Straw-poll 8 (11-17/330r1)</vt:lpstr>
      <vt:lpstr>Straw-poll 9 (11-17/333r0)</vt:lpstr>
      <vt:lpstr>Straw-poll 10 (11-17/332r1)</vt:lpstr>
      <vt:lpstr>Straw-poll 11 (11-17/331r1)</vt:lpstr>
      <vt:lpstr>Straw-poll 12 (11-17/388r0)</vt:lpstr>
      <vt:lpstr>Straw-poll 13 (11-17/299r2)</vt:lpstr>
      <vt:lpstr>Straw-poll 14 (11-17/300r2)</vt:lpstr>
      <vt:lpstr>Straw-poll 15 (11-17/320r2)</vt:lpstr>
      <vt:lpstr>Straw-poll 16 (11-17/321r3)</vt:lpstr>
      <vt:lpstr>Straw-poll 17 (11-17/316r2)</vt:lpstr>
      <vt:lpstr>Straw-poll 18 (11-17/317r1)</vt:lpstr>
      <vt:lpstr>Straw-poll xxx</vt:lpstr>
      <vt:lpstr>Straw-poll xxx (11-17/301r2)</vt:lpstr>
      <vt:lpstr>Straw-poll xxx (11-17/329r1)</vt:lpstr>
      <vt:lpstr>Straw-poll xxx (11-17/261r1)—will come back addressing 3 remaining CIDs</vt:lpstr>
      <vt:lpstr>Straw-poll xxx (11-17/305r0) —will come back further addressing some CIDs</vt:lpstr>
    </vt:vector>
  </TitlesOfParts>
  <Company>Cisco Systems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MAC ad hoc  meeting agenda</dc:title>
  <dc:creator>Brian Hart</dc:creator>
  <cp:lastModifiedBy>Sun Bo</cp:lastModifiedBy>
  <cp:revision>2084</cp:revision>
  <cp:lastPrinted>1998-02-10T13:28:06Z</cp:lastPrinted>
  <dcterms:created xsi:type="dcterms:W3CDTF">2007-04-17T18:10:23Z</dcterms:created>
  <dcterms:modified xsi:type="dcterms:W3CDTF">2017-03-10T06:42:47Z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(11)O48q+nWDiKNAVXoAwq58w7ATF5BZpxUzus1FEuepahc6BRLUWdfXeHQFTCUY0LJynFgfmRNU_x000d_
PZlAVy+j0r6pbdmCRncynI9/Aaf8AO/s5Z/cQrhsqm+/ilxCTptQKV2KGHnGNsKrsfiqTB7o_x000d_
nk1NZFjLmsdN3EIA+nFCDPLxB+rwPfkyuQuKxC1SHK8+gkXrhd5XuRgWoU+k7Kr21OEQYYVo_x000d_
bcxrJtGls6+SGcfdxl</vt:lpwstr>
  </property>
  <property fmtid="{D5CDD505-2E9C-101B-9397-08002B2CF9AE}" pid="3" name="_ms_pID_7253431">
    <vt:lpwstr>K0qCLm5hNNHntgVAX1YU6nQ2gfWxEqcbblzHmHAfHcf/Tr88k+xYjW_x000d_
jXwzYLZdGDR58Bt2TMD6KwB/pidXZI0t4eTVn62kFTRlKSek2wU4tFYwOIHDOL4/TF95PXSz_x000d_
YzQjeEbYZeZ8NA4BkgQkrYOVhie3oGG8BduXfuqQpwtRlm/U02j2lws529RgjcpGPPoJ7opd_x000d_
0QYrRdn5tuOrPS27+SWpyz+V5FnRaWtpxsb+</vt:lpwstr>
  </property>
  <property fmtid="{D5CDD505-2E9C-101B-9397-08002B2CF9AE}" pid="4" name="_ms_pID_7253432">
    <vt:lpwstr>z+wS3Lso7rCsk2u5NeSdz1mgAhBlIKPm/6Vt_x000d_
9SelwiGPWJl2e/L+mnGBFwHGXGa+csQarF7br81kk2LVNPg6yD/DC8wlIpbq2K7VUww14u8k_x000d_
0iGXh6tprVo8LoW0qiUwOeVz06HJGnkjqAlM1d4ZbjndxKeTrirxG+HR41WRHASbvCRtyJGJ_x000d_
++4bgm12ABvUM3w0pT8GtTg7W044LQCb9yYxc57ndLDCfychoQXgQK</vt:lpwstr>
  </property>
  <property fmtid="{D5CDD505-2E9C-101B-9397-08002B2CF9AE}" pid="5" name="_ms_pID_7253433">
    <vt:lpwstr>GlasUOdPGeoqYPypWe_x000d_
IqLqMyBUZS1gXBZWYHMs+w2AXBxaewrqw+UrSPetciY4AAcIv8tZY1ADuj3TwBHMwaM9FSw/_x000d_
0AHQaS3Q0aB6A5ig3WkPwTpMkngmVYwD8N8wnGJrC/A44Ltr5Mv4/tg9VI8Y2GY872s0Qqdm_x000d_
dJg9BKHEmWfdgaZ3RKkJaunONvMnmYpZY6f1T/2TLX3GQZOZ3Uc+RBGS+lJkkVJ1zuQiRagO</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_x000d_
20mkNSLxbw5eM5B39cTseO0z1chv9l7xRG3Ch8Mxed6BDaF0eY/geGzEfHyO5D5IQC/5jKFS_x000d_
RyK0yUdQ4tNfVx3Ds6FV/rLfrFSHWYyWAkxrCfVtFHuBal2Pj4k88HEJWP3uHdwwKhfuqWq3_x000d_
KdfFjJCpIcERaWS31O1F6UeMnejKQHqPUprpG8dF4k6pnjGFiAloZBouYxFs5iROTheRHOkV_x000d_
8Jqj0cI85KZlFHEp</vt:lpwstr>
  </property>
  <property fmtid="{D5CDD505-2E9C-101B-9397-08002B2CF9AE}" pid="11" name="_ms_pID_7253434_00">
    <vt:lpwstr>_ms_pID_7253434</vt:lpwstr>
  </property>
  <property fmtid="{D5CDD505-2E9C-101B-9397-08002B2CF9AE}" pid="12" name="_ms_pID_7253435">
    <vt:lpwstr>VdJmx+I++wq7gK07vfGTigxcFRtRmEGux54d1Q69LNV8sD9ayTdcMUdR_x000d_
72ftdvdkin2icDoWiYTEV044DqDlIxDJCWmYCe9TXmdK418IXDWl81n6Q+xsL9yknXJOXBlm_x000d_
NZSOQK4S5F2VnRePXW7L80GN5Z21jR0wZRnbhrjnKH5fMMbilmchaAn6T4y1Oe7qM6CE8qxe_x000d_
06t8AhgmAFp6iBQrSP1Z5K8eWZILSqmzeM</vt:lpwstr>
  </property>
  <property fmtid="{D5CDD505-2E9C-101B-9397-08002B2CF9AE}" pid="13" name="_ms_pID_7253435_00">
    <vt:lpwstr>_ms_pID_7253435</vt:lpwstr>
  </property>
  <property fmtid="{D5CDD505-2E9C-101B-9397-08002B2CF9AE}" pid="14" name="_ms_pID_7253436">
    <vt:lpwstr>qYyZh4aZvPVX2T643EWnDJYv5yAmOPUwDmyf73_x000d_
bioyVR4Wf4A58Lj86J1XiPwbuK6rb9U36U1xLLQww+ywIxjGrLQOkim+UxYaiPHgB0aJtcMj_x000d_
olX7fx4lXom7J52vFo20EDRrAq6hWNnD5ovnm9dJ6dNY87eaRnZE0Kz3ZPj9qkxjzZAItqBJ_x000d_
DhO2FA4wdc7W4x4zG22Ki3G17H6eQ9F4iahaBYajfkzThkefmfsq</vt:lpwstr>
  </property>
  <property fmtid="{D5CDD505-2E9C-101B-9397-08002B2CF9AE}" pid="15" name="_ms_pID_7253436_00">
    <vt:lpwstr>_ms_pID_7253436</vt:lpwstr>
  </property>
  <property fmtid="{D5CDD505-2E9C-101B-9397-08002B2CF9AE}" pid="16" name="_ms_pID_7253437">
    <vt:lpwstr>H7aPvH8y7N/tdtmBqe7/_x000d_
T36vWXIcSVKwtkaBkYub7QrwBF1bc+MQEhZqNdRs7ScWpeqYSylLMFIPRJfeRaskz9z1f3Lv_x000d_
fsTmhGYxbcMBV+B/61ddIQkoykAvod8T/5zmAGe/aDKPKKfX8h3Q2iuFkB4r4AVVqCfPLnf8_x000d_
V+Aq/oiy3bzIgIu3oLBV3rK8Q9L66WjNzbM/YUEcvrIUodruzv11OsF1VtOw9/3Q2Z4Uep</vt:lpwstr>
  </property>
  <property fmtid="{D5CDD505-2E9C-101B-9397-08002B2CF9AE}" pid="17" name="_ms_pID_7253437_00">
    <vt:lpwstr>_ms_pID_7253437</vt:lpwstr>
  </property>
  <property fmtid="{D5CDD505-2E9C-101B-9397-08002B2CF9AE}" pid="18" name="_ms_pID_7253438">
    <vt:lpwstr>5o_x000d_
sJssTYv3qE6KeKIJR60naGv96xwmW0kj0Eec6fCSAhf6n96X4AFHJRz2ys7x9bfs0GhMsZ80_x000d_
EvDHXSeXaymUz/tZ6NEguhSBE1aISyRDOGyPFN0J4BFTelacMeDH0TXhOMGSYVCinzY/OctP_x000d_
vHiNscBq6X8L5ZviMgp2T/fY0n2AWj+kuM/kwydnZTwbw/biPfEOXRrt6UE9xtUflYcIjeCL_x000d_
lJSgg2Heg1nosm</vt:lpwstr>
  </property>
  <property fmtid="{D5CDD505-2E9C-101B-9397-08002B2CF9AE}" pid="19" name="_ms_pID_7253438_00">
    <vt:lpwstr>_ms_pID_7253438</vt:lpwstr>
  </property>
  <property fmtid="{D5CDD505-2E9C-101B-9397-08002B2CF9AE}" pid="20" name="_ms_pID_7253439">
    <vt:lpwstr>9R8sxW2bsK1FuCqk5FdU7CDMor8wwvepYlV1OZdpMryR174BfJDtInDL2Z_x000d_
8Ed0MM9hIhSiOjgU4tR4e7HeivI8hZYswqXpb0oE39b2Ap5OjuGZN9mChq+X6H2vcKo9txIx_x000d_
C1jDtQiM4aR6nOBBJbkS0yyXcIX1xpRNUSnpLaSiXJNKw5jzhS9yyLVoHVqkcWGc7MXAW5Jx_x000d_
WnWFALeEn9RZV2ybTDiWr+dPHKEt5iRD</vt:lpwstr>
  </property>
  <property fmtid="{D5CDD505-2E9C-101B-9397-08002B2CF9AE}" pid="21" name="_ms_pID_7253439_00">
    <vt:lpwstr>_ms_pID_7253439</vt:lpwstr>
  </property>
  <property fmtid="{D5CDD505-2E9C-101B-9397-08002B2CF9AE}" pid="22" name="_ms_pID_72534310">
    <vt:lpwstr>Gl8g9ICRyndh1BlxnkTjPekp8R6OLPX2VD1ztnzt_x000d_
uwyMtIkMkVOK7fJ4sWxcJA9UCi+jLoZBE6+S6/VkHtYovU6nX9XQwy+h</vt:lpwstr>
  </property>
  <property fmtid="{D5CDD505-2E9C-101B-9397-08002B2CF9AE}" pid="23" name="_ms_pID_72534310_00">
    <vt:lpwstr>_ms_pID_72534310</vt:lpwstr>
  </property>
  <property fmtid="{D5CDD505-2E9C-101B-9397-08002B2CF9AE}" pid="24" name="_ms_pID_72534311">
    <vt:lpwstr>Swl1/EnGLpPg==</vt:lpwstr>
  </property>
  <property fmtid="{D5CDD505-2E9C-101B-9397-08002B2CF9AE}" pid="25" name="_ms_pID_72534311_00">
    <vt:lpwstr>_ms_pID_72534311</vt:lpwstr>
  </property>
  <property fmtid="{D5CDD505-2E9C-101B-9397-08002B2CF9AE}" pid="26" name="_new_ms_pID_72543">
    <vt:lpwstr>(3)g3ML3zeCEnekj/OwYCtSqurJc/8d2QDUUEeEIYws5+DSc2+BPFlTxp5WekezXaVWhBL/gcJB_x000d_
NHEF7KwwQIvx42IUY9qjF20yJMqr5jJSk8iLzG34HfySO+raz35+XsifBAb++TCa7yr/yN1y_x000d_
hdkR8CeLCH3MfjBDevQnAUbY+3pGohalfzjSTCr/S9GlfNW4+PDSz/xHjYCzSAhNYK5qaoul_x000d_
jGKRR8TOqiAFAF8fDJ</vt:lpwstr>
  </property>
  <property fmtid="{D5CDD505-2E9C-101B-9397-08002B2CF9AE}" pid="27" name="_new_ms_pID_72543_00">
    <vt:lpwstr>_new_ms_pID_72543</vt:lpwstr>
  </property>
  <property fmtid="{D5CDD505-2E9C-101B-9397-08002B2CF9AE}" pid="28" name="_new_ms_pID_725431">
    <vt:lpwstr>mNl4kJZ3YE5dgxkd7qV9lz6De23mvwo2kgmYO9N1kGhMqSjEY3riet_x000d_
UOliK0zjlBaq+L0v+8+Y4lNg3XNUjpoB4bz05O067EsZ2pYXro90APKWsZ6V36T2C+tKgdn+_x000d_
9T35rh3Z3bc865uLvJx6A63EBpddOIVC5S/UgSO+5oe5Qopa6djCCcnL2PwEmXjl8PEaR4VP_x000d_
VuS2bhFtOojlp0855GF1LETQD05fR4uj64fm</vt:lpwstr>
  </property>
  <property fmtid="{D5CDD505-2E9C-101B-9397-08002B2CF9AE}" pid="29" name="_new_ms_pID_725431_00">
    <vt:lpwstr>_new_ms_pID_725431</vt:lpwstr>
  </property>
  <property fmtid="{D5CDD505-2E9C-101B-9397-08002B2CF9AE}" pid="30" name="_new_ms_pID_725432">
    <vt:lpwstr>D1XB9di89gjbSV9Q9VMhuKhmY65QpwW+OGFQ_x000d_
q2+b9914k4Xr0HfmMvisx0BVTbD8JzjFAvDVWs1Dl5K3KsFQtuY=</vt:lpwstr>
  </property>
  <property fmtid="{D5CDD505-2E9C-101B-9397-08002B2CF9AE}" pid="31" name="_new_ms_pID_725432_00">
    <vt:lpwstr>_new_ms_pID_725432</vt:lpwstr>
  </property>
  <property fmtid="{D5CDD505-2E9C-101B-9397-08002B2CF9AE}" pid="32" name="sflag">
    <vt:lpwstr>1425870505</vt:lpwstr>
  </property>
</Properties>
</file>