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393" r:id="rId3"/>
    <p:sldId id="324" r:id="rId4"/>
    <p:sldId id="352" r:id="rId5"/>
    <p:sldId id="317" r:id="rId6"/>
    <p:sldId id="544" r:id="rId7"/>
    <p:sldId id="545" r:id="rId8"/>
    <p:sldId id="546" r:id="rId9"/>
    <p:sldId id="547" r:id="rId10"/>
    <p:sldId id="548" r:id="rId11"/>
    <p:sldId id="549" r:id="rId12"/>
    <p:sldId id="433" r:id="rId13"/>
    <p:sldId id="435" r:id="rId14"/>
    <p:sldId id="416" r:id="rId15"/>
    <p:sldId id="550" r:id="rId16"/>
    <p:sldId id="552" r:id="rId17"/>
    <p:sldId id="553" r:id="rId18"/>
    <p:sldId id="558" r:id="rId19"/>
    <p:sldId id="554" r:id="rId20"/>
    <p:sldId id="555" r:id="rId21"/>
    <p:sldId id="556" r:id="rId22"/>
    <p:sldId id="559" r:id="rId23"/>
    <p:sldId id="561" r:id="rId24"/>
    <p:sldId id="557" r:id="rId25"/>
    <p:sldId id="560"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87" autoAdjust="0"/>
    <p:restoredTop sz="94660"/>
  </p:normalViewPr>
  <p:slideViewPr>
    <p:cSldViewPr>
      <p:cViewPr varScale="1">
        <p:scale>
          <a:sx n="74" d="100"/>
          <a:sy n="74" d="100"/>
        </p:scale>
        <p:origin x="1266"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332336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21507"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21508"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21509" name="Rectangle 7"/>
          <p:cNvSpPr>
            <a:spLocks noGrp="1" noChangeArrowheads="1"/>
          </p:cNvSpPr>
          <p:nvPr>
            <p:ph type="sldNum" sz="quarter" idx="5"/>
          </p:nvPr>
        </p:nvSpPr>
        <p:spPr>
          <a:noFill/>
        </p:spPr>
        <p:txBody>
          <a:bodyPr/>
          <a:lstStyle/>
          <a:p>
            <a:r>
              <a:rPr lang="en-US" altLang="en-US"/>
              <a:t>Page </a:t>
            </a:r>
            <a:fld id="{508F1927-16B4-4180-B71F-4D197F6F5849}" type="slidenum">
              <a:rPr lang="en-US" altLang="en-US"/>
              <a:pPr/>
              <a:t>10</a:t>
            </a:fld>
            <a:endParaRPr lang="en-US" altLang="en-US"/>
          </a:p>
        </p:txBody>
      </p:sp>
      <p:sp>
        <p:nvSpPr>
          <p:cNvPr id="21510" name="Rectangle 2"/>
          <p:cNvSpPr>
            <a:spLocks noGrp="1" noRot="1" noChangeAspect="1" noChangeArrowheads="1" noTextEdit="1"/>
          </p:cNvSpPr>
          <p:nvPr>
            <p:ph type="sldImg"/>
          </p:nvPr>
        </p:nvSpPr>
        <p:spPr>
          <a:xfrm>
            <a:off x="1149350" y="696913"/>
            <a:ext cx="4637088" cy="3478212"/>
          </a:xfrm>
          <a:ln/>
        </p:spPr>
      </p:sp>
      <p:sp>
        <p:nvSpPr>
          <p:cNvPr id="21511"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extLst>
      <p:ext uri="{BB962C8B-B14F-4D97-AF65-F5344CB8AC3E}">
        <p14:creationId xmlns:p14="http://schemas.microsoft.com/office/powerpoint/2010/main" val="3252385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05924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3315"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3316"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3317" name="Rectangle 7"/>
          <p:cNvSpPr>
            <a:spLocks noGrp="1" noChangeArrowheads="1"/>
          </p:cNvSpPr>
          <p:nvPr>
            <p:ph type="sldNum" sz="quarter" idx="5"/>
          </p:nvPr>
        </p:nvSpPr>
        <p:spPr>
          <a:noFill/>
        </p:spPr>
        <p:txBody>
          <a:bodyPr/>
          <a:lstStyle/>
          <a:p>
            <a:r>
              <a:rPr lang="en-US" altLang="en-US"/>
              <a:t>Page </a:t>
            </a:r>
            <a:fld id="{CFF2C6FD-8CCF-4D49-8113-2F9D19DEED48}" type="slidenum">
              <a:rPr lang="en-US" altLang="en-US"/>
              <a:pPr/>
              <a:t>6</a:t>
            </a:fld>
            <a:endParaRPr lang="en-US" altLang="en-US"/>
          </a:p>
        </p:txBody>
      </p:sp>
      <p:sp>
        <p:nvSpPr>
          <p:cNvPr id="1331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altLang="en-US" smtClean="0"/>
          </a:p>
        </p:txBody>
      </p:sp>
      <p:sp>
        <p:nvSpPr>
          <p:cNvPr id="13319"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2009279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5363"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5364"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5365" name="Rectangle 7"/>
          <p:cNvSpPr>
            <a:spLocks noGrp="1" noChangeArrowheads="1"/>
          </p:cNvSpPr>
          <p:nvPr>
            <p:ph type="sldNum" sz="quarter" idx="5"/>
          </p:nvPr>
        </p:nvSpPr>
        <p:spPr>
          <a:noFill/>
        </p:spPr>
        <p:txBody>
          <a:bodyPr/>
          <a:lstStyle/>
          <a:p>
            <a:r>
              <a:rPr lang="en-US" altLang="en-US"/>
              <a:t>Page </a:t>
            </a:r>
            <a:fld id="{4E835643-6AD9-4E5B-85E2-A47ACB720E54}" type="slidenum">
              <a:rPr lang="en-US" altLang="en-US"/>
              <a:pPr/>
              <a:t>7</a:t>
            </a:fld>
            <a:endParaRPr lang="en-US" altLang="en-US"/>
          </a:p>
        </p:txBody>
      </p:sp>
      <p:sp>
        <p:nvSpPr>
          <p:cNvPr id="15366" name="Rectangle 2"/>
          <p:cNvSpPr>
            <a:spLocks noGrp="1" noRot="1" noChangeAspect="1" noChangeArrowheads="1" noTextEdit="1"/>
          </p:cNvSpPr>
          <p:nvPr>
            <p:ph type="sldImg"/>
          </p:nvPr>
        </p:nvSpPr>
        <p:spPr>
          <a:xfrm>
            <a:off x="1149350" y="696913"/>
            <a:ext cx="4637088" cy="3478212"/>
          </a:xfrm>
          <a:ln/>
        </p:spPr>
      </p:sp>
      <p:sp>
        <p:nvSpPr>
          <p:cNvPr id="15367"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extLst>
      <p:ext uri="{BB962C8B-B14F-4D97-AF65-F5344CB8AC3E}">
        <p14:creationId xmlns:p14="http://schemas.microsoft.com/office/powerpoint/2010/main" val="18443005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7411"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7412"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7413" name="Rectangle 7"/>
          <p:cNvSpPr>
            <a:spLocks noGrp="1" noChangeArrowheads="1"/>
          </p:cNvSpPr>
          <p:nvPr>
            <p:ph type="sldNum" sz="quarter" idx="5"/>
          </p:nvPr>
        </p:nvSpPr>
        <p:spPr>
          <a:noFill/>
        </p:spPr>
        <p:txBody>
          <a:bodyPr/>
          <a:lstStyle/>
          <a:p>
            <a:r>
              <a:rPr lang="en-US" altLang="en-US"/>
              <a:t>Page </a:t>
            </a:r>
            <a:fld id="{23B8EB1E-FFEA-4B50-BAE6-B1C4AF397FA2}" type="slidenum">
              <a:rPr lang="en-US" altLang="en-US"/>
              <a:pPr/>
              <a:t>8</a:t>
            </a:fld>
            <a:endParaRPr lang="en-US" altLang="en-US"/>
          </a:p>
        </p:txBody>
      </p:sp>
      <p:sp>
        <p:nvSpPr>
          <p:cNvPr id="17414" name="Rectangle 2"/>
          <p:cNvSpPr>
            <a:spLocks noGrp="1" noRot="1" noChangeAspect="1" noChangeArrowheads="1" noTextEdit="1"/>
          </p:cNvSpPr>
          <p:nvPr>
            <p:ph type="sldImg"/>
          </p:nvPr>
        </p:nvSpPr>
        <p:spPr>
          <a:xfrm>
            <a:off x="1154113" y="701675"/>
            <a:ext cx="4625975" cy="3468688"/>
          </a:xfrm>
          <a:ln/>
        </p:spPr>
      </p:sp>
      <p:sp>
        <p:nvSpPr>
          <p:cNvPr id="17415"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p14="http://schemas.microsoft.com/office/powerpoint/2010/main" val="39162957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9459"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9460"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9461" name="Rectangle 7"/>
          <p:cNvSpPr>
            <a:spLocks noGrp="1" noChangeArrowheads="1"/>
          </p:cNvSpPr>
          <p:nvPr>
            <p:ph type="sldNum" sz="quarter" idx="5"/>
          </p:nvPr>
        </p:nvSpPr>
        <p:spPr>
          <a:noFill/>
        </p:spPr>
        <p:txBody>
          <a:bodyPr/>
          <a:lstStyle/>
          <a:p>
            <a:r>
              <a:rPr lang="en-US" altLang="en-US"/>
              <a:t>Page </a:t>
            </a:r>
            <a:fld id="{B5AFA91C-AF41-4573-9513-4F872F99F4BB}" type="slidenum">
              <a:rPr lang="en-US" altLang="en-US"/>
              <a:pPr/>
              <a:t>9</a:t>
            </a:fld>
            <a:endParaRPr lang="en-US" altLang="en-US"/>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p14="http://schemas.microsoft.com/office/powerpoint/2010/main" val="2875688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512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 2017</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74147" y="304800"/>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802.11-17/0327r1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Ad Hoc PHY Session Mar 2017 Pre-Meeting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2017-03-07</a:t>
            </a:r>
          </a:p>
        </p:txBody>
      </p:sp>
      <p:graphicFrame>
        <p:nvGraphicFramePr>
          <p:cNvPr id="1026" name="Object 11"/>
          <p:cNvGraphicFramePr>
            <a:graphicFrameLocks noChangeAspect="1"/>
          </p:cNvGraphicFramePr>
          <p:nvPr>
            <p:extLst>
              <p:ext uri="{D42A27DB-BD31-4B8C-83A1-F6EECF244321}">
                <p14:modId xmlns:p14="http://schemas.microsoft.com/office/powerpoint/2010/main" val="3404596684"/>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1081" name="Document" r:id="rId4" imgW="8317019" imgH="2241301" progId="Word.Document.8">
                  <p:embed/>
                </p:oleObj>
              </mc:Choice>
              <mc:Fallback>
                <p:oleObj name="Document" r:id="rId4" imgW="8317019" imgH="2241301" progId="Word.Document.8">
                  <p:embed/>
                  <p:pic>
                    <p:nvPicPr>
                      <p:cNvPr id="0" name="Picture 1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Slide Number Placeholder 4"/>
          <p:cNvSpPr>
            <a:spLocks noGrp="1"/>
          </p:cNvSpPr>
          <p:nvPr>
            <p:ph type="sldNum" sz="quarter" idx="12"/>
          </p:nvPr>
        </p:nvSpPr>
        <p:spPr>
          <a:noFill/>
        </p:spPr>
        <p:txBody>
          <a:bodyPr/>
          <a:lstStyle/>
          <a:p>
            <a:r>
              <a:rPr lang="en-US" altLang="en-US"/>
              <a:t>Slide </a:t>
            </a:r>
            <a:fld id="{649362F1-FD8B-4A7F-A578-92DE50CF8BBA}" type="slidenum">
              <a:rPr lang="en-US" altLang="en-US"/>
              <a:pPr/>
              <a:t>10</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20486"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#4</a:t>
            </a:r>
            <a:endParaRPr lang="en-US" altLang="en-US" sz="2400"/>
          </a:p>
        </p:txBody>
      </p:sp>
      <p:sp>
        <p:nvSpPr>
          <p:cNvPr id="20487" name="Rectangle 4"/>
          <p:cNvSpPr>
            <a:spLocks noChangeArrowheads="1"/>
          </p:cNvSpPr>
          <p:nvPr/>
        </p:nvSpPr>
        <p:spPr bwMode="auto">
          <a:xfrm>
            <a:off x="533400" y="15240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alt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Tx/>
              <a:buChar char="•"/>
            </a:pPr>
            <a:r>
              <a:rPr lang="en-US" alt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Tx/>
              <a:buChar char="•"/>
            </a:pPr>
            <a:r>
              <a:rPr lang="en-US" altLang="en-US" sz="140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indent="-228600">
              <a:lnSpc>
                <a:spcPct val="80000"/>
              </a:lnSpc>
              <a:spcBef>
                <a:spcPct val="20000"/>
              </a:spcBef>
              <a:spcAft>
                <a:spcPct val="40000"/>
              </a:spcAft>
              <a:buClr>
                <a:srgbClr val="CC3300"/>
              </a:buClr>
              <a:buSzPct val="50000"/>
              <a:buFont typeface="Arial" pitchFamily="34" charset="0"/>
              <a:buChar char="•"/>
            </a:pPr>
            <a:r>
              <a:rPr lang="en-GB" altLang="en-US" sz="1400">
                <a:solidFill>
                  <a:srgbClr val="000099"/>
                </a:solidFill>
                <a:latin typeface="Arial" pitchFamily="34" charset="0"/>
              </a:rPr>
              <a:t>Technical considerations remain primary focus</a:t>
            </a:r>
            <a:endParaRPr lang="en-US" alt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altLang="en-US" sz="1000" b="1">
                <a:solidFill>
                  <a:srgbClr val="000099"/>
                </a:solidFill>
                <a:latin typeface="Arial" pitchFamily="34" charset="0"/>
              </a:rPr>
              <a:t>---------------------------------------------------------------   </a:t>
            </a:r>
            <a:endParaRPr lang="en-US" alt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altLang="en-US" b="1">
                <a:solidFill>
                  <a:srgbClr val="000099"/>
                </a:solidFill>
                <a:latin typeface="Arial" pitchFamily="34" charset="0"/>
              </a:rPr>
              <a:t>See </a:t>
            </a:r>
            <a:r>
              <a:rPr lang="en-US" altLang="en-US" b="1" i="1">
                <a:solidFill>
                  <a:srgbClr val="000099"/>
                </a:solidFill>
                <a:latin typeface="Arial" pitchFamily="34" charset="0"/>
              </a:rPr>
              <a:t>IEEE-SA Standards Board Operations Manual</a:t>
            </a:r>
            <a:r>
              <a:rPr lang="en-US" altLang="en-US" b="1">
                <a:solidFill>
                  <a:srgbClr val="000099"/>
                </a:solidFill>
                <a:latin typeface="Arial" pitchFamily="34" charset="0"/>
              </a:rPr>
              <a:t>, clause 5.3.10 and </a:t>
            </a:r>
            <a:r>
              <a:rPr lang="en-GB" altLang="en-US" b="1">
                <a:solidFill>
                  <a:srgbClr val="000099"/>
                </a:solidFill>
                <a:latin typeface="Arial" pitchFamily="34" charset="0"/>
              </a:rPr>
              <a:t>“Promoting Competition and Innovation: What You Need to Know about the IEEE Standards Association's Antitrust and Competition Policy”</a:t>
            </a:r>
            <a:r>
              <a:rPr lang="en-US" altLang="en-US" b="1">
                <a:solidFill>
                  <a:srgbClr val="000099"/>
                </a:solidFill>
                <a:latin typeface="Arial" pitchFamily="34" charset="0"/>
              </a:rPr>
              <a:t> for more details.</a:t>
            </a:r>
          </a:p>
        </p:txBody>
      </p:sp>
      <p:sp>
        <p:nvSpPr>
          <p:cNvPr id="9" name="页脚占位符 5"/>
          <p:cNvSpPr>
            <a:spLocks noGrp="1"/>
          </p:cNvSpPr>
          <p:nvPr>
            <p:ph type="ftr" sz="quarter" idx="3"/>
          </p:nvPr>
        </p:nvSpPr>
        <p:spPr>
          <a:xfrm>
            <a:off x="7089291"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723900" y="1676400"/>
            <a:ext cx="7772400" cy="4572000"/>
          </a:xfrm>
        </p:spPr>
        <p:txBody>
          <a:bodyPr/>
          <a:lstStyle/>
          <a:p>
            <a:r>
              <a:rPr lang="en-US" altLang="zh-CN" sz="1600" smtClean="0"/>
              <a:t>All participation in IEEE 802 Working Group meetings is on an individual basis</a:t>
            </a:r>
          </a:p>
          <a:p>
            <a:pPr>
              <a:buFontTx/>
              <a:buNone/>
            </a:pPr>
            <a:r>
              <a:rPr lang="en-GB" sz="1400" i="1" smtClean="0"/>
              <a:t>•     Participants in the IEEE standards development individual process shall act based on their qualifications and experience. (</a:t>
            </a:r>
            <a:r>
              <a:rPr lang="en-GB" sz="1400" i="1" smtClean="0">
                <a:hlinkClick r:id="rId2"/>
              </a:rPr>
              <a:t>https://standards.ieee.org/develop/policies/bylaws/sb_bylaws.pdf</a:t>
            </a:r>
            <a:r>
              <a:rPr lang="en-GB" sz="1400" i="1" smtClean="0"/>
              <a:t>  section 5.2.1)</a:t>
            </a:r>
            <a:endParaRPr lang="en-US" altLang="zh-CN" sz="1400" smtClean="0"/>
          </a:p>
          <a:p>
            <a:pPr>
              <a:buFontTx/>
              <a:buNone/>
            </a:pPr>
            <a:r>
              <a:rPr lang="en-US" altLang="zh-CN" sz="1400" smtClean="0"/>
              <a:t>•    </a:t>
            </a:r>
            <a:r>
              <a:rPr lang="en-US" altLang="zh-CN" sz="1400" i="1" smtClean="0"/>
              <a:t>IEEE 802 </a:t>
            </a:r>
            <a:r>
              <a:rPr lang="en-GB" sz="1400" i="1" smtClean="0"/>
              <a:t>Working Group membership is by individual; “Working Group members shall participate in the consensus process in a manner consistent with their professional expert opinion as individuals, and not as organizational representatives”. (</a:t>
            </a:r>
            <a:r>
              <a:rPr lang="en-GB" sz="1400" i="1" u="sng" smtClean="0">
                <a:hlinkClick r:id="rId3"/>
              </a:rPr>
              <a:t>http://ieee802.org/PNP/approved/IEEE_802_WG_PandP_v19.pdf</a:t>
            </a:r>
            <a:r>
              <a:rPr lang="en-GB" sz="1400" i="1" smtClean="0"/>
              <a:t> section 4.2.1)</a:t>
            </a:r>
            <a:endParaRPr lang="en-US" altLang="zh-CN" sz="1400" smtClean="0"/>
          </a:p>
          <a:p>
            <a:r>
              <a:rPr lang="en-US" altLang="zh-CN" sz="140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sz="1400" smtClean="0"/>
              <a:t>You shall not direct the actions or votes of any other member of an IEEE 802 Working Group or retaliate against any other member for their actions or votes within IEEE 802 Working Group meetings, see </a:t>
            </a:r>
            <a:r>
              <a:rPr lang="en-US" altLang="zh-CN" sz="1400" u="sng" smtClean="0">
                <a:hlinkClick r:id="rId4"/>
              </a:rPr>
              <a:t>https://standards.ieee.org/develop/policies/bylaws/sb_bylaws.pdf </a:t>
            </a:r>
            <a:r>
              <a:rPr lang="en-US" altLang="zh-CN" sz="1400" smtClean="0"/>
              <a:t> section 5.2.1.3 and </a:t>
            </a:r>
            <a:r>
              <a:rPr lang="en-GB" sz="1400" u="sng" smtClean="0">
                <a:hlinkClick r:id="rId3"/>
              </a:rPr>
              <a:t>http://ieee802.org/PNP/approved/IEEE_802_WG_PandP_v19.pdf</a:t>
            </a:r>
            <a:r>
              <a:rPr lang="en-GB" sz="1400" smtClean="0"/>
              <a:t>  section 3.4.1, list item x</a:t>
            </a:r>
            <a:endParaRPr lang="en-US" altLang="zh-CN" sz="1400" smtClean="0"/>
          </a:p>
          <a:p>
            <a:pPr>
              <a:buFontTx/>
              <a:buNone/>
            </a:pPr>
            <a:r>
              <a:rPr lang="en-US" altLang="zh-CN" sz="1600" smtClean="0"/>
              <a:t>By participating in IEEE 802 meetings, you accept these requirements.  If you do not agree to these policies then you shall not participate.</a:t>
            </a:r>
          </a:p>
          <a:p>
            <a:endParaRPr lang="en-US" altLang="zh-CN" sz="1400" smtClean="0"/>
          </a:p>
        </p:txBody>
      </p:sp>
      <p:sp>
        <p:nvSpPr>
          <p:cNvPr id="22534" name="Slide Number Placeholder 4"/>
          <p:cNvSpPr>
            <a:spLocks noGrp="1"/>
          </p:cNvSpPr>
          <p:nvPr>
            <p:ph type="sldNum" sz="quarter" idx="12"/>
          </p:nvPr>
        </p:nvSpPr>
        <p:spPr>
          <a:noFill/>
        </p:spPr>
        <p:txBody>
          <a:bodyPr/>
          <a:lstStyle/>
          <a:p>
            <a:r>
              <a:rPr lang="en-US" altLang="en-US"/>
              <a:t>Slide </a:t>
            </a:r>
            <a:fld id="{28127B5F-53FB-4BB2-A137-E4010B9105CB}" type="slidenum">
              <a:rPr lang="en-US" altLang="en-US"/>
              <a:pPr/>
              <a:t>11</a:t>
            </a:fld>
            <a:endParaRPr lang="en-US" altLang="en-US"/>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pPr lvl="1"/>
            <a:r>
              <a:rPr lang="en-US" altLang="en-US" dirty="0" smtClean="0">
                <a:solidFill>
                  <a:srgbClr val="FF0000"/>
                </a:solidFill>
              </a:rPr>
              <a:t>Pre-Meeting week: focus on consensus CID resolutions, leave controversial topics in main IEEE meeting</a:t>
            </a:r>
            <a:r>
              <a:rPr lang="en-US" altLang="en-US" dirty="0" smtClean="0"/>
              <a:t>.</a:t>
            </a:r>
          </a:p>
          <a:p>
            <a:r>
              <a:rPr lang="en-US" altLang="en-US" dirty="0" smtClean="0"/>
              <a:t>Each Presentation is suggested to have </a:t>
            </a:r>
            <a:r>
              <a:rPr lang="en-US" altLang="en-US" dirty="0" smtClean="0">
                <a:solidFill>
                  <a:srgbClr val="FF0000"/>
                </a:solidFill>
              </a:rPr>
              <a:t>30</a:t>
            </a:r>
            <a:r>
              <a:rPr lang="en-US" altLang="en-US" dirty="0" smtClean="0"/>
              <a:t>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Pre-Meeting Schedule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sp>
        <p:nvSpPr>
          <p:cNvPr id="11" name="TextBox 10"/>
          <p:cNvSpPr txBox="1"/>
          <p:nvPr/>
        </p:nvSpPr>
        <p:spPr>
          <a:xfrm>
            <a:off x="642893" y="1600200"/>
            <a:ext cx="8464639" cy="4216539"/>
          </a:xfrm>
          <a:prstGeom prst="rect">
            <a:avLst/>
          </a:prstGeom>
          <a:noFill/>
        </p:spPr>
        <p:txBody>
          <a:bodyPr wrap="square" rtlCol="0">
            <a:spAutoFit/>
          </a:bodyPr>
          <a:lstStyle/>
          <a:p>
            <a:r>
              <a:rPr lang="en-US" sz="1800" b="1" dirty="0"/>
              <a:t>Wednesday, March 8:</a:t>
            </a:r>
          </a:p>
          <a:p>
            <a:r>
              <a:rPr lang="en-US" sz="1800" dirty="0"/>
              <a:t> </a:t>
            </a:r>
            <a:r>
              <a:rPr lang="en-US" sz="1800" dirty="0" smtClean="0"/>
              <a:t>PHY </a:t>
            </a:r>
            <a:r>
              <a:rPr lang="en-US" sz="1800" dirty="0"/>
              <a:t>ad hoc                          10:00 – </a:t>
            </a:r>
            <a:r>
              <a:rPr lang="en-US" sz="1800" dirty="0" smtClean="0"/>
              <a:t>12:00</a:t>
            </a:r>
            <a:endParaRPr lang="en-US" sz="1800" dirty="0"/>
          </a:p>
          <a:p>
            <a:pPr lvl="0"/>
            <a:r>
              <a:rPr lang="en-US" sz="1800" dirty="0" smtClean="0"/>
              <a:t>Lunch</a:t>
            </a:r>
            <a:r>
              <a:rPr lang="en-US" sz="1800" dirty="0"/>
              <a:t>                                    12:00 – 1:00</a:t>
            </a:r>
          </a:p>
          <a:p>
            <a:pPr lvl="0"/>
            <a:r>
              <a:rPr lang="en-US" sz="1800" dirty="0"/>
              <a:t>PHY ad hoc                          1:00 – 6:00 (including one break)</a:t>
            </a:r>
          </a:p>
          <a:p>
            <a:r>
              <a:rPr lang="en-US" sz="1800" dirty="0"/>
              <a:t> </a:t>
            </a:r>
          </a:p>
          <a:p>
            <a:r>
              <a:rPr lang="en-US" sz="1800" b="1" dirty="0"/>
              <a:t>Thursday, March 9:</a:t>
            </a:r>
          </a:p>
          <a:p>
            <a:r>
              <a:rPr lang="en-US" sz="1800" dirty="0"/>
              <a:t> </a:t>
            </a:r>
            <a:r>
              <a:rPr lang="en-US" sz="1800" dirty="0" smtClean="0"/>
              <a:t>PHY </a:t>
            </a:r>
            <a:r>
              <a:rPr lang="en-US" sz="1800" dirty="0"/>
              <a:t>ad hoc                          </a:t>
            </a:r>
            <a:r>
              <a:rPr lang="en-US" sz="1800" dirty="0" smtClean="0"/>
              <a:t>09:30 </a:t>
            </a:r>
            <a:r>
              <a:rPr lang="en-US" sz="1800" dirty="0"/>
              <a:t>– 12:00 </a:t>
            </a:r>
            <a:endParaRPr lang="en-US" sz="1800" dirty="0" smtClean="0"/>
          </a:p>
          <a:p>
            <a:r>
              <a:rPr lang="en-US" sz="1800" dirty="0"/>
              <a:t> </a:t>
            </a:r>
            <a:r>
              <a:rPr lang="en-US" sz="1800" dirty="0" smtClean="0"/>
              <a:t>Lunch</a:t>
            </a:r>
            <a:r>
              <a:rPr lang="en-US" sz="1800" dirty="0"/>
              <a:t>                                    12:00 – 1:00</a:t>
            </a:r>
          </a:p>
          <a:p>
            <a:pPr lvl="0"/>
            <a:r>
              <a:rPr lang="en-US" sz="1800" dirty="0"/>
              <a:t>PHY ad hoc                          1:00 – 6:00 (including one break)</a:t>
            </a:r>
          </a:p>
          <a:p>
            <a:r>
              <a:rPr lang="en-US" sz="1800" dirty="0"/>
              <a:t> </a:t>
            </a:r>
          </a:p>
          <a:p>
            <a:r>
              <a:rPr lang="en-US" sz="1800" b="1" dirty="0"/>
              <a:t>Friday, March 10:</a:t>
            </a:r>
          </a:p>
          <a:p>
            <a:r>
              <a:rPr lang="en-US" sz="1800" dirty="0"/>
              <a:t> </a:t>
            </a:r>
            <a:r>
              <a:rPr lang="en-US" sz="1800" dirty="0" smtClean="0"/>
              <a:t>PHY </a:t>
            </a:r>
            <a:r>
              <a:rPr lang="en-US" sz="1800" dirty="0"/>
              <a:t>ad hoc                          09:00 – </a:t>
            </a:r>
            <a:r>
              <a:rPr lang="en-US" sz="1800" dirty="0" smtClean="0"/>
              <a:t>12:00</a:t>
            </a:r>
            <a:endParaRPr lang="en-US" sz="1800" dirty="0"/>
          </a:p>
          <a:p>
            <a:pPr lvl="0"/>
            <a:r>
              <a:rPr lang="en-US" sz="1800" dirty="0" smtClean="0"/>
              <a:t>Lunch</a:t>
            </a:r>
            <a:r>
              <a:rPr lang="en-US" sz="1800" dirty="0"/>
              <a:t>                                    12:00 – 1:00</a:t>
            </a:r>
          </a:p>
          <a:p>
            <a:pPr lvl="0"/>
            <a:r>
              <a:rPr lang="en-US" sz="1800" dirty="0"/>
              <a:t>PHY ad hoc                          1:00 – 4:00 (hard stop)</a:t>
            </a:r>
          </a:p>
          <a:p>
            <a:endParaRPr lang="zh-CN" altLang="en-US" sz="1600" u="sng" dirty="0">
              <a:solidFill>
                <a:srgbClr val="0070C0"/>
              </a:solidFill>
            </a:endParaRPr>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(1)</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14</a:t>
            </a:fld>
            <a:endParaRPr lang="en-US" altLang="en-US"/>
          </a:p>
        </p:txBody>
      </p:sp>
      <p:sp>
        <p:nvSpPr>
          <p:cNvPr id="6" name="TextBox 5"/>
          <p:cNvSpPr txBox="1"/>
          <p:nvPr/>
        </p:nvSpPr>
        <p:spPr>
          <a:xfrm>
            <a:off x="1411288" y="1265953"/>
            <a:ext cx="5867400" cy="1323439"/>
          </a:xfrm>
          <a:prstGeom prst="rect">
            <a:avLst/>
          </a:prstGeom>
          <a:noFill/>
        </p:spPr>
        <p:txBody>
          <a:bodyPr wrap="square" rtlCol="0">
            <a:spAutoFit/>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    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sp>
        <p:nvSpPr>
          <p:cNvPr id="9"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
        <p:nvSpPr>
          <p:cNvPr id="2" name="Rectangle 1"/>
          <p:cNvSpPr/>
          <p:nvPr/>
        </p:nvSpPr>
        <p:spPr>
          <a:xfrm>
            <a:off x="228600" y="2547244"/>
            <a:ext cx="9046469" cy="3970318"/>
          </a:xfrm>
          <a:prstGeom prst="rect">
            <a:avLst/>
          </a:prstGeom>
        </p:spPr>
        <p:txBody>
          <a:bodyPr wrap="square">
            <a:spAutoFit/>
          </a:bodyPr>
          <a:lstStyle/>
          <a:p>
            <a:pPr marL="171450" indent="-171450">
              <a:buFont typeface="Arial" panose="020B0604020202020204" pitchFamily="34" charset="0"/>
              <a:buChar char="•"/>
            </a:pPr>
            <a:r>
              <a:rPr lang="en-US" sz="1600" dirty="0" smtClean="0">
                <a:solidFill>
                  <a:srgbClr val="00B050"/>
                </a:solidFill>
              </a:rPr>
              <a:t>11-17-0243-02-00ax-cr-he-phy-introduction-part-1 (Lochan)</a:t>
            </a:r>
            <a:r>
              <a:rPr lang="en-US" sz="1600" dirty="0">
                <a:solidFill>
                  <a:srgbClr val="00B050"/>
                </a:solidFill>
              </a:rPr>
              <a:t> </a:t>
            </a:r>
            <a:r>
              <a:rPr lang="en-US" sz="1600" dirty="0" smtClean="0">
                <a:solidFill>
                  <a:srgbClr val="00B050"/>
                </a:solidFill>
              </a:rPr>
              <a:t>– </a:t>
            </a:r>
            <a:r>
              <a:rPr lang="en-US" sz="1600" dirty="0">
                <a:solidFill>
                  <a:srgbClr val="00B050"/>
                </a:solidFill>
              </a:rPr>
              <a:t>(1 CID </a:t>
            </a:r>
            <a:r>
              <a:rPr lang="en-US" sz="1600" dirty="0" smtClean="0">
                <a:solidFill>
                  <a:srgbClr val="00B050"/>
                </a:solidFill>
              </a:rPr>
              <a:t>left)</a:t>
            </a:r>
            <a:endParaRPr lang="en-US" sz="1600" dirty="0">
              <a:solidFill>
                <a:srgbClr val="00B050"/>
              </a:solidFill>
            </a:endParaRPr>
          </a:p>
          <a:p>
            <a:pPr marL="171450" indent="-171450">
              <a:buFont typeface="Arial" panose="020B0604020202020204" pitchFamily="34" charset="0"/>
              <a:buChar char="•"/>
            </a:pPr>
            <a:r>
              <a:rPr lang="en-US" sz="1600" dirty="0" smtClean="0">
                <a:solidFill>
                  <a:srgbClr val="00B050"/>
                </a:solidFill>
              </a:rPr>
              <a:t>11-17-0245-02-00ax-cr-he-phy-introduction-part-2 (Lochan) – (4 </a:t>
            </a:r>
            <a:r>
              <a:rPr lang="en-US" sz="1600" dirty="0">
                <a:solidFill>
                  <a:srgbClr val="00B050"/>
                </a:solidFill>
              </a:rPr>
              <a:t>CIDs </a:t>
            </a:r>
            <a:r>
              <a:rPr lang="en-US" sz="1600" dirty="0" smtClean="0">
                <a:solidFill>
                  <a:srgbClr val="00B050"/>
                </a:solidFill>
              </a:rPr>
              <a:t>left)</a:t>
            </a:r>
          </a:p>
          <a:p>
            <a:pPr marL="171450" indent="-171450">
              <a:buFont typeface="Arial" panose="020B0604020202020204" pitchFamily="34" charset="0"/>
              <a:buChar char="•"/>
            </a:pPr>
            <a:r>
              <a:rPr lang="en-US" sz="1600" dirty="0" smtClean="0">
                <a:solidFill>
                  <a:srgbClr val="00B050"/>
                </a:solidFill>
              </a:rPr>
              <a:t>11-17-0242-05-00ax-cr-he-phy-capabilities-part-2 (Lochan) </a:t>
            </a:r>
            <a:r>
              <a:rPr lang="en-US" sz="1600" dirty="0">
                <a:solidFill>
                  <a:srgbClr val="00B050"/>
                </a:solidFill>
              </a:rPr>
              <a:t>– (1 CID </a:t>
            </a:r>
            <a:r>
              <a:rPr lang="en-US" sz="1600" dirty="0" smtClean="0">
                <a:solidFill>
                  <a:srgbClr val="00B050"/>
                </a:solidFill>
              </a:rPr>
              <a:t>left)</a:t>
            </a:r>
            <a:endParaRPr lang="en-US" sz="1600" dirty="0">
              <a:solidFill>
                <a:srgbClr val="00B050"/>
              </a:solidFill>
            </a:endParaRPr>
          </a:p>
          <a:p>
            <a:pPr marL="171450" indent="-171450">
              <a:buFont typeface="Arial" panose="020B0604020202020204" pitchFamily="34" charset="0"/>
              <a:buChar char="•"/>
            </a:pPr>
            <a:r>
              <a:rPr lang="en-US" sz="1600" dirty="0" smtClean="0">
                <a:solidFill>
                  <a:srgbClr val="00B050"/>
                </a:solidFill>
              </a:rPr>
              <a:t>11-17-0244-02-00ax-cr-he-phy-capabilities-part-3 (Lochan)</a:t>
            </a:r>
            <a:r>
              <a:rPr lang="en-US" sz="1600" dirty="0">
                <a:solidFill>
                  <a:srgbClr val="00B050"/>
                </a:solidFill>
              </a:rPr>
              <a:t> – (1 CID </a:t>
            </a:r>
            <a:r>
              <a:rPr lang="en-US" sz="1600" dirty="0" smtClean="0">
                <a:solidFill>
                  <a:srgbClr val="00B050"/>
                </a:solidFill>
              </a:rPr>
              <a:t>left)</a:t>
            </a:r>
          </a:p>
          <a:p>
            <a:pPr marL="285750" lvl="0" indent="-285750">
              <a:buFont typeface="Arial" panose="020B0604020202020204" pitchFamily="34" charset="0"/>
              <a:buChar char="•"/>
            </a:pPr>
            <a:r>
              <a:rPr lang="en-US" sz="1600" dirty="0">
                <a:solidFill>
                  <a:srgbClr val="00B050"/>
                </a:solidFill>
              </a:rPr>
              <a:t>11-17-0246-00-00ax-cr-he-phy-introduction-part-3 (Lochan) </a:t>
            </a:r>
            <a:r>
              <a:rPr lang="en-US" sz="1600" dirty="0" smtClean="0">
                <a:solidFill>
                  <a:srgbClr val="00B050"/>
                </a:solidFill>
              </a:rPr>
              <a:t>–(4 </a:t>
            </a:r>
            <a:r>
              <a:rPr lang="en-US" sz="1600" dirty="0">
                <a:solidFill>
                  <a:srgbClr val="00B050"/>
                </a:solidFill>
              </a:rPr>
              <a:t>CIDs </a:t>
            </a:r>
            <a:r>
              <a:rPr lang="en-US" sz="1600" dirty="0" smtClean="0">
                <a:solidFill>
                  <a:srgbClr val="00B050"/>
                </a:solidFill>
              </a:rPr>
              <a:t>left)</a:t>
            </a:r>
            <a:endParaRPr lang="en-US" sz="1600" dirty="0">
              <a:solidFill>
                <a:srgbClr val="00B050"/>
              </a:solidFill>
            </a:endParaRPr>
          </a:p>
          <a:p>
            <a:pPr marL="285750" lvl="0" indent="-285750">
              <a:buFont typeface="Arial" panose="020B0604020202020204" pitchFamily="34" charset="0"/>
              <a:buChar char="•"/>
            </a:pPr>
            <a:r>
              <a:rPr lang="en-US" sz="1600" dirty="0">
                <a:solidFill>
                  <a:srgbClr val="00B050"/>
                </a:solidFill>
              </a:rPr>
              <a:t>11-17-0247-00-00ax-cr-he-phy-introduction-part-4 (Lochan</a:t>
            </a:r>
            <a:r>
              <a:rPr lang="en-US" sz="1600" dirty="0" smtClean="0">
                <a:solidFill>
                  <a:srgbClr val="00B050"/>
                </a:solidFill>
              </a:rPr>
              <a:t>)</a:t>
            </a:r>
            <a:endParaRPr lang="en-US" sz="1600" dirty="0">
              <a:solidFill>
                <a:srgbClr val="00B050"/>
              </a:solidFill>
            </a:endParaRPr>
          </a:p>
          <a:p>
            <a:pPr marL="285750" indent="-285750">
              <a:buFont typeface="Arial" panose="020B0604020202020204" pitchFamily="34" charset="0"/>
              <a:buChar char="•"/>
            </a:pPr>
            <a:r>
              <a:rPr lang="en-US" sz="1600" dirty="0" smtClean="0">
                <a:solidFill>
                  <a:srgbClr val="FFC000"/>
                </a:solidFill>
              </a:rPr>
              <a:t>11-17-0261-00-00ax-cr-he-phy-transmit-requirements-he-trig-ppdu-part-1 (Lochan</a:t>
            </a:r>
            <a:r>
              <a:rPr lang="en-US" sz="1600" dirty="0" smtClean="0">
                <a:solidFill>
                  <a:srgbClr val="FFC000"/>
                </a:solidFill>
              </a:rPr>
              <a:t>) –will revisit </a:t>
            </a:r>
            <a:endParaRPr lang="en-US" sz="1600" dirty="0">
              <a:solidFill>
                <a:srgbClr val="FFC000"/>
              </a:solidFill>
            </a:endParaRPr>
          </a:p>
          <a:p>
            <a:pPr marL="171450" indent="-171450">
              <a:buFont typeface="Arial" panose="020B0604020202020204" pitchFamily="34" charset="0"/>
              <a:buChar char="•"/>
            </a:pPr>
            <a:r>
              <a:rPr lang="en-US" sz="1600" dirty="0" smtClean="0">
                <a:solidFill>
                  <a:srgbClr val="00B050"/>
                </a:solidFill>
              </a:rPr>
              <a:t>11-17-0303-00-00ax-cr-he-phy-beamforming-report-information-part-1 (Lochan)</a:t>
            </a:r>
          </a:p>
          <a:p>
            <a:pPr marL="171450" indent="-171450">
              <a:buFont typeface="Arial" panose="020B0604020202020204" pitchFamily="34" charset="0"/>
              <a:buChar char="•"/>
            </a:pPr>
            <a:r>
              <a:rPr lang="en-US" sz="1600" dirty="0">
                <a:solidFill>
                  <a:srgbClr val="FFC000"/>
                </a:solidFill>
              </a:rPr>
              <a:t>11-17-0305-00-00ax-11ax-comment-resolutions-for-clause-28-3-9 (Yan</a:t>
            </a:r>
            <a:r>
              <a:rPr lang="en-US" sz="1600" dirty="0" smtClean="0">
                <a:solidFill>
                  <a:srgbClr val="FFC000"/>
                </a:solidFill>
              </a:rPr>
              <a:t>) –will revisit</a:t>
            </a:r>
            <a:endParaRPr lang="en-US" sz="1600" dirty="0">
              <a:solidFill>
                <a:srgbClr val="FFC000"/>
              </a:solidFill>
            </a:endParaRPr>
          </a:p>
          <a:p>
            <a:pPr marL="171450" indent="-171450">
              <a:buFont typeface="Arial" panose="020B0604020202020204" pitchFamily="34" charset="0"/>
              <a:buChar char="•"/>
            </a:pPr>
            <a:r>
              <a:rPr lang="en-US" sz="1600" dirty="0" smtClean="0">
                <a:solidFill>
                  <a:srgbClr val="FFC000"/>
                </a:solidFill>
              </a:rPr>
              <a:t>11-17-0044-01-00ax-NDP-Short-Feedback-Design (Ron)</a:t>
            </a:r>
          </a:p>
          <a:p>
            <a:pPr marL="171450" indent="-171450">
              <a:buFont typeface="Arial" panose="020B0604020202020204" pitchFamily="34" charset="0"/>
              <a:buChar char="•"/>
            </a:pPr>
            <a:r>
              <a:rPr lang="en-US" sz="1600" dirty="0" smtClean="0"/>
              <a:t>11-17-0316-00-00ax-crs-for-clause-28-3-8-and-28-5 (Bin)</a:t>
            </a:r>
          </a:p>
          <a:p>
            <a:pPr marL="171450" indent="-171450">
              <a:buFont typeface="Arial" panose="020B0604020202020204" pitchFamily="34" charset="0"/>
              <a:buChar char="•"/>
            </a:pPr>
            <a:r>
              <a:rPr lang="en-US" sz="1600" dirty="0" smtClean="0"/>
              <a:t>11-17-0329-00-00ax-lb225-comment-resolution-for-cids-for-28-3-11-5-coding (</a:t>
            </a:r>
            <a:r>
              <a:rPr lang="en-US" sz="1600" dirty="0" err="1" smtClean="0"/>
              <a:t>Jianhan</a:t>
            </a:r>
            <a:r>
              <a:rPr lang="en-US" sz="1600" dirty="0" smtClean="0"/>
              <a:t>)</a:t>
            </a:r>
          </a:p>
          <a:p>
            <a:pPr marL="171450" indent="-171450">
              <a:buFont typeface="Arial" panose="020B0604020202020204" pitchFamily="34" charset="0"/>
              <a:buChar char="•"/>
            </a:pPr>
            <a:r>
              <a:rPr lang="en-US" sz="1600" dirty="0" smtClean="0"/>
              <a:t>11-17-0330-00-00ax-lb225-comment-resolution-for-cids-for-3-definitions-acronyms-and-abbreviations (</a:t>
            </a:r>
            <a:r>
              <a:rPr lang="en-US" sz="1600" dirty="0" err="1" smtClean="0"/>
              <a:t>Jianhan</a:t>
            </a:r>
            <a:r>
              <a:rPr lang="en-US" sz="1600" dirty="0" smtClean="0"/>
              <a:t>)</a:t>
            </a:r>
          </a:p>
          <a:p>
            <a:pPr marL="171450" indent="-171450">
              <a:buFont typeface="Arial" panose="020B0604020202020204" pitchFamily="34" charset="0"/>
              <a:buChar char="•"/>
            </a:pPr>
            <a:r>
              <a:rPr lang="en-US" sz="1600" dirty="0" smtClean="0"/>
              <a:t>11-17-0331-00-00ax-lb225-comment-resolution-for-cids-for-28-3-11-9-constellation-mapping (</a:t>
            </a:r>
            <a:r>
              <a:rPr lang="en-US" sz="1600" dirty="0" err="1" smtClean="0"/>
              <a:t>Jianhan</a:t>
            </a:r>
            <a:r>
              <a:rPr lang="en-US" sz="1600" dirty="0" smtClean="0"/>
              <a:t>)</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en-US" dirty="0"/>
              <a:t>PHY Submissions </a:t>
            </a:r>
            <a:r>
              <a:rPr lang="en-US" altLang="en-US" dirty="0" smtClean="0"/>
              <a:t>(2)</a:t>
            </a:r>
            <a:endParaRPr lang="en-US" dirty="0"/>
          </a:p>
        </p:txBody>
      </p:sp>
      <p:sp>
        <p:nvSpPr>
          <p:cNvPr id="3" name="Date Placeholder 2"/>
          <p:cNvSpPr>
            <a:spLocks noGrp="1"/>
          </p:cNvSpPr>
          <p:nvPr>
            <p:ph type="dt" sz="half" idx="10"/>
          </p:nvPr>
        </p:nvSpPr>
        <p:spPr/>
        <p:txBody>
          <a:bodyPr/>
          <a:lstStyle/>
          <a:p>
            <a:pPr>
              <a:defRPr/>
            </a:pPr>
            <a:r>
              <a:rPr lang="en-US" smtClean="0"/>
              <a:t>Jan 2017</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15</a:t>
            </a:fld>
            <a:endParaRPr lang="en-US" altLang="en-US"/>
          </a:p>
        </p:txBody>
      </p:sp>
      <p:sp>
        <p:nvSpPr>
          <p:cNvPr id="5" name="Footer Placeholder 4"/>
          <p:cNvSpPr>
            <a:spLocks noGrp="1"/>
          </p:cNvSpPr>
          <p:nvPr>
            <p:ph type="ftr" sz="quarter" idx="3"/>
          </p:nvPr>
        </p:nvSpPr>
        <p:spPr/>
        <p:txBody>
          <a:bodyPr/>
          <a:lstStyle/>
          <a:p>
            <a:pPr>
              <a:defRPr/>
            </a:pPr>
            <a:r>
              <a:rPr lang="en-US" smtClean="0"/>
              <a:t>Bo Sun (ZTE) , et al</a:t>
            </a:r>
            <a:endParaRPr lang="en-US" dirty="0"/>
          </a:p>
        </p:txBody>
      </p:sp>
      <p:sp>
        <p:nvSpPr>
          <p:cNvPr id="6" name="Rectangle 5"/>
          <p:cNvSpPr/>
          <p:nvPr/>
        </p:nvSpPr>
        <p:spPr>
          <a:xfrm>
            <a:off x="390525" y="1447800"/>
            <a:ext cx="8153400" cy="5447645"/>
          </a:xfrm>
          <a:prstGeom prst="rect">
            <a:avLst/>
          </a:prstGeom>
        </p:spPr>
        <p:txBody>
          <a:bodyPr wrap="square">
            <a:spAutoFit/>
          </a:bodyPr>
          <a:lstStyle/>
          <a:p>
            <a:pPr marL="171450" indent="-171450">
              <a:buFont typeface="Arial" panose="020B0604020202020204" pitchFamily="34" charset="0"/>
              <a:buChar char="•"/>
            </a:pPr>
            <a:r>
              <a:rPr lang="en-US" sz="1600" dirty="0"/>
              <a:t>11-17-0332-00-00ax-lb225-comment-resolution-for-cids-for-28-3-10-he-preamble (</a:t>
            </a:r>
            <a:r>
              <a:rPr lang="en-US" sz="1600" dirty="0" err="1"/>
              <a:t>Jianhan</a:t>
            </a:r>
            <a:r>
              <a:rPr lang="en-US" sz="1600" dirty="0"/>
              <a:t>)</a:t>
            </a:r>
          </a:p>
          <a:p>
            <a:pPr marL="171450" indent="-171450">
              <a:buFont typeface="Arial" panose="020B0604020202020204" pitchFamily="34" charset="0"/>
              <a:buChar char="•"/>
            </a:pPr>
            <a:r>
              <a:rPr lang="en-US" sz="1600" dirty="0"/>
              <a:t>11-17-0333-00-00ax-lb225-comment-resolution-for-cids-for-28-3-13-non-ht-duplicate-transmission(</a:t>
            </a:r>
            <a:r>
              <a:rPr lang="en-US" sz="1600" dirty="0" err="1"/>
              <a:t>Jianhan</a:t>
            </a:r>
            <a:r>
              <a:rPr lang="en-US" sz="1600" dirty="0" smtClean="0"/>
              <a:t>)</a:t>
            </a:r>
          </a:p>
          <a:p>
            <a:pPr marL="171450" indent="-171450">
              <a:buFont typeface="Arial" panose="020B0604020202020204" pitchFamily="34" charset="0"/>
              <a:buChar char="•"/>
            </a:pPr>
            <a:endParaRPr lang="en-US" sz="1600" dirty="0"/>
          </a:p>
          <a:p>
            <a:pPr marL="171450" indent="-171450">
              <a:buFont typeface="Arial" panose="020B0604020202020204" pitchFamily="34" charset="0"/>
              <a:buChar char="•"/>
            </a:pPr>
            <a:r>
              <a:rPr lang="en-US" sz="1600" dirty="0" smtClean="0"/>
              <a:t>11-17-0299-00- CR-on-HE-SIG-B-28.3.10.8.1 (</a:t>
            </a:r>
            <a:r>
              <a:rPr lang="en-US" sz="1600" dirty="0" err="1"/>
              <a:t>Dongguk</a:t>
            </a:r>
            <a:r>
              <a:rPr lang="en-US" sz="1600" dirty="0"/>
              <a:t> Lim</a:t>
            </a:r>
            <a:r>
              <a:rPr lang="en-US" sz="1600" dirty="0" smtClean="0"/>
              <a:t>)</a:t>
            </a:r>
          </a:p>
          <a:p>
            <a:pPr marL="171450" indent="-171450">
              <a:buFont typeface="Arial" panose="020B0604020202020204" pitchFamily="34" charset="0"/>
              <a:buChar char="•"/>
            </a:pPr>
            <a:r>
              <a:rPr lang="en-US" sz="1600" dirty="0" smtClean="0"/>
              <a:t>11-17-0300-00- CR-on-Clause-28.3.10.1 </a:t>
            </a:r>
            <a:r>
              <a:rPr lang="en-US" sz="1600" dirty="0"/>
              <a:t>(</a:t>
            </a:r>
            <a:r>
              <a:rPr lang="en-US" sz="1600" dirty="0" err="1"/>
              <a:t>Dongguk</a:t>
            </a:r>
            <a:r>
              <a:rPr lang="en-US" sz="1600" dirty="0"/>
              <a:t> Lim</a:t>
            </a:r>
            <a:r>
              <a:rPr lang="en-US" sz="1600" dirty="0" smtClean="0"/>
              <a:t>)</a:t>
            </a:r>
          </a:p>
          <a:p>
            <a:pPr marL="171450" indent="-171450">
              <a:buFont typeface="Arial" panose="020B0604020202020204" pitchFamily="34" charset="0"/>
              <a:buChar char="•"/>
            </a:pPr>
            <a:r>
              <a:rPr lang="en-US" sz="1600" dirty="0" smtClean="0"/>
              <a:t>11-17-0301-00- CR-on-subsection-of-clause-28.3.6 (</a:t>
            </a:r>
            <a:r>
              <a:rPr lang="en-US" sz="1600" dirty="0" err="1" smtClean="0"/>
              <a:t>Dongguk</a:t>
            </a:r>
            <a:r>
              <a:rPr lang="en-US" sz="1600" dirty="0" smtClean="0"/>
              <a:t> </a:t>
            </a:r>
            <a:r>
              <a:rPr lang="en-US" sz="1600" dirty="0"/>
              <a:t>Lim</a:t>
            </a:r>
            <a:r>
              <a:rPr lang="en-US" sz="1600" dirty="0" smtClean="0"/>
              <a:t>)</a:t>
            </a:r>
          </a:p>
          <a:p>
            <a:pPr marL="171450" indent="-171450">
              <a:buFont typeface="Arial" panose="020B0604020202020204" pitchFamily="34" charset="0"/>
              <a:buChar char="•"/>
            </a:pPr>
            <a:r>
              <a:rPr lang="en-US" sz="1600" dirty="0" smtClean="0"/>
              <a:t>11-17-0317-00-CRs-on-Rx-Specification </a:t>
            </a:r>
            <a:r>
              <a:rPr lang="en-US" sz="1600" dirty="0"/>
              <a:t>(Bin)</a:t>
            </a:r>
          </a:p>
          <a:p>
            <a:pPr marL="171450" indent="-171450">
              <a:buFont typeface="Arial" panose="020B0604020202020204" pitchFamily="34" charset="0"/>
              <a:buChar char="•"/>
            </a:pPr>
            <a:r>
              <a:rPr lang="en-US" sz="1600" dirty="0" smtClean="0"/>
              <a:t>11-17-0320-00-CR-for-28.3.7 (</a:t>
            </a:r>
            <a:r>
              <a:rPr lang="en-US" sz="1600" dirty="0" err="1" smtClean="0"/>
              <a:t>Eunsung</a:t>
            </a:r>
            <a:r>
              <a:rPr lang="en-US" sz="1600" dirty="0" smtClean="0"/>
              <a:t> Park)</a:t>
            </a:r>
          </a:p>
          <a:p>
            <a:pPr marL="171450" indent="-171450">
              <a:buFont typeface="Arial" panose="020B0604020202020204" pitchFamily="34" charset="0"/>
              <a:buChar char="•"/>
            </a:pPr>
            <a:r>
              <a:rPr lang="en-US" sz="1600" dirty="0" smtClean="0"/>
              <a:t>11-17-0321-00-CR-for-28.3.10.9 </a:t>
            </a:r>
            <a:r>
              <a:rPr lang="en-US" sz="1600" dirty="0"/>
              <a:t>(</a:t>
            </a:r>
            <a:r>
              <a:rPr lang="en-US" sz="1600" dirty="0" err="1"/>
              <a:t>Eunsung</a:t>
            </a:r>
            <a:r>
              <a:rPr lang="en-US" sz="1600" dirty="0"/>
              <a:t> Park)</a:t>
            </a:r>
          </a:p>
          <a:p>
            <a:pPr marL="171450" indent="-171450">
              <a:buFont typeface="Arial" panose="020B0604020202020204" pitchFamily="34" charset="0"/>
              <a:buChar char="•"/>
            </a:pPr>
            <a:r>
              <a:rPr lang="en-US" sz="1600" dirty="0" smtClean="0"/>
              <a:t>11-17-0328-00-Link-Adaptation-Feedback-for-Combating-Interferences (Feng Jiang)</a:t>
            </a:r>
          </a:p>
          <a:p>
            <a:pPr marL="171450" indent="-171450">
              <a:buFont typeface="Arial" panose="020B0604020202020204" pitchFamily="34" charset="0"/>
              <a:buChar char="•"/>
            </a:pPr>
            <a:r>
              <a:rPr lang="en-US" sz="1600" dirty="0" smtClean="0"/>
              <a:t>11-17-0231-00-00ax-cr-clause-28-3-5 (</a:t>
            </a:r>
            <a:r>
              <a:rPr lang="en-US" sz="1600" dirty="0"/>
              <a:t>Xiaogang)</a:t>
            </a:r>
            <a:endParaRPr lang="en-US" sz="1600" dirty="0" smtClean="0"/>
          </a:p>
          <a:p>
            <a:pPr marL="171450" indent="-171450">
              <a:buFont typeface="Arial" panose="020B0604020202020204" pitchFamily="34" charset="0"/>
              <a:buChar char="•"/>
            </a:pPr>
            <a:r>
              <a:rPr lang="en-US" sz="1600" dirty="0" smtClean="0"/>
              <a:t>11-17-0232-00-00ax-cr-clause-28-3-6 (</a:t>
            </a:r>
            <a:r>
              <a:rPr lang="en-US" sz="1600" dirty="0"/>
              <a:t>Xiaogang)</a:t>
            </a:r>
            <a:endParaRPr lang="en-US" sz="1600" dirty="0" smtClean="0"/>
          </a:p>
          <a:p>
            <a:pPr marL="171450" indent="-171450">
              <a:buFont typeface="Arial" panose="020B0604020202020204" pitchFamily="34" charset="0"/>
              <a:buChar char="•"/>
            </a:pPr>
            <a:r>
              <a:rPr lang="en-US" sz="1600" dirty="0" smtClean="0"/>
              <a:t>11-17-0233-00-00ax-cr-4905 (</a:t>
            </a:r>
            <a:r>
              <a:rPr lang="en-US" sz="1600" dirty="0"/>
              <a:t>Xiaogang</a:t>
            </a:r>
            <a:r>
              <a:rPr lang="en-US" sz="1600" dirty="0" smtClean="0"/>
              <a:t>)</a:t>
            </a:r>
          </a:p>
          <a:p>
            <a:pPr marL="171450" indent="-171450">
              <a:buFont typeface="Arial" panose="020B0604020202020204" pitchFamily="34" charset="0"/>
              <a:buChar char="•"/>
            </a:pPr>
            <a:endParaRPr lang="en-US" sz="1600" dirty="0" smtClean="0"/>
          </a:p>
          <a:p>
            <a:pPr marL="171450" indent="-171450">
              <a:buFont typeface="Arial" panose="020B0604020202020204" pitchFamily="34" charset="0"/>
              <a:buChar char="•"/>
            </a:pPr>
            <a:r>
              <a:rPr lang="en-US" sz="1600" dirty="0"/>
              <a:t>11-17-0290-00-CRs on TX specification (</a:t>
            </a:r>
            <a:r>
              <a:rPr lang="en-US" sz="1600" dirty="0" err="1"/>
              <a:t>Yujin</a:t>
            </a:r>
            <a:r>
              <a:rPr lang="en-US" sz="1600" dirty="0" smtClean="0"/>
              <a:t>)</a:t>
            </a:r>
          </a:p>
          <a:p>
            <a:pPr marL="171450" indent="-171450">
              <a:buFont typeface="Arial" panose="020B0604020202020204" pitchFamily="34" charset="0"/>
              <a:buChar char="•"/>
            </a:pPr>
            <a:endParaRPr lang="en-US" sz="1600" dirty="0" smtClean="0"/>
          </a:p>
          <a:p>
            <a:pPr marL="171450" indent="-171450">
              <a:buFont typeface="Arial" panose="020B0604020202020204" pitchFamily="34" charset="0"/>
              <a:buChar char="•"/>
            </a:pPr>
            <a:endParaRPr lang="en-US" sz="1600" dirty="0"/>
          </a:p>
          <a:p>
            <a:pPr marL="171450" indent="-171450">
              <a:buFont typeface="Arial" panose="020B0604020202020204" pitchFamily="34" charset="0"/>
              <a:buChar char="•"/>
            </a:pPr>
            <a:endParaRPr lang="en-US" sz="1600" dirty="0" smtClean="0"/>
          </a:p>
          <a:p>
            <a:pPr marL="171450" indent="-171450">
              <a:buFont typeface="Arial" panose="020B0604020202020204" pitchFamily="34" charset="0"/>
              <a:buChar char="•"/>
            </a:pPr>
            <a:endParaRPr lang="en-US" sz="1600" dirty="0" smtClean="0"/>
          </a:p>
          <a:p>
            <a:pPr marL="171450" indent="-171450">
              <a:buFont typeface="Arial" panose="020B0604020202020204" pitchFamily="34" charset="0"/>
              <a:buChar char="•"/>
            </a:pPr>
            <a:endParaRPr lang="en-US" sz="1600" dirty="0" smtClean="0"/>
          </a:p>
          <a:p>
            <a:endParaRPr lang="en-US" dirty="0"/>
          </a:p>
        </p:txBody>
      </p:sp>
    </p:spTree>
    <p:extLst>
      <p:ext uri="{BB962C8B-B14F-4D97-AF65-F5344CB8AC3E}">
        <p14:creationId xmlns:p14="http://schemas.microsoft.com/office/powerpoint/2010/main" val="35380447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a:t>
            </a:r>
            <a:r>
              <a:rPr lang="en-US" altLang="zh-CN" dirty="0" smtClean="0"/>
              <a:t>(11-7/243r2)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a:t>
            </a:r>
            <a:r>
              <a:rPr lang="en-US" altLang="zh-CN" dirty="0" smtClean="0"/>
              <a:t>CIDs </a:t>
            </a:r>
            <a:r>
              <a:rPr lang="en-US" altLang="zh-CN" dirty="0" smtClean="0"/>
              <a:t>and the corresponding spec text modification as in </a:t>
            </a:r>
            <a:r>
              <a:rPr lang="en-US" altLang="zh-CN" dirty="0" smtClean="0"/>
              <a:t>11-17/243r2?</a:t>
            </a:r>
            <a:endParaRPr lang="en-US" altLang="zh-CN" dirty="0" smtClean="0"/>
          </a:p>
          <a:p>
            <a:pPr lvl="1"/>
            <a:r>
              <a:rPr lang="en-US" altLang="zh-CN" dirty="0" smtClean="0"/>
              <a:t>CID </a:t>
            </a:r>
            <a:r>
              <a:rPr lang="en-GB" dirty="0"/>
              <a:t>3795, 4854, 4855, 4856, </a:t>
            </a:r>
            <a:r>
              <a:rPr lang="en-GB" dirty="0" smtClean="0"/>
              <a:t>4902, 4930</a:t>
            </a:r>
            <a:r>
              <a:rPr lang="en-GB" dirty="0"/>
              <a:t>, 4931, 5232, 5234, </a:t>
            </a:r>
            <a:r>
              <a:rPr lang="en-GB" dirty="0" smtClean="0"/>
              <a:t>5242, 5746</a:t>
            </a:r>
            <a:r>
              <a:rPr lang="en-GB" dirty="0"/>
              <a:t>, 5747, 5750, 5754, </a:t>
            </a:r>
            <a:r>
              <a:rPr lang="en-GB" dirty="0" smtClean="0"/>
              <a:t>5755, 5791</a:t>
            </a:r>
            <a:r>
              <a:rPr lang="en-GB" dirty="0"/>
              <a:t>, 10355, 10356</a:t>
            </a:r>
            <a:endParaRPr lang="en-US" altLang="zh-CN" dirty="0" smtClean="0"/>
          </a:p>
          <a:p>
            <a:pPr>
              <a:buNone/>
            </a:pPr>
            <a:r>
              <a:rPr lang="en-US" altLang="zh-CN" dirty="0" smtClean="0"/>
              <a:t>SP</a:t>
            </a:r>
            <a:r>
              <a:rPr lang="en-US" altLang="zh-CN" dirty="0" smtClean="0"/>
              <a:t>: No Objection</a:t>
            </a: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val="5306933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 (11-17/245r2)</a:t>
            </a:r>
            <a:endParaRPr lang="zh-CN" altLang="en-US" dirty="0"/>
          </a:p>
        </p:txBody>
      </p:sp>
      <p:sp>
        <p:nvSpPr>
          <p:cNvPr id="3" name="内容占位符 2"/>
          <p:cNvSpPr>
            <a:spLocks noGrp="1"/>
          </p:cNvSpPr>
          <p:nvPr>
            <p:ph idx="1"/>
          </p:nvPr>
        </p:nvSpPr>
        <p:spPr>
          <a:xfrm>
            <a:off x="680434" y="1828800"/>
            <a:ext cx="7772400" cy="4114800"/>
          </a:xfrm>
        </p:spPr>
        <p:txBody>
          <a:bodyPr/>
          <a:lstStyle/>
          <a:p>
            <a:r>
              <a:rPr lang="en-US" altLang="zh-CN" dirty="0" smtClean="0"/>
              <a:t>Do you agree the proposed comment resolution to the following </a:t>
            </a:r>
            <a:r>
              <a:rPr lang="en-US" altLang="zh-CN" dirty="0" smtClean="0"/>
              <a:t>CIDs </a:t>
            </a:r>
            <a:r>
              <a:rPr lang="en-US" altLang="zh-CN" dirty="0" smtClean="0"/>
              <a:t>and the corresponding spec text modification as in </a:t>
            </a:r>
            <a:r>
              <a:rPr lang="en-US" altLang="zh-CN" dirty="0" smtClean="0"/>
              <a:t>11-17/245r2?</a:t>
            </a:r>
            <a:endParaRPr lang="en-US" altLang="zh-CN" dirty="0" smtClean="0"/>
          </a:p>
          <a:p>
            <a:pPr lvl="1"/>
            <a:r>
              <a:rPr lang="en-US" altLang="zh-CN" dirty="0" smtClean="0"/>
              <a:t>CID </a:t>
            </a:r>
            <a:r>
              <a:rPr lang="en-GB" dirty="0"/>
              <a:t>4903, 4934, 4935, 5236, 5237, </a:t>
            </a:r>
            <a:r>
              <a:rPr lang="en-GB" dirty="0" smtClean="0"/>
              <a:t>5238</a:t>
            </a:r>
            <a:r>
              <a:rPr lang="en-GB" dirty="0"/>
              <a:t>, 5239, 5240, 5745, 6110, </a:t>
            </a:r>
            <a:r>
              <a:rPr lang="en-GB" dirty="0" smtClean="0"/>
              <a:t>6818</a:t>
            </a:r>
            <a:r>
              <a:rPr lang="en-GB" dirty="0"/>
              <a:t>, 6819, 7218, 8331, 8332, </a:t>
            </a:r>
            <a:r>
              <a:rPr lang="en-GB" dirty="0" smtClean="0"/>
              <a:t>8357</a:t>
            </a:r>
            <a:r>
              <a:rPr lang="en-GB" dirty="0"/>
              <a:t>, </a:t>
            </a:r>
            <a:r>
              <a:rPr lang="en-GB" dirty="0" smtClean="0"/>
              <a:t>8361</a:t>
            </a:r>
            <a:endParaRPr lang="en-US" altLang="zh-CN" dirty="0" smtClean="0"/>
          </a:p>
          <a:p>
            <a:pPr>
              <a:buNone/>
            </a:pPr>
            <a:r>
              <a:rPr lang="en-US" altLang="zh-CN" dirty="0" smtClean="0"/>
              <a:t>SP</a:t>
            </a:r>
            <a:r>
              <a:rPr lang="en-US" altLang="zh-CN" dirty="0" smtClean="0"/>
              <a:t>: No Objection</a:t>
            </a: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val="42392516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3 (11-17/242r5)</a:t>
            </a:r>
            <a:endParaRPr lang="zh-CN" altLang="en-US" dirty="0"/>
          </a:p>
        </p:txBody>
      </p:sp>
      <p:sp>
        <p:nvSpPr>
          <p:cNvPr id="3" name="内容占位符 2"/>
          <p:cNvSpPr>
            <a:spLocks noGrp="1"/>
          </p:cNvSpPr>
          <p:nvPr>
            <p:ph idx="1"/>
          </p:nvPr>
        </p:nvSpPr>
        <p:spPr>
          <a:xfrm>
            <a:off x="680434" y="1828800"/>
            <a:ext cx="7772400" cy="4114800"/>
          </a:xfrm>
        </p:spPr>
        <p:txBody>
          <a:bodyPr/>
          <a:lstStyle/>
          <a:p>
            <a:r>
              <a:rPr lang="en-US" altLang="zh-CN" dirty="0" smtClean="0"/>
              <a:t>Do you agree the proposed comment resolution to the following </a:t>
            </a:r>
            <a:r>
              <a:rPr lang="en-US" altLang="zh-CN" dirty="0" smtClean="0"/>
              <a:t>CIDs </a:t>
            </a:r>
            <a:r>
              <a:rPr lang="en-US" altLang="zh-CN" dirty="0" smtClean="0"/>
              <a:t>and the corresponding spec text modification as in </a:t>
            </a:r>
            <a:r>
              <a:rPr lang="en-US" altLang="zh-CN" dirty="0" smtClean="0"/>
              <a:t>11-17/242r5?</a:t>
            </a:r>
            <a:endParaRPr lang="en-US" altLang="zh-CN" dirty="0" smtClean="0"/>
          </a:p>
          <a:p>
            <a:pPr lvl="1"/>
            <a:r>
              <a:rPr lang="en-US" altLang="zh-CN" dirty="0" smtClean="0"/>
              <a:t>CID </a:t>
            </a:r>
            <a:r>
              <a:rPr lang="en-GB" dirty="0"/>
              <a:t>3554, 5157, 5786, </a:t>
            </a:r>
            <a:r>
              <a:rPr lang="en-GB" dirty="0" smtClean="0"/>
              <a:t>5789, 6429</a:t>
            </a:r>
            <a:r>
              <a:rPr lang="en-GB" dirty="0"/>
              <a:t>, 7558, 8258, </a:t>
            </a:r>
            <a:r>
              <a:rPr lang="en-GB" dirty="0" smtClean="0"/>
              <a:t>9083, 9114</a:t>
            </a:r>
            <a:r>
              <a:rPr lang="en-GB" dirty="0"/>
              <a:t>, 8676, 8381, 6074</a:t>
            </a:r>
            <a:endParaRPr lang="en-US" altLang="zh-CN" dirty="0" smtClean="0"/>
          </a:p>
          <a:p>
            <a:pPr>
              <a:buNone/>
            </a:pPr>
            <a:r>
              <a:rPr lang="en-US" altLang="zh-CN" dirty="0" smtClean="0"/>
              <a:t>SP</a:t>
            </a:r>
            <a:r>
              <a:rPr lang="en-US" altLang="zh-CN" dirty="0" smtClean="0"/>
              <a:t>: No Objection</a:t>
            </a: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val="6678221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4 (11-17/244r2)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a:t>
            </a:r>
            <a:r>
              <a:rPr lang="en-US" altLang="zh-CN" dirty="0" smtClean="0"/>
              <a:t>CIDs </a:t>
            </a:r>
            <a:r>
              <a:rPr lang="en-US" altLang="zh-CN" dirty="0" smtClean="0"/>
              <a:t>and the corresponding spec text modification as in </a:t>
            </a:r>
            <a:r>
              <a:rPr lang="en-US" altLang="zh-CN" dirty="0" smtClean="0"/>
              <a:t>11-17/244r2?</a:t>
            </a:r>
            <a:endParaRPr lang="en-US" altLang="zh-CN" dirty="0" smtClean="0"/>
          </a:p>
          <a:p>
            <a:pPr lvl="1"/>
            <a:r>
              <a:rPr lang="en-US" altLang="zh-CN" dirty="0" smtClean="0"/>
              <a:t>CID </a:t>
            </a:r>
            <a:r>
              <a:rPr lang="en-GB" dirty="0"/>
              <a:t>5147, 5148, 5149, 5150, </a:t>
            </a:r>
            <a:r>
              <a:rPr lang="en-GB" dirty="0" smtClean="0"/>
              <a:t>5151, 5152</a:t>
            </a:r>
            <a:r>
              <a:rPr lang="en-GB" dirty="0"/>
              <a:t>, 5153, 5154, 5841, </a:t>
            </a:r>
            <a:r>
              <a:rPr lang="en-GB" dirty="0" smtClean="0"/>
              <a:t>5842, 7557</a:t>
            </a:r>
            <a:r>
              <a:rPr lang="en-GB" dirty="0"/>
              <a:t>, 7559, 7573, 8346, 8347</a:t>
            </a:r>
            <a:endParaRPr lang="zh-CN" altLang="zh-CN" dirty="0" smtClean="0"/>
          </a:p>
          <a:p>
            <a:pPr lvl="1"/>
            <a:endParaRPr lang="en-US" altLang="zh-CN" dirty="0" smtClean="0"/>
          </a:p>
          <a:p>
            <a:pPr>
              <a:buNone/>
            </a:pPr>
            <a:r>
              <a:rPr lang="en-US" altLang="zh-CN" dirty="0" smtClean="0"/>
              <a:t>SP</a:t>
            </a:r>
            <a:r>
              <a:rPr lang="en-US" altLang="zh-CN" dirty="0" smtClean="0"/>
              <a:t>: No Objection</a:t>
            </a: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val="41268353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Ad Hoc</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Footer Placeholder 5"/>
          <p:cNvSpPr>
            <a:spLocks noGrp="1" noChangeArrowheads="1"/>
          </p:cNvSpPr>
          <p:nvPr>
            <p:ph type="ftr" sz="quarter" idx="3"/>
          </p:nvPr>
        </p:nvSpPr>
        <p:spPr bwMode="auto">
          <a:xfrm>
            <a:off x="7322373" y="6475413"/>
            <a:ext cx="1221552" cy="36933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a:t>
            </a:r>
            <a:r>
              <a:rPr lang="en-US" dirty="0"/>
              <a:t>et al</a:t>
            </a:r>
          </a:p>
          <a:p>
            <a:pPr>
              <a:defRPr/>
            </a:pP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5 (11-17/246r0)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a:t>
            </a:r>
            <a:r>
              <a:rPr lang="en-US" altLang="zh-CN" dirty="0"/>
              <a:t>CIDs (</a:t>
            </a:r>
            <a:r>
              <a:rPr lang="en-US" altLang="zh-CN" dirty="0">
                <a:solidFill>
                  <a:srgbClr val="FF0000"/>
                </a:solidFill>
              </a:rPr>
              <a:t>except those being strike out as below</a:t>
            </a:r>
            <a:r>
              <a:rPr lang="en-US" altLang="zh-CN" dirty="0"/>
              <a:t>) and </a:t>
            </a:r>
            <a:r>
              <a:rPr lang="en-US" altLang="zh-CN" dirty="0" smtClean="0"/>
              <a:t>the corresponding spec text modification as in </a:t>
            </a:r>
            <a:r>
              <a:rPr lang="en-US" altLang="zh-CN" dirty="0" smtClean="0"/>
              <a:t>11-17/246r0?</a:t>
            </a:r>
            <a:endParaRPr lang="en-US" altLang="zh-CN" dirty="0" smtClean="0"/>
          </a:p>
          <a:p>
            <a:pPr lvl="1"/>
            <a:r>
              <a:rPr lang="en-US" altLang="zh-CN" dirty="0" smtClean="0"/>
              <a:t>CID </a:t>
            </a:r>
            <a:r>
              <a:rPr lang="en-GB" dirty="0"/>
              <a:t>8623, 8624, </a:t>
            </a:r>
            <a:r>
              <a:rPr lang="en-GB" strike="sngStrike" dirty="0">
                <a:solidFill>
                  <a:srgbClr val="FF0000"/>
                </a:solidFill>
              </a:rPr>
              <a:t>8635,</a:t>
            </a:r>
            <a:r>
              <a:rPr lang="en-GB" dirty="0"/>
              <a:t> 8637, 8638, </a:t>
            </a:r>
            <a:r>
              <a:rPr lang="en-GB" strike="sngStrike" dirty="0" smtClean="0">
                <a:solidFill>
                  <a:srgbClr val="FF0000"/>
                </a:solidFill>
              </a:rPr>
              <a:t>8639</a:t>
            </a:r>
            <a:r>
              <a:rPr lang="en-GB" strike="sngStrike" dirty="0"/>
              <a:t>,</a:t>
            </a:r>
            <a:r>
              <a:rPr lang="en-GB" dirty="0"/>
              <a:t> 8640, 8733, 8734, 8736, </a:t>
            </a:r>
            <a:r>
              <a:rPr lang="en-GB" dirty="0" smtClean="0"/>
              <a:t>8738</a:t>
            </a:r>
            <a:r>
              <a:rPr lang="en-GB" dirty="0"/>
              <a:t>, 8740, 8741, 8742, </a:t>
            </a:r>
            <a:r>
              <a:rPr lang="en-GB" dirty="0" smtClean="0"/>
              <a:t>8743, </a:t>
            </a:r>
            <a:r>
              <a:rPr lang="en-GB" strike="sngStrike" dirty="0" smtClean="0">
                <a:solidFill>
                  <a:srgbClr val="FF0000"/>
                </a:solidFill>
              </a:rPr>
              <a:t>10360</a:t>
            </a:r>
            <a:r>
              <a:rPr lang="en-GB" strike="sngStrike" dirty="0"/>
              <a:t>, </a:t>
            </a:r>
            <a:r>
              <a:rPr lang="en-GB" strike="sngStrike" dirty="0">
                <a:solidFill>
                  <a:srgbClr val="FF0000"/>
                </a:solidFill>
              </a:rPr>
              <a:t>10404</a:t>
            </a:r>
            <a:r>
              <a:rPr lang="en-GB" dirty="0"/>
              <a:t>, 10355</a:t>
            </a:r>
            <a:endParaRPr lang="en-US" altLang="zh-CN" dirty="0" smtClean="0"/>
          </a:p>
          <a:p>
            <a:pPr>
              <a:buNone/>
            </a:pPr>
            <a:r>
              <a:rPr lang="en-US" altLang="zh-CN" dirty="0" smtClean="0"/>
              <a:t>SP</a:t>
            </a:r>
            <a:r>
              <a:rPr lang="en-US" altLang="zh-CN" dirty="0" smtClean="0"/>
              <a:t>: No Objection</a:t>
            </a: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val="39190897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6 (11-17/247r0)</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a:t>
            </a:r>
            <a:r>
              <a:rPr lang="en-US" altLang="zh-CN" dirty="0" smtClean="0"/>
              <a:t>CIDs (</a:t>
            </a:r>
            <a:r>
              <a:rPr lang="en-US" altLang="zh-CN" dirty="0" smtClean="0">
                <a:solidFill>
                  <a:srgbClr val="FF0000"/>
                </a:solidFill>
              </a:rPr>
              <a:t>except those being strik</a:t>
            </a:r>
            <a:r>
              <a:rPr lang="en-US" altLang="zh-CN" dirty="0" smtClean="0">
                <a:solidFill>
                  <a:srgbClr val="FF0000"/>
                </a:solidFill>
              </a:rPr>
              <a:t>e out as below</a:t>
            </a:r>
            <a:r>
              <a:rPr lang="en-US" altLang="zh-CN" dirty="0" smtClean="0"/>
              <a:t>) </a:t>
            </a:r>
            <a:r>
              <a:rPr lang="en-US" altLang="zh-CN" dirty="0" smtClean="0"/>
              <a:t>and </a:t>
            </a:r>
            <a:r>
              <a:rPr lang="en-US" altLang="zh-CN" dirty="0" smtClean="0"/>
              <a:t>the corresponding spec text modification as in </a:t>
            </a:r>
            <a:r>
              <a:rPr lang="en-US" altLang="zh-CN" dirty="0" smtClean="0"/>
              <a:t>11-17/247r0?</a:t>
            </a:r>
            <a:endParaRPr lang="en-US" altLang="zh-CN" dirty="0" smtClean="0"/>
          </a:p>
          <a:p>
            <a:pPr lvl="1"/>
            <a:r>
              <a:rPr lang="en-US" altLang="zh-CN" dirty="0" smtClean="0"/>
              <a:t>CID </a:t>
            </a:r>
            <a:r>
              <a:rPr lang="en-GB" dirty="0"/>
              <a:t>7036, 7217, 7218, 7428, 7429, </a:t>
            </a:r>
            <a:r>
              <a:rPr lang="en-GB" dirty="0" smtClean="0"/>
              <a:t>7824</a:t>
            </a:r>
            <a:r>
              <a:rPr lang="en-GB" dirty="0"/>
              <a:t>, 8359, 8626, 8627, 8629, </a:t>
            </a:r>
            <a:r>
              <a:rPr lang="en-GB" dirty="0" smtClean="0"/>
              <a:t>8630</a:t>
            </a:r>
            <a:r>
              <a:rPr lang="en-GB" dirty="0"/>
              <a:t>, 8631, 8632, 8633, 8634, </a:t>
            </a:r>
            <a:r>
              <a:rPr lang="en-GB" strike="sngStrike" dirty="0" smtClean="0">
                <a:solidFill>
                  <a:srgbClr val="FF0000"/>
                </a:solidFill>
              </a:rPr>
              <a:t>8636</a:t>
            </a:r>
            <a:r>
              <a:rPr lang="en-GB" dirty="0">
                <a:solidFill>
                  <a:srgbClr val="FF0000"/>
                </a:solidFill>
              </a:rPr>
              <a:t>, </a:t>
            </a:r>
            <a:r>
              <a:rPr lang="en-GB" strike="sngStrike" dirty="0">
                <a:solidFill>
                  <a:srgbClr val="FF0000"/>
                </a:solidFill>
              </a:rPr>
              <a:t>8731</a:t>
            </a:r>
            <a:r>
              <a:rPr lang="en-GB" dirty="0">
                <a:solidFill>
                  <a:srgbClr val="FF0000"/>
                </a:solidFill>
              </a:rPr>
              <a:t>, </a:t>
            </a:r>
            <a:r>
              <a:rPr lang="en-GB" dirty="0"/>
              <a:t>8732, 8735, 8737, </a:t>
            </a:r>
            <a:r>
              <a:rPr lang="en-GB" dirty="0" smtClean="0"/>
              <a:t>8739</a:t>
            </a:r>
            <a:r>
              <a:rPr lang="en-GB" dirty="0"/>
              <a:t>, 9113, 9134, 9136, 9777, </a:t>
            </a:r>
            <a:r>
              <a:rPr lang="en-GB" dirty="0" smtClean="0"/>
              <a:t>7778</a:t>
            </a:r>
            <a:r>
              <a:rPr lang="en-GB" dirty="0"/>
              <a:t>, 9779, 9780, 10081 10082, </a:t>
            </a:r>
            <a:r>
              <a:rPr lang="en-GB" dirty="0" smtClean="0"/>
              <a:t>10196</a:t>
            </a:r>
            <a:endParaRPr lang="en-US" dirty="0"/>
          </a:p>
          <a:p>
            <a:pPr>
              <a:buNone/>
            </a:pPr>
            <a:r>
              <a:rPr lang="en-US" altLang="zh-CN" dirty="0" smtClean="0"/>
              <a:t>SP: No Objection</a:t>
            </a: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val="818875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7 (11-17/303r0)</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a:t>
            </a:r>
            <a:r>
              <a:rPr lang="en-US" altLang="zh-CN" dirty="0"/>
              <a:t>CIDs (</a:t>
            </a:r>
            <a:r>
              <a:rPr lang="en-US" altLang="zh-CN" dirty="0">
                <a:solidFill>
                  <a:srgbClr val="FF0000"/>
                </a:solidFill>
              </a:rPr>
              <a:t>except those being strike out as below</a:t>
            </a:r>
            <a:r>
              <a:rPr lang="en-US" altLang="zh-CN" dirty="0"/>
              <a:t>) </a:t>
            </a:r>
            <a:r>
              <a:rPr lang="en-US" altLang="zh-CN" dirty="0" smtClean="0"/>
              <a:t>and </a:t>
            </a:r>
            <a:r>
              <a:rPr lang="en-US" altLang="zh-CN" dirty="0" smtClean="0"/>
              <a:t>the corresponding spec text modification as in </a:t>
            </a:r>
            <a:r>
              <a:rPr lang="en-US" altLang="zh-CN" dirty="0" smtClean="0"/>
              <a:t>11-17/303r0?</a:t>
            </a:r>
            <a:endParaRPr lang="en-US" altLang="zh-CN" dirty="0" smtClean="0"/>
          </a:p>
          <a:p>
            <a:pPr lvl="1"/>
            <a:r>
              <a:rPr lang="en-US" altLang="zh-CN" dirty="0" smtClean="0"/>
              <a:t>CID </a:t>
            </a:r>
            <a:r>
              <a:rPr lang="en-GB" dirty="0"/>
              <a:t>6341, 6339, 7355, 7354, </a:t>
            </a:r>
            <a:r>
              <a:rPr lang="en-GB" dirty="0" smtClean="0"/>
              <a:t>7349, 3425</a:t>
            </a:r>
            <a:r>
              <a:rPr lang="en-GB" dirty="0"/>
              <a:t>, 3539, </a:t>
            </a:r>
            <a:r>
              <a:rPr lang="en-GB" strike="sngStrike" dirty="0" smtClean="0">
                <a:solidFill>
                  <a:srgbClr val="FF0000"/>
                </a:solidFill>
              </a:rPr>
              <a:t>3440</a:t>
            </a:r>
            <a:r>
              <a:rPr lang="en-GB" dirty="0"/>
              <a:t>, 3439, 3436, </a:t>
            </a:r>
            <a:r>
              <a:rPr lang="en-GB" dirty="0" smtClean="0"/>
              <a:t>3434</a:t>
            </a:r>
            <a:r>
              <a:rPr lang="en-GB" dirty="0"/>
              <a:t>, 3431, 3430, 3428, </a:t>
            </a:r>
            <a:r>
              <a:rPr lang="en-GB" dirty="0" smtClean="0"/>
              <a:t>3427, 9265 </a:t>
            </a:r>
            <a:r>
              <a:rPr lang="en-GB" dirty="0"/>
              <a:t>9266, 9840, 7756, </a:t>
            </a:r>
            <a:r>
              <a:rPr lang="en-GB" strike="sngStrike" dirty="0" smtClean="0">
                <a:solidFill>
                  <a:srgbClr val="FF0000"/>
                </a:solidFill>
              </a:rPr>
              <a:t>8665</a:t>
            </a:r>
            <a:r>
              <a:rPr lang="en-GB" dirty="0" smtClean="0"/>
              <a:t>, 8666</a:t>
            </a:r>
            <a:r>
              <a:rPr lang="en-GB" dirty="0"/>
              <a:t>, 8667, </a:t>
            </a:r>
            <a:r>
              <a:rPr lang="en-GB" strike="sngStrike" dirty="0">
                <a:solidFill>
                  <a:srgbClr val="FF0000"/>
                </a:solidFill>
              </a:rPr>
              <a:t>8669</a:t>
            </a:r>
            <a:r>
              <a:rPr lang="en-GB" dirty="0"/>
              <a:t>, 8670</a:t>
            </a:r>
            <a:endParaRPr lang="zh-CN" altLang="zh-CN" dirty="0" smtClean="0"/>
          </a:p>
          <a:p>
            <a:pPr lvl="1"/>
            <a:endParaRPr lang="en-US" altLang="zh-CN" dirty="0" smtClean="0"/>
          </a:p>
          <a:p>
            <a:pPr>
              <a:buNone/>
            </a:pPr>
            <a:r>
              <a:rPr lang="en-US" altLang="zh-CN" dirty="0" smtClean="0"/>
              <a:t>SP</a:t>
            </a:r>
            <a:r>
              <a:rPr lang="en-US" altLang="zh-CN" dirty="0" smtClean="0"/>
              <a:t>: No Objection</a:t>
            </a: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val="16450281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Mar 2017</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Footer Placeholder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val="17090203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xxx (11-17/261r1)—will come back addressing 3 remaining CIDs</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a:t>
            </a:r>
            <a:r>
              <a:rPr lang="en-US" altLang="zh-CN" dirty="0"/>
              <a:t>CIDs </a:t>
            </a:r>
            <a:r>
              <a:rPr lang="en-US" altLang="zh-CN" dirty="0" smtClean="0"/>
              <a:t>and </a:t>
            </a:r>
            <a:r>
              <a:rPr lang="en-US" altLang="zh-CN" dirty="0" smtClean="0"/>
              <a:t>the corresponding spec text modification as in </a:t>
            </a:r>
            <a:r>
              <a:rPr lang="en-US" altLang="zh-CN" dirty="0" smtClean="0"/>
              <a:t>11-17/261r1?</a:t>
            </a:r>
            <a:endParaRPr lang="en-US" altLang="zh-CN" dirty="0" smtClean="0"/>
          </a:p>
          <a:p>
            <a:pPr lvl="1"/>
            <a:r>
              <a:rPr lang="en-US" altLang="zh-CN" dirty="0" smtClean="0"/>
              <a:t>CID </a:t>
            </a:r>
            <a:r>
              <a:rPr lang="en-GB" dirty="0">
                <a:solidFill>
                  <a:srgbClr val="FF0000"/>
                </a:solidFill>
              </a:rPr>
              <a:t>5784,</a:t>
            </a:r>
            <a:r>
              <a:rPr lang="en-GB" dirty="0"/>
              <a:t> 5785, 5953, 5954, </a:t>
            </a:r>
            <a:r>
              <a:rPr lang="en-GB" dirty="0" smtClean="0"/>
              <a:t>7442, 6869</a:t>
            </a:r>
            <a:r>
              <a:rPr lang="en-GB" dirty="0"/>
              <a:t>, 6870, 6871, </a:t>
            </a:r>
            <a:r>
              <a:rPr lang="en-GB" dirty="0">
                <a:solidFill>
                  <a:srgbClr val="FF0000"/>
                </a:solidFill>
              </a:rPr>
              <a:t>3606</a:t>
            </a:r>
            <a:r>
              <a:rPr lang="en-GB" dirty="0"/>
              <a:t>, </a:t>
            </a:r>
            <a:r>
              <a:rPr lang="en-GB" dirty="0" smtClean="0"/>
              <a:t>3609, 3359</a:t>
            </a:r>
            <a:r>
              <a:rPr lang="en-GB" dirty="0"/>
              <a:t>, 5282, 5281, 9028, </a:t>
            </a:r>
            <a:r>
              <a:rPr lang="en-GB" dirty="0">
                <a:solidFill>
                  <a:srgbClr val="FF0000"/>
                </a:solidFill>
              </a:rPr>
              <a:t>9027</a:t>
            </a:r>
            <a:r>
              <a:rPr lang="en-GB" dirty="0"/>
              <a:t>, </a:t>
            </a:r>
            <a:r>
              <a:rPr lang="en-GB" dirty="0" smtClean="0"/>
              <a:t>9090</a:t>
            </a:r>
            <a:r>
              <a:rPr lang="en-GB" dirty="0"/>
              <a:t>, 9078, 10125, 10314, </a:t>
            </a:r>
            <a:r>
              <a:rPr lang="en-GB" dirty="0" smtClean="0"/>
              <a:t>7678, 7832</a:t>
            </a:r>
            <a:r>
              <a:rPr lang="en-GB" dirty="0"/>
              <a:t>, 8575, 8581, 8582, </a:t>
            </a:r>
            <a:r>
              <a:rPr lang="en-GB" dirty="0" smtClean="0"/>
              <a:t>8583, 8578</a:t>
            </a:r>
            <a:endParaRPr lang="zh-CN" altLang="zh-CN" dirty="0" smtClean="0"/>
          </a:p>
          <a:p>
            <a:pPr lvl="1"/>
            <a:endParaRPr lang="en-US" altLang="zh-CN" dirty="0" smtClean="0"/>
          </a:p>
          <a:p>
            <a:pPr>
              <a:buNone/>
            </a:pPr>
            <a:r>
              <a:rPr lang="en-US" altLang="zh-CN" dirty="0" smtClean="0"/>
              <a:t>SP:</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val="17324741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xxx (</a:t>
            </a:r>
            <a:r>
              <a:rPr lang="en-US" altLang="zh-CN" dirty="0"/>
              <a:t>11-17/305r0) —will come back </a:t>
            </a:r>
            <a:r>
              <a:rPr lang="en-US" altLang="zh-CN" dirty="0" smtClean="0"/>
              <a:t>further addressing some CIDs</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a:t>
            </a:r>
            <a:r>
              <a:rPr lang="en-US" altLang="zh-CN" dirty="0"/>
              <a:t>CIDs </a:t>
            </a:r>
            <a:r>
              <a:rPr lang="en-US" altLang="zh-CN" dirty="0" smtClean="0"/>
              <a:t>and </a:t>
            </a:r>
            <a:r>
              <a:rPr lang="en-US" altLang="zh-CN" dirty="0" smtClean="0"/>
              <a:t>the corresponding spec text modification as in </a:t>
            </a:r>
            <a:r>
              <a:rPr lang="en-US" altLang="zh-CN" dirty="0" smtClean="0"/>
              <a:t>11-17/303r1?</a:t>
            </a:r>
            <a:endParaRPr lang="en-US" altLang="zh-CN" dirty="0" smtClean="0"/>
          </a:p>
          <a:p>
            <a:pPr lvl="1"/>
            <a:r>
              <a:rPr lang="en-US" altLang="zh-CN" dirty="0" smtClean="0"/>
              <a:t>CID </a:t>
            </a:r>
            <a:r>
              <a:rPr lang="en-US" dirty="0" smtClean="0"/>
              <a:t>8880, 8881,5255, </a:t>
            </a:r>
            <a:r>
              <a:rPr lang="en-US" dirty="0" smtClean="0">
                <a:solidFill>
                  <a:srgbClr val="FF0000"/>
                </a:solidFill>
              </a:rPr>
              <a:t>8883</a:t>
            </a:r>
            <a:r>
              <a:rPr lang="en-US" dirty="0" smtClean="0"/>
              <a:t>, </a:t>
            </a:r>
            <a:r>
              <a:rPr lang="en-US" dirty="0" smtClean="0">
                <a:solidFill>
                  <a:srgbClr val="FF0000"/>
                </a:solidFill>
              </a:rPr>
              <a:t>8884</a:t>
            </a:r>
            <a:r>
              <a:rPr lang="en-US" dirty="0" smtClean="0"/>
              <a:t>, 7515, </a:t>
            </a:r>
            <a:r>
              <a:rPr lang="en-US" dirty="0" smtClean="0">
                <a:solidFill>
                  <a:srgbClr val="FF0000"/>
                </a:solidFill>
              </a:rPr>
              <a:t>8885</a:t>
            </a:r>
            <a:r>
              <a:rPr lang="en-US" dirty="0" smtClean="0"/>
              <a:t>, 8887, 4866,8888, 4867, 8889, 4868, 4994, 9484, </a:t>
            </a:r>
            <a:r>
              <a:rPr lang="en-US" dirty="0" smtClean="0">
                <a:solidFill>
                  <a:srgbClr val="FF0000"/>
                </a:solidFill>
              </a:rPr>
              <a:t>4990</a:t>
            </a:r>
            <a:r>
              <a:rPr lang="en-US" dirty="0" smtClean="0"/>
              <a:t>, </a:t>
            </a:r>
            <a:r>
              <a:rPr lang="en-GB" dirty="0" smtClean="0">
                <a:solidFill>
                  <a:srgbClr val="FF0000"/>
                </a:solidFill>
              </a:rPr>
              <a:t>4993</a:t>
            </a:r>
            <a:endParaRPr lang="zh-CN" altLang="zh-CN" dirty="0" smtClean="0">
              <a:solidFill>
                <a:srgbClr val="FF0000"/>
              </a:solidFill>
            </a:endParaRPr>
          </a:p>
          <a:p>
            <a:pPr lvl="1"/>
            <a:endParaRPr lang="en-US" altLang="zh-CN" dirty="0" smtClean="0"/>
          </a:p>
          <a:p>
            <a:pPr>
              <a:buNone/>
            </a:pPr>
            <a:r>
              <a:rPr lang="en-US" altLang="zh-CN" dirty="0" smtClean="0"/>
              <a:t>SP</a:t>
            </a:r>
            <a:r>
              <a:rPr lang="en-US" altLang="zh-CN" dirty="0" smtClean="0"/>
              <a:t>:</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val="32009771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Comment resolution presentations approved by 802.11ax for presentation this week, and related straw polls</a:t>
            </a:r>
            <a:endParaRPr lang="en-CA" altLang="en-US" sz="1600" dirty="0" smtClean="0"/>
          </a:p>
          <a:p>
            <a:r>
              <a:rPr lang="en-CA" altLang="en-US" sz="2000" dirty="0" smtClean="0"/>
              <a:t>Any other technical presentations </a:t>
            </a:r>
          </a:p>
        </p:txBody>
      </p:sp>
      <p:sp>
        <p:nvSpPr>
          <p:cNvPr id="6" name="矩形 5"/>
          <p:cNvSpPr/>
          <p:nvPr/>
        </p:nvSpPr>
        <p:spPr>
          <a:xfrm>
            <a:off x="7278446" y="6477000"/>
            <a:ext cx="1503938"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r>
              <a:rPr lang="en-US" dirty="0"/>
              <a:t> , et al</a:t>
            </a:r>
            <a:endParaRPr lang="en-US" altLang="en-US" dirty="0" smtClean="0">
              <a:latin typeface="Arial" pitchFamily="34" charset="0"/>
            </a:endParaRPr>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9"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4"/>
          <p:cNvSpPr>
            <a:spLocks noGrp="1"/>
          </p:cNvSpPr>
          <p:nvPr>
            <p:ph type="sldNum" sz="quarter" idx="12"/>
          </p:nvPr>
        </p:nvSpPr>
        <p:spPr>
          <a:noFill/>
        </p:spPr>
        <p:txBody>
          <a:bodyPr/>
          <a:lstStyle/>
          <a:p>
            <a:r>
              <a:rPr lang="en-US" altLang="en-US"/>
              <a:t>Slide </a:t>
            </a:r>
            <a:fld id="{FDDB0A93-1FD0-4423-87E1-C2C026CAD9F9}" type="slidenum">
              <a:rPr lang="en-US" altLang="en-US"/>
              <a:pPr/>
              <a:t>6</a:t>
            </a:fld>
            <a:endParaRPr lang="en-US" altLang="en-US"/>
          </a:p>
        </p:txBody>
      </p:sp>
      <p:sp>
        <p:nvSpPr>
          <p:cNvPr id="12293"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solidFill>
                  <a:schemeClr val="accent2"/>
                </a:solidFill>
              </a:rPr>
              <a:t>Instructions for the WG Chair</a:t>
            </a:r>
          </a:p>
        </p:txBody>
      </p:sp>
      <p:sp>
        <p:nvSpPr>
          <p:cNvPr id="12294"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 typeface="Monotype Sorts"/>
              <a:buNone/>
            </a:pPr>
            <a:r>
              <a:rPr lang="en-US" altLang="en-US" sz="800" b="0" smtClean="0"/>
              <a:t>	</a:t>
            </a:r>
            <a:r>
              <a:rPr lang="en-US" altLang="en-US" sz="180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smtClean="0">
                <a:solidFill>
                  <a:schemeClr val="accent2"/>
                </a:solidFill>
              </a:rPr>
              <a:t>Show slides #1 through #4 of this presentation</a:t>
            </a:r>
          </a:p>
          <a:p>
            <a:pPr lvl="1">
              <a:lnSpc>
                <a:spcPct val="80000"/>
              </a:lnSpc>
              <a:buFont typeface="Arial" pitchFamily="34" charset="0"/>
              <a:buChar char="•"/>
            </a:pPr>
            <a:r>
              <a:rPr lang="en-US" altLang="en-US" sz="1400" b="1" smtClean="0">
                <a:solidFill>
                  <a:schemeClr val="accent2"/>
                </a:solidFill>
              </a:rPr>
              <a:t>Advise the WG attendees that:</a:t>
            </a:r>
            <a:r>
              <a:rPr lang="en-US" altLang="en-US" sz="1400" smtClean="0">
                <a:solidFill>
                  <a:schemeClr val="accent2"/>
                </a:solidFill>
              </a:rPr>
              <a:t> </a:t>
            </a:r>
          </a:p>
          <a:p>
            <a:pPr lvl="2">
              <a:lnSpc>
                <a:spcPct val="80000"/>
              </a:lnSpc>
            </a:pPr>
            <a:r>
              <a:rPr lang="en-US" altLang="en-US" sz="1400" smtClean="0">
                <a:solidFill>
                  <a:schemeClr val="accent2"/>
                </a:solidFill>
              </a:rPr>
              <a:t>The IEEE’s patent policy is described in Clause 6 of the </a:t>
            </a:r>
            <a:r>
              <a:rPr lang="en-US" altLang="en-US" sz="1400" i="1" smtClean="0">
                <a:solidFill>
                  <a:schemeClr val="accent2"/>
                </a:solidFill>
              </a:rPr>
              <a:t>IEEE-SA Standards Board Bylaws</a:t>
            </a:r>
            <a:r>
              <a:rPr lang="en-US" altLang="en-US" sz="1400" smtClean="0">
                <a:solidFill>
                  <a:schemeClr val="accent2"/>
                </a:solidFill>
              </a:rPr>
              <a:t>;</a:t>
            </a:r>
          </a:p>
          <a:p>
            <a:pPr lvl="2">
              <a:lnSpc>
                <a:spcPct val="80000"/>
              </a:lnSpc>
            </a:pPr>
            <a:r>
              <a:rPr lang="en-US" altLang="en-US" sz="140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accent2"/>
                </a:solidFill>
              </a:rPr>
            </a:br>
            <a:endParaRPr lang="en-US" altLang="en-US" sz="1400" smtClean="0">
              <a:solidFill>
                <a:schemeClr val="accent2"/>
              </a:solidFill>
            </a:endParaRPr>
          </a:p>
          <a:p>
            <a:pPr lvl="1">
              <a:lnSpc>
                <a:spcPct val="20000"/>
              </a:lnSpc>
              <a:buFont typeface="Arial" pitchFamily="34" charset="0"/>
              <a:buChar char="•"/>
            </a:pPr>
            <a:r>
              <a:rPr lang="en-US" altLang="en-US" sz="1400" b="1" smtClean="0">
                <a:solidFill>
                  <a:schemeClr val="accent2"/>
                </a:solidFill>
              </a:rPr>
              <a:t>Instruct the WG Secretary to record in the minutes of the relevant WG meeting:</a:t>
            </a:r>
            <a:r>
              <a:rPr lang="en-US" altLang="en-US" sz="900" smtClean="0">
                <a:solidFill>
                  <a:schemeClr val="accent2"/>
                </a:solidFill>
              </a:rPr>
              <a:t> </a:t>
            </a:r>
          </a:p>
          <a:p>
            <a:pPr lvl="2">
              <a:lnSpc>
                <a:spcPct val="80000"/>
              </a:lnSpc>
            </a:pPr>
            <a:r>
              <a:rPr lang="en-US" altLang="en-US" sz="1400" smtClean="0">
                <a:solidFill>
                  <a:schemeClr val="accent2"/>
                </a:solidFill>
              </a:rPr>
              <a:t>That the foregoing information was provided and that slides 1 through 4 (and this slide 0, if applicable) were shown; </a:t>
            </a:r>
          </a:p>
          <a:p>
            <a:pPr lvl="2">
              <a:lnSpc>
                <a:spcPct val="80000"/>
              </a:lnSpc>
            </a:pPr>
            <a:r>
              <a:rPr lang="en-US" altLang="en-US" sz="140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smtClean="0">
              <a:solidFill>
                <a:schemeClr val="accent2"/>
              </a:solidFill>
            </a:endParaRPr>
          </a:p>
          <a:p>
            <a:pPr lvl="1">
              <a:lnSpc>
                <a:spcPct val="80000"/>
              </a:lnSpc>
              <a:spcBef>
                <a:spcPct val="5000"/>
              </a:spcBef>
              <a:buFont typeface="Arial" pitchFamily="34" charset="0"/>
              <a:buChar char="•"/>
            </a:pPr>
            <a:r>
              <a:rPr lang="en-US" altLang="en-US" sz="140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solidFill>
                  <a:schemeClr val="accent2"/>
                </a:solidFill>
              </a:rPr>
              <a:t>It is recommended that the WG chair review the guidance in </a:t>
            </a:r>
            <a:r>
              <a:rPr lang="en-US" altLang="en-US" sz="1400" i="1" smtClean="0">
                <a:solidFill>
                  <a:schemeClr val="accent2"/>
                </a:solidFill>
              </a:rPr>
              <a:t>IEEE-SA Standards Board Operations Manual</a:t>
            </a:r>
            <a:r>
              <a:rPr lang="en-US" altLang="en-US" sz="140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smtClean="0">
              <a:solidFill>
                <a:schemeClr val="accent2"/>
              </a:solidFill>
            </a:endParaRPr>
          </a:p>
          <a:p>
            <a:pPr lvl="1">
              <a:lnSpc>
                <a:spcPct val="80000"/>
              </a:lnSpc>
              <a:spcBef>
                <a:spcPct val="5000"/>
              </a:spcBef>
              <a:buFont typeface="Monotype Sorts"/>
              <a:buNone/>
            </a:pPr>
            <a:r>
              <a:rPr lang="en-US" altLang="en-US" sz="1200" smtClean="0">
                <a:solidFill>
                  <a:schemeClr val="accent2"/>
                </a:solidFill>
              </a:rPr>
              <a:t>	Note: </a:t>
            </a:r>
            <a:r>
              <a:rPr lang="en-US" altLang="en-US" sz="1200" b="1" smtClean="0">
                <a:solidFill>
                  <a:schemeClr val="accent2"/>
                </a:solidFill>
              </a:rPr>
              <a:t>WG</a:t>
            </a:r>
            <a:r>
              <a:rPr lang="en-US" altLang="en-US" sz="120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smtClean="0"/>
          </a:p>
        </p:txBody>
      </p:sp>
      <p:sp>
        <p:nvSpPr>
          <p:cNvPr id="12295" name="Text Box 5"/>
          <p:cNvSpPr txBox="1">
            <a:spLocks noChangeArrowheads="1"/>
          </p:cNvSpPr>
          <p:nvPr/>
        </p:nvSpPr>
        <p:spPr bwMode="auto">
          <a:xfrm>
            <a:off x="1752600" y="6400800"/>
            <a:ext cx="1914525" cy="304800"/>
          </a:xfrm>
          <a:prstGeom prst="rect">
            <a:avLst/>
          </a:prstGeom>
          <a:noFill/>
          <a:ln w="9525">
            <a:noFill/>
            <a:miter lim="800000"/>
            <a:headEnd/>
            <a:tailEnd/>
          </a:ln>
        </p:spPr>
        <p:txBody>
          <a:bodyPr wrap="none">
            <a:spAutoFit/>
          </a:bodyPr>
          <a:lstStyle/>
          <a:p>
            <a:r>
              <a:rPr lang="en-US" altLang="en-US" sz="1400" b="1"/>
              <a:t>(Optional to be shown)</a:t>
            </a:r>
          </a:p>
        </p:txBody>
      </p:sp>
      <p:sp>
        <p:nvSpPr>
          <p:cNvPr id="9"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p:spPr>
        <p:txBody>
          <a:bodyPr/>
          <a:lstStyle/>
          <a:p>
            <a:r>
              <a:rPr lang="en-US" altLang="en-US"/>
              <a:t>Slide </a:t>
            </a:r>
            <a:fld id="{08495EE1-B42A-450B-8D38-843966DE57BD}" type="slidenum">
              <a:rPr lang="en-US" altLang="en-US"/>
              <a:pPr/>
              <a:t>7</a:t>
            </a:fld>
            <a:endParaRPr lang="en-US" altLang="en-US"/>
          </a:p>
        </p:txBody>
      </p:sp>
      <p:sp>
        <p:nvSpPr>
          <p:cNvPr id="1434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1434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altLang="en-US" sz="2000" b="1" u="sng">
              <a:solidFill>
                <a:schemeClr val="tx2"/>
              </a:solidFill>
              <a:latin typeface="Helvetica" pitchFamily="34" charset="0"/>
            </a:endParaRPr>
          </a:p>
        </p:txBody>
      </p:sp>
      <p:sp>
        <p:nvSpPr>
          <p:cNvPr id="14343"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#1</a:t>
            </a:r>
            <a:endParaRPr lang="en-US" altLang="en-US" sz="240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pPr>
            <a:r>
              <a:rPr lang="en-US" altLang="en-US" sz="1600" b="1">
                <a:solidFill>
                  <a:schemeClr val="accent2"/>
                </a:solidFill>
              </a:rPr>
              <a:t>All participants in this meeting have certain obligations under the IEEE-SA Patent Policy. </a:t>
            </a:r>
          </a:p>
          <a:p>
            <a:pPr marL="742950" lvl="1" indent="-285750">
              <a:spcBef>
                <a:spcPct val="20000"/>
              </a:spcBef>
              <a:buFont typeface="Arial"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marL="1085850" lvl="2" indent="-228600">
              <a:spcBef>
                <a:spcPct val="20000"/>
              </a:spcBef>
              <a:buFont typeface="Arial"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marL="1085850" lvl="2" indent="-228600">
              <a:spcBef>
                <a:spcPct val="20000"/>
              </a:spcBef>
              <a:buFont typeface="Arial"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pPr>
            <a:r>
              <a:rPr lang="en-US" altLang="en-US" sz="1600" b="1">
                <a:solidFill>
                  <a:srgbClr val="003399"/>
                </a:solidFill>
              </a:rPr>
              <a:t>Early identification of holders of potential Essential Patent Claims is strongly encouraged</a:t>
            </a:r>
          </a:p>
          <a:p>
            <a:pPr marL="742950" lvl="1" indent="-285750">
              <a:spcBef>
                <a:spcPct val="20000"/>
              </a:spcBef>
              <a:buFont typeface="Arial" pitchFamily="34" charset="0"/>
              <a:buChar char="•"/>
            </a:pPr>
            <a:r>
              <a:rPr lang="en-US" altLang="en-US" sz="1600" b="1">
                <a:solidFill>
                  <a:srgbClr val="003399"/>
                </a:solidFill>
              </a:rPr>
              <a:t>No duty to perform a patent search</a:t>
            </a:r>
            <a:endParaRPr lang="en-US" altLang="en-US" sz="1600"/>
          </a:p>
        </p:txBody>
      </p:sp>
      <p:sp>
        <p:nvSpPr>
          <p:cNvPr id="11" name="页脚占位符 5"/>
          <p:cNvSpPr>
            <a:spLocks noGrp="1"/>
          </p:cNvSpPr>
          <p:nvPr>
            <p:ph type="ftr" sz="quarter" idx="3"/>
          </p:nvPr>
        </p:nvSpPr>
        <p:spPr>
          <a:xfrm>
            <a:off x="7283964" y="6475413"/>
            <a:ext cx="1259961" cy="184666"/>
          </a:xfrm>
        </p:spPr>
        <p:txBody>
          <a:bodyPr/>
          <a:lstStyle/>
          <a:p>
            <a:pPr>
              <a:defRPr/>
            </a:pPr>
            <a:r>
              <a:rPr lang="en-US" dirty="0"/>
              <a:t>Bo Sun (ZTE) , et al</a:t>
            </a:r>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p:spPr>
        <p:txBody>
          <a:bodyPr/>
          <a:lstStyle/>
          <a:p>
            <a:r>
              <a:rPr lang="en-US" altLang="en-US"/>
              <a:t>Slide </a:t>
            </a:r>
            <a:fld id="{1FC6ACDF-CD99-4D12-9282-63C2928EFA95}"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6390"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pPr>
            <a:r>
              <a:rPr lang="en-US" altLang="en-US" sz="2400">
                <a:cs typeface="Times New Roman" pitchFamily="18" charset="0"/>
              </a:rPr>
              <a:t>	</a:t>
            </a:r>
            <a:r>
              <a:rPr lang="en-US" altLang="en-US" sz="2400">
                <a:solidFill>
                  <a:srgbClr val="262699"/>
                </a:solidFill>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Patent Policy is stated in these sources:</a:t>
            </a:r>
          </a:p>
          <a:p>
            <a:pPr marL="742950" lvl="1" indent="-285750">
              <a:lnSpc>
                <a:spcPct val="90000"/>
              </a:lnSpc>
              <a:spcBef>
                <a:spcPct val="20000"/>
              </a:spcBef>
              <a:buFont typeface="Monotype Sorts"/>
              <a:buNone/>
            </a:pPr>
            <a:r>
              <a:rPr lang="en-GB" altLang="en-US" sz="2400">
                <a:solidFill>
                  <a:srgbClr val="262699"/>
                </a:solidFill>
              </a:rPr>
              <a:t>		IEEE-SA Standards Boards Bylaws</a:t>
            </a:r>
          </a:p>
          <a:p>
            <a:pPr marL="742950" lvl="1" indent="-285750">
              <a:lnSpc>
                <a:spcPct val="90000"/>
              </a:lnSpc>
              <a:spcBef>
                <a:spcPct val="20000"/>
              </a:spcBef>
              <a:buFont typeface="Monotype Sorts"/>
              <a:buNone/>
            </a:pPr>
            <a:r>
              <a:rPr lang="en-US" altLang="en-US" sz="2100">
                <a:solidFill>
                  <a:srgbClr val="262699"/>
                </a:solidFill>
              </a:rPr>
              <a:t>		</a:t>
            </a:r>
            <a:r>
              <a:rPr lang="en-US" altLang="en-US" sz="2100" i="1">
                <a:solidFill>
                  <a:srgbClr val="262699"/>
                </a:solidFill>
              </a:rPr>
              <a:t>http://standards.ieee.org/develop/policies/bylaws/sect6-7.html#6</a:t>
            </a:r>
          </a:p>
          <a:p>
            <a:pPr marL="742950" lvl="1" indent="-285750">
              <a:lnSpc>
                <a:spcPct val="90000"/>
              </a:lnSpc>
              <a:spcBef>
                <a:spcPct val="20000"/>
              </a:spcBef>
              <a:buFont typeface="Monotype Sorts"/>
              <a:buNone/>
            </a:pPr>
            <a:r>
              <a:rPr lang="en-GB" altLang="en-US" sz="2400">
                <a:solidFill>
                  <a:srgbClr val="262699"/>
                </a:solidFill>
              </a:rPr>
              <a:t>		IEEE-SA Standards Board Operations Manual</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http://standards.ieee.org/develop/policies/opman/sect6.html#6.3</a:t>
            </a:r>
            <a:endParaRPr lang="en-US" altLang="en-US" sz="2400">
              <a:solidFill>
                <a:srgbClr val="262699"/>
              </a:solidFill>
            </a:endParaRP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Material about the patent policy is available at</a:t>
            </a:r>
            <a:r>
              <a:rPr lang="en-US" altLang="en-US" sz="2400">
                <a:solidFill>
                  <a:srgbClr val="262699"/>
                </a:solidFill>
              </a:rPr>
              <a:t> </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http://standards.ieee.org/about/sasb/patcom/materials.html</a:t>
            </a:r>
          </a:p>
        </p:txBody>
      </p:sp>
      <p:sp>
        <p:nvSpPr>
          <p:cNvPr id="16392" name="Rectangle 9"/>
          <p:cNvSpPr>
            <a:spLocks noChangeArrowheads="1"/>
          </p:cNvSpPr>
          <p:nvPr/>
        </p:nvSpPr>
        <p:spPr bwMode="auto">
          <a:xfrm>
            <a:off x="990600" y="5192713"/>
            <a:ext cx="7239000" cy="979487"/>
          </a:xfrm>
          <a:prstGeom prst="rect">
            <a:avLst/>
          </a:prstGeom>
          <a:noFill/>
          <a:ln w="9525">
            <a:noFill/>
            <a:miter lim="800000"/>
            <a:headEnd/>
            <a:tailEnd/>
          </a:ln>
        </p:spPr>
        <p:txBody>
          <a:bodyPr>
            <a:spAutoFit/>
          </a:body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itchFamily="34" charset="0"/>
            </a:endParaRPr>
          </a:p>
          <a:p>
            <a:pPr algn="ctr">
              <a:lnSpc>
                <a:spcPct val="80000"/>
              </a:lnSpc>
              <a:spcBef>
                <a:spcPct val="20000"/>
              </a:spcBef>
              <a:buClr>
                <a:srgbClr val="CC3300"/>
              </a:buClr>
              <a:buSzPct val="50000"/>
            </a:pPr>
            <a:r>
              <a:rPr lang="en-US" altLang="en-US" b="1">
                <a:solidFill>
                  <a:srgbClr val="000099"/>
                </a:solidFill>
                <a:latin typeface="Arial" pitchFamily="34" charset="0"/>
              </a:rPr>
              <a:t>This slide set is available at https://development.standards.ieee.org/myproject/Public/mytools/mob/slideset.ppt</a:t>
            </a:r>
          </a:p>
        </p:txBody>
      </p:sp>
      <p:sp>
        <p:nvSpPr>
          <p:cNvPr id="11"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p:spPr>
        <p:txBody>
          <a:bodyPr/>
          <a:lstStyle/>
          <a:p>
            <a:r>
              <a:rPr lang="en-US" altLang="en-US"/>
              <a:t>Slide </a:t>
            </a:r>
            <a:fld id="{DE3DBB34-0EB1-437F-AE1E-69F328579F87}" type="slidenum">
              <a:rPr lang="en-US" altLang="en-US"/>
              <a:pPr/>
              <a:t>9</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8438"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1"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33218</TotalTime>
  <Words>2036</Words>
  <Application>Microsoft Office PowerPoint</Application>
  <PresentationFormat>On-screen Show (4:3)</PresentationFormat>
  <Paragraphs>302</Paragraphs>
  <Slides>25</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4" baseType="lpstr">
      <vt:lpstr>Monotype Sorts</vt:lpstr>
      <vt:lpstr>MS PGothic</vt:lpstr>
      <vt:lpstr>MS PGothic</vt:lpstr>
      <vt:lpstr>Arial</vt:lpstr>
      <vt:lpstr>Arial Black</vt:lpstr>
      <vt:lpstr>Helvetica</vt:lpstr>
      <vt:lpstr>Times New Roman</vt:lpstr>
      <vt:lpstr>802-11-Submission</vt:lpstr>
      <vt:lpstr>Document</vt:lpstr>
      <vt:lpstr>TGax Ad Hoc PHY Session Mar 2017 Pre-Meeting Agenda</vt:lpstr>
      <vt:lpstr>IEEE 802.11 TGax Ad Hoc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PHY Adhoc Pre-Meeting Schedule</vt:lpstr>
      <vt:lpstr>PHY Submissions (1)</vt:lpstr>
      <vt:lpstr>PHY Submissions (2)</vt:lpstr>
      <vt:lpstr>Straw-poll 1 (11-7/243r2)</vt:lpstr>
      <vt:lpstr>Straw-poll 2 (11-17/245r2)</vt:lpstr>
      <vt:lpstr>Straw-poll 3 (11-17/242r5)</vt:lpstr>
      <vt:lpstr>Straw-poll 4 (11-17/244r2)</vt:lpstr>
      <vt:lpstr>Straw-poll 5 (11-17/246r0)</vt:lpstr>
      <vt:lpstr>Straw-poll 6 (11-17/247r0)</vt:lpstr>
      <vt:lpstr>Straw-poll 7 (11-17/303r0)</vt:lpstr>
      <vt:lpstr>PowerPoint Presentation</vt:lpstr>
      <vt:lpstr>Straw-poll xxx (11-17/261r1)—will come back addressing 3 remaining CIDs</vt:lpstr>
      <vt:lpstr>Straw-poll xxx (11-17/305r0) —will come back further addressing some CIDs</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Hongyuan Zhang</cp:lastModifiedBy>
  <cp:revision>2026</cp:revision>
  <cp:lastPrinted>1998-02-10T13:28:06Z</cp:lastPrinted>
  <dcterms:created xsi:type="dcterms:W3CDTF">2007-04-17T18:10:23Z</dcterms:created>
  <dcterms:modified xsi:type="dcterms:W3CDTF">2017-03-09T05:33:33Z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