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393" r:id="rId3"/>
    <p:sldId id="324" r:id="rId4"/>
    <p:sldId id="352" r:id="rId5"/>
    <p:sldId id="317" r:id="rId6"/>
    <p:sldId id="544" r:id="rId7"/>
    <p:sldId id="545" r:id="rId8"/>
    <p:sldId id="546" r:id="rId9"/>
    <p:sldId id="547" r:id="rId10"/>
    <p:sldId id="548" r:id="rId11"/>
    <p:sldId id="549" r:id="rId12"/>
    <p:sldId id="433" r:id="rId13"/>
    <p:sldId id="435" r:id="rId14"/>
    <p:sldId id="416" r:id="rId15"/>
    <p:sldId id="550"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87" autoAdjust="0"/>
    <p:restoredTop sz="94660"/>
  </p:normalViewPr>
  <p:slideViewPr>
    <p:cSldViewPr>
      <p:cViewPr varScale="1">
        <p:scale>
          <a:sx n="74" d="100"/>
          <a:sy n="74" d="100"/>
        </p:scale>
        <p:origin x="1266"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876"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Brian Hart (Cisco Systems)</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Brian Hart (Cisco Systems)</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332336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21507"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21508"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21509" name="Rectangle 7"/>
          <p:cNvSpPr>
            <a:spLocks noGrp="1" noChangeArrowheads="1"/>
          </p:cNvSpPr>
          <p:nvPr>
            <p:ph type="sldNum" sz="quarter" idx="5"/>
          </p:nvPr>
        </p:nvSpPr>
        <p:spPr>
          <a:noFill/>
        </p:spPr>
        <p:txBody>
          <a:bodyPr/>
          <a:lstStyle/>
          <a:p>
            <a:r>
              <a:rPr lang="en-US" altLang="en-US"/>
              <a:t>Page </a:t>
            </a:r>
            <a:fld id="{508F1927-16B4-4180-B71F-4D197F6F5849}" type="slidenum">
              <a:rPr lang="en-US" altLang="en-US"/>
              <a:pPr/>
              <a:t>10</a:t>
            </a:fld>
            <a:endParaRPr lang="en-US" altLang="en-US"/>
          </a:p>
        </p:txBody>
      </p:sp>
      <p:sp>
        <p:nvSpPr>
          <p:cNvPr id="21510" name="Rectangle 2"/>
          <p:cNvSpPr>
            <a:spLocks noGrp="1" noRot="1" noChangeAspect="1" noChangeArrowheads="1" noTextEdit="1"/>
          </p:cNvSpPr>
          <p:nvPr>
            <p:ph type="sldImg"/>
          </p:nvPr>
        </p:nvSpPr>
        <p:spPr>
          <a:xfrm>
            <a:off x="1149350" y="696913"/>
            <a:ext cx="4637088" cy="3478212"/>
          </a:xfrm>
          <a:ln/>
        </p:spPr>
      </p:sp>
      <p:sp>
        <p:nvSpPr>
          <p:cNvPr id="21511" name="Rectangle 3"/>
          <p:cNvSpPr>
            <a:spLocks noGrp="1" noChangeArrowheads="1"/>
          </p:cNvSpPr>
          <p:nvPr>
            <p:ph type="body" idx="1"/>
          </p:nvPr>
        </p:nvSpPr>
        <p:spPr>
          <a:xfrm>
            <a:off x="925513" y="4408488"/>
            <a:ext cx="5083175" cy="4175125"/>
          </a:xfrm>
          <a:noFill/>
          <a:ln/>
        </p:spPr>
        <p:txBody>
          <a:bodyPr/>
          <a:lstStyle/>
          <a:p>
            <a:endParaRPr lang="en-GB" altLang="en-US" smtClean="0"/>
          </a:p>
        </p:txBody>
      </p:sp>
    </p:spTree>
    <p:extLst>
      <p:ext uri="{BB962C8B-B14F-4D97-AF65-F5344CB8AC3E}">
        <p14:creationId xmlns:p14="http://schemas.microsoft.com/office/powerpoint/2010/main" val="32523853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395523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4</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dirty="0" smtClean="0"/>
              <a:t>Brian Hart (Cisco Systems)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5</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059241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3315"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3316"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3317" name="Rectangle 7"/>
          <p:cNvSpPr>
            <a:spLocks noGrp="1" noChangeArrowheads="1"/>
          </p:cNvSpPr>
          <p:nvPr>
            <p:ph type="sldNum" sz="quarter" idx="5"/>
          </p:nvPr>
        </p:nvSpPr>
        <p:spPr>
          <a:noFill/>
        </p:spPr>
        <p:txBody>
          <a:bodyPr/>
          <a:lstStyle/>
          <a:p>
            <a:r>
              <a:rPr lang="en-US" altLang="en-US"/>
              <a:t>Page </a:t>
            </a:r>
            <a:fld id="{CFF2C6FD-8CCF-4D49-8113-2F9D19DEED48}" type="slidenum">
              <a:rPr lang="en-US" altLang="en-US"/>
              <a:pPr/>
              <a:t>6</a:t>
            </a:fld>
            <a:endParaRPr lang="en-US" altLang="en-US"/>
          </a:p>
        </p:txBody>
      </p:sp>
      <p:sp>
        <p:nvSpPr>
          <p:cNvPr id="13318"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altLang="en-US" smtClean="0"/>
          </a:p>
        </p:txBody>
      </p:sp>
      <p:sp>
        <p:nvSpPr>
          <p:cNvPr id="13319"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20092797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5363"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5364"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5365" name="Rectangle 7"/>
          <p:cNvSpPr>
            <a:spLocks noGrp="1" noChangeArrowheads="1"/>
          </p:cNvSpPr>
          <p:nvPr>
            <p:ph type="sldNum" sz="quarter" idx="5"/>
          </p:nvPr>
        </p:nvSpPr>
        <p:spPr>
          <a:noFill/>
        </p:spPr>
        <p:txBody>
          <a:bodyPr/>
          <a:lstStyle/>
          <a:p>
            <a:r>
              <a:rPr lang="en-US" altLang="en-US"/>
              <a:t>Page </a:t>
            </a:r>
            <a:fld id="{4E835643-6AD9-4E5B-85E2-A47ACB720E54}" type="slidenum">
              <a:rPr lang="en-US" altLang="en-US"/>
              <a:pPr/>
              <a:t>7</a:t>
            </a:fld>
            <a:endParaRPr lang="en-US" altLang="en-US"/>
          </a:p>
        </p:txBody>
      </p:sp>
      <p:sp>
        <p:nvSpPr>
          <p:cNvPr id="15366" name="Rectangle 2"/>
          <p:cNvSpPr>
            <a:spLocks noGrp="1" noRot="1" noChangeAspect="1" noChangeArrowheads="1" noTextEdit="1"/>
          </p:cNvSpPr>
          <p:nvPr>
            <p:ph type="sldImg"/>
          </p:nvPr>
        </p:nvSpPr>
        <p:spPr>
          <a:xfrm>
            <a:off x="1149350" y="696913"/>
            <a:ext cx="4637088" cy="3478212"/>
          </a:xfrm>
          <a:ln/>
        </p:spPr>
      </p:sp>
      <p:sp>
        <p:nvSpPr>
          <p:cNvPr id="15367" name="Rectangle 3"/>
          <p:cNvSpPr>
            <a:spLocks noGrp="1" noChangeArrowheads="1"/>
          </p:cNvSpPr>
          <p:nvPr>
            <p:ph type="body" idx="1"/>
          </p:nvPr>
        </p:nvSpPr>
        <p:spPr>
          <a:xfrm>
            <a:off x="925513" y="4408488"/>
            <a:ext cx="5083175" cy="4175125"/>
          </a:xfrm>
          <a:noFill/>
          <a:ln/>
        </p:spPr>
        <p:txBody>
          <a:bodyPr/>
          <a:lstStyle/>
          <a:p>
            <a:endParaRPr lang="en-GB" altLang="en-US" smtClean="0"/>
          </a:p>
        </p:txBody>
      </p:sp>
    </p:spTree>
    <p:extLst>
      <p:ext uri="{BB962C8B-B14F-4D97-AF65-F5344CB8AC3E}">
        <p14:creationId xmlns:p14="http://schemas.microsoft.com/office/powerpoint/2010/main" val="18443005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7411"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7412"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7413" name="Rectangle 7"/>
          <p:cNvSpPr>
            <a:spLocks noGrp="1" noChangeArrowheads="1"/>
          </p:cNvSpPr>
          <p:nvPr>
            <p:ph type="sldNum" sz="quarter" idx="5"/>
          </p:nvPr>
        </p:nvSpPr>
        <p:spPr>
          <a:noFill/>
        </p:spPr>
        <p:txBody>
          <a:bodyPr/>
          <a:lstStyle/>
          <a:p>
            <a:r>
              <a:rPr lang="en-US" altLang="en-US"/>
              <a:t>Page </a:t>
            </a:r>
            <a:fld id="{23B8EB1E-FFEA-4B50-BAE6-B1C4AF397FA2}" type="slidenum">
              <a:rPr lang="en-US" altLang="en-US"/>
              <a:pPr/>
              <a:t>8</a:t>
            </a:fld>
            <a:endParaRPr lang="en-US" altLang="en-US"/>
          </a:p>
        </p:txBody>
      </p:sp>
      <p:sp>
        <p:nvSpPr>
          <p:cNvPr id="17414" name="Rectangle 2"/>
          <p:cNvSpPr>
            <a:spLocks noGrp="1" noRot="1" noChangeAspect="1" noChangeArrowheads="1" noTextEdit="1"/>
          </p:cNvSpPr>
          <p:nvPr>
            <p:ph type="sldImg"/>
          </p:nvPr>
        </p:nvSpPr>
        <p:spPr>
          <a:xfrm>
            <a:off x="1154113" y="701675"/>
            <a:ext cx="4625975" cy="3468688"/>
          </a:xfrm>
          <a:ln/>
        </p:spPr>
      </p:sp>
      <p:sp>
        <p:nvSpPr>
          <p:cNvPr id="17415" name="Rectangle 3"/>
          <p:cNvSpPr>
            <a:spLocks noGrp="1" noChangeArrowheads="1"/>
          </p:cNvSpPr>
          <p:nvPr>
            <p:ph type="body" idx="1"/>
          </p:nvPr>
        </p:nvSpPr>
        <p:spPr>
          <a:noFill/>
          <a:ln/>
        </p:spPr>
        <p:txBody>
          <a:bodyPr/>
          <a:lstStyle/>
          <a:p>
            <a:endParaRPr lang="en-US" altLang="en-US" smtClean="0"/>
          </a:p>
        </p:txBody>
      </p:sp>
    </p:spTree>
    <p:extLst>
      <p:ext uri="{BB962C8B-B14F-4D97-AF65-F5344CB8AC3E}">
        <p14:creationId xmlns:p14="http://schemas.microsoft.com/office/powerpoint/2010/main" val="39162957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0" y="0"/>
            <a:ext cx="3005138" cy="463550"/>
          </a:xfrm>
          <a:prstGeom prst="rect">
            <a:avLst/>
          </a:prstGeom>
          <a:noFill/>
        </p:spPr>
        <p:txBody>
          <a:bodyPr/>
          <a:lstStyle/>
          <a:p>
            <a:r>
              <a:rPr lang="en-US" altLang="en-US" smtClean="0">
                <a:ea typeface="MS PGothic" pitchFamily="34" charset="-128"/>
              </a:rPr>
              <a:t>doc.: IEEE 802.11-12/xxxxr0</a:t>
            </a:r>
          </a:p>
        </p:txBody>
      </p:sp>
      <p:sp>
        <p:nvSpPr>
          <p:cNvPr id="19459" name="Rectangle 3"/>
          <p:cNvSpPr>
            <a:spLocks noGrp="1" noChangeArrowheads="1"/>
          </p:cNvSpPr>
          <p:nvPr>
            <p:ph type="dt" sz="quarter" idx="1"/>
          </p:nvPr>
        </p:nvSpPr>
        <p:spPr>
          <a:xfrm>
            <a:off x="3927475" y="0"/>
            <a:ext cx="3005138" cy="463550"/>
          </a:xfrm>
          <a:prstGeom prst="rect">
            <a:avLst/>
          </a:prstGeom>
          <a:noFill/>
        </p:spPr>
        <p:txBody>
          <a:bodyPr/>
          <a:lstStyle/>
          <a:p>
            <a:r>
              <a:rPr lang="en-US" altLang="en-US" smtClean="0">
                <a:ea typeface="MS PGothic" pitchFamily="34" charset="-128"/>
              </a:rPr>
              <a:t>January 2014</a:t>
            </a:r>
          </a:p>
        </p:txBody>
      </p:sp>
      <p:sp>
        <p:nvSpPr>
          <p:cNvPr id="19460" name="Rectangle 6"/>
          <p:cNvSpPr>
            <a:spLocks noGrp="1" noChangeArrowheads="1"/>
          </p:cNvSpPr>
          <p:nvPr>
            <p:ph type="ftr" sz="quarter" idx="4"/>
          </p:nvPr>
        </p:nvSpPr>
        <p:spPr>
          <a:noFill/>
        </p:spPr>
        <p:txBody>
          <a:bodyPr/>
          <a:lstStyle/>
          <a:p>
            <a:pPr lvl="4"/>
            <a:r>
              <a:rPr lang="en-US" altLang="en-US" smtClean="0">
                <a:ea typeface="MS PGothic" pitchFamily="34" charset="-128"/>
              </a:rPr>
              <a:t>Osama Aboul-Magd (Huawei Technologies)</a:t>
            </a:r>
          </a:p>
        </p:txBody>
      </p:sp>
      <p:sp>
        <p:nvSpPr>
          <p:cNvPr id="19461" name="Rectangle 7"/>
          <p:cNvSpPr>
            <a:spLocks noGrp="1" noChangeArrowheads="1"/>
          </p:cNvSpPr>
          <p:nvPr>
            <p:ph type="sldNum" sz="quarter" idx="5"/>
          </p:nvPr>
        </p:nvSpPr>
        <p:spPr>
          <a:noFill/>
        </p:spPr>
        <p:txBody>
          <a:bodyPr/>
          <a:lstStyle/>
          <a:p>
            <a:r>
              <a:rPr lang="en-US" altLang="en-US"/>
              <a:t>Page </a:t>
            </a:r>
            <a:fld id="{B5AFA91C-AF41-4573-9513-4F872F99F4BB}" type="slidenum">
              <a:rPr lang="en-US" altLang="en-US"/>
              <a:pPr/>
              <a:t>9</a:t>
            </a:fld>
            <a:endParaRPr lang="en-US" altLang="en-US"/>
          </a:p>
        </p:txBody>
      </p:sp>
      <p:sp>
        <p:nvSpPr>
          <p:cNvPr id="19462" name="Rectangle 2"/>
          <p:cNvSpPr>
            <a:spLocks noGrp="1" noRot="1" noChangeAspect="1" noChangeArrowheads="1" noTextEdit="1"/>
          </p:cNvSpPr>
          <p:nvPr>
            <p:ph type="sldImg"/>
          </p:nvPr>
        </p:nvSpPr>
        <p:spPr>
          <a:xfrm>
            <a:off x="1154113" y="701675"/>
            <a:ext cx="4625975" cy="3468688"/>
          </a:xfrm>
          <a:ln/>
        </p:spPr>
      </p:sp>
      <p:sp>
        <p:nvSpPr>
          <p:cNvPr id="19463" name="Rectangle 3"/>
          <p:cNvSpPr>
            <a:spLocks noGrp="1" noChangeArrowheads="1"/>
          </p:cNvSpPr>
          <p:nvPr>
            <p:ph type="body" idx="1"/>
          </p:nvPr>
        </p:nvSpPr>
        <p:spPr>
          <a:noFill/>
          <a:ln/>
        </p:spPr>
        <p:txBody>
          <a:bodyPr/>
          <a:lstStyle/>
          <a:p>
            <a:endParaRPr lang="en-US" altLang="en-US" smtClean="0"/>
          </a:p>
        </p:txBody>
      </p:sp>
    </p:spTree>
    <p:extLst>
      <p:ext uri="{BB962C8B-B14F-4D97-AF65-F5344CB8AC3E}">
        <p14:creationId xmlns:p14="http://schemas.microsoft.com/office/powerpoint/2010/main" val="2875688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Sep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
        <p:nvSpPr>
          <p:cNvPr id="7"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
        <p:nvSpPr>
          <p:cNvPr id="8"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r>
              <a:rPr lang="en-US" dirty="0" smtClean="0"/>
              <a:t>) , et al</a:t>
            </a:r>
            <a:endParaRPr lang="en-US" dirty="0"/>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 2017</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
        <p:nvSpPr>
          <p:cNvPr id="8" name="Rectangle 5"/>
          <p:cNvSpPr>
            <a:spLocks noGrp="1" noChangeArrowheads="1"/>
          </p:cNvSpPr>
          <p:nvPr>
            <p:ph type="ftr" sz="quarter" idx="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1222" cy="276999"/>
          </a:xfrm>
          <a:ln/>
        </p:spPr>
        <p:txBody>
          <a:bodyPr/>
          <a:lstStyle>
            <a:lvl1pPr>
              <a:defRPr/>
            </a:lvl1pPr>
          </a:lstStyle>
          <a:p>
            <a:pPr>
              <a:defRPr/>
            </a:pPr>
            <a:r>
              <a:rPr lang="en-US" dirty="0" smtClean="0"/>
              <a:t>Mar 2017</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
        <p:nvSpPr>
          <p:cNvPr id="10" name="Rectangle 5"/>
          <p:cNvSpPr>
            <a:spLocks noGrp="1" noChangeArrowheads="1"/>
          </p:cNvSpPr>
          <p:nvPr>
            <p:ph type="ftr" sz="quarter" idx="13"/>
          </p:nvPr>
        </p:nvSpPr>
        <p:spPr bwMode="auto">
          <a:xfrm>
            <a:off x="7283965" y="6475413"/>
            <a:ext cx="12599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 et al</a:t>
            </a:r>
            <a:endParaRPr lang="en-US" dirty="0"/>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2017</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
        <p:nvSpPr>
          <p:cNvPr id="7" name="Rectangle 5"/>
          <p:cNvSpPr>
            <a:spLocks noGrp="1" noChangeArrowheads="1"/>
          </p:cNvSpPr>
          <p:nvPr>
            <p:ph type="ftr" sz="quarter" idx="3"/>
          </p:nvPr>
        </p:nvSpPr>
        <p:spPr bwMode="auto">
          <a:xfrm>
            <a:off x="7283964" y="6475413"/>
            <a:ext cx="125996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r>
              <a:rPr lang="en-US" dirty="0" smtClean="0"/>
              <a:t>) , et al</a:t>
            </a:r>
            <a:endParaRPr lang="en-US" dirty="0"/>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878446" cy="276999"/>
          </a:xfrm>
          <a:ln/>
        </p:spPr>
        <p:txBody>
          <a:bodyPr/>
          <a:lstStyle>
            <a:lvl1pPr>
              <a:defRPr/>
            </a:lvl1pPr>
          </a:lstStyle>
          <a:p>
            <a:pPr>
              <a:defRPr/>
            </a:pPr>
            <a:r>
              <a:rPr lang="en-US" dirty="0" smtClean="0"/>
              <a:t>Jan 2017</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
        <p:nvSpPr>
          <p:cNvPr id="6" name="Footer Placeholder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et al</a:t>
            </a:r>
            <a:endParaRPr lang="en-US" dirty="0"/>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5122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Mar 2017</a:t>
            </a:r>
            <a:endParaRPr lang="en-US" dirty="0"/>
          </a:p>
        </p:txBody>
      </p:sp>
      <p:sp>
        <p:nvSpPr>
          <p:cNvPr id="1029" name="Rectangle 5"/>
          <p:cNvSpPr>
            <a:spLocks noGrp="1" noChangeArrowheads="1"/>
          </p:cNvSpPr>
          <p:nvPr>
            <p:ph type="ftr" sz="quarter" idx="3"/>
          </p:nvPr>
        </p:nvSpPr>
        <p:spPr bwMode="auto">
          <a:xfrm>
            <a:off x="6899243" y="6475413"/>
            <a:ext cx="164468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 Corp</a:t>
            </a:r>
            <a:r>
              <a:rPr lang="en-US" dirty="0" smtClean="0"/>
              <a:t>.) ,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74147" y="304800"/>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802.11-17/0327r0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Ad Hoc PHY Session Mar 2017 </a:t>
            </a:r>
            <a:r>
              <a:rPr lang="en-US" altLang="en-US" sz="2800" dirty="0" smtClean="0"/>
              <a:t>Pre-Meeting </a:t>
            </a:r>
            <a:r>
              <a:rPr lang="en-US" altLang="en-US" sz="2800" dirty="0" smtClean="0"/>
              <a:t>Agenda</a:t>
            </a:r>
          </a:p>
        </p:txBody>
      </p:sp>
      <p:sp>
        <p:nvSpPr>
          <p:cNvPr id="1031" name="Rectangle 6"/>
          <p:cNvSpPr>
            <a:spLocks noGrp="1" noChangeArrowheads="1"/>
          </p:cNvSpPr>
          <p:nvPr>
            <p:ph type="body" idx="1"/>
          </p:nvPr>
        </p:nvSpPr>
        <p:spPr>
          <a:xfrm>
            <a:off x="685800" y="1828800"/>
            <a:ext cx="7772400" cy="381000"/>
          </a:xfrm>
          <a:noFill/>
        </p:spPr>
        <p:txBody>
          <a:bodyPr/>
          <a:lstStyle/>
          <a:p>
            <a:pPr algn="ctr">
              <a:buFontTx/>
              <a:buNone/>
            </a:pPr>
            <a:r>
              <a:rPr lang="en-US" altLang="en-US" sz="2000" dirty="0" smtClean="0"/>
              <a:t>Date:</a:t>
            </a:r>
            <a:r>
              <a:rPr lang="en-US" altLang="en-US" sz="2000" b="0" dirty="0" smtClean="0"/>
              <a:t> 2017-03-07</a:t>
            </a:r>
          </a:p>
        </p:txBody>
      </p:sp>
      <p:graphicFrame>
        <p:nvGraphicFramePr>
          <p:cNvPr id="1026" name="Object 11"/>
          <p:cNvGraphicFramePr>
            <a:graphicFrameLocks noChangeAspect="1"/>
          </p:cNvGraphicFramePr>
          <p:nvPr>
            <p:extLst>
              <p:ext uri="{D42A27DB-BD31-4B8C-83A1-F6EECF244321}">
                <p14:modId xmlns:p14="http://schemas.microsoft.com/office/powerpoint/2010/main" val="3404596684"/>
              </p:ext>
            </p:extLst>
          </p:nvPr>
        </p:nvGraphicFramePr>
        <p:xfrm>
          <a:off x="652463" y="3419475"/>
          <a:ext cx="8396287" cy="2257425"/>
        </p:xfrm>
        <a:graphic>
          <a:graphicData uri="http://schemas.openxmlformats.org/presentationml/2006/ole">
            <mc:AlternateContent xmlns:mc="http://schemas.openxmlformats.org/markup-compatibility/2006">
              <mc:Choice xmlns:v="urn:schemas-microsoft-com:vml" Requires="v">
                <p:oleObj spid="_x0000_s1061" name="Document" r:id="rId4" imgW="8317019" imgH="2241301" progId="Word.Document.8">
                  <p:embed/>
                </p:oleObj>
              </mc:Choice>
              <mc:Fallback>
                <p:oleObj name="Document" r:id="rId4" imgW="8317019" imgH="2241301" progId="Word.Document.8">
                  <p:embed/>
                  <p:pic>
                    <p:nvPicPr>
                      <p:cNvPr id="0" name="Picture 1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2463" y="3419475"/>
                        <a:ext cx="8396287" cy="2257425"/>
                      </a:xfrm>
                      <a:prstGeom prst="rect">
                        <a:avLst/>
                      </a:prstGeom>
                      <a:noFill/>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032" name="Rectangle 12"/>
          <p:cNvSpPr>
            <a:spLocks noChangeArrowheads="1"/>
          </p:cNvSpPr>
          <p:nvPr/>
        </p:nvSpPr>
        <p:spPr bwMode="auto">
          <a:xfrm>
            <a:off x="685800" y="2362200"/>
            <a:ext cx="44196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2000" b="1" dirty="0" smtClean="0"/>
              <a:t>Authors:</a:t>
            </a:r>
            <a:endParaRPr lang="en-US" altLang="en-US" sz="2000" dirty="0"/>
          </a:p>
        </p:txBody>
      </p:sp>
      <p:sp>
        <p:nvSpPr>
          <p:cNvPr id="8" name="Rectangle 5"/>
          <p:cNvSpPr>
            <a:spLocks noGrp="1" noChangeArrowheads="1"/>
          </p:cNvSpPr>
          <p:nvPr>
            <p:ph type="ftr" sz="quarter" idx="3"/>
          </p:nvPr>
        </p:nvSpPr>
        <p:spPr bwMode="auto">
          <a:xfrm>
            <a:off x="7322437" y="6475413"/>
            <a:ext cx="122148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r>
              <a:rPr lang="en-US" dirty="0" smtClean="0"/>
              <a:t>), et al</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Slide Number Placeholder 4"/>
          <p:cNvSpPr>
            <a:spLocks noGrp="1"/>
          </p:cNvSpPr>
          <p:nvPr>
            <p:ph type="sldNum" sz="quarter" idx="12"/>
          </p:nvPr>
        </p:nvSpPr>
        <p:spPr>
          <a:noFill/>
        </p:spPr>
        <p:txBody>
          <a:bodyPr/>
          <a:lstStyle/>
          <a:p>
            <a:r>
              <a:rPr lang="en-US" altLang="en-US"/>
              <a:t>Slide </a:t>
            </a:r>
            <a:fld id="{649362F1-FD8B-4A7F-A578-92DE50CF8BBA}" type="slidenum">
              <a:rPr lang="en-US" altLang="en-US"/>
              <a:pPr/>
              <a:t>10</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20486"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#4</a:t>
            </a:r>
            <a:endParaRPr lang="en-US" altLang="en-US" sz="2400"/>
          </a:p>
        </p:txBody>
      </p:sp>
      <p:sp>
        <p:nvSpPr>
          <p:cNvPr id="20487" name="Rectangle 4"/>
          <p:cNvSpPr>
            <a:spLocks noChangeArrowheads="1"/>
          </p:cNvSpPr>
          <p:nvPr/>
        </p:nvSpPr>
        <p:spPr bwMode="auto">
          <a:xfrm>
            <a:off x="533400" y="15240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altLang="en-US" sz="700" u="sng">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Tx/>
              <a:buChar char="•"/>
            </a:pPr>
            <a:r>
              <a:rPr lang="en-US" altLang="en-US" sz="1800" b="1">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Tx/>
              <a:buChar char="•"/>
            </a:pPr>
            <a:r>
              <a:rPr lang="en-US" altLang="en-US" sz="140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indent="-228600">
              <a:lnSpc>
                <a:spcPct val="80000"/>
              </a:lnSpc>
              <a:spcBef>
                <a:spcPct val="20000"/>
              </a:spcBef>
              <a:spcAft>
                <a:spcPct val="40000"/>
              </a:spcAft>
              <a:buClr>
                <a:srgbClr val="CC3300"/>
              </a:buClr>
              <a:buSzPct val="50000"/>
              <a:buFont typeface="Arial" pitchFamily="34" charset="0"/>
              <a:buChar char="•"/>
            </a:pPr>
            <a:r>
              <a:rPr lang="en-GB" altLang="en-US" sz="1400">
                <a:solidFill>
                  <a:srgbClr val="000099"/>
                </a:solidFill>
                <a:latin typeface="Arial" pitchFamily="34" charset="0"/>
              </a:rPr>
              <a:t>Technical considerations remain primary focus</a:t>
            </a:r>
            <a:endParaRPr lang="en-US" altLang="en-US" sz="140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altLang="en-US" sz="1000" b="1">
                <a:solidFill>
                  <a:srgbClr val="000099"/>
                </a:solidFill>
                <a:latin typeface="Arial" pitchFamily="34" charset="0"/>
              </a:rPr>
              <a:t>---------------------------------------------------------------   </a:t>
            </a:r>
            <a:endParaRPr lang="en-US" altLang="en-US" b="1">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altLang="en-US" b="1">
                <a:solidFill>
                  <a:srgbClr val="000099"/>
                </a:solidFill>
                <a:latin typeface="Arial" pitchFamily="34" charset="0"/>
              </a:rPr>
              <a:t>See </a:t>
            </a:r>
            <a:r>
              <a:rPr lang="en-US" altLang="en-US" b="1" i="1">
                <a:solidFill>
                  <a:srgbClr val="000099"/>
                </a:solidFill>
                <a:latin typeface="Arial" pitchFamily="34" charset="0"/>
              </a:rPr>
              <a:t>IEEE-SA Standards Board Operations Manual</a:t>
            </a:r>
            <a:r>
              <a:rPr lang="en-US" altLang="en-US" b="1">
                <a:solidFill>
                  <a:srgbClr val="000099"/>
                </a:solidFill>
                <a:latin typeface="Arial" pitchFamily="34" charset="0"/>
              </a:rPr>
              <a:t>, clause 5.3.10 and </a:t>
            </a:r>
            <a:r>
              <a:rPr lang="en-GB" altLang="en-US" b="1">
                <a:solidFill>
                  <a:srgbClr val="000099"/>
                </a:solidFill>
                <a:latin typeface="Arial" pitchFamily="34" charset="0"/>
              </a:rPr>
              <a:t>“Promoting Competition and Innovation: What You Need to Know about the IEEE Standards Association's Antitrust and Competition Policy”</a:t>
            </a:r>
            <a:r>
              <a:rPr lang="en-US" altLang="en-US" b="1">
                <a:solidFill>
                  <a:srgbClr val="000099"/>
                </a:solidFill>
                <a:latin typeface="Arial" pitchFamily="34" charset="0"/>
              </a:rPr>
              <a:t> for more details.</a:t>
            </a:r>
          </a:p>
        </p:txBody>
      </p:sp>
      <p:sp>
        <p:nvSpPr>
          <p:cNvPr id="9" name="页脚占位符 5"/>
          <p:cNvSpPr>
            <a:spLocks noGrp="1"/>
          </p:cNvSpPr>
          <p:nvPr>
            <p:ph type="ftr" sz="quarter" idx="3"/>
          </p:nvPr>
        </p:nvSpPr>
        <p:spPr>
          <a:xfrm>
            <a:off x="7089291" y="6475413"/>
            <a:ext cx="1259961" cy="184666"/>
          </a:xfrm>
        </p:spPr>
        <p:txBody>
          <a:bodyPr/>
          <a:lstStyle/>
          <a:p>
            <a:pPr>
              <a:defRPr/>
            </a:pPr>
            <a:r>
              <a:rPr lang="en-US" dirty="0" smtClean="0"/>
              <a:t>Bo Sun (ZTE</a:t>
            </a:r>
            <a:r>
              <a:rPr lang="en-US" dirty="0"/>
              <a:t>) , et al</a:t>
            </a:r>
            <a:endParaRPr lang="en-US" dirty="0"/>
          </a:p>
        </p:txBody>
      </p:sp>
      <p:sp>
        <p:nvSpPr>
          <p:cNvPr id="10"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723900" y="1676400"/>
            <a:ext cx="7772400" cy="4572000"/>
          </a:xfrm>
        </p:spPr>
        <p:txBody>
          <a:bodyPr/>
          <a:lstStyle/>
          <a:p>
            <a:r>
              <a:rPr lang="en-US" altLang="zh-CN" sz="1600" smtClean="0"/>
              <a:t>All participation in IEEE 802 Working Group meetings is on an individual basis</a:t>
            </a:r>
          </a:p>
          <a:p>
            <a:pPr>
              <a:buFontTx/>
              <a:buNone/>
            </a:pPr>
            <a:r>
              <a:rPr lang="en-GB" sz="1400" i="1" smtClean="0"/>
              <a:t>•     Participants in the IEEE standards development individual process shall act based on their qualifications and experience. (</a:t>
            </a:r>
            <a:r>
              <a:rPr lang="en-GB" sz="1400" i="1" smtClean="0">
                <a:hlinkClick r:id="rId2"/>
              </a:rPr>
              <a:t>https://standards.ieee.org/develop/policies/bylaws/sb_bylaws.pdf</a:t>
            </a:r>
            <a:r>
              <a:rPr lang="en-GB" sz="1400" i="1" smtClean="0"/>
              <a:t>  section 5.2.1)</a:t>
            </a:r>
            <a:endParaRPr lang="en-US" altLang="zh-CN" sz="1400" smtClean="0"/>
          </a:p>
          <a:p>
            <a:pPr>
              <a:buFontTx/>
              <a:buNone/>
            </a:pPr>
            <a:r>
              <a:rPr lang="en-US" altLang="zh-CN" sz="1400" smtClean="0"/>
              <a:t>•    </a:t>
            </a:r>
            <a:r>
              <a:rPr lang="en-US" altLang="zh-CN" sz="1400" i="1" smtClean="0"/>
              <a:t>IEEE 802 </a:t>
            </a:r>
            <a:r>
              <a:rPr lang="en-GB" sz="1400" i="1" smtClean="0"/>
              <a:t>Working Group membership is by individual; “Working Group members shall participate in the consensus process in a manner consistent with their professional expert opinion as individuals, and not as organizational representatives”. (</a:t>
            </a:r>
            <a:r>
              <a:rPr lang="en-GB" sz="1400" i="1" u="sng" smtClean="0">
                <a:hlinkClick r:id="rId3"/>
              </a:rPr>
              <a:t>http://ieee802.org/PNP/approved/IEEE_802_WG_PandP_v19.pdf</a:t>
            </a:r>
            <a:r>
              <a:rPr lang="en-GB" sz="1400" i="1" smtClean="0"/>
              <a:t> section 4.2.1)</a:t>
            </a:r>
            <a:endParaRPr lang="en-US" altLang="zh-CN" sz="1400" smtClean="0"/>
          </a:p>
          <a:p>
            <a:r>
              <a:rPr lang="en-US" altLang="zh-CN" sz="140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altLang="zh-CN" sz="1400" smtClean="0"/>
              <a:t>You shall not direct the actions or votes of any other member of an IEEE 802 Working Group or retaliate against any other member for their actions or votes within IEEE 802 Working Group meetings, see </a:t>
            </a:r>
            <a:r>
              <a:rPr lang="en-US" altLang="zh-CN" sz="1400" u="sng" smtClean="0">
                <a:hlinkClick r:id="rId4"/>
              </a:rPr>
              <a:t>https://standards.ieee.org/develop/policies/bylaws/sb_bylaws.pdf </a:t>
            </a:r>
            <a:r>
              <a:rPr lang="en-US" altLang="zh-CN" sz="1400" smtClean="0"/>
              <a:t> section 5.2.1.3 and </a:t>
            </a:r>
            <a:r>
              <a:rPr lang="en-GB" sz="1400" u="sng" smtClean="0">
                <a:hlinkClick r:id="rId3"/>
              </a:rPr>
              <a:t>http://ieee802.org/PNP/approved/IEEE_802_WG_PandP_v19.pdf</a:t>
            </a:r>
            <a:r>
              <a:rPr lang="en-GB" sz="1400" smtClean="0"/>
              <a:t>  section 3.4.1, list item x</a:t>
            </a:r>
            <a:endParaRPr lang="en-US" altLang="zh-CN" sz="1400" smtClean="0"/>
          </a:p>
          <a:p>
            <a:pPr>
              <a:buFontTx/>
              <a:buNone/>
            </a:pPr>
            <a:r>
              <a:rPr lang="en-US" altLang="zh-CN" sz="1600" smtClean="0"/>
              <a:t>By participating in IEEE 802 meetings, you accept these requirements.  If you do not agree to these policies then you shall not participate.</a:t>
            </a:r>
          </a:p>
          <a:p>
            <a:endParaRPr lang="en-US" altLang="zh-CN" sz="1400" smtClean="0"/>
          </a:p>
        </p:txBody>
      </p:sp>
      <p:sp>
        <p:nvSpPr>
          <p:cNvPr id="22534" name="Slide Number Placeholder 4"/>
          <p:cNvSpPr>
            <a:spLocks noGrp="1"/>
          </p:cNvSpPr>
          <p:nvPr>
            <p:ph type="sldNum" sz="quarter" idx="12"/>
          </p:nvPr>
        </p:nvSpPr>
        <p:spPr>
          <a:noFill/>
        </p:spPr>
        <p:txBody>
          <a:bodyPr/>
          <a:lstStyle/>
          <a:p>
            <a:r>
              <a:rPr lang="en-US" altLang="en-US"/>
              <a:t>Slide </a:t>
            </a:r>
            <a:fld id="{28127B5F-53FB-4BB2-A137-E4010B9105CB}" type="slidenum">
              <a:rPr lang="en-US" altLang="en-US"/>
              <a:pPr/>
              <a:t>11</a:t>
            </a:fld>
            <a:endParaRPr lang="en-US" altLang="en-US"/>
          </a:p>
        </p:txBody>
      </p:sp>
      <p:sp>
        <p:nvSpPr>
          <p:cNvPr id="8"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endParaRPr lang="en-US" dirty="0"/>
          </a:p>
        </p:txBody>
      </p:sp>
      <p:sp>
        <p:nvSpPr>
          <p:cNvPr id="9"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Straw Polls are only allowed during Ad Hoc group meeting // no motions, anyone can vote</a:t>
            </a:r>
          </a:p>
          <a:p>
            <a:r>
              <a:rPr lang="en-US" altLang="en-US" dirty="0" smtClean="0"/>
              <a:t>A straw poll needs to achieves at least 75% to be converted to a motion at the TG level</a:t>
            </a:r>
            <a:r>
              <a:rPr lang="en-US" altLang="en-US" dirty="0" smtClean="0"/>
              <a:t>.</a:t>
            </a:r>
          </a:p>
          <a:p>
            <a:pPr lvl="1"/>
            <a:r>
              <a:rPr lang="en-US" altLang="en-US" dirty="0" smtClean="0">
                <a:solidFill>
                  <a:srgbClr val="FF0000"/>
                </a:solidFill>
              </a:rPr>
              <a:t>Pre-Meeting week: focus on consensus CID resolutions, leave controversial topics in main IEEE meeting</a:t>
            </a:r>
            <a:r>
              <a:rPr lang="en-US" altLang="en-US" dirty="0" smtClean="0"/>
              <a:t>.</a:t>
            </a:r>
            <a:endParaRPr lang="en-US" altLang="en-US" dirty="0" smtClean="0"/>
          </a:p>
          <a:p>
            <a:r>
              <a:rPr lang="en-US" altLang="en-US" dirty="0" smtClean="0"/>
              <a:t>Each Presentation is suggested to have </a:t>
            </a:r>
            <a:r>
              <a:rPr lang="en-US" altLang="en-US" dirty="0" smtClean="0">
                <a:solidFill>
                  <a:srgbClr val="FF0000"/>
                </a:solidFill>
              </a:rPr>
              <a:t>30</a:t>
            </a:r>
            <a:r>
              <a:rPr lang="en-US" altLang="en-US" dirty="0" smtClean="0"/>
              <a:t> minutes including presenting and Q&amp;A.</a:t>
            </a:r>
            <a:endParaRPr lang="en-US" altLang="en-US" dirty="0" smtClean="0"/>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8"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endParaRPr lang="en-US" dirty="0"/>
          </a:p>
        </p:txBody>
      </p:sp>
      <p:sp>
        <p:nvSpPr>
          <p:cNvPr id="9"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PHY </a:t>
            </a:r>
            <a:r>
              <a:rPr lang="en-US" dirty="0" err="1" smtClean="0"/>
              <a:t>Adhoc</a:t>
            </a:r>
            <a:r>
              <a:rPr lang="en-US" dirty="0" smtClean="0"/>
              <a:t> </a:t>
            </a:r>
            <a:r>
              <a:rPr lang="en-US" dirty="0" smtClean="0"/>
              <a:t>Pre-Meeting Schedule</a:t>
            </a:r>
            <a:endParaRPr lang="en-US" dirty="0"/>
          </a:p>
        </p:txBody>
      </p:sp>
      <p:sp>
        <p:nvSpPr>
          <p:cNvPr id="5" name="Slide Number Placeholder 4"/>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6" name="Footer Placeholder 5"/>
          <p:cNvSpPr>
            <a:spLocks noGrp="1"/>
          </p:cNvSpPr>
          <p:nvPr>
            <p:ph type="ftr" sz="quarter" idx="3"/>
          </p:nvPr>
        </p:nvSpPr>
        <p:spPr>
          <a:xfrm>
            <a:off x="7610977" y="6475413"/>
            <a:ext cx="932948" cy="184666"/>
          </a:xfrm>
        </p:spPr>
        <p:txBody>
          <a:bodyPr/>
          <a:lstStyle/>
          <a:p>
            <a:pPr>
              <a:defRPr/>
            </a:pPr>
            <a:r>
              <a:rPr lang="en-US" dirty="0" smtClean="0"/>
              <a:t>Bo Sun (ZTE))</a:t>
            </a:r>
            <a:endParaRPr lang="en-US" dirty="0"/>
          </a:p>
        </p:txBody>
      </p:sp>
      <p:sp>
        <p:nvSpPr>
          <p:cNvPr id="11" name="TextBox 10"/>
          <p:cNvSpPr txBox="1"/>
          <p:nvPr/>
        </p:nvSpPr>
        <p:spPr>
          <a:xfrm>
            <a:off x="642893" y="1600200"/>
            <a:ext cx="8464639" cy="4216539"/>
          </a:xfrm>
          <a:prstGeom prst="rect">
            <a:avLst/>
          </a:prstGeom>
          <a:noFill/>
        </p:spPr>
        <p:txBody>
          <a:bodyPr wrap="square" rtlCol="0">
            <a:spAutoFit/>
          </a:bodyPr>
          <a:lstStyle/>
          <a:p>
            <a:r>
              <a:rPr lang="en-US" sz="1800" b="1" dirty="0"/>
              <a:t>Wednesday, March 8:</a:t>
            </a:r>
          </a:p>
          <a:p>
            <a:r>
              <a:rPr lang="en-US" sz="1800" dirty="0"/>
              <a:t> </a:t>
            </a:r>
            <a:r>
              <a:rPr lang="en-US" sz="1800" dirty="0" smtClean="0"/>
              <a:t>PHY </a:t>
            </a:r>
            <a:r>
              <a:rPr lang="en-US" sz="1800" dirty="0"/>
              <a:t>ad hoc                          10:00 – </a:t>
            </a:r>
            <a:r>
              <a:rPr lang="en-US" sz="1800" dirty="0" smtClean="0"/>
              <a:t>12:00</a:t>
            </a:r>
            <a:endParaRPr lang="en-US" sz="1800" dirty="0"/>
          </a:p>
          <a:p>
            <a:pPr lvl="0"/>
            <a:r>
              <a:rPr lang="en-US" sz="1800" dirty="0" smtClean="0"/>
              <a:t>Lunch</a:t>
            </a:r>
            <a:r>
              <a:rPr lang="en-US" sz="1800" dirty="0"/>
              <a:t>                                    12:00 – 1:00</a:t>
            </a:r>
          </a:p>
          <a:p>
            <a:pPr lvl="0"/>
            <a:r>
              <a:rPr lang="en-US" sz="1800" dirty="0"/>
              <a:t>PHY ad hoc                          1:00 – 6:00 (including one break)</a:t>
            </a:r>
          </a:p>
          <a:p>
            <a:r>
              <a:rPr lang="en-US" sz="1800" dirty="0"/>
              <a:t> </a:t>
            </a:r>
          </a:p>
          <a:p>
            <a:r>
              <a:rPr lang="en-US" sz="1800" b="1" dirty="0"/>
              <a:t>Thursday, March 9:</a:t>
            </a:r>
          </a:p>
          <a:p>
            <a:r>
              <a:rPr lang="en-US" sz="1800" dirty="0"/>
              <a:t> </a:t>
            </a:r>
            <a:r>
              <a:rPr lang="en-US" sz="1800" dirty="0" smtClean="0"/>
              <a:t>PHY </a:t>
            </a:r>
            <a:r>
              <a:rPr lang="en-US" sz="1800" dirty="0"/>
              <a:t>ad hoc                          09:00 – 12:00 (we can start at 8:00 if there is no objection)</a:t>
            </a:r>
          </a:p>
          <a:p>
            <a:pPr lvl="0"/>
            <a:r>
              <a:rPr lang="en-US" sz="1800" dirty="0" smtClean="0"/>
              <a:t>Lunch</a:t>
            </a:r>
            <a:r>
              <a:rPr lang="en-US" sz="1800" dirty="0"/>
              <a:t>                                    12:00 – 1:00</a:t>
            </a:r>
          </a:p>
          <a:p>
            <a:pPr lvl="0"/>
            <a:r>
              <a:rPr lang="en-US" sz="1800" dirty="0"/>
              <a:t>PHY ad hoc                          1:00 – 6:00 (including one break)</a:t>
            </a:r>
          </a:p>
          <a:p>
            <a:r>
              <a:rPr lang="en-US" sz="1800" dirty="0"/>
              <a:t> </a:t>
            </a:r>
          </a:p>
          <a:p>
            <a:r>
              <a:rPr lang="en-US" sz="1800" b="1" dirty="0"/>
              <a:t>Friday, March 10:</a:t>
            </a:r>
          </a:p>
          <a:p>
            <a:r>
              <a:rPr lang="en-US" sz="1800" dirty="0"/>
              <a:t> </a:t>
            </a:r>
            <a:r>
              <a:rPr lang="en-US" sz="1800" dirty="0" smtClean="0"/>
              <a:t>PHY </a:t>
            </a:r>
            <a:r>
              <a:rPr lang="en-US" sz="1800" dirty="0"/>
              <a:t>ad hoc                          09:00 – 12:00 (we can start at 8:00 if there is no objection)</a:t>
            </a:r>
          </a:p>
          <a:p>
            <a:pPr lvl="0"/>
            <a:r>
              <a:rPr lang="en-US" sz="1800" dirty="0" smtClean="0"/>
              <a:t>Lunch</a:t>
            </a:r>
            <a:r>
              <a:rPr lang="en-US" sz="1800" dirty="0"/>
              <a:t>                                    12:00 – 1:00</a:t>
            </a:r>
          </a:p>
          <a:p>
            <a:pPr lvl="0"/>
            <a:r>
              <a:rPr lang="en-US" sz="1800" dirty="0"/>
              <a:t>PHY ad hoc                          1:00 – 4:00 (hard stop)</a:t>
            </a:r>
          </a:p>
          <a:p>
            <a:endParaRPr lang="zh-CN" altLang="en-US" sz="1600" u="sng" dirty="0">
              <a:solidFill>
                <a:srgbClr val="0070C0"/>
              </a:solidFill>
            </a:endParaRPr>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PHY </a:t>
            </a:r>
            <a:r>
              <a:rPr lang="en-US" altLang="en-US" dirty="0" smtClean="0"/>
              <a:t>Submissions (1)</a:t>
            </a:r>
            <a:endParaRPr lang="en-US" altLang="en-US" dirty="0" smtClean="0"/>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14</a:t>
            </a:fld>
            <a:endParaRPr lang="en-US" altLang="en-US"/>
          </a:p>
        </p:txBody>
      </p:sp>
      <p:sp>
        <p:nvSpPr>
          <p:cNvPr id="6" name="TextBox 5"/>
          <p:cNvSpPr txBox="1"/>
          <p:nvPr/>
        </p:nvSpPr>
        <p:spPr>
          <a:xfrm>
            <a:off x="1411288" y="1265953"/>
            <a:ext cx="5867400" cy="1323439"/>
          </a:xfrm>
          <a:prstGeom prst="rect">
            <a:avLst/>
          </a:prstGeom>
          <a:noFill/>
        </p:spPr>
        <p:txBody>
          <a:bodyPr wrap="square" rtlCol="0">
            <a:spAutoFit/>
          </a:bodyPr>
          <a:lstStyle/>
          <a:p>
            <a:r>
              <a:rPr lang="en-US" sz="1600" b="1" dirty="0" smtClean="0"/>
              <a:t>Notes:  </a:t>
            </a:r>
            <a:endParaRPr lang="en-US" sz="1600" b="1" dirty="0" smtClean="0"/>
          </a:p>
          <a:p>
            <a:pPr marL="742950" lvl="1" indent="-285750">
              <a:buFont typeface="Arial" panose="020B0604020202020204" pitchFamily="34" charset="0"/>
              <a:buChar char="•"/>
            </a:pPr>
            <a:r>
              <a:rPr lang="en-US" sz="1600" b="1" dirty="0" smtClean="0">
                <a:solidFill>
                  <a:srgbClr val="00B050"/>
                </a:solidFill>
              </a:rPr>
              <a:t>Docs </a:t>
            </a:r>
            <a:r>
              <a:rPr lang="en-US" sz="1600" b="1" dirty="0" smtClean="0">
                <a:solidFill>
                  <a:srgbClr val="00B050"/>
                </a:solidFill>
              </a:rPr>
              <a:t>in green color have been presented. </a:t>
            </a:r>
          </a:p>
          <a:p>
            <a:pPr lvl="1">
              <a:buFont typeface="Arial" pitchFamily="34" charset="0"/>
              <a:buChar char="•"/>
            </a:pPr>
            <a:r>
              <a:rPr lang="en-US" sz="1600" b="1" dirty="0" smtClean="0">
                <a:solidFill>
                  <a:srgbClr val="FF0000"/>
                </a:solidFill>
              </a:rPr>
              <a:t>    </a:t>
            </a:r>
            <a:r>
              <a:rPr lang="en-US" sz="1600" b="1" dirty="0" smtClean="0">
                <a:solidFill>
                  <a:srgbClr val="FF0000"/>
                </a:solidFill>
              </a:rPr>
              <a:t>Docs in red color have been withdrawn.</a:t>
            </a:r>
          </a:p>
          <a:p>
            <a:pPr lvl="1">
              <a:buFont typeface="Arial" pitchFamily="34" charset="0"/>
              <a:buChar char="•"/>
            </a:pPr>
            <a:r>
              <a:rPr lang="en-US" sz="1600" b="1" dirty="0" smtClean="0"/>
              <a:t>    Docs </a:t>
            </a:r>
            <a:r>
              <a:rPr lang="en-US" sz="1600" b="1" dirty="0" smtClean="0"/>
              <a:t>in black color have NOT been presented.</a:t>
            </a:r>
          </a:p>
          <a:p>
            <a:pPr lvl="1">
              <a:buFont typeface="Arial" pitchFamily="34" charset="0"/>
              <a:buChar char="•"/>
            </a:pPr>
            <a:r>
              <a:rPr lang="en-US" sz="1600" b="1" dirty="0" smtClean="0">
                <a:solidFill>
                  <a:srgbClr val="FFC000"/>
                </a:solidFill>
              </a:rPr>
              <a:t> </a:t>
            </a:r>
            <a:r>
              <a:rPr lang="en-US" sz="1600" b="1" dirty="0" smtClean="0">
                <a:solidFill>
                  <a:srgbClr val="FFC000"/>
                </a:solidFill>
              </a:rPr>
              <a:t>   Docs </a:t>
            </a:r>
            <a:r>
              <a:rPr lang="en-US" sz="1600" b="1" dirty="0" smtClean="0">
                <a:solidFill>
                  <a:srgbClr val="FFC000"/>
                </a:solidFill>
              </a:rPr>
              <a:t>presented but need more discussion or deferred</a:t>
            </a:r>
            <a:endParaRPr lang="en-US" sz="1600" b="1" dirty="0">
              <a:solidFill>
                <a:srgbClr val="FFC000"/>
              </a:solidFill>
            </a:endParaRPr>
          </a:p>
        </p:txBody>
      </p:sp>
      <p:sp>
        <p:nvSpPr>
          <p:cNvPr id="9" name="页脚占位符 5"/>
          <p:cNvSpPr>
            <a:spLocks noGrp="1"/>
          </p:cNvSpPr>
          <p:nvPr>
            <p:ph type="ftr" sz="quarter" idx="3"/>
          </p:nvPr>
        </p:nvSpPr>
        <p:spPr>
          <a:xfrm>
            <a:off x="7662273" y="6475413"/>
            <a:ext cx="881652" cy="184666"/>
          </a:xfrm>
        </p:spPr>
        <p:txBody>
          <a:bodyPr/>
          <a:lstStyle/>
          <a:p>
            <a:pPr>
              <a:defRPr/>
            </a:pPr>
            <a:r>
              <a:rPr lang="en-US" dirty="0" smtClean="0"/>
              <a:t>Bo Sun (ZTE)</a:t>
            </a:r>
            <a:endParaRPr lang="en-US" dirty="0"/>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
        <p:nvSpPr>
          <p:cNvPr id="2" name="Rectangle 1"/>
          <p:cNvSpPr/>
          <p:nvPr/>
        </p:nvSpPr>
        <p:spPr>
          <a:xfrm>
            <a:off x="228600" y="2547244"/>
            <a:ext cx="9046469" cy="3970318"/>
          </a:xfrm>
          <a:prstGeom prst="rect">
            <a:avLst/>
          </a:prstGeom>
        </p:spPr>
        <p:txBody>
          <a:bodyPr wrap="square">
            <a:spAutoFit/>
          </a:bodyPr>
          <a:lstStyle/>
          <a:p>
            <a:pPr marL="171450" indent="-171450">
              <a:buFont typeface="Arial" panose="020B0604020202020204" pitchFamily="34" charset="0"/>
              <a:buChar char="•"/>
            </a:pPr>
            <a:r>
              <a:rPr lang="en-US" sz="1600" dirty="0" smtClean="0"/>
              <a:t>11-17-0243-02-00ax-cr-he-phy-introduction-part-1 (Lochan)</a:t>
            </a:r>
            <a:r>
              <a:rPr lang="en-US" sz="1600" dirty="0"/>
              <a:t> </a:t>
            </a:r>
            <a:r>
              <a:rPr lang="en-US" sz="1600" dirty="0" smtClean="0"/>
              <a:t>– </a:t>
            </a:r>
            <a:r>
              <a:rPr lang="en-US" sz="1600" dirty="0"/>
              <a:t>(1 CID </a:t>
            </a:r>
            <a:r>
              <a:rPr lang="en-US" sz="1600" dirty="0" smtClean="0"/>
              <a:t>left)</a:t>
            </a:r>
            <a:endParaRPr lang="en-US" sz="1600" dirty="0"/>
          </a:p>
          <a:p>
            <a:pPr marL="171450" indent="-171450">
              <a:buFont typeface="Arial" panose="020B0604020202020204" pitchFamily="34" charset="0"/>
              <a:buChar char="•"/>
            </a:pPr>
            <a:r>
              <a:rPr lang="en-US" sz="1600" dirty="0" smtClean="0"/>
              <a:t>11-17-0245-02-00ax-cr-he-phy-introduction-part-2 (Lochan) – (4 </a:t>
            </a:r>
            <a:r>
              <a:rPr lang="en-US" sz="1600" dirty="0"/>
              <a:t>CIDs </a:t>
            </a:r>
            <a:r>
              <a:rPr lang="en-US" sz="1600" dirty="0" smtClean="0"/>
              <a:t>left)</a:t>
            </a:r>
          </a:p>
          <a:p>
            <a:pPr marL="171450" indent="-171450">
              <a:buFont typeface="Arial" panose="020B0604020202020204" pitchFamily="34" charset="0"/>
              <a:buChar char="•"/>
            </a:pPr>
            <a:r>
              <a:rPr lang="en-US" sz="1600" dirty="0" smtClean="0"/>
              <a:t>11-17-0242-05-00ax-cr-he-phy-capabilities-part-2 (Lochan) </a:t>
            </a:r>
            <a:r>
              <a:rPr lang="en-US" sz="1600" dirty="0"/>
              <a:t>– (1 CID </a:t>
            </a:r>
            <a:r>
              <a:rPr lang="en-US" sz="1600" dirty="0" smtClean="0"/>
              <a:t>left)</a:t>
            </a:r>
            <a:endParaRPr lang="en-US" sz="1600" dirty="0"/>
          </a:p>
          <a:p>
            <a:pPr marL="171450" indent="-171450">
              <a:buFont typeface="Arial" panose="020B0604020202020204" pitchFamily="34" charset="0"/>
              <a:buChar char="•"/>
            </a:pPr>
            <a:r>
              <a:rPr lang="en-US" sz="1600" dirty="0" smtClean="0"/>
              <a:t>11-17-0244-02-00ax-cr-he-phy-capabilities-part-3 (Lochan)</a:t>
            </a:r>
            <a:r>
              <a:rPr lang="en-US" sz="1600" dirty="0"/>
              <a:t> – (1 CID </a:t>
            </a:r>
            <a:r>
              <a:rPr lang="en-US" sz="1600" dirty="0" smtClean="0"/>
              <a:t>left)</a:t>
            </a:r>
          </a:p>
          <a:p>
            <a:pPr marL="285750" lvl="0" indent="-285750">
              <a:buFont typeface="Arial" panose="020B0604020202020204" pitchFamily="34" charset="0"/>
              <a:buChar char="•"/>
            </a:pPr>
            <a:r>
              <a:rPr lang="en-US" sz="1600" dirty="0"/>
              <a:t>11-17-0246-00-00ax-cr-he-phy-introduction-part-3 (Lochan) </a:t>
            </a:r>
            <a:r>
              <a:rPr lang="en-US" sz="1600" dirty="0" smtClean="0"/>
              <a:t>–(4 </a:t>
            </a:r>
            <a:r>
              <a:rPr lang="en-US" sz="1600" dirty="0"/>
              <a:t>CIDs </a:t>
            </a:r>
            <a:r>
              <a:rPr lang="en-US" sz="1600" dirty="0" smtClean="0"/>
              <a:t>left)</a:t>
            </a:r>
            <a:endParaRPr lang="en-US" sz="1600" dirty="0"/>
          </a:p>
          <a:p>
            <a:pPr marL="285750" lvl="0" indent="-285750">
              <a:buFont typeface="Arial" panose="020B0604020202020204" pitchFamily="34" charset="0"/>
              <a:buChar char="•"/>
            </a:pPr>
            <a:r>
              <a:rPr lang="en-US" sz="1600" dirty="0"/>
              <a:t>11-17-0247-00-00ax-cr-he-phy-introduction-part-4 (Lochan</a:t>
            </a:r>
            <a:r>
              <a:rPr lang="en-US" sz="1600" dirty="0" smtClean="0"/>
              <a:t>)</a:t>
            </a:r>
            <a:endParaRPr lang="en-US" sz="1600" dirty="0"/>
          </a:p>
          <a:p>
            <a:pPr marL="285750" indent="-285750">
              <a:buFont typeface="Arial" panose="020B0604020202020204" pitchFamily="34" charset="0"/>
              <a:buChar char="•"/>
            </a:pPr>
            <a:r>
              <a:rPr lang="en-US" sz="1600" dirty="0" smtClean="0"/>
              <a:t>11-17-0261-00-00ax-cr-he-phy-transmit-requirements-he-trig-ppdu-part-1 (Lochan)</a:t>
            </a:r>
            <a:endParaRPr lang="en-US" sz="1600" dirty="0"/>
          </a:p>
          <a:p>
            <a:pPr marL="171450" indent="-171450">
              <a:buFont typeface="Arial" panose="020B0604020202020204" pitchFamily="34" charset="0"/>
              <a:buChar char="•"/>
            </a:pPr>
            <a:r>
              <a:rPr lang="en-US" sz="1600" dirty="0" smtClean="0"/>
              <a:t>11-17-0303-00-00ax-cr-he-phy-beamforming-report-information-part-1 (Lochan)</a:t>
            </a:r>
          </a:p>
          <a:p>
            <a:pPr marL="171450" indent="-171450">
              <a:buFont typeface="Arial" panose="020B0604020202020204" pitchFamily="34" charset="0"/>
              <a:buChar char="•"/>
            </a:pPr>
            <a:r>
              <a:rPr lang="en-US" sz="1600" dirty="0"/>
              <a:t>11-17-0305-00-00ax-11ax-comment-resolutions-for-clause-28-3-9 (Yan)</a:t>
            </a:r>
          </a:p>
          <a:p>
            <a:pPr marL="171450" indent="-171450">
              <a:buFont typeface="Arial" panose="020B0604020202020204" pitchFamily="34" charset="0"/>
              <a:buChar char="•"/>
            </a:pPr>
            <a:r>
              <a:rPr lang="en-US" sz="1600" dirty="0" smtClean="0"/>
              <a:t>11-17-0044-01-00ax-NDP-Short-Feedback-Design (Ron)</a:t>
            </a:r>
          </a:p>
          <a:p>
            <a:pPr marL="171450" indent="-171450">
              <a:buFont typeface="Arial" panose="020B0604020202020204" pitchFamily="34" charset="0"/>
              <a:buChar char="•"/>
            </a:pPr>
            <a:r>
              <a:rPr lang="en-US" sz="1600" dirty="0" smtClean="0"/>
              <a:t>11-17-0316-00-00ax-crs-for-clause-28-3-8-and-28-5 (Bin)</a:t>
            </a:r>
          </a:p>
          <a:p>
            <a:pPr marL="171450" indent="-171450">
              <a:buFont typeface="Arial" panose="020B0604020202020204" pitchFamily="34" charset="0"/>
              <a:buChar char="•"/>
            </a:pPr>
            <a:r>
              <a:rPr lang="en-US" sz="1600" dirty="0" smtClean="0"/>
              <a:t>11-17-0329-00-00ax-lb225-comment-resolution-for-cids-for-28-3-11-5-coding (</a:t>
            </a:r>
            <a:r>
              <a:rPr lang="en-US" sz="1600" dirty="0" err="1" smtClean="0"/>
              <a:t>Jianhan</a:t>
            </a:r>
            <a:r>
              <a:rPr lang="en-US" sz="1600" dirty="0" smtClean="0"/>
              <a:t>)</a:t>
            </a:r>
          </a:p>
          <a:p>
            <a:pPr marL="171450" indent="-171450">
              <a:buFont typeface="Arial" panose="020B0604020202020204" pitchFamily="34" charset="0"/>
              <a:buChar char="•"/>
            </a:pPr>
            <a:r>
              <a:rPr lang="en-US" sz="1600" dirty="0" smtClean="0"/>
              <a:t>11-17-0330-00-00ax-lb225-comment-resolution-for-cids-for-3-definitions-acronyms-and-abbreviations (</a:t>
            </a:r>
            <a:r>
              <a:rPr lang="en-US" sz="1600" dirty="0" err="1" smtClean="0"/>
              <a:t>Jianhan</a:t>
            </a:r>
            <a:r>
              <a:rPr lang="en-US" sz="1600" dirty="0" smtClean="0"/>
              <a:t>)</a:t>
            </a:r>
          </a:p>
          <a:p>
            <a:pPr marL="171450" indent="-171450">
              <a:buFont typeface="Arial" panose="020B0604020202020204" pitchFamily="34" charset="0"/>
              <a:buChar char="•"/>
            </a:pPr>
            <a:r>
              <a:rPr lang="en-US" sz="1600" dirty="0" smtClean="0"/>
              <a:t>11-17-0331-00-00ax-lb225-comment-resolution-for-cids-for-28-3-11-9-constellation-mapping (</a:t>
            </a:r>
            <a:r>
              <a:rPr lang="en-US" sz="1600" dirty="0" err="1" smtClean="0"/>
              <a:t>Jianhan</a:t>
            </a:r>
            <a:r>
              <a:rPr lang="en-US" sz="1600" dirty="0" smtClean="0"/>
              <a:t>)</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altLang="en-US" dirty="0"/>
              <a:t>PHY Submissions </a:t>
            </a:r>
            <a:r>
              <a:rPr lang="en-US" altLang="en-US" dirty="0" smtClean="0"/>
              <a:t>(2)</a:t>
            </a:r>
            <a:endParaRPr lang="en-US" dirty="0"/>
          </a:p>
        </p:txBody>
      </p:sp>
      <p:sp>
        <p:nvSpPr>
          <p:cNvPr id="3" name="Date Placeholder 2"/>
          <p:cNvSpPr>
            <a:spLocks noGrp="1"/>
          </p:cNvSpPr>
          <p:nvPr>
            <p:ph type="dt" sz="half" idx="10"/>
          </p:nvPr>
        </p:nvSpPr>
        <p:spPr/>
        <p:txBody>
          <a:bodyPr/>
          <a:lstStyle/>
          <a:p>
            <a:pPr>
              <a:defRPr/>
            </a:pPr>
            <a:r>
              <a:rPr lang="en-US" smtClean="0"/>
              <a:t>Jan 2017</a:t>
            </a:r>
            <a:endParaRPr lang="en-US" dirty="0"/>
          </a:p>
        </p:txBody>
      </p:sp>
      <p:sp>
        <p:nvSpPr>
          <p:cNvPr id="4" name="Slide Number Placeholder 3"/>
          <p:cNvSpPr>
            <a:spLocks noGrp="1"/>
          </p:cNvSpPr>
          <p:nvPr>
            <p:ph type="sldNum" sz="quarter" idx="12"/>
          </p:nvPr>
        </p:nvSpPr>
        <p:spPr/>
        <p:txBody>
          <a:bodyPr/>
          <a:lstStyle/>
          <a:p>
            <a:r>
              <a:rPr lang="en-US" altLang="en-US" smtClean="0"/>
              <a:t>Slide </a:t>
            </a:r>
            <a:fld id="{4D0A5DF6-E439-491E-A6FD-BEBF69AE36C3}" type="slidenum">
              <a:rPr lang="en-US" altLang="en-US" smtClean="0"/>
              <a:pPr/>
              <a:t>15</a:t>
            </a:fld>
            <a:endParaRPr lang="en-US" altLang="en-US"/>
          </a:p>
        </p:txBody>
      </p:sp>
      <p:sp>
        <p:nvSpPr>
          <p:cNvPr id="5" name="Footer Placeholder 4"/>
          <p:cNvSpPr>
            <a:spLocks noGrp="1"/>
          </p:cNvSpPr>
          <p:nvPr>
            <p:ph type="ftr" sz="quarter" idx="3"/>
          </p:nvPr>
        </p:nvSpPr>
        <p:spPr/>
        <p:txBody>
          <a:bodyPr/>
          <a:lstStyle/>
          <a:p>
            <a:pPr>
              <a:defRPr/>
            </a:pPr>
            <a:r>
              <a:rPr lang="en-US" smtClean="0"/>
              <a:t>Bo Sun (ZTE) , et al</a:t>
            </a:r>
            <a:endParaRPr lang="en-US" dirty="0"/>
          </a:p>
        </p:txBody>
      </p:sp>
      <p:sp>
        <p:nvSpPr>
          <p:cNvPr id="6" name="Rectangle 5"/>
          <p:cNvSpPr/>
          <p:nvPr/>
        </p:nvSpPr>
        <p:spPr>
          <a:xfrm>
            <a:off x="390525" y="1447800"/>
            <a:ext cx="8153400" cy="5447645"/>
          </a:xfrm>
          <a:prstGeom prst="rect">
            <a:avLst/>
          </a:prstGeom>
        </p:spPr>
        <p:txBody>
          <a:bodyPr wrap="square">
            <a:spAutoFit/>
          </a:bodyPr>
          <a:lstStyle/>
          <a:p>
            <a:pPr marL="171450" indent="-171450">
              <a:buFont typeface="Arial" panose="020B0604020202020204" pitchFamily="34" charset="0"/>
              <a:buChar char="•"/>
            </a:pPr>
            <a:r>
              <a:rPr lang="en-US" sz="1600" dirty="0"/>
              <a:t>11-17-0332-00-00ax-lb225-comment-resolution-for-cids-for-28-3-10-he-preamble (</a:t>
            </a:r>
            <a:r>
              <a:rPr lang="en-US" sz="1600" dirty="0" err="1"/>
              <a:t>Jianhan</a:t>
            </a:r>
            <a:r>
              <a:rPr lang="en-US" sz="1600" dirty="0"/>
              <a:t>)</a:t>
            </a:r>
          </a:p>
          <a:p>
            <a:pPr marL="171450" indent="-171450">
              <a:buFont typeface="Arial" panose="020B0604020202020204" pitchFamily="34" charset="0"/>
              <a:buChar char="•"/>
            </a:pPr>
            <a:r>
              <a:rPr lang="en-US" sz="1600" dirty="0"/>
              <a:t>11-17-0333-00-00ax-lb225-comment-resolution-for-cids-for-28-3-13-non-ht-duplicate-transmission(</a:t>
            </a:r>
            <a:r>
              <a:rPr lang="en-US" sz="1600" dirty="0" err="1"/>
              <a:t>Jianhan</a:t>
            </a:r>
            <a:r>
              <a:rPr lang="en-US" sz="1600" dirty="0" smtClean="0"/>
              <a:t>)</a:t>
            </a:r>
          </a:p>
          <a:p>
            <a:pPr marL="171450" indent="-171450">
              <a:buFont typeface="Arial" panose="020B0604020202020204" pitchFamily="34" charset="0"/>
              <a:buChar char="•"/>
            </a:pPr>
            <a:r>
              <a:rPr lang="en-US" sz="1600" dirty="0"/>
              <a:t>11-17-0288-00-CRs on HE-SIG-B 28.3.10.8.4-5 part </a:t>
            </a:r>
            <a:r>
              <a:rPr lang="en-US" sz="1600" dirty="0" smtClean="0"/>
              <a:t>1 (</a:t>
            </a:r>
            <a:r>
              <a:rPr lang="en-US" sz="1600" dirty="0" err="1" smtClean="0"/>
              <a:t>Yujin</a:t>
            </a:r>
            <a:r>
              <a:rPr lang="en-US" sz="1600" dirty="0" smtClean="0"/>
              <a:t>)</a:t>
            </a:r>
          </a:p>
          <a:p>
            <a:pPr marL="171450" indent="-171450">
              <a:buFont typeface="Arial" panose="020B0604020202020204" pitchFamily="34" charset="0"/>
              <a:buChar char="•"/>
            </a:pPr>
            <a:r>
              <a:rPr lang="en-US" sz="1600" dirty="0"/>
              <a:t>11-17-0289-00-CRs on HE-SIG-B terminologies on 28.3.10.8.1-3 (</a:t>
            </a:r>
            <a:r>
              <a:rPr lang="en-US" sz="1600" dirty="0" err="1"/>
              <a:t>Yujin</a:t>
            </a:r>
            <a:r>
              <a:rPr lang="en-US" sz="1600" dirty="0"/>
              <a:t>)</a:t>
            </a:r>
          </a:p>
          <a:p>
            <a:pPr marL="171450" indent="-171450">
              <a:buFont typeface="Arial" panose="020B0604020202020204" pitchFamily="34" charset="0"/>
              <a:buChar char="•"/>
            </a:pPr>
            <a:r>
              <a:rPr lang="en-US" sz="1600" dirty="0" smtClean="0"/>
              <a:t>11-17-0299-00- CR-on-HE-SIG-B-28.3.10.8.1 (</a:t>
            </a:r>
            <a:r>
              <a:rPr lang="en-US" sz="1600" dirty="0" err="1"/>
              <a:t>Dongguk</a:t>
            </a:r>
            <a:r>
              <a:rPr lang="en-US" sz="1600" dirty="0"/>
              <a:t> Lim</a:t>
            </a:r>
            <a:r>
              <a:rPr lang="en-US" sz="1600" dirty="0" smtClean="0"/>
              <a:t>)</a:t>
            </a:r>
          </a:p>
          <a:p>
            <a:pPr marL="171450" indent="-171450">
              <a:buFont typeface="Arial" panose="020B0604020202020204" pitchFamily="34" charset="0"/>
              <a:buChar char="•"/>
            </a:pPr>
            <a:r>
              <a:rPr lang="en-US" sz="1600" dirty="0" smtClean="0"/>
              <a:t>11-17-0300-00- CR-on-Clause-28.3.10.1 </a:t>
            </a:r>
            <a:r>
              <a:rPr lang="en-US" sz="1600" dirty="0"/>
              <a:t>(</a:t>
            </a:r>
            <a:r>
              <a:rPr lang="en-US" sz="1600" dirty="0" err="1"/>
              <a:t>Dongguk</a:t>
            </a:r>
            <a:r>
              <a:rPr lang="en-US" sz="1600" dirty="0"/>
              <a:t> Lim</a:t>
            </a:r>
            <a:r>
              <a:rPr lang="en-US" sz="1600" dirty="0" smtClean="0"/>
              <a:t>)</a:t>
            </a:r>
          </a:p>
          <a:p>
            <a:pPr marL="171450" indent="-171450">
              <a:buFont typeface="Arial" panose="020B0604020202020204" pitchFamily="34" charset="0"/>
              <a:buChar char="•"/>
            </a:pPr>
            <a:r>
              <a:rPr lang="en-US" sz="1600" dirty="0" smtClean="0"/>
              <a:t>11-17-0301-00- CR-on-subsection-of-clause-28.3.6 (</a:t>
            </a:r>
            <a:r>
              <a:rPr lang="en-US" sz="1600" dirty="0" err="1" smtClean="0"/>
              <a:t>Dongguk</a:t>
            </a:r>
            <a:r>
              <a:rPr lang="en-US" sz="1600" dirty="0" smtClean="0"/>
              <a:t> </a:t>
            </a:r>
            <a:r>
              <a:rPr lang="en-US" sz="1600" dirty="0"/>
              <a:t>Lim</a:t>
            </a:r>
            <a:r>
              <a:rPr lang="en-US" sz="1600" dirty="0" smtClean="0"/>
              <a:t>)</a:t>
            </a:r>
          </a:p>
          <a:p>
            <a:pPr marL="171450" indent="-171450">
              <a:buFont typeface="Arial" panose="020B0604020202020204" pitchFamily="34" charset="0"/>
              <a:buChar char="•"/>
            </a:pPr>
            <a:r>
              <a:rPr lang="en-US" sz="1600" dirty="0" smtClean="0"/>
              <a:t>11-17-0317-00-CRs-on-Rx-Specification </a:t>
            </a:r>
            <a:r>
              <a:rPr lang="en-US" sz="1600" dirty="0"/>
              <a:t>(Bin)</a:t>
            </a:r>
          </a:p>
          <a:p>
            <a:pPr marL="171450" indent="-171450">
              <a:buFont typeface="Arial" panose="020B0604020202020204" pitchFamily="34" charset="0"/>
              <a:buChar char="•"/>
            </a:pPr>
            <a:r>
              <a:rPr lang="en-US" sz="1600" dirty="0" smtClean="0"/>
              <a:t>11-17-0320-00-CR-for-28.3.7 (</a:t>
            </a:r>
            <a:r>
              <a:rPr lang="en-US" sz="1600" dirty="0" err="1" smtClean="0"/>
              <a:t>Eunsung</a:t>
            </a:r>
            <a:r>
              <a:rPr lang="en-US" sz="1600" dirty="0" smtClean="0"/>
              <a:t> Park)</a:t>
            </a:r>
          </a:p>
          <a:p>
            <a:pPr marL="171450" indent="-171450">
              <a:buFont typeface="Arial" panose="020B0604020202020204" pitchFamily="34" charset="0"/>
              <a:buChar char="•"/>
            </a:pPr>
            <a:r>
              <a:rPr lang="en-US" sz="1600" dirty="0" smtClean="0"/>
              <a:t>11-17-0321-00-CR-for-28.3.10.9 </a:t>
            </a:r>
            <a:r>
              <a:rPr lang="en-US" sz="1600" dirty="0"/>
              <a:t>(</a:t>
            </a:r>
            <a:r>
              <a:rPr lang="en-US" sz="1600" dirty="0" err="1"/>
              <a:t>Eunsung</a:t>
            </a:r>
            <a:r>
              <a:rPr lang="en-US" sz="1600" dirty="0"/>
              <a:t> Park)</a:t>
            </a:r>
          </a:p>
          <a:p>
            <a:pPr marL="171450" indent="-171450">
              <a:buFont typeface="Arial" panose="020B0604020202020204" pitchFamily="34" charset="0"/>
              <a:buChar char="•"/>
            </a:pPr>
            <a:r>
              <a:rPr lang="en-US" sz="1600" dirty="0" smtClean="0"/>
              <a:t>11-17-0328-00-Link-Adaptation-Feedback-for-Combating-Interferences (Feng Jiang)</a:t>
            </a:r>
          </a:p>
          <a:p>
            <a:pPr marL="171450" indent="-171450">
              <a:buFont typeface="Arial" panose="020B0604020202020204" pitchFamily="34" charset="0"/>
              <a:buChar char="•"/>
            </a:pPr>
            <a:r>
              <a:rPr lang="en-US" sz="1600" dirty="0" smtClean="0"/>
              <a:t>11-17-0231-00-00ax-cr-clause-28-3-5 (</a:t>
            </a:r>
            <a:r>
              <a:rPr lang="en-US" sz="1600" dirty="0"/>
              <a:t>Xiaogang)</a:t>
            </a:r>
            <a:endParaRPr lang="en-US" sz="1600" dirty="0" smtClean="0"/>
          </a:p>
          <a:p>
            <a:pPr marL="171450" indent="-171450">
              <a:buFont typeface="Arial" panose="020B0604020202020204" pitchFamily="34" charset="0"/>
              <a:buChar char="•"/>
            </a:pPr>
            <a:r>
              <a:rPr lang="en-US" sz="1600" dirty="0" smtClean="0"/>
              <a:t>11-17-0232-00-00ax-cr-clause-28-3-6 (</a:t>
            </a:r>
            <a:r>
              <a:rPr lang="en-US" sz="1600" dirty="0"/>
              <a:t>Xiaogang)</a:t>
            </a:r>
            <a:endParaRPr lang="en-US" sz="1600" dirty="0" smtClean="0"/>
          </a:p>
          <a:p>
            <a:pPr marL="171450" indent="-171450">
              <a:buFont typeface="Arial" panose="020B0604020202020204" pitchFamily="34" charset="0"/>
              <a:buChar char="•"/>
            </a:pPr>
            <a:r>
              <a:rPr lang="en-US" sz="1600" dirty="0" smtClean="0"/>
              <a:t>11-17-0233-00-00ax-cr-4905 (</a:t>
            </a:r>
            <a:r>
              <a:rPr lang="en-US" sz="1600" dirty="0"/>
              <a:t>Xiaogang</a:t>
            </a:r>
            <a:r>
              <a:rPr lang="en-US" sz="1600" dirty="0" smtClean="0"/>
              <a:t>)</a:t>
            </a:r>
          </a:p>
          <a:p>
            <a:pPr marL="171450" indent="-171450">
              <a:buFont typeface="Arial" panose="020B0604020202020204" pitchFamily="34" charset="0"/>
              <a:buChar char="•"/>
            </a:pPr>
            <a:r>
              <a:rPr lang="en-US" sz="1600" dirty="0"/>
              <a:t>11-17-0290-00-CRs on TX specification (</a:t>
            </a:r>
            <a:r>
              <a:rPr lang="en-US" sz="1600" dirty="0" err="1"/>
              <a:t>Yujin</a:t>
            </a:r>
            <a:r>
              <a:rPr lang="en-US" sz="1600" dirty="0"/>
              <a:t>)</a:t>
            </a:r>
          </a:p>
          <a:p>
            <a:pPr marL="171450" indent="-171450">
              <a:buFont typeface="Arial" panose="020B0604020202020204" pitchFamily="34" charset="0"/>
              <a:buChar char="•"/>
            </a:pPr>
            <a:endParaRPr lang="en-US" sz="1600" dirty="0" smtClean="0"/>
          </a:p>
          <a:p>
            <a:pPr marL="171450" indent="-171450">
              <a:buFont typeface="Arial" panose="020B0604020202020204" pitchFamily="34" charset="0"/>
              <a:buChar char="•"/>
            </a:pPr>
            <a:endParaRPr lang="en-US" sz="1600" dirty="0"/>
          </a:p>
          <a:p>
            <a:pPr marL="171450" indent="-171450">
              <a:buFont typeface="Arial" panose="020B0604020202020204" pitchFamily="34" charset="0"/>
              <a:buChar char="•"/>
            </a:pPr>
            <a:endParaRPr lang="en-US" sz="1600" dirty="0" smtClean="0"/>
          </a:p>
          <a:p>
            <a:pPr marL="171450" indent="-171450">
              <a:buFont typeface="Arial" panose="020B0604020202020204" pitchFamily="34" charset="0"/>
              <a:buChar char="•"/>
            </a:pPr>
            <a:endParaRPr lang="en-US" sz="1600" dirty="0" smtClean="0"/>
          </a:p>
          <a:p>
            <a:pPr marL="171450" indent="-171450">
              <a:buFont typeface="Arial" panose="020B0604020202020204" pitchFamily="34" charset="0"/>
              <a:buChar char="•"/>
            </a:pPr>
            <a:endParaRPr lang="en-US" sz="1600" dirty="0" smtClean="0"/>
          </a:p>
          <a:p>
            <a:endParaRPr lang="en-US" dirty="0"/>
          </a:p>
        </p:txBody>
      </p:sp>
    </p:spTree>
    <p:extLst>
      <p:ext uri="{BB962C8B-B14F-4D97-AF65-F5344CB8AC3E}">
        <p14:creationId xmlns:p14="http://schemas.microsoft.com/office/powerpoint/2010/main" val="35380447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latin typeface="Arial Black" pitchFamily="34" charset="0"/>
              </a:rPr>
              <a:t>IEEE 802.11 </a:t>
            </a:r>
            <a:r>
              <a:rPr lang="en-US" altLang="en-US" dirty="0" err="1" smtClean="0">
                <a:solidFill>
                  <a:srgbClr val="0000FF"/>
                </a:solidFill>
                <a:latin typeface="Arial Black" pitchFamily="34" charset="0"/>
              </a:rPr>
              <a:t>TGax</a:t>
            </a:r>
            <a:r>
              <a:rPr lang="en-US" altLang="en-US" dirty="0" smtClean="0">
                <a:solidFill>
                  <a:srgbClr val="0000FF"/>
                </a:solidFill>
                <a:latin typeface="Arial Black" pitchFamily="34" charset="0"/>
              </a:rPr>
              <a:t> Ad Hoc</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High Efficiency WLAN</a:t>
            </a:r>
            <a:br>
              <a:rPr lang="en-US" altLang="en-US" dirty="0" smtClean="0">
                <a:solidFill>
                  <a:srgbClr val="0000FF"/>
                </a:solidFill>
                <a:latin typeface="Arial Black" pitchFamily="34" charset="0"/>
              </a:rPr>
            </a:br>
            <a:r>
              <a:rPr lang="en-US" altLang="en-US" dirty="0" smtClean="0">
                <a:solidFill>
                  <a:srgbClr val="0000FF"/>
                </a:solidFill>
                <a:latin typeface="Arial Black" pitchFamily="34" charset="0"/>
              </a:rPr>
              <a:t>PHY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latin typeface="Arial" pitchFamily="34" charset="0"/>
            </a:endParaRPr>
          </a:p>
          <a:p>
            <a:pPr algn="ctr">
              <a:lnSpc>
                <a:spcPct val="90000"/>
              </a:lnSpc>
              <a:buFontTx/>
              <a:buNone/>
            </a:pPr>
            <a:r>
              <a:rPr lang="en-US" altLang="en-US" sz="2000" dirty="0" smtClean="0">
                <a:latin typeface="Arial" pitchFamily="34" charset="0"/>
              </a:rPr>
              <a:t>Co-Chairs: </a:t>
            </a:r>
          </a:p>
          <a:p>
            <a:pPr algn="ctr">
              <a:lnSpc>
                <a:spcPct val="90000"/>
              </a:lnSpc>
              <a:buNone/>
            </a:pPr>
            <a:r>
              <a:rPr lang="en-US" altLang="en-US" sz="2000" dirty="0" smtClean="0">
                <a:latin typeface="Arial" pitchFamily="34" charset="0"/>
              </a:rPr>
              <a:t>Bo Sun (ZTE)</a:t>
            </a:r>
          </a:p>
          <a:p>
            <a:pPr algn="ctr">
              <a:lnSpc>
                <a:spcPct val="90000"/>
              </a:lnSpc>
              <a:buFontTx/>
              <a:buNone/>
            </a:pPr>
            <a:r>
              <a:rPr lang="en-US" altLang="en-US" sz="2000" dirty="0" err="1" smtClean="0">
                <a:latin typeface="Arial" pitchFamily="34" charset="0"/>
              </a:rPr>
              <a:t>Jianhan</a:t>
            </a:r>
            <a:r>
              <a:rPr lang="en-US" altLang="en-US" sz="2000" dirty="0" smtClean="0">
                <a:latin typeface="Arial" pitchFamily="34" charset="0"/>
              </a:rPr>
              <a:t> Liu (Mediatek)</a:t>
            </a:r>
          </a:p>
          <a:p>
            <a:pPr algn="ctr">
              <a:lnSpc>
                <a:spcPct val="90000"/>
              </a:lnSpc>
              <a:buFontTx/>
              <a:buNone/>
            </a:pPr>
            <a:r>
              <a:rPr lang="en-US" altLang="en-US" sz="2000" dirty="0" err="1" smtClean="0">
                <a:latin typeface="Arial" pitchFamily="34" charset="0"/>
              </a:rPr>
              <a:t>Hongyuan</a:t>
            </a:r>
            <a:r>
              <a:rPr lang="en-US" altLang="en-US" sz="2000" dirty="0" smtClean="0">
                <a:latin typeface="Arial" pitchFamily="34" charset="0"/>
              </a:rPr>
              <a:t> Zhang (Marvell)</a:t>
            </a:r>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
        <p:nvSpPr>
          <p:cNvPr id="6" name="Footer Placeholder 5"/>
          <p:cNvSpPr>
            <a:spLocks noGrp="1" noChangeArrowheads="1"/>
          </p:cNvSpPr>
          <p:nvPr>
            <p:ph type="ftr" sz="quarter" idx="3"/>
          </p:nvPr>
        </p:nvSpPr>
        <p:spPr bwMode="auto">
          <a:xfrm>
            <a:off x="7322373" y="6475413"/>
            <a:ext cx="1221552" cy="36933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Bo Sun (ZTE</a:t>
            </a:r>
            <a:r>
              <a:rPr lang="en-US" dirty="0" smtClean="0"/>
              <a:t>), </a:t>
            </a:r>
            <a:r>
              <a:rPr lang="en-US" dirty="0"/>
              <a:t>et al</a:t>
            </a:r>
          </a:p>
          <a:p>
            <a:pPr>
              <a:defRPr/>
            </a:pPr>
            <a:endParaRPr lang="en-US" dirty="0"/>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3</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3505200"/>
          </a:xfrm>
        </p:spPr>
        <p:txBody>
          <a:bodyPr/>
          <a:lstStyle/>
          <a:p>
            <a:pPr>
              <a:buFontTx/>
              <a:buNone/>
            </a:pPr>
            <a:endParaRPr lang="en-US" altLang="en-US" sz="2000" dirty="0" smtClean="0"/>
          </a:p>
          <a:p>
            <a:r>
              <a:rPr lang="en-US" altLang="en-US" sz="2000" dirty="0"/>
              <a:t>Call meeting to order </a:t>
            </a:r>
          </a:p>
          <a:p>
            <a:r>
              <a:rPr lang="en-US" altLang="en-US" sz="2000" dirty="0"/>
              <a:t>Patent policy, etc. (Call for Potentially Essential Patents)</a:t>
            </a:r>
          </a:p>
          <a:p>
            <a:r>
              <a:rPr lang="en-US" altLang="en-US" sz="2000" dirty="0" smtClean="0"/>
              <a:t>Review ad hoc rules </a:t>
            </a:r>
          </a:p>
          <a:p>
            <a:r>
              <a:rPr lang="en-US" altLang="en-US" sz="2000" dirty="0" smtClean="0"/>
              <a:t>Set </a:t>
            </a:r>
            <a:r>
              <a:rPr lang="en-US" altLang="en-US" sz="2000" dirty="0"/>
              <a:t>and approve agenda</a:t>
            </a:r>
          </a:p>
          <a:p>
            <a:r>
              <a:rPr lang="en-CA" altLang="en-US" sz="2000" dirty="0" smtClean="0"/>
              <a:t>Comment resolution presentations approved by 802.11ax for presentation this week, and related straw polls</a:t>
            </a:r>
            <a:endParaRPr lang="en-CA" altLang="en-US" sz="1600" dirty="0" smtClean="0"/>
          </a:p>
          <a:p>
            <a:r>
              <a:rPr lang="en-CA" altLang="en-US" sz="2000" dirty="0" smtClean="0"/>
              <a:t>Any other technical presentations </a:t>
            </a:r>
          </a:p>
        </p:txBody>
      </p:sp>
      <p:sp>
        <p:nvSpPr>
          <p:cNvPr id="6" name="矩形 5"/>
          <p:cNvSpPr/>
          <p:nvPr/>
        </p:nvSpPr>
        <p:spPr>
          <a:xfrm>
            <a:off x="7278446" y="6477000"/>
            <a:ext cx="1503938" cy="258532"/>
          </a:xfrm>
          <a:prstGeom prst="rect">
            <a:avLst/>
          </a:prstGeom>
        </p:spPr>
        <p:txBody>
          <a:bodyPr wrap="none">
            <a:spAutoFit/>
          </a:bodyPr>
          <a:lstStyle/>
          <a:p>
            <a:pPr algn="ctr">
              <a:lnSpc>
                <a:spcPct val="90000"/>
              </a:lnSpc>
              <a:buFontTx/>
              <a:buNone/>
            </a:pPr>
            <a:r>
              <a:rPr lang="en-US" altLang="en-US" dirty="0" smtClean="0">
                <a:latin typeface="Arial" pitchFamily="34" charset="0"/>
              </a:rPr>
              <a:t>Bo Sun (ZTE</a:t>
            </a:r>
            <a:r>
              <a:rPr lang="en-US" altLang="en-US" dirty="0" smtClean="0">
                <a:latin typeface="Arial" pitchFamily="34" charset="0"/>
              </a:rPr>
              <a:t>)</a:t>
            </a:r>
            <a:r>
              <a:rPr lang="en-US" dirty="0"/>
              <a:t> , et al</a:t>
            </a:r>
            <a:endParaRPr lang="en-US" altLang="en-US" dirty="0" smtClean="0">
              <a:latin typeface="Arial" pitchFamily="34" charset="0"/>
            </a:endParaRPr>
          </a:p>
        </p:txBody>
      </p:sp>
      <p:sp>
        <p:nvSpPr>
          <p:cNvPr id="8"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4</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4</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dirty="0"/>
              <a:t>Please announce your affiliation when you first address the group during a meeting </a:t>
            </a:r>
            <a:r>
              <a:rPr lang="en-US" altLang="en-US" dirty="0" smtClean="0"/>
              <a:t>slot</a:t>
            </a:r>
          </a:p>
          <a:p>
            <a:r>
              <a:rPr lang="en-US" altLang="en-US" dirty="0"/>
              <a:t>Cell Phones to be silent or Off</a:t>
            </a:r>
          </a:p>
          <a:p>
            <a:r>
              <a:rPr lang="en-US" altLang="en-US" dirty="0" smtClean="0"/>
              <a:t>Register your attendance via </a:t>
            </a:r>
            <a:r>
              <a:rPr lang="en-US" altLang="en-US" dirty="0">
                <a:hlinkClick r:id="rId3"/>
              </a:rPr>
              <a:t>https://imat.ieee.org</a:t>
            </a:r>
            <a:r>
              <a:rPr lang="en-US" altLang="en-US" dirty="0"/>
              <a:t> while on meeting SSID (e.g. </a:t>
            </a:r>
            <a:r>
              <a:rPr lang="en-US" altLang="en-US" dirty="0" err="1"/>
              <a:t>Verilan</a:t>
            </a:r>
            <a:r>
              <a:rPr lang="en-US" altLang="en-US" dirty="0"/>
              <a:t>-secure)</a:t>
            </a:r>
          </a:p>
          <a:p>
            <a:r>
              <a:rPr lang="en-US" altLang="en-US" dirty="0" smtClean="0"/>
              <a:t>Make sure your badges are correct </a:t>
            </a:r>
          </a:p>
          <a:p>
            <a:r>
              <a:rPr lang="en-US" altLang="en-US" dirty="0" smtClean="0"/>
              <a:t>If you plan to make a submission be sure it does not contain company logos or advertising</a:t>
            </a:r>
          </a:p>
          <a:p>
            <a:r>
              <a:rPr lang="en-US" altLang="en-US" dirty="0" smtClean="0"/>
              <a:t>Questions on Voting status, Ballot pool, Access to Reflector, Documentation,  Member</a:t>
            </a:r>
            <a:r>
              <a:rPr lang="en-US" altLang="ja-JP" dirty="0" smtClean="0"/>
              <a:t>’s Area</a:t>
            </a:r>
          </a:p>
          <a:p>
            <a:pPr lvl="1"/>
            <a:r>
              <a:rPr lang="en-US" altLang="en-US" sz="2400" dirty="0" smtClean="0"/>
              <a:t>Contact Jon Rosdahl –  </a:t>
            </a:r>
            <a:r>
              <a:rPr lang="en-US" altLang="en-US" sz="2400" dirty="0" smtClean="0">
                <a:hlinkClick r:id="rId4"/>
              </a:rPr>
              <a:t>jrosdahl@ieee.org</a:t>
            </a:r>
            <a:endParaRPr lang="en-US" altLang="en-US" dirty="0" smtClean="0"/>
          </a:p>
          <a:p>
            <a:pPr lvl="1"/>
            <a:endParaRPr lang="en-US" altLang="en-US" dirty="0" smtClean="0"/>
          </a:p>
        </p:txBody>
      </p:sp>
      <p:sp>
        <p:nvSpPr>
          <p:cNvPr id="9"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endParaRPr lang="en-US" dirty="0"/>
          </a:p>
        </p:txBody>
      </p:sp>
      <p:sp>
        <p:nvSpPr>
          <p:cNvPr id="10"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5</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5" name="Rectangle 4"/>
          <p:cNvSpPr/>
          <p:nvPr/>
        </p:nvSpPr>
        <p:spPr>
          <a:xfrm>
            <a:off x="990600" y="2057400"/>
            <a:ext cx="3021981" cy="523220"/>
          </a:xfrm>
          <a:prstGeom prst="rect">
            <a:avLst/>
          </a:prstGeom>
        </p:spPr>
        <p:txBody>
          <a:bodyPr wrap="none">
            <a:spAutoFit/>
          </a:bodyPr>
          <a:lstStyle/>
          <a:p>
            <a:pPr>
              <a:buFont typeface="Arial" pitchFamily="34" charset="0"/>
              <a:buChar char="•"/>
            </a:pPr>
            <a:r>
              <a:rPr lang="en-US" sz="2800" b="1" dirty="0" smtClean="0"/>
              <a:t>Following 5 slides</a:t>
            </a:r>
          </a:p>
        </p:txBody>
      </p:sp>
      <p:sp>
        <p:nvSpPr>
          <p:cNvPr id="8"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endParaRPr lang="en-US" dirty="0"/>
          </a:p>
        </p:txBody>
      </p:sp>
      <p:sp>
        <p:nvSpPr>
          <p:cNvPr id="9"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Slide Number Placeholder 4"/>
          <p:cNvSpPr>
            <a:spLocks noGrp="1"/>
          </p:cNvSpPr>
          <p:nvPr>
            <p:ph type="sldNum" sz="quarter" idx="12"/>
          </p:nvPr>
        </p:nvSpPr>
        <p:spPr>
          <a:noFill/>
        </p:spPr>
        <p:txBody>
          <a:bodyPr/>
          <a:lstStyle/>
          <a:p>
            <a:r>
              <a:rPr lang="en-US" altLang="en-US"/>
              <a:t>Slide </a:t>
            </a:r>
            <a:fld id="{FDDB0A93-1FD0-4423-87E1-C2C026CAD9F9}" type="slidenum">
              <a:rPr lang="en-US" altLang="en-US"/>
              <a:pPr/>
              <a:t>6</a:t>
            </a:fld>
            <a:endParaRPr lang="en-US" altLang="en-US"/>
          </a:p>
        </p:txBody>
      </p:sp>
      <p:sp>
        <p:nvSpPr>
          <p:cNvPr id="12293"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solidFill>
                  <a:schemeClr val="accent2"/>
                </a:solidFill>
              </a:rPr>
              <a:t>Instructions for the WG Chair</a:t>
            </a:r>
          </a:p>
        </p:txBody>
      </p:sp>
      <p:sp>
        <p:nvSpPr>
          <p:cNvPr id="12294"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 typeface="Monotype Sorts"/>
              <a:buNone/>
            </a:pPr>
            <a:r>
              <a:rPr lang="en-US" altLang="en-US" sz="800" b="0" smtClean="0"/>
              <a:t>	</a:t>
            </a:r>
            <a:r>
              <a:rPr lang="en-US" altLang="en-US" sz="1800" smtClean="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smtClean="0">
                <a:solidFill>
                  <a:schemeClr val="accent2"/>
                </a:solidFill>
              </a:rPr>
              <a:t>Show slides #1 through #4 of this presentation</a:t>
            </a:r>
          </a:p>
          <a:p>
            <a:pPr lvl="1">
              <a:lnSpc>
                <a:spcPct val="80000"/>
              </a:lnSpc>
              <a:buFont typeface="Arial" pitchFamily="34" charset="0"/>
              <a:buChar char="•"/>
            </a:pPr>
            <a:r>
              <a:rPr lang="en-US" altLang="en-US" sz="1400" b="1" smtClean="0">
                <a:solidFill>
                  <a:schemeClr val="accent2"/>
                </a:solidFill>
              </a:rPr>
              <a:t>Advise the WG attendees that:</a:t>
            </a:r>
            <a:r>
              <a:rPr lang="en-US" altLang="en-US" sz="1400" smtClean="0">
                <a:solidFill>
                  <a:schemeClr val="accent2"/>
                </a:solidFill>
              </a:rPr>
              <a:t> </a:t>
            </a:r>
          </a:p>
          <a:p>
            <a:pPr lvl="2">
              <a:lnSpc>
                <a:spcPct val="80000"/>
              </a:lnSpc>
            </a:pPr>
            <a:r>
              <a:rPr lang="en-US" altLang="en-US" sz="1400" smtClean="0">
                <a:solidFill>
                  <a:schemeClr val="accent2"/>
                </a:solidFill>
              </a:rPr>
              <a:t>The IEEE’s patent policy is described in Clause 6 of the </a:t>
            </a:r>
            <a:r>
              <a:rPr lang="en-US" altLang="en-US" sz="1400" i="1" smtClean="0">
                <a:solidFill>
                  <a:schemeClr val="accent2"/>
                </a:solidFill>
              </a:rPr>
              <a:t>IEEE-SA Standards Board Bylaws</a:t>
            </a:r>
            <a:r>
              <a:rPr lang="en-US" altLang="en-US" sz="1400" smtClean="0">
                <a:solidFill>
                  <a:schemeClr val="accent2"/>
                </a:solidFill>
              </a:rPr>
              <a:t>;</a:t>
            </a:r>
          </a:p>
          <a:p>
            <a:pPr lvl="2">
              <a:lnSpc>
                <a:spcPct val="80000"/>
              </a:lnSpc>
            </a:pPr>
            <a:r>
              <a:rPr lang="en-US" altLang="en-US" sz="1400" smtClean="0">
                <a:solidFill>
                  <a:schemeClr val="accent2"/>
                </a:solidFill>
              </a:rPr>
              <a:t>Early identification of patent claims which January be essential for the use of standards under development is strongly encouraged; </a:t>
            </a:r>
          </a:p>
          <a:p>
            <a:pPr lvl="2">
              <a:lnSpc>
                <a:spcPct val="80000"/>
              </a:lnSpc>
            </a:pPr>
            <a:r>
              <a:rPr lang="en-US" altLang="en-US" sz="1400" smtClean="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smtClean="0">
                <a:solidFill>
                  <a:schemeClr val="accent2"/>
                </a:solidFill>
              </a:rPr>
            </a:br>
            <a:endParaRPr lang="en-US" altLang="en-US" sz="1400" smtClean="0">
              <a:solidFill>
                <a:schemeClr val="accent2"/>
              </a:solidFill>
            </a:endParaRPr>
          </a:p>
          <a:p>
            <a:pPr lvl="1">
              <a:lnSpc>
                <a:spcPct val="20000"/>
              </a:lnSpc>
              <a:buFont typeface="Arial" pitchFamily="34" charset="0"/>
              <a:buChar char="•"/>
            </a:pPr>
            <a:r>
              <a:rPr lang="en-US" altLang="en-US" sz="1400" b="1" smtClean="0">
                <a:solidFill>
                  <a:schemeClr val="accent2"/>
                </a:solidFill>
              </a:rPr>
              <a:t>Instruct the WG Secretary to record in the minutes of the relevant WG meeting:</a:t>
            </a:r>
            <a:r>
              <a:rPr lang="en-US" altLang="en-US" sz="900" smtClean="0">
                <a:solidFill>
                  <a:schemeClr val="accent2"/>
                </a:solidFill>
              </a:rPr>
              <a:t> </a:t>
            </a:r>
          </a:p>
          <a:p>
            <a:pPr lvl="2">
              <a:lnSpc>
                <a:spcPct val="80000"/>
              </a:lnSpc>
            </a:pPr>
            <a:r>
              <a:rPr lang="en-US" altLang="en-US" sz="1400" smtClean="0">
                <a:solidFill>
                  <a:schemeClr val="accent2"/>
                </a:solidFill>
              </a:rPr>
              <a:t>That the foregoing information was provided and that slides 1 through 4 (and this slide 0, if applicable) were shown; </a:t>
            </a:r>
          </a:p>
          <a:p>
            <a:pPr lvl="2">
              <a:lnSpc>
                <a:spcPct val="80000"/>
              </a:lnSpc>
            </a:pPr>
            <a:r>
              <a:rPr lang="en-US" altLang="en-US" sz="140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smtClean="0">
              <a:solidFill>
                <a:schemeClr val="accent2"/>
              </a:solidFill>
            </a:endParaRPr>
          </a:p>
          <a:p>
            <a:pPr lvl="1">
              <a:lnSpc>
                <a:spcPct val="80000"/>
              </a:lnSpc>
              <a:spcBef>
                <a:spcPct val="5000"/>
              </a:spcBef>
              <a:buFont typeface="Arial" pitchFamily="34" charset="0"/>
              <a:buChar char="•"/>
            </a:pPr>
            <a:r>
              <a:rPr lang="en-US" altLang="en-US" sz="140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smtClean="0">
                <a:solidFill>
                  <a:schemeClr val="accent2"/>
                </a:solidFill>
              </a:rPr>
              <a:t>It is recommended that the WG chair review the guidance in </a:t>
            </a:r>
            <a:r>
              <a:rPr lang="en-US" altLang="en-US" sz="1400" i="1" smtClean="0">
                <a:solidFill>
                  <a:schemeClr val="accent2"/>
                </a:solidFill>
              </a:rPr>
              <a:t>IEEE-SA Standards Board Operations Manual</a:t>
            </a:r>
            <a:r>
              <a:rPr lang="en-US" altLang="en-US" sz="140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smtClean="0">
              <a:solidFill>
                <a:schemeClr val="accent2"/>
              </a:solidFill>
            </a:endParaRPr>
          </a:p>
          <a:p>
            <a:pPr lvl="1">
              <a:lnSpc>
                <a:spcPct val="80000"/>
              </a:lnSpc>
              <a:spcBef>
                <a:spcPct val="5000"/>
              </a:spcBef>
              <a:buFont typeface="Monotype Sorts"/>
              <a:buNone/>
            </a:pPr>
            <a:r>
              <a:rPr lang="en-US" altLang="en-US" sz="1200" smtClean="0">
                <a:solidFill>
                  <a:schemeClr val="accent2"/>
                </a:solidFill>
              </a:rPr>
              <a:t>	Note: </a:t>
            </a:r>
            <a:r>
              <a:rPr lang="en-US" altLang="en-US" sz="1200" b="1" smtClean="0">
                <a:solidFill>
                  <a:schemeClr val="accent2"/>
                </a:solidFill>
              </a:rPr>
              <a:t>WG</a:t>
            </a:r>
            <a:r>
              <a:rPr lang="en-US" altLang="en-US" sz="120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smtClean="0"/>
          </a:p>
        </p:txBody>
      </p:sp>
      <p:sp>
        <p:nvSpPr>
          <p:cNvPr id="12295" name="Text Box 5"/>
          <p:cNvSpPr txBox="1">
            <a:spLocks noChangeArrowheads="1"/>
          </p:cNvSpPr>
          <p:nvPr/>
        </p:nvSpPr>
        <p:spPr bwMode="auto">
          <a:xfrm>
            <a:off x="1752600" y="6400800"/>
            <a:ext cx="1914525" cy="304800"/>
          </a:xfrm>
          <a:prstGeom prst="rect">
            <a:avLst/>
          </a:prstGeom>
          <a:noFill/>
          <a:ln w="9525">
            <a:noFill/>
            <a:miter lim="800000"/>
            <a:headEnd/>
            <a:tailEnd/>
          </a:ln>
        </p:spPr>
        <p:txBody>
          <a:bodyPr wrap="none">
            <a:spAutoFit/>
          </a:bodyPr>
          <a:lstStyle/>
          <a:p>
            <a:r>
              <a:rPr lang="en-US" altLang="en-US" sz="1400" b="1"/>
              <a:t>(Optional to be shown)</a:t>
            </a:r>
          </a:p>
        </p:txBody>
      </p:sp>
      <p:sp>
        <p:nvSpPr>
          <p:cNvPr id="9"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endParaRPr lang="en-US" dirty="0"/>
          </a:p>
        </p:txBody>
      </p:sp>
      <p:sp>
        <p:nvSpPr>
          <p:cNvPr id="10"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Slide Number Placeholder 4"/>
          <p:cNvSpPr>
            <a:spLocks noGrp="1"/>
          </p:cNvSpPr>
          <p:nvPr>
            <p:ph type="sldNum" sz="quarter" idx="12"/>
          </p:nvPr>
        </p:nvSpPr>
        <p:spPr>
          <a:noFill/>
        </p:spPr>
        <p:txBody>
          <a:bodyPr/>
          <a:lstStyle/>
          <a:p>
            <a:r>
              <a:rPr lang="en-US" altLang="en-US"/>
              <a:t>Slide </a:t>
            </a:r>
            <a:fld id="{08495EE1-B42A-450B-8D38-843966DE57BD}" type="slidenum">
              <a:rPr lang="en-US" altLang="en-US"/>
              <a:pPr/>
              <a:t>7</a:t>
            </a:fld>
            <a:endParaRPr lang="en-US" altLang="en-US"/>
          </a:p>
        </p:txBody>
      </p:sp>
      <p:sp>
        <p:nvSpPr>
          <p:cNvPr id="14341" name="Rectangle 2"/>
          <p:cNvSpPr>
            <a:spLocks noGrp="1" noChangeArrowheads="1"/>
          </p:cNvSpPr>
          <p:nvPr>
            <p:ph type="title"/>
          </p:nvPr>
        </p:nvSpPr>
        <p:spPr>
          <a:xfrm>
            <a:off x="685800" y="685800"/>
            <a:ext cx="7772400" cy="381000"/>
          </a:xfrm>
        </p:spPr>
        <p:txBody>
          <a:bodyPr/>
          <a:lstStyle/>
          <a:p>
            <a:r>
              <a:rPr lang="en-US" altLang="en-US" sz="2800" u="sng" smtClean="0">
                <a:solidFill>
                  <a:schemeClr val="accent2"/>
                </a:solidFill>
              </a:rPr>
              <a:t>Participants, Patents, and Duty to Inform</a:t>
            </a:r>
          </a:p>
        </p:txBody>
      </p:sp>
      <p:sp>
        <p:nvSpPr>
          <p:cNvPr id="1434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altLang="en-US" sz="2000" b="1" u="sng">
              <a:solidFill>
                <a:schemeClr val="tx2"/>
              </a:solidFill>
              <a:latin typeface="Helvetica" pitchFamily="34" charset="0"/>
            </a:endParaRPr>
          </a:p>
        </p:txBody>
      </p:sp>
      <p:sp>
        <p:nvSpPr>
          <p:cNvPr id="14343"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#1</a:t>
            </a:r>
            <a:endParaRPr lang="en-US" altLang="en-US" sz="240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pPr>
            <a:r>
              <a:rPr lang="en-US" altLang="en-US" sz="1600" b="1">
                <a:solidFill>
                  <a:schemeClr val="accent2"/>
                </a:solidFill>
              </a:rPr>
              <a:t>All participants in this meeting have certain obligations under the IEEE-SA Patent Policy. </a:t>
            </a:r>
          </a:p>
          <a:p>
            <a:pPr marL="742950" lvl="1" indent="-285750">
              <a:spcBef>
                <a:spcPct val="20000"/>
              </a:spcBef>
              <a:buFont typeface="Arial"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marL="1085850" lvl="2" indent="-228600">
              <a:spcBef>
                <a:spcPct val="20000"/>
              </a:spcBef>
              <a:buFont typeface="Arial" pitchFamily="34" charset="0"/>
              <a:buChar char="•"/>
            </a:pPr>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marL="1085850" lvl="2" indent="-228600">
              <a:spcBef>
                <a:spcPct val="20000"/>
              </a:spcBef>
              <a:buFont typeface="Arial" pitchFamily="34" charset="0"/>
              <a:buChar char="•"/>
            </a:pPr>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pPr>
            <a:r>
              <a:rPr lang="en-US" altLang="en-US" sz="1600" b="1">
                <a:solidFill>
                  <a:srgbClr val="003399"/>
                </a:solidFill>
              </a:rPr>
              <a:t>Early identification of holders of potential Essential Patent Claims is strongly encouraged</a:t>
            </a:r>
          </a:p>
          <a:p>
            <a:pPr marL="742950" lvl="1" indent="-285750">
              <a:spcBef>
                <a:spcPct val="20000"/>
              </a:spcBef>
              <a:buFont typeface="Arial" pitchFamily="34" charset="0"/>
              <a:buChar char="•"/>
            </a:pPr>
            <a:r>
              <a:rPr lang="en-US" altLang="en-US" sz="1600" b="1">
                <a:solidFill>
                  <a:srgbClr val="003399"/>
                </a:solidFill>
              </a:rPr>
              <a:t>No duty to perform a patent search</a:t>
            </a:r>
            <a:endParaRPr lang="en-US" altLang="en-US" sz="1600"/>
          </a:p>
        </p:txBody>
      </p:sp>
      <p:sp>
        <p:nvSpPr>
          <p:cNvPr id="11" name="页脚占位符 5"/>
          <p:cNvSpPr>
            <a:spLocks noGrp="1"/>
          </p:cNvSpPr>
          <p:nvPr>
            <p:ph type="ftr" sz="quarter" idx="3"/>
          </p:nvPr>
        </p:nvSpPr>
        <p:spPr>
          <a:xfrm>
            <a:off x="7283964" y="6475413"/>
            <a:ext cx="1259961" cy="184666"/>
          </a:xfrm>
        </p:spPr>
        <p:txBody>
          <a:bodyPr/>
          <a:lstStyle/>
          <a:p>
            <a:pPr>
              <a:defRPr/>
            </a:pPr>
            <a:r>
              <a:rPr lang="en-US" dirty="0"/>
              <a:t>Bo Sun (ZTE) , et al</a:t>
            </a:r>
            <a:endParaRPr lang="en-US" dirty="0"/>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Slide Number Placeholder 4"/>
          <p:cNvSpPr>
            <a:spLocks noGrp="1"/>
          </p:cNvSpPr>
          <p:nvPr>
            <p:ph type="sldNum" sz="quarter" idx="12"/>
          </p:nvPr>
        </p:nvSpPr>
        <p:spPr>
          <a:noFill/>
        </p:spPr>
        <p:txBody>
          <a:bodyPr/>
          <a:lstStyle/>
          <a:p>
            <a:r>
              <a:rPr lang="en-US" altLang="en-US"/>
              <a:t>Slide </a:t>
            </a:r>
            <a:fld id="{1FC6ACDF-CD99-4D12-9282-63C2928EFA95}" type="slidenum">
              <a:rPr lang="en-US" altLang="en-US"/>
              <a:pPr/>
              <a:t>8</a:t>
            </a:fld>
            <a:endParaRPr lang="en-US" altLang="en-US"/>
          </a:p>
        </p:txBody>
      </p:sp>
      <p:sp>
        <p:nvSpPr>
          <p:cNvPr id="16389" name="Rectangle 2"/>
          <p:cNvSpPr>
            <a:spLocks noGrp="1" noChangeArrowheads="1"/>
          </p:cNvSpPr>
          <p:nvPr>
            <p:ph type="title"/>
          </p:nvPr>
        </p:nvSpPr>
        <p:spPr/>
        <p:txBody>
          <a:bodyPr/>
          <a:lstStyle/>
          <a:p>
            <a:r>
              <a:rPr lang="en-GB" altLang="en-US" u="sng" smtClean="0">
                <a:solidFill>
                  <a:schemeClr val="accent2"/>
                </a:solidFill>
              </a:rPr>
              <a:t>Patent Related Links</a:t>
            </a:r>
            <a:endParaRPr lang="en-US" altLang="en-US" u="sng" smtClean="0">
              <a:solidFill>
                <a:schemeClr val="accent2"/>
              </a:solidFill>
            </a:endParaRPr>
          </a:p>
        </p:txBody>
      </p:sp>
      <p:sp>
        <p:nvSpPr>
          <p:cNvPr id="16390"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pPr>
            <a:r>
              <a:rPr lang="en-US" altLang="en-US" sz="2400">
                <a:cs typeface="Times New Roman" pitchFamily="18" charset="0"/>
              </a:rPr>
              <a:t>	</a:t>
            </a:r>
            <a:r>
              <a:rPr lang="en-US" altLang="en-US" sz="2400">
                <a:solidFill>
                  <a:srgbClr val="262699"/>
                </a:solidFill>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pPr>
            <a:r>
              <a:rPr lang="en-US" altLang="en-US" sz="2400">
                <a:solidFill>
                  <a:srgbClr val="262699"/>
                </a:solidFill>
                <a:cs typeface="Times New Roman" pitchFamily="18" charset="0"/>
              </a:rPr>
              <a:t>	Patent Policy is stated in these sources:</a:t>
            </a:r>
          </a:p>
          <a:p>
            <a:pPr marL="742950" lvl="1" indent="-285750">
              <a:lnSpc>
                <a:spcPct val="90000"/>
              </a:lnSpc>
              <a:spcBef>
                <a:spcPct val="20000"/>
              </a:spcBef>
              <a:buFont typeface="Monotype Sorts"/>
              <a:buNone/>
            </a:pPr>
            <a:r>
              <a:rPr lang="en-GB" altLang="en-US" sz="2400">
                <a:solidFill>
                  <a:srgbClr val="262699"/>
                </a:solidFill>
              </a:rPr>
              <a:t>		IEEE-SA Standards Boards Bylaws</a:t>
            </a:r>
          </a:p>
          <a:p>
            <a:pPr marL="742950" lvl="1" indent="-285750">
              <a:lnSpc>
                <a:spcPct val="90000"/>
              </a:lnSpc>
              <a:spcBef>
                <a:spcPct val="20000"/>
              </a:spcBef>
              <a:buFont typeface="Monotype Sorts"/>
              <a:buNone/>
            </a:pPr>
            <a:r>
              <a:rPr lang="en-US" altLang="en-US" sz="2100">
                <a:solidFill>
                  <a:srgbClr val="262699"/>
                </a:solidFill>
              </a:rPr>
              <a:t>		</a:t>
            </a:r>
            <a:r>
              <a:rPr lang="en-US" altLang="en-US" sz="2100" i="1">
                <a:solidFill>
                  <a:srgbClr val="262699"/>
                </a:solidFill>
              </a:rPr>
              <a:t>http://standards.ieee.org/develop/policies/bylaws/sect6-7.html#6</a:t>
            </a:r>
          </a:p>
          <a:p>
            <a:pPr marL="742950" lvl="1" indent="-285750">
              <a:lnSpc>
                <a:spcPct val="90000"/>
              </a:lnSpc>
              <a:spcBef>
                <a:spcPct val="20000"/>
              </a:spcBef>
              <a:buFont typeface="Monotype Sorts"/>
              <a:buNone/>
            </a:pPr>
            <a:r>
              <a:rPr lang="en-GB" altLang="en-US" sz="2400">
                <a:solidFill>
                  <a:srgbClr val="262699"/>
                </a:solidFill>
              </a:rPr>
              <a:t>		IEEE-SA Standards Board Operations Manual</a:t>
            </a:r>
          </a:p>
          <a:p>
            <a:pPr marL="742950" lvl="1" indent="-285750">
              <a:lnSpc>
                <a:spcPct val="90000"/>
              </a:lnSpc>
              <a:spcBef>
                <a:spcPct val="20000"/>
              </a:spcBef>
              <a:buFont typeface="Monotype Sorts"/>
              <a:buNone/>
            </a:pPr>
            <a:r>
              <a:rPr lang="en-US" altLang="en-US" sz="2400">
                <a:solidFill>
                  <a:srgbClr val="262699"/>
                </a:solidFill>
              </a:rPr>
              <a:t>		</a:t>
            </a:r>
            <a:r>
              <a:rPr lang="en-US" altLang="en-US" sz="2100" i="1">
                <a:solidFill>
                  <a:srgbClr val="262699"/>
                </a:solidFill>
              </a:rPr>
              <a:t>http://standards.ieee.org/develop/policies/opman/sect6.html#6.3</a:t>
            </a:r>
            <a:endParaRPr lang="en-US" altLang="en-US" sz="2400">
              <a:solidFill>
                <a:srgbClr val="262699"/>
              </a:solidFill>
            </a:endParaRPr>
          </a:p>
          <a:p>
            <a:pPr marL="742950" lvl="1" indent="-285750">
              <a:lnSpc>
                <a:spcPct val="90000"/>
              </a:lnSpc>
              <a:spcBef>
                <a:spcPct val="20000"/>
              </a:spcBef>
              <a:buFont typeface="Monotype Sorts"/>
              <a:buNone/>
            </a:pPr>
            <a:r>
              <a:rPr lang="en-US" altLang="en-US" sz="2400">
                <a:solidFill>
                  <a:srgbClr val="262699"/>
                </a:solidFill>
                <a:cs typeface="Times New Roman" pitchFamily="18" charset="0"/>
              </a:rPr>
              <a:t>	Material about the patent policy is available at</a:t>
            </a:r>
            <a:r>
              <a:rPr lang="en-US" altLang="en-US" sz="2400">
                <a:solidFill>
                  <a:srgbClr val="262699"/>
                </a:solidFill>
              </a:rPr>
              <a:t> </a:t>
            </a:r>
          </a:p>
          <a:p>
            <a:pPr marL="742950" lvl="1" indent="-285750">
              <a:lnSpc>
                <a:spcPct val="90000"/>
              </a:lnSpc>
              <a:spcBef>
                <a:spcPct val="20000"/>
              </a:spcBef>
              <a:buFont typeface="Monotype Sorts"/>
              <a:buNone/>
            </a:pPr>
            <a:r>
              <a:rPr lang="en-US" altLang="en-US" sz="2400">
                <a:solidFill>
                  <a:srgbClr val="262699"/>
                </a:solidFill>
              </a:rPr>
              <a:t>		</a:t>
            </a:r>
            <a:r>
              <a:rPr lang="en-US" altLang="en-US" sz="2100" i="1">
                <a:solidFill>
                  <a:srgbClr val="262699"/>
                </a:solidFill>
              </a:rPr>
              <a:t>http://standards.ieee.org/about/sasb/patcom/materials.html</a:t>
            </a:r>
          </a:p>
        </p:txBody>
      </p:sp>
      <p:sp>
        <p:nvSpPr>
          <p:cNvPr id="16392" name="Rectangle 9"/>
          <p:cNvSpPr>
            <a:spLocks noChangeArrowheads="1"/>
          </p:cNvSpPr>
          <p:nvPr/>
        </p:nvSpPr>
        <p:spPr bwMode="auto">
          <a:xfrm>
            <a:off x="990600" y="5192713"/>
            <a:ext cx="7239000" cy="979487"/>
          </a:xfrm>
          <a:prstGeom prst="rect">
            <a:avLst/>
          </a:prstGeom>
          <a:noFill/>
          <a:ln w="9525">
            <a:noFill/>
            <a:miter lim="800000"/>
            <a:headEnd/>
            <a:tailEnd/>
          </a:ln>
        </p:spPr>
        <p:txBody>
          <a:bodyPr>
            <a:spAutoFit/>
          </a:bodyPr>
          <a:lstStyle/>
          <a:p>
            <a:r>
              <a:rPr lang="en-US" altLang="en-US" b="1">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itchFamily="34" charset="0"/>
            </a:endParaRPr>
          </a:p>
          <a:p>
            <a:pPr algn="ctr">
              <a:lnSpc>
                <a:spcPct val="80000"/>
              </a:lnSpc>
              <a:spcBef>
                <a:spcPct val="20000"/>
              </a:spcBef>
              <a:buClr>
                <a:srgbClr val="CC3300"/>
              </a:buClr>
              <a:buSzPct val="50000"/>
            </a:pPr>
            <a:r>
              <a:rPr lang="en-US" altLang="en-US" b="1">
                <a:solidFill>
                  <a:srgbClr val="000099"/>
                </a:solidFill>
                <a:latin typeface="Arial" pitchFamily="34" charset="0"/>
              </a:rPr>
              <a:t>This slide set is available at https://development.standards.ieee.org/myproject/Public/mytools/mob/slideset.ppt</a:t>
            </a:r>
          </a:p>
        </p:txBody>
      </p:sp>
      <p:sp>
        <p:nvSpPr>
          <p:cNvPr id="11"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endParaRPr lang="en-US" dirty="0"/>
          </a:p>
        </p:txBody>
      </p:sp>
      <p:sp>
        <p:nvSpPr>
          <p:cNvPr id="12"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Slide Number Placeholder 4"/>
          <p:cNvSpPr>
            <a:spLocks noGrp="1"/>
          </p:cNvSpPr>
          <p:nvPr>
            <p:ph type="sldNum" sz="quarter" idx="12"/>
          </p:nvPr>
        </p:nvSpPr>
        <p:spPr>
          <a:noFill/>
        </p:spPr>
        <p:txBody>
          <a:bodyPr/>
          <a:lstStyle/>
          <a:p>
            <a:r>
              <a:rPr lang="en-US" altLang="en-US"/>
              <a:t>Slide </a:t>
            </a:r>
            <a:fld id="{DE3DBB34-0EB1-437F-AE1E-69F328579F87}" type="slidenum">
              <a:rPr lang="en-US" altLang="en-US"/>
              <a:pPr/>
              <a:t>9</a:t>
            </a:fld>
            <a:endParaRPr lang="en-US" altLang="en-US"/>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8438"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10" name="页脚占位符 5"/>
          <p:cNvSpPr>
            <a:spLocks noGrp="1"/>
          </p:cNvSpPr>
          <p:nvPr>
            <p:ph type="ftr" sz="quarter" idx="3"/>
          </p:nvPr>
        </p:nvSpPr>
        <p:spPr>
          <a:xfrm>
            <a:off x="7283964" y="6475413"/>
            <a:ext cx="1259961" cy="184666"/>
          </a:xfrm>
        </p:spPr>
        <p:txBody>
          <a:bodyPr/>
          <a:lstStyle/>
          <a:p>
            <a:pPr>
              <a:defRPr/>
            </a:pPr>
            <a:r>
              <a:rPr lang="en-US" dirty="0" smtClean="0"/>
              <a:t>Bo Sun (ZTE</a:t>
            </a:r>
            <a:r>
              <a:rPr lang="en-US" dirty="0"/>
              <a:t>) , et al</a:t>
            </a:r>
            <a:endParaRPr lang="en-US" dirty="0"/>
          </a:p>
        </p:txBody>
      </p:sp>
      <p:sp>
        <p:nvSpPr>
          <p:cNvPr id="11" name="Rectangle 4"/>
          <p:cNvSpPr>
            <a:spLocks noGrp="1" noChangeArrowheads="1"/>
          </p:cNvSpPr>
          <p:nvPr>
            <p:ph type="dt" sz="quarter" idx="10"/>
          </p:nvPr>
        </p:nvSpPr>
        <p:spPr>
          <a:xfrm>
            <a:off x="696913" y="332601"/>
            <a:ext cx="9512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Mar 2017</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32561</TotalTime>
  <Words>1298</Words>
  <Application>Microsoft Office PowerPoint</Application>
  <PresentationFormat>On-screen Show (4:3)</PresentationFormat>
  <Paragraphs>232</Paragraphs>
  <Slides>15</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4" baseType="lpstr">
      <vt:lpstr>Monotype Sorts</vt:lpstr>
      <vt:lpstr>MS PGothic</vt:lpstr>
      <vt:lpstr>MS PGothic</vt:lpstr>
      <vt:lpstr>Arial</vt:lpstr>
      <vt:lpstr>Arial Black</vt:lpstr>
      <vt:lpstr>Helvetica</vt:lpstr>
      <vt:lpstr>Times New Roman</vt:lpstr>
      <vt:lpstr>802-11-Submission</vt:lpstr>
      <vt:lpstr>Document</vt:lpstr>
      <vt:lpstr>TGax Ad Hoc PHY Session Mar 2017 Pre-Meeting Agenda</vt:lpstr>
      <vt:lpstr>IEEE 802.11 TGax Ad Hoc High Efficiency WLAN PHY Ad Hoc</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Ad Hoc Groups Operation</vt:lpstr>
      <vt:lpstr>TGax PHY Adhoc Pre-Meeting Schedule</vt:lpstr>
      <vt:lpstr>PHY Submissions (1)</vt:lpstr>
      <vt:lpstr>PHY Submissions (2)</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Hongyuan Zhang</cp:lastModifiedBy>
  <cp:revision>1994</cp:revision>
  <cp:lastPrinted>1998-02-10T13:28:06Z</cp:lastPrinted>
  <dcterms:created xsi:type="dcterms:W3CDTF">2007-04-17T18:10:23Z</dcterms:created>
  <dcterms:modified xsi:type="dcterms:W3CDTF">2017-03-08T18:33:24Z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