
<file path=[Content_Types].xml><?xml version="1.0" encoding="utf-8"?>
<Types xmlns="http://schemas.openxmlformats.org/package/2006/content-types">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317" r:id="rId3"/>
    <p:sldId id="302" r:id="rId4"/>
    <p:sldId id="303" r:id="rId5"/>
    <p:sldId id="304" r:id="rId6"/>
    <p:sldId id="305" r:id="rId7"/>
    <p:sldId id="306" r:id="rId8"/>
    <p:sldId id="307" r:id="rId9"/>
    <p:sldId id="338" r:id="rId10"/>
    <p:sldId id="334" r:id="rId11"/>
    <p:sldId id="325" r:id="rId12"/>
    <p:sldId id="308" r:id="rId13"/>
    <p:sldId id="309" r:id="rId14"/>
    <p:sldId id="329" r:id="rId15"/>
    <p:sldId id="330" r:id="rId16"/>
    <p:sldId id="331" r:id="rId17"/>
    <p:sldId id="320" r:id="rId18"/>
    <p:sldId id="321" r:id="rId19"/>
    <p:sldId id="327" r:id="rId20"/>
    <p:sldId id="328" r:id="rId21"/>
    <p:sldId id="287" r:id="rId22"/>
    <p:sldId id="318" r:id="rId23"/>
    <p:sldId id="339" r:id="rId24"/>
    <p:sldId id="333" r:id="rId25"/>
    <p:sldId id="314" r:id="rId26"/>
    <p:sldId id="315" r:id="rId27"/>
    <p:sldId id="316" r:id="rId2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Yee (易志熹)" initials="JY(" lastIdx="1" clrIdx="0">
    <p:extLst>
      <p:ext uri="{19B8F6BF-5375-455C-9EA6-DF929625EA0E}">
        <p15:presenceInfo xmlns="" xmlns:p15="http://schemas.microsoft.com/office/powerpoint/2012/main" userId="S-1-5-21-1711831044-1024940897-1435325219-180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FF"/>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73" d="100"/>
          <a:sy n="73" d="100"/>
        </p:scale>
        <p:origin x="-1284" y="-90"/>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zh-TW" dirty="0" smtClean="0"/>
              <a:t>September</a:t>
            </a:r>
            <a:r>
              <a:rPr lang="en-US" dirty="0" smtClean="0"/>
              <a:t> 2017</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zh-TW" dirty="0" smtClean="0"/>
              <a:t>September</a:t>
            </a:r>
            <a:r>
              <a:rPr lang="en-US" dirty="0" smtClean="0"/>
              <a:t> 2017</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802.11-17/0308r5</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altLang="zh-TW" dirty="0" smtClean="0"/>
              <a:t>September</a:t>
            </a:r>
            <a:r>
              <a:rPr lang="en-US" dirty="0" smtClean="0"/>
              <a:t> 2017</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BSS Load Information Element for 11ax</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2017-09-10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nvGraphicFramePr>
        <p:xfrm>
          <a:off x="928688" y="2816225"/>
          <a:ext cx="7453312" cy="3397174"/>
        </p:xfrm>
        <a:graphic>
          <a:graphicData uri="http://schemas.openxmlformats.org/presentationml/2006/ole">
            <p:oleObj spid="_x0000_s1334" name="Document" r:id="rId4" imgW="8475874" imgH="3877351"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a:stretch>
            <a:fillRect/>
          </a:stretch>
        </p:blipFill>
        <p:spPr bwMode="auto">
          <a:xfrm>
            <a:off x="685800" y="2286000"/>
            <a:ext cx="3624349" cy="1742348"/>
          </a:xfrm>
          <a:prstGeom prst="rect">
            <a:avLst/>
          </a:prstGeom>
          <a:noFill/>
          <a:ln w="9525">
            <a:noFill/>
            <a:miter lim="800000"/>
            <a:headEnd/>
            <a:tailEnd/>
          </a:ln>
        </p:spPr>
      </p:pic>
      <p:sp>
        <p:nvSpPr>
          <p:cNvPr id="7" name="Title 6"/>
          <p:cNvSpPr>
            <a:spLocks noGrp="1"/>
          </p:cNvSpPr>
          <p:nvPr>
            <p:ph type="title"/>
          </p:nvPr>
        </p:nvSpPr>
        <p:spPr>
          <a:xfrm>
            <a:off x="685800" y="762000"/>
            <a:ext cx="7772400" cy="762000"/>
          </a:xfrm>
        </p:spPr>
        <p:txBody>
          <a:bodyPr/>
          <a:lstStyle/>
          <a:p>
            <a:r>
              <a:rPr lang="en-US" altLang="zh-TW" dirty="0" smtClean="0"/>
              <a:t>Example of Available RU of Spatial Streams</a:t>
            </a:r>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a:t>
            </a:r>
            <a:r>
              <a:rPr lang="en-US" dirty="0" smtClean="0"/>
              <a:t>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
        <p:nvSpPr>
          <p:cNvPr id="10" name="TextBox 9"/>
          <p:cNvSpPr txBox="1"/>
          <p:nvPr/>
        </p:nvSpPr>
        <p:spPr>
          <a:xfrm>
            <a:off x="990600" y="1828800"/>
            <a:ext cx="1988686" cy="584775"/>
          </a:xfrm>
          <a:prstGeom prst="rect">
            <a:avLst/>
          </a:prstGeom>
          <a:noFill/>
        </p:spPr>
        <p:txBody>
          <a:bodyPr wrap="none" rtlCol="0">
            <a:spAutoFit/>
          </a:bodyPr>
          <a:lstStyle/>
          <a:p>
            <a:r>
              <a:rPr lang="en-US" altLang="zh-TW" sz="1600" dirty="0" smtClean="0">
                <a:solidFill>
                  <a:srgbClr val="92D050"/>
                </a:solidFill>
              </a:rPr>
              <a:t>█  </a:t>
            </a:r>
            <a:r>
              <a:rPr lang="en-US" altLang="zh-TW" sz="1600" dirty="0" smtClean="0"/>
              <a:t>Available Capacity</a:t>
            </a:r>
          </a:p>
          <a:p>
            <a:r>
              <a:rPr lang="en-US" altLang="zh-TW" sz="1600" dirty="0" smtClean="0">
                <a:solidFill>
                  <a:schemeClr val="tx1">
                    <a:lumMod val="50000"/>
                    <a:lumOff val="50000"/>
                  </a:schemeClr>
                </a:solidFill>
              </a:rPr>
              <a:t>█</a:t>
            </a:r>
            <a:r>
              <a:rPr lang="en-US" altLang="zh-TW" sz="1600" dirty="0" smtClean="0">
                <a:solidFill>
                  <a:srgbClr val="92D050"/>
                </a:solidFill>
              </a:rPr>
              <a:t>  </a:t>
            </a:r>
            <a:r>
              <a:rPr lang="en-US" altLang="zh-TW" sz="1600" dirty="0" smtClean="0"/>
              <a:t>Occupied RU</a:t>
            </a:r>
            <a:endParaRPr lang="zh-TW" altLang="en-US" dirty="0"/>
          </a:p>
        </p:txBody>
      </p:sp>
      <p:sp>
        <p:nvSpPr>
          <p:cNvPr id="11" name="TextBox 10"/>
          <p:cNvSpPr txBox="1"/>
          <p:nvPr/>
        </p:nvSpPr>
        <p:spPr>
          <a:xfrm>
            <a:off x="4648200" y="1981200"/>
            <a:ext cx="3330014" cy="338554"/>
          </a:xfrm>
          <a:prstGeom prst="rect">
            <a:avLst/>
          </a:prstGeom>
          <a:noFill/>
        </p:spPr>
        <p:txBody>
          <a:bodyPr wrap="none" rtlCol="0">
            <a:spAutoFit/>
          </a:bodyPr>
          <a:lstStyle/>
          <a:p>
            <a:r>
              <a:rPr lang="en-US" altLang="zh-TW" sz="1600" dirty="0" smtClean="0">
                <a:solidFill>
                  <a:srgbClr val="00B0F0"/>
                </a:solidFill>
              </a:rPr>
              <a:t>█  </a:t>
            </a:r>
            <a:r>
              <a:rPr lang="en-US" altLang="zh-TW" sz="1600" b="1" dirty="0" smtClean="0">
                <a:solidFill>
                  <a:srgbClr val="0000FF"/>
                </a:solidFill>
              </a:rPr>
              <a:t>Available RU of 1 Spatial Stream</a:t>
            </a:r>
            <a:endParaRPr lang="zh-TW" altLang="en-US" sz="1600" b="1" dirty="0">
              <a:solidFill>
                <a:srgbClr val="0000FF"/>
              </a:solidFill>
            </a:endParaRPr>
          </a:p>
        </p:txBody>
      </p:sp>
      <p:sp>
        <p:nvSpPr>
          <p:cNvPr id="13" name="TextBox 12"/>
          <p:cNvSpPr txBox="1"/>
          <p:nvPr/>
        </p:nvSpPr>
        <p:spPr>
          <a:xfrm>
            <a:off x="4648200" y="4114800"/>
            <a:ext cx="3410164" cy="338554"/>
          </a:xfrm>
          <a:prstGeom prst="rect">
            <a:avLst/>
          </a:prstGeom>
          <a:noFill/>
        </p:spPr>
        <p:txBody>
          <a:bodyPr wrap="none" rtlCol="0">
            <a:spAutoFit/>
          </a:bodyPr>
          <a:lstStyle/>
          <a:p>
            <a:r>
              <a:rPr lang="en-US" altLang="zh-TW" sz="1600" dirty="0" smtClean="0">
                <a:solidFill>
                  <a:srgbClr val="00B0F0"/>
                </a:solidFill>
              </a:rPr>
              <a:t>█</a:t>
            </a:r>
            <a:r>
              <a:rPr lang="en-US" altLang="zh-TW" sz="1600" dirty="0" smtClean="0">
                <a:solidFill>
                  <a:srgbClr val="92D050"/>
                </a:solidFill>
              </a:rPr>
              <a:t>  </a:t>
            </a:r>
            <a:r>
              <a:rPr lang="en-US" altLang="zh-TW" sz="1600" b="1" dirty="0" smtClean="0">
                <a:solidFill>
                  <a:srgbClr val="0000FF"/>
                </a:solidFill>
              </a:rPr>
              <a:t>Available RU of 3 Spatial Streams</a:t>
            </a:r>
            <a:endParaRPr lang="zh-TW" altLang="en-US" sz="1600" b="1" dirty="0">
              <a:solidFill>
                <a:srgbClr val="0000FF"/>
              </a:solidFill>
            </a:endParaRPr>
          </a:p>
        </p:txBody>
      </p:sp>
      <p:pic>
        <p:nvPicPr>
          <p:cNvPr id="15366" name="Picture 6"/>
          <p:cNvPicPr>
            <a:picLocks noChangeAspect="1" noChangeArrowheads="1"/>
          </p:cNvPicPr>
          <p:nvPr/>
        </p:nvPicPr>
        <p:blipFill>
          <a:blip r:embed="rId3" cstate="print"/>
          <a:srcRect/>
          <a:stretch>
            <a:fillRect/>
          </a:stretch>
        </p:blipFill>
        <p:spPr bwMode="auto">
          <a:xfrm>
            <a:off x="4724400" y="2286000"/>
            <a:ext cx="3624349" cy="1742348"/>
          </a:xfrm>
          <a:prstGeom prst="rect">
            <a:avLst/>
          </a:prstGeom>
          <a:noFill/>
          <a:ln w="9525">
            <a:noFill/>
            <a:miter lim="800000"/>
            <a:headEnd/>
            <a:tailEnd/>
          </a:ln>
        </p:spPr>
      </p:pic>
      <p:pic>
        <p:nvPicPr>
          <p:cNvPr id="15367" name="Picture 7"/>
          <p:cNvPicPr>
            <a:picLocks noChangeAspect="1" noChangeArrowheads="1"/>
          </p:cNvPicPr>
          <p:nvPr/>
        </p:nvPicPr>
        <p:blipFill>
          <a:blip r:embed="rId4" cstate="print"/>
          <a:srcRect/>
          <a:stretch>
            <a:fillRect/>
          </a:stretch>
        </p:blipFill>
        <p:spPr bwMode="auto">
          <a:xfrm>
            <a:off x="4724400" y="4648200"/>
            <a:ext cx="3624349" cy="1742348"/>
          </a:xfrm>
          <a:prstGeom prst="rect">
            <a:avLst/>
          </a:prstGeom>
          <a:noFill/>
          <a:ln w="9525">
            <a:noFill/>
            <a:miter lim="800000"/>
            <a:headEnd/>
            <a:tailEnd/>
          </a:ln>
        </p:spPr>
      </p:pic>
      <p:pic>
        <p:nvPicPr>
          <p:cNvPr id="15368" name="Picture 8"/>
          <p:cNvPicPr>
            <a:picLocks noChangeAspect="1" noChangeArrowheads="1"/>
          </p:cNvPicPr>
          <p:nvPr/>
        </p:nvPicPr>
        <p:blipFill>
          <a:blip r:embed="rId5" cstate="print"/>
          <a:srcRect/>
          <a:stretch>
            <a:fillRect/>
          </a:stretch>
        </p:blipFill>
        <p:spPr bwMode="auto">
          <a:xfrm>
            <a:off x="685800" y="4648200"/>
            <a:ext cx="3624349" cy="1742348"/>
          </a:xfrm>
          <a:prstGeom prst="rect">
            <a:avLst/>
          </a:prstGeom>
          <a:noFill/>
          <a:ln w="9525">
            <a:noFill/>
            <a:miter lim="800000"/>
            <a:headEnd/>
            <a:tailEnd/>
          </a:ln>
        </p:spPr>
      </p:pic>
      <p:sp>
        <p:nvSpPr>
          <p:cNvPr id="18" name="TextBox 17"/>
          <p:cNvSpPr txBox="1"/>
          <p:nvPr/>
        </p:nvSpPr>
        <p:spPr>
          <a:xfrm>
            <a:off x="685800" y="4114800"/>
            <a:ext cx="3718326" cy="584775"/>
          </a:xfrm>
          <a:prstGeom prst="rect">
            <a:avLst/>
          </a:prstGeom>
          <a:noFill/>
        </p:spPr>
        <p:txBody>
          <a:bodyPr wrap="none" rtlCol="0">
            <a:spAutoFit/>
          </a:bodyPr>
          <a:lstStyle/>
          <a:p>
            <a:r>
              <a:rPr lang="en-US" altLang="zh-TW" sz="1600" dirty="0" smtClean="0">
                <a:solidFill>
                  <a:srgbClr val="FF00FF"/>
                </a:solidFill>
              </a:rPr>
              <a:t>█</a:t>
            </a:r>
            <a:r>
              <a:rPr lang="en-US" altLang="zh-TW" sz="1600" dirty="0" smtClean="0">
                <a:solidFill>
                  <a:srgbClr val="FF0000"/>
                </a:solidFill>
              </a:rPr>
              <a:t>  </a:t>
            </a:r>
            <a:r>
              <a:rPr lang="en-US" altLang="zh-TW" sz="1600" b="1" dirty="0" smtClean="0">
                <a:solidFill>
                  <a:srgbClr val="FF0000"/>
                </a:solidFill>
              </a:rPr>
              <a:t>Available RU of OFDMA only  and of</a:t>
            </a:r>
          </a:p>
          <a:p>
            <a:r>
              <a:rPr lang="en-US" altLang="zh-TW" sz="1600" b="1" dirty="0" smtClean="0">
                <a:solidFill>
                  <a:srgbClr val="FF0000"/>
                </a:solidFill>
              </a:rPr>
              <a:t>Maximum SS for SU MIMO </a:t>
            </a:r>
            <a:endParaRPr lang="zh-TW" altLang="en-US" sz="1600" b="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UL and DL Separation</a:t>
            </a:r>
            <a:endParaRPr lang="en-US" dirty="0"/>
          </a:p>
        </p:txBody>
      </p:sp>
      <p:sp>
        <p:nvSpPr>
          <p:cNvPr id="8" name="Content Placeholder 7"/>
          <p:cNvSpPr>
            <a:spLocks noGrp="1"/>
          </p:cNvSpPr>
          <p:nvPr>
            <p:ph idx="1"/>
          </p:nvPr>
        </p:nvSpPr>
        <p:spPr/>
        <p:txBody>
          <a:bodyPr/>
          <a:lstStyle/>
          <a:p>
            <a:r>
              <a:rPr lang="en-US" dirty="0" smtClean="0"/>
              <a:t>For utilization and underutilization reports, we propose to separate UL and DL: </a:t>
            </a:r>
          </a:p>
          <a:p>
            <a:pPr lvl="1"/>
            <a:r>
              <a:rPr lang="en-US" dirty="0" smtClean="0"/>
              <a:t>11ax adds UL MU MIMO as a key feature </a:t>
            </a:r>
          </a:p>
          <a:p>
            <a:pPr lvl="1"/>
            <a:r>
              <a:rPr lang="en-US" dirty="0" smtClean="0"/>
              <a:t>11ax uses trigger frames to initiate MU UL and DL transmission. AP in general controls MU UL and DL traffic. Precise statistics is available .</a:t>
            </a:r>
          </a:p>
          <a:p>
            <a:pPr lvl="1"/>
            <a:r>
              <a:rPr lang="en-US" dirty="0" smtClean="0"/>
              <a:t>A STA can identify more suitable HE BSS for its traffic requirements if it has specific </a:t>
            </a:r>
            <a:r>
              <a:rPr lang="en-US" smtClean="0"/>
              <a:t>UL/DL information</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a:t>
            </a:r>
            <a:r>
              <a:rPr lang="en-US" dirty="0" smtClean="0"/>
              <a:t>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altLang="zh-TW" sz="2800" dirty="0" smtClean="0"/>
              <a:t>HE BSS Load Information Element Contents (1/2)</a:t>
            </a:r>
            <a:endParaRPr lang="zh-TW" altLang="en-US" sz="2800" dirty="0"/>
          </a:p>
        </p:txBody>
      </p:sp>
      <p:sp>
        <p:nvSpPr>
          <p:cNvPr id="8" name="Content Placeholder 7"/>
          <p:cNvSpPr>
            <a:spLocks noGrp="1"/>
          </p:cNvSpPr>
          <p:nvPr>
            <p:ph idx="1"/>
          </p:nvPr>
        </p:nvSpPr>
        <p:spPr>
          <a:xfrm>
            <a:off x="685800" y="1524000"/>
            <a:ext cx="7772400" cy="4724400"/>
          </a:xfrm>
        </p:spPr>
        <p:txBody>
          <a:bodyPr>
            <a:normAutofit/>
          </a:bodyPr>
          <a:lstStyle/>
          <a:p>
            <a:r>
              <a:rPr lang="en-US" altLang="zh-TW" dirty="0" smtClean="0"/>
              <a:t>For HE Utilization</a:t>
            </a:r>
          </a:p>
          <a:p>
            <a:pPr lvl="1"/>
            <a:r>
              <a:rPr lang="en-US" altLang="zh-TW" dirty="0" smtClean="0"/>
              <a:t>Separate UL MU and DL (MU and SU) percentage</a:t>
            </a:r>
          </a:p>
          <a:p>
            <a:r>
              <a:rPr lang="en-US" altLang="zh-TW" dirty="0" smtClean="0"/>
              <a:t>For HE </a:t>
            </a:r>
            <a:r>
              <a:rPr lang="en-US" altLang="zh-TW" dirty="0"/>
              <a:t>U</a:t>
            </a:r>
            <a:r>
              <a:rPr lang="en-US" altLang="zh-TW" dirty="0" smtClean="0"/>
              <a:t>nderutilization</a:t>
            </a:r>
          </a:p>
          <a:p>
            <a:pPr lvl="1"/>
            <a:r>
              <a:rPr lang="en-US" altLang="zh-TW" dirty="0" smtClean="0"/>
              <a:t>Separate UL/DL Mean Available RU</a:t>
            </a:r>
          </a:p>
          <a:p>
            <a:r>
              <a:rPr lang="en-US" altLang="zh-TW" dirty="0" smtClean="0"/>
              <a:t>Element Format</a:t>
            </a:r>
          </a:p>
          <a:p>
            <a:endParaRPr lang="en-US" altLang="zh-TW" dirty="0" smtClean="0"/>
          </a:p>
          <a:p>
            <a:endParaRPr lang="en-US" altLang="zh-TW" dirty="0" smtClean="0"/>
          </a:p>
          <a:p>
            <a:pPr>
              <a:buNone/>
            </a:pPr>
            <a:endParaRPr lang="en-US" altLang="zh-TW" dirty="0" smtClean="0"/>
          </a:p>
          <a:p>
            <a:r>
              <a:rPr lang="en-US" altLang="zh-TW" dirty="0" smtClean="0"/>
              <a:t>Mean UL/DL Available RU subfields (3 bytes each)</a:t>
            </a:r>
          </a:p>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a:t>
            </a:r>
            <a:r>
              <a:rPr lang="en-US" dirty="0" smtClean="0"/>
              <a:t>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12</a:t>
            </a:fld>
            <a:endParaRPr lang="en-US"/>
          </a:p>
        </p:txBody>
      </p:sp>
      <p:graphicFrame>
        <p:nvGraphicFramePr>
          <p:cNvPr id="10" name="Table 9"/>
          <p:cNvGraphicFramePr>
            <a:graphicFrameLocks noGrp="1"/>
          </p:cNvGraphicFramePr>
          <p:nvPr/>
        </p:nvGraphicFramePr>
        <p:xfrm>
          <a:off x="1219200" y="5486400"/>
          <a:ext cx="5165790" cy="877062"/>
        </p:xfrm>
        <a:graphic>
          <a:graphicData uri="http://schemas.openxmlformats.org/drawingml/2006/table">
            <a:tbl>
              <a:tblPr/>
              <a:tblGrid>
                <a:gridCol w="544803"/>
                <a:gridCol w="763945"/>
                <a:gridCol w="551588"/>
                <a:gridCol w="550909"/>
                <a:gridCol w="550909"/>
                <a:gridCol w="550909"/>
                <a:gridCol w="550909"/>
                <a:gridCol w="550909"/>
                <a:gridCol w="550909"/>
              </a:tblGrid>
              <a:tr h="640018">
                <a:tc>
                  <a:txBody>
                    <a:bodyPr/>
                    <a:lstStyle/>
                    <a:p>
                      <a:pPr>
                        <a:lnSpc>
                          <a:spcPct val="115000"/>
                        </a:lnSpc>
                        <a:spcAft>
                          <a:spcPts val="0"/>
                        </a:spcAft>
                      </a:pPr>
                      <a:endParaRPr lang="zh-TW" sz="1100" dirty="0">
                        <a:latin typeface="Calibri"/>
                        <a:ea typeface="SimSun"/>
                        <a:cs typeface="Times New Roman"/>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900">
                          <a:solidFill>
                            <a:srgbClr val="000000"/>
                          </a:solidFill>
                          <a:latin typeface="Times New Roman"/>
                          <a:ea typeface="新細明體"/>
                          <a:cs typeface="Times New Roman"/>
                        </a:rPr>
                        <a:t>Mean RU for OFDMA only</a:t>
                      </a:r>
                      <a:endParaRPr lang="zh-TW" sz="1100">
                        <a:latin typeface="Calibri"/>
                        <a:ea typeface="SimSun"/>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dirty="0">
                          <a:solidFill>
                            <a:srgbClr val="000000"/>
                          </a:solidFill>
                          <a:latin typeface="Times New Roman"/>
                          <a:ea typeface="新細明體"/>
                          <a:cs typeface="Times New Roman"/>
                        </a:rPr>
                        <a:t>Mean RU for 1SS</a:t>
                      </a:r>
                      <a:endParaRPr lang="zh-TW" sz="1100" dirty="0">
                        <a:latin typeface="Calibri"/>
                        <a:ea typeface="SimSun"/>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dirty="0">
                          <a:solidFill>
                            <a:srgbClr val="000000"/>
                          </a:solidFill>
                          <a:latin typeface="Times New Roman"/>
                          <a:ea typeface="新細明體"/>
                          <a:cs typeface="Times New Roman"/>
                        </a:rPr>
                        <a:t>Mean RU for 2SS</a:t>
                      </a:r>
                      <a:endParaRPr lang="zh-TW" sz="1100" dirty="0">
                        <a:latin typeface="Calibri"/>
                        <a:ea typeface="SimSu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solidFill>
                            <a:srgbClr val="000000"/>
                          </a:solidFill>
                          <a:latin typeface="Times New Roman"/>
                          <a:ea typeface="新細明體"/>
                          <a:cs typeface="Times New Roman"/>
                        </a:rPr>
                        <a:t>Mean RU for 3SS</a:t>
                      </a:r>
                      <a:endParaRPr lang="zh-TW" sz="1100">
                        <a:latin typeface="Calibri"/>
                        <a:ea typeface="SimSu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solidFill>
                            <a:srgbClr val="000000"/>
                          </a:solidFill>
                          <a:latin typeface="Times New Roman"/>
                          <a:ea typeface="新細明體"/>
                          <a:cs typeface="Times New Roman"/>
                        </a:rPr>
                        <a:t>Mean RU for 4SS</a:t>
                      </a:r>
                      <a:endParaRPr lang="zh-TW" sz="1100">
                        <a:latin typeface="Calibri"/>
                        <a:ea typeface="SimSu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solidFill>
                            <a:srgbClr val="000000"/>
                          </a:solidFill>
                          <a:latin typeface="Times New Roman"/>
                          <a:ea typeface="新細明體"/>
                          <a:cs typeface="Times New Roman"/>
                        </a:rPr>
                        <a:t>Mean RU for 5SS</a:t>
                      </a:r>
                      <a:endParaRPr lang="zh-TW" sz="1100">
                        <a:latin typeface="Calibri"/>
                        <a:ea typeface="SimSu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solidFill>
                            <a:srgbClr val="000000"/>
                          </a:solidFill>
                          <a:latin typeface="Times New Roman"/>
                          <a:ea typeface="新細明體"/>
                          <a:cs typeface="Times New Roman"/>
                        </a:rPr>
                        <a:t>Mean RU for 6SS</a:t>
                      </a:r>
                      <a:endParaRPr lang="zh-TW" sz="1100">
                        <a:latin typeface="Calibri"/>
                        <a:ea typeface="SimSu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dirty="0">
                          <a:solidFill>
                            <a:srgbClr val="000000"/>
                          </a:solidFill>
                          <a:latin typeface="Times New Roman"/>
                          <a:ea typeface="新細明體"/>
                          <a:cs typeface="Times New Roman"/>
                        </a:rPr>
                        <a:t>Mean RU for 7SS</a:t>
                      </a:r>
                      <a:endParaRPr lang="zh-TW" sz="1100" dirty="0">
                        <a:latin typeface="Calibri"/>
                        <a:ea typeface="SimSu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37044">
                <a:tc>
                  <a:txBody>
                    <a:bodyPr/>
                    <a:lstStyle/>
                    <a:p>
                      <a:pPr algn="ctr">
                        <a:lnSpc>
                          <a:spcPct val="115000"/>
                        </a:lnSpc>
                        <a:spcAft>
                          <a:spcPts val="0"/>
                        </a:spcAft>
                      </a:pPr>
                      <a:r>
                        <a:rPr lang="en-US" sz="1000">
                          <a:solidFill>
                            <a:srgbClr val="000000"/>
                          </a:solidFill>
                          <a:latin typeface="Times New Roman"/>
                          <a:ea typeface="新細明體"/>
                          <a:cs typeface="Times New Roman"/>
                        </a:rPr>
                        <a:t>bit</a:t>
                      </a:r>
                      <a:r>
                        <a:rPr lang="en-US" sz="1000">
                          <a:solidFill>
                            <a:srgbClr val="000000"/>
                          </a:solidFill>
                          <a:latin typeface="Times New Roman"/>
                          <a:ea typeface="SimSun"/>
                          <a:cs typeface="Times New Roman"/>
                        </a:rPr>
                        <a:t>s:</a:t>
                      </a:r>
                      <a:endParaRPr lang="zh-TW" sz="1100">
                        <a:latin typeface="Calibri"/>
                        <a:ea typeface="SimSun"/>
                        <a:cs typeface="Times New Roman"/>
                      </a:endParaRPr>
                    </a:p>
                  </a:txBody>
                  <a:tcPr marL="68580" marR="68580" marT="0" marB="0">
                    <a:lnL>
                      <a:noFill/>
                    </a:lnL>
                    <a:lnR>
                      <a:noFill/>
                    </a:lnR>
                    <a:lnT>
                      <a:noFill/>
                    </a:lnT>
                    <a:lnB>
                      <a:noFill/>
                    </a:lnB>
                  </a:tcPr>
                </a:tc>
                <a:tc>
                  <a:txBody>
                    <a:bodyPr/>
                    <a:lstStyle/>
                    <a:p>
                      <a:pPr algn="ctr">
                        <a:lnSpc>
                          <a:spcPct val="115000"/>
                        </a:lnSpc>
                        <a:spcAft>
                          <a:spcPts val="0"/>
                        </a:spcAft>
                      </a:pPr>
                      <a:r>
                        <a:rPr lang="en-US" sz="1000">
                          <a:solidFill>
                            <a:srgbClr val="000000"/>
                          </a:solidFill>
                          <a:latin typeface="Times New Roman"/>
                          <a:ea typeface="新細明體"/>
                          <a:cs typeface="Times New Roman"/>
                        </a:rPr>
                        <a:t>3</a:t>
                      </a:r>
                      <a:endParaRPr lang="zh-TW" sz="1100">
                        <a:latin typeface="Calibri"/>
                        <a:ea typeface="SimSun"/>
                        <a:cs typeface="Times New Roman"/>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000" dirty="0">
                          <a:solidFill>
                            <a:srgbClr val="000000"/>
                          </a:solidFill>
                          <a:latin typeface="Times New Roman"/>
                          <a:ea typeface="新細明體"/>
                          <a:cs typeface="Times New Roman"/>
                        </a:rPr>
                        <a:t>3</a:t>
                      </a:r>
                      <a:endParaRPr lang="zh-TW" sz="1100" dirty="0">
                        <a:latin typeface="Calibri"/>
                        <a:ea typeface="SimSun"/>
                        <a:cs typeface="Times New Roman"/>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000">
                          <a:solidFill>
                            <a:srgbClr val="000000"/>
                          </a:solidFill>
                          <a:latin typeface="Times New Roman"/>
                          <a:ea typeface="新細明體"/>
                          <a:cs typeface="Times New Roman"/>
                        </a:rPr>
                        <a:t>3</a:t>
                      </a:r>
                      <a:endParaRPr lang="zh-TW" sz="1100">
                        <a:latin typeface="Calibri"/>
                        <a:ea typeface="SimSun"/>
                        <a:cs typeface="Times New Roman"/>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000">
                          <a:solidFill>
                            <a:srgbClr val="000000"/>
                          </a:solidFill>
                          <a:latin typeface="Times New Roman"/>
                          <a:ea typeface="新細明體"/>
                          <a:cs typeface="Times New Roman"/>
                        </a:rPr>
                        <a:t>3</a:t>
                      </a:r>
                      <a:endParaRPr lang="zh-TW" sz="1100">
                        <a:latin typeface="Calibri"/>
                        <a:ea typeface="SimSun"/>
                        <a:cs typeface="Times New Roman"/>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000">
                          <a:solidFill>
                            <a:srgbClr val="000000"/>
                          </a:solidFill>
                          <a:latin typeface="Times New Roman"/>
                          <a:ea typeface="新細明體"/>
                          <a:cs typeface="Times New Roman"/>
                        </a:rPr>
                        <a:t>3</a:t>
                      </a:r>
                      <a:endParaRPr lang="zh-TW" sz="1100">
                        <a:latin typeface="Calibri"/>
                        <a:ea typeface="SimSun"/>
                        <a:cs typeface="Times New Roman"/>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000">
                          <a:solidFill>
                            <a:srgbClr val="000000"/>
                          </a:solidFill>
                          <a:latin typeface="Times New Roman"/>
                          <a:ea typeface="新細明體"/>
                          <a:cs typeface="Times New Roman"/>
                        </a:rPr>
                        <a:t>3</a:t>
                      </a:r>
                      <a:endParaRPr lang="zh-TW" sz="1100">
                        <a:latin typeface="Calibri"/>
                        <a:ea typeface="SimSun"/>
                        <a:cs typeface="Times New Roman"/>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000">
                          <a:solidFill>
                            <a:srgbClr val="000000"/>
                          </a:solidFill>
                          <a:latin typeface="Times New Roman"/>
                          <a:ea typeface="新細明體"/>
                          <a:cs typeface="Times New Roman"/>
                        </a:rPr>
                        <a:t>3</a:t>
                      </a:r>
                      <a:endParaRPr lang="zh-TW" sz="1100">
                        <a:latin typeface="Calibri"/>
                        <a:ea typeface="SimSun"/>
                        <a:cs typeface="Times New Roman"/>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1000" dirty="0">
                          <a:solidFill>
                            <a:srgbClr val="000000"/>
                          </a:solidFill>
                          <a:latin typeface="Times New Roman"/>
                          <a:ea typeface="新細明體"/>
                          <a:cs typeface="Times New Roman"/>
                        </a:rPr>
                        <a:t>3</a:t>
                      </a:r>
                      <a:endParaRPr lang="zh-TW" sz="1100" dirty="0">
                        <a:latin typeface="Calibri"/>
                        <a:ea typeface="SimSun"/>
                        <a:cs typeface="Times New Roman"/>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pic>
        <p:nvPicPr>
          <p:cNvPr id="27650" name="Picture 2"/>
          <p:cNvPicPr>
            <a:picLocks noChangeAspect="1" noChangeArrowheads="1"/>
          </p:cNvPicPr>
          <p:nvPr/>
        </p:nvPicPr>
        <p:blipFill>
          <a:blip r:embed="rId2" cstate="print"/>
          <a:srcRect/>
          <a:stretch>
            <a:fillRect/>
          </a:stretch>
        </p:blipFill>
        <p:spPr bwMode="auto">
          <a:xfrm>
            <a:off x="3352800" y="3276600"/>
            <a:ext cx="3352800" cy="16825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altLang="zh-TW" dirty="0" smtClean="0"/>
              <a:t>HE BSS Load Information Element Contents (2/2)</a:t>
            </a:r>
            <a:endParaRPr lang="zh-TW" altLang="en-US" dirty="0"/>
          </a:p>
        </p:txBody>
      </p:sp>
      <p:sp>
        <p:nvSpPr>
          <p:cNvPr id="8" name="Content Placeholder 7"/>
          <p:cNvSpPr>
            <a:spLocks noGrp="1"/>
          </p:cNvSpPr>
          <p:nvPr>
            <p:ph idx="1"/>
          </p:nvPr>
        </p:nvSpPr>
        <p:spPr>
          <a:xfrm>
            <a:off x="685800" y="1676400"/>
            <a:ext cx="3810000" cy="4419600"/>
          </a:xfrm>
        </p:spPr>
        <p:txBody>
          <a:bodyPr/>
          <a:lstStyle/>
          <a:p>
            <a:r>
              <a:rPr lang="en-US" altLang="zh-TW" dirty="0" smtClean="0"/>
              <a:t>Optional </a:t>
            </a:r>
            <a:r>
              <a:rPr lang="en-US" altLang="zh-TW" dirty="0" err="1" smtClean="0"/>
              <a:t>Subelements</a:t>
            </a:r>
            <a:endParaRPr lang="en-US" altLang="zh-TW" dirty="0" smtClean="0"/>
          </a:p>
          <a:p>
            <a:pPr lvl="1"/>
            <a:r>
              <a:rPr lang="en-US" altLang="zh-TW" dirty="0" smtClean="0"/>
              <a:t>Active STA counts</a:t>
            </a:r>
          </a:p>
          <a:p>
            <a:pPr lvl="1"/>
            <a:r>
              <a:rPr lang="en-US" altLang="zh-TW" dirty="0" smtClean="0"/>
              <a:t>Legacy BSS load elements</a:t>
            </a:r>
          </a:p>
          <a:p>
            <a:pPr lvl="2"/>
            <a:r>
              <a:rPr lang="en-US" altLang="zh-TW" dirty="0" smtClean="0"/>
              <a:t>BSS load (9.4.2.28)</a:t>
            </a:r>
          </a:p>
          <a:p>
            <a:pPr lvl="2"/>
            <a:r>
              <a:rPr lang="en-US" altLang="zh-TW" dirty="0" smtClean="0"/>
              <a:t>Extended BSS load (9.4.2.160)</a:t>
            </a:r>
          </a:p>
          <a:p>
            <a:pPr>
              <a:buNone/>
            </a:pPr>
            <a:endParaRPr lang="en-US" altLang="zh-TW" dirty="0" smtClean="0"/>
          </a:p>
          <a:p>
            <a:r>
              <a:rPr lang="en-US" altLang="zh-TW" dirty="0" smtClean="0"/>
              <a:t>Example: Active STA count </a:t>
            </a:r>
            <a:r>
              <a:rPr lang="en-US" altLang="zh-TW" dirty="0" err="1" smtClean="0"/>
              <a:t>subelements</a:t>
            </a:r>
            <a:endParaRPr lang="zh-TW" altLang="en-US" dirty="0" smtClean="0"/>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a:t>
            </a:r>
            <a:r>
              <a:rPr lang="en-US" dirty="0" smtClean="0"/>
              <a:t>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graphicFrame>
        <p:nvGraphicFramePr>
          <p:cNvPr id="9" name="Table 8"/>
          <p:cNvGraphicFramePr>
            <a:graphicFrameLocks noGrp="1"/>
          </p:cNvGraphicFramePr>
          <p:nvPr/>
        </p:nvGraphicFramePr>
        <p:xfrm>
          <a:off x="4648200" y="1752600"/>
          <a:ext cx="4191000" cy="2902373"/>
        </p:xfrm>
        <a:graphic>
          <a:graphicData uri="http://schemas.openxmlformats.org/drawingml/2006/table">
            <a:tbl>
              <a:tblPr firstRow="1" bandRow="1">
                <a:tableStyleId>{5C22544A-7EE6-4342-B048-85BDC9FD1C3A}</a:tableStyleId>
              </a:tblPr>
              <a:tblGrid>
                <a:gridCol w="1219200"/>
                <a:gridCol w="1828800"/>
                <a:gridCol w="1143000"/>
              </a:tblGrid>
              <a:tr h="230293">
                <a:tc>
                  <a:txBody>
                    <a:bodyPr/>
                    <a:lstStyle/>
                    <a:p>
                      <a:pPr algn="ctr"/>
                      <a:r>
                        <a:rPr lang="en-US" altLang="zh-TW" sz="1600" dirty="0" err="1" smtClean="0"/>
                        <a:t>Subelement</a:t>
                      </a:r>
                      <a:r>
                        <a:rPr lang="en-US" altLang="zh-TW" sz="1600" baseline="0" dirty="0" smtClean="0"/>
                        <a:t> ID</a:t>
                      </a:r>
                      <a:endParaRPr lang="zh-TW" altLang="en-US" sz="1600" dirty="0"/>
                    </a:p>
                  </a:txBody>
                  <a:tcPr/>
                </a:tc>
                <a:tc>
                  <a:txBody>
                    <a:bodyPr/>
                    <a:lstStyle/>
                    <a:p>
                      <a:pPr algn="ctr"/>
                      <a:r>
                        <a:rPr lang="en-US" altLang="zh-TW" sz="1600" dirty="0" smtClean="0"/>
                        <a:t>Name</a:t>
                      </a:r>
                      <a:endParaRPr lang="zh-TW" altLang="en-US" sz="1600" dirty="0"/>
                    </a:p>
                  </a:txBody>
                  <a:tcPr/>
                </a:tc>
                <a:tc>
                  <a:txBody>
                    <a:bodyPr/>
                    <a:lstStyle/>
                    <a:p>
                      <a:pPr algn="ctr"/>
                      <a:r>
                        <a:rPr lang="en-US" altLang="zh-TW" sz="1600" dirty="0" smtClean="0"/>
                        <a:t>Extensible</a:t>
                      </a:r>
                      <a:endParaRPr lang="zh-TW" altLang="en-US" sz="1600" dirty="0"/>
                    </a:p>
                  </a:txBody>
                  <a:tcPr/>
                </a:tc>
              </a:tr>
              <a:tr h="230293">
                <a:tc>
                  <a:txBody>
                    <a:bodyPr/>
                    <a:lstStyle/>
                    <a:p>
                      <a:r>
                        <a:rPr lang="en-US" altLang="zh-TW" sz="1600" dirty="0" smtClean="0"/>
                        <a:t>0</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a:p>
                  </a:txBody>
                  <a:tcPr/>
                </a:tc>
              </a:tr>
              <a:tr h="230293">
                <a:tc>
                  <a:txBody>
                    <a:bodyPr/>
                    <a:lstStyle/>
                    <a:p>
                      <a:r>
                        <a:rPr lang="en-US" altLang="zh-TW" sz="1600" dirty="0" smtClean="0"/>
                        <a:t>1</a:t>
                      </a:r>
                      <a:endParaRPr lang="zh-TW" altLang="en-US" sz="1600" dirty="0"/>
                    </a:p>
                  </a:txBody>
                  <a:tcPr/>
                </a:tc>
                <a:tc>
                  <a:txBody>
                    <a:bodyPr/>
                    <a:lstStyle/>
                    <a:p>
                      <a:r>
                        <a:rPr lang="en-US" altLang="zh-TW" sz="1600" dirty="0" smtClean="0"/>
                        <a:t>Active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2</a:t>
                      </a:r>
                      <a:endParaRPr lang="zh-TW"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600" dirty="0" smtClean="0"/>
                        <a:t>Active HE STA count</a:t>
                      </a:r>
                      <a:endParaRPr lang="zh-TW" altLang="en-US" sz="1600" dirty="0"/>
                    </a:p>
                  </a:txBody>
                  <a:tcPr/>
                </a:tc>
                <a:tc>
                  <a:txBody>
                    <a:bodyPr/>
                    <a:lstStyle/>
                    <a:p>
                      <a:r>
                        <a:rPr lang="en-US" altLang="zh-TW" sz="1600" dirty="0" smtClean="0"/>
                        <a:t>Yes</a:t>
                      </a:r>
                      <a:endParaRPr lang="zh-TW" altLang="en-US" sz="1600" dirty="0"/>
                    </a:p>
                  </a:txBody>
                  <a:tcPr/>
                </a:tc>
              </a:tr>
              <a:tr h="230293">
                <a:tc>
                  <a:txBody>
                    <a:bodyPr/>
                    <a:lstStyle/>
                    <a:p>
                      <a:r>
                        <a:rPr lang="en-US" altLang="zh-TW" sz="1600" dirty="0" smtClean="0"/>
                        <a:t>3</a:t>
                      </a:r>
                      <a:endParaRPr lang="zh-TW" altLang="en-US" sz="1600" dirty="0"/>
                    </a:p>
                  </a:txBody>
                  <a:tcPr/>
                </a:tc>
                <a:tc>
                  <a:txBody>
                    <a:bodyPr/>
                    <a:lstStyle/>
                    <a:p>
                      <a:r>
                        <a:rPr lang="en-US" altLang="zh-TW" sz="1600" dirty="0" smtClean="0"/>
                        <a:t>BSS load</a:t>
                      </a:r>
                      <a:endParaRPr lang="zh-TW" altLang="en-US" sz="1600" dirty="0"/>
                    </a:p>
                  </a:txBody>
                  <a:tcPr/>
                </a:tc>
                <a:tc>
                  <a:txBody>
                    <a:bodyPr/>
                    <a:lstStyle/>
                    <a:p>
                      <a:endParaRPr lang="zh-TW" altLang="en-US" sz="1600"/>
                    </a:p>
                  </a:txBody>
                  <a:tcPr/>
                </a:tc>
              </a:tr>
              <a:tr h="403013">
                <a:tc>
                  <a:txBody>
                    <a:bodyPr/>
                    <a:lstStyle/>
                    <a:p>
                      <a:r>
                        <a:rPr lang="en-US" altLang="zh-TW" sz="1600" dirty="0" smtClean="0"/>
                        <a:t>4</a:t>
                      </a:r>
                      <a:endParaRPr lang="zh-TW" altLang="en-US" sz="1600" dirty="0"/>
                    </a:p>
                  </a:txBody>
                  <a:tcPr/>
                </a:tc>
                <a:tc>
                  <a:txBody>
                    <a:bodyPr/>
                    <a:lstStyle/>
                    <a:p>
                      <a:r>
                        <a:rPr lang="en-US" altLang="zh-TW" sz="1600" dirty="0" smtClean="0"/>
                        <a:t>Extended BSS load</a:t>
                      </a:r>
                      <a:endParaRPr lang="zh-TW" altLang="en-US" sz="1600" dirty="0"/>
                    </a:p>
                  </a:txBody>
                  <a:tcPr/>
                </a:tc>
                <a:tc>
                  <a:txBody>
                    <a:bodyPr/>
                    <a:lstStyle/>
                    <a:p>
                      <a:endParaRPr lang="zh-TW" altLang="en-US" sz="1600" dirty="0"/>
                    </a:p>
                  </a:txBody>
                  <a:tcPr/>
                </a:tc>
              </a:tr>
              <a:tr h="230293">
                <a:tc>
                  <a:txBody>
                    <a:bodyPr/>
                    <a:lstStyle/>
                    <a:p>
                      <a:r>
                        <a:rPr lang="en-US" altLang="zh-TW" sz="1600" dirty="0" smtClean="0"/>
                        <a:t>5-255</a:t>
                      </a:r>
                      <a:endParaRPr lang="zh-TW" altLang="en-US" sz="1600" dirty="0"/>
                    </a:p>
                  </a:txBody>
                  <a:tcPr/>
                </a:tc>
                <a:tc>
                  <a:txBody>
                    <a:bodyPr/>
                    <a:lstStyle/>
                    <a:p>
                      <a:r>
                        <a:rPr lang="en-US" altLang="zh-TW" sz="1600" dirty="0" smtClean="0"/>
                        <a:t>Reserved</a:t>
                      </a:r>
                      <a:endParaRPr lang="zh-TW" altLang="en-US" sz="1600" dirty="0"/>
                    </a:p>
                  </a:txBody>
                  <a:tcPr/>
                </a:tc>
                <a:tc>
                  <a:txBody>
                    <a:bodyPr/>
                    <a:lstStyle/>
                    <a:p>
                      <a:endParaRPr lang="zh-TW" altLang="en-US" sz="1600" dirty="0"/>
                    </a:p>
                  </a:txBody>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100" b="0" i="0" u="none" strike="noStrike" cap="none" normalizeH="0" baseline="0" smtClean="0">
                <a:ln>
                  <a:noFill/>
                </a:ln>
                <a:solidFill>
                  <a:schemeClr val="tx1"/>
                </a:solidFill>
                <a:effectLst/>
                <a:latin typeface="Calibri" pitchFamily="34" charset="0"/>
                <a:ea typeface="新細明體" pitchFamily="18" charset="-120"/>
                <a:cs typeface="Times New Roman" pitchFamily="18" charset="0"/>
              </a:rPr>
              <a:t>	</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12" name="Table 11"/>
          <p:cNvGraphicFramePr>
            <a:graphicFrameLocks noGrp="1"/>
          </p:cNvGraphicFramePr>
          <p:nvPr/>
        </p:nvGraphicFramePr>
        <p:xfrm>
          <a:off x="2590800" y="4953000"/>
          <a:ext cx="3031490" cy="1173480"/>
        </p:xfrm>
        <a:graphic>
          <a:graphicData uri="http://schemas.openxmlformats.org/drawingml/2006/table">
            <a:tbl>
              <a:tblPr/>
              <a:tblGrid>
                <a:gridCol w="608965"/>
                <a:gridCol w="676910"/>
                <a:gridCol w="466725"/>
                <a:gridCol w="762000"/>
                <a:gridCol w="51689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Malgun Gothic"/>
                        </a:rPr>
                        <a:t>Length</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smtClean="0">
                          <a:latin typeface="+mn-lt"/>
                          <a:ea typeface="Malgun Gothic"/>
                        </a:rPr>
                        <a:t>Observation period in units of beacon intervals</a:t>
                      </a:r>
                    </a:p>
                    <a:p>
                      <a:pPr marL="0" marR="0" algn="ctr">
                        <a:spcBef>
                          <a:spcPts val="0"/>
                        </a:spcBef>
                        <a:spcAft>
                          <a:spcPts val="0"/>
                        </a:spcAft>
                      </a:pP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altLang="zh-TW" sz="1100" dirty="0" smtClean="0">
                        <a:solidFill>
                          <a:srgbClr val="000000"/>
                        </a:solidFill>
                        <a:latin typeface="+mn-lt"/>
                        <a:ea typeface="PMingLiU"/>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altLang="zh-TW" sz="1100" dirty="0" smtClean="0">
                          <a:solidFill>
                            <a:srgbClr val="000000"/>
                          </a:solidFill>
                          <a:latin typeface="+mn-lt"/>
                          <a:ea typeface="PMingLiU"/>
                        </a:rPr>
                        <a:t>Active STA count</a:t>
                      </a:r>
                      <a:endParaRPr lang="en-US" altLang="zh-TW" sz="1600" dirty="0" smtClean="0">
                        <a:latin typeface="+mn-lt"/>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1</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solidFill>
                            <a:srgbClr val="000000"/>
                          </a:solidFill>
                          <a:latin typeface="Times New Roman"/>
                          <a:ea typeface="Malgun Gothic"/>
                        </a:rPr>
                        <a:t>2</a:t>
                      </a:r>
                      <a:endParaRPr lang="en-US" sz="110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22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TW" sz="11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endParaRPr kumimoji="0" lang="en-GB" altLang="zh-TW"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4" name="Table 13"/>
          <p:cNvGraphicFramePr>
            <a:graphicFrameLocks noGrp="1"/>
          </p:cNvGraphicFramePr>
          <p:nvPr/>
        </p:nvGraphicFramePr>
        <p:xfrm>
          <a:off x="5562600" y="4953000"/>
          <a:ext cx="3031490" cy="1173480"/>
        </p:xfrm>
        <a:graphic>
          <a:graphicData uri="http://schemas.openxmlformats.org/drawingml/2006/table">
            <a:tbl>
              <a:tblPr/>
              <a:tblGrid>
                <a:gridCol w="608965"/>
                <a:gridCol w="676910"/>
                <a:gridCol w="466725"/>
                <a:gridCol w="699770"/>
                <a:gridCol w="579120"/>
              </a:tblGrid>
              <a:tr h="0">
                <a:tc>
                  <a:txBody>
                    <a:bodyPr/>
                    <a:lstStyle/>
                    <a:p>
                      <a:pPr marL="0" marR="0">
                        <a:spcBef>
                          <a:spcPts val="0"/>
                        </a:spcBef>
                        <a:spcAft>
                          <a:spcPts val="0"/>
                        </a:spcAft>
                      </a:pPr>
                      <a:endParaRPr lang="en-US" sz="1100" dirty="0">
                        <a:latin typeface="Times New Roman"/>
                        <a:ea typeface="Malgun Gothic"/>
                      </a:endParaRPr>
                    </a:p>
                  </a:txBody>
                  <a:tcPr marL="68580" marR="68580" marT="0" marB="0">
                    <a:lnL>
                      <a:noFill/>
                    </a:lnL>
                    <a:lnR>
                      <a:noFill/>
                    </a:lnR>
                    <a:lnT>
                      <a:noFill/>
                    </a:lnT>
                    <a:lnB>
                      <a:noFill/>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endParaRPr lang="en-US" sz="1100">
                        <a:latin typeface="Times New Roman"/>
                        <a:ea typeface="Malgun Gothic"/>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900" dirty="0" err="1">
                          <a:solidFill>
                            <a:srgbClr val="000000"/>
                          </a:solidFill>
                          <a:latin typeface="Times New Roman"/>
                          <a:ea typeface="PMingLiU"/>
                        </a:rPr>
                        <a:t>Sube</a:t>
                      </a:r>
                      <a:r>
                        <a:rPr lang="en-GB" sz="900" dirty="0" err="1">
                          <a:solidFill>
                            <a:srgbClr val="000000"/>
                          </a:solidFill>
                          <a:latin typeface="Times New Roman"/>
                          <a:ea typeface="Malgun Gothic"/>
                        </a:rPr>
                        <a:t>lement</a:t>
                      </a:r>
                      <a:r>
                        <a:rPr lang="en-GB" sz="900" dirty="0">
                          <a:solidFill>
                            <a:srgbClr val="000000"/>
                          </a:solidFill>
                          <a:latin typeface="Times New Roman"/>
                          <a:ea typeface="Malgun Gothic"/>
                        </a:rPr>
                        <a:t> ID</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dirty="0">
                          <a:solidFill>
                            <a:srgbClr val="000000"/>
                          </a:solidFill>
                          <a:latin typeface="Times New Roman"/>
                          <a:ea typeface="Malgun Gothic"/>
                        </a:rPr>
                        <a:t>Length</a:t>
                      </a: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altLang="zh-TW" sz="900" dirty="0" smtClean="0">
                          <a:solidFill>
                            <a:srgbClr val="000000"/>
                          </a:solidFill>
                          <a:latin typeface="+mn-lt"/>
                          <a:ea typeface="PMingLiU"/>
                        </a:rPr>
                        <a:t>Observation period in units of beacon intervals</a:t>
                      </a:r>
                      <a:endParaRPr lang="en-US" altLang="zh-TW" sz="1100" dirty="0" smtClean="0">
                        <a:latin typeface="+mn-lt"/>
                        <a:ea typeface="Malgun Gothic"/>
                      </a:endParaRPr>
                    </a:p>
                    <a:p>
                      <a:pPr marL="0" marR="0" algn="ctr">
                        <a:spcBef>
                          <a:spcPts val="0"/>
                        </a:spcBef>
                        <a:spcAft>
                          <a:spcPts val="0"/>
                        </a:spcAft>
                      </a:pPr>
                      <a:endParaRPr lang="en-US" sz="1100" dirty="0">
                        <a:latin typeface="Times New Roman"/>
                        <a:ea typeface="Malgun Gothic"/>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altLang="zh-TW" sz="1000" dirty="0" smtClean="0">
                        <a:solidFill>
                          <a:srgbClr val="000000"/>
                        </a:solidFill>
                        <a:latin typeface="+mn-lt"/>
                        <a:ea typeface="PMingLiU"/>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altLang="zh-TW" sz="1000" dirty="0" smtClean="0">
                          <a:solidFill>
                            <a:srgbClr val="000000"/>
                          </a:solidFill>
                          <a:latin typeface="+mn-lt"/>
                          <a:ea typeface="PMingLiU"/>
                        </a:rPr>
                        <a:t>Active HE STA count</a:t>
                      </a:r>
                      <a:endParaRPr lang="en-US" altLang="zh-TW" sz="1200" dirty="0" smtClean="0">
                        <a:latin typeface="+mn-lt"/>
                        <a:ea typeface="Malgun Gothic"/>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GB" sz="1000">
                          <a:solidFill>
                            <a:srgbClr val="000000"/>
                          </a:solidFill>
                          <a:latin typeface="Times New Roman"/>
                          <a:ea typeface="Malgun Gothic"/>
                        </a:rPr>
                        <a:t>Octets:</a:t>
                      </a:r>
                      <a:endParaRPr lang="en-US" sz="1100">
                        <a:latin typeface="Times New Roman"/>
                        <a:ea typeface="Malgun Gothic"/>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Malgun Gothic"/>
                        </a:rPr>
                        <a:t>2</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dirty="0">
                          <a:solidFill>
                            <a:srgbClr val="000000"/>
                          </a:solidFill>
                          <a:latin typeface="Times New Roman"/>
                          <a:ea typeface="PMingLiU"/>
                        </a:rPr>
                        <a:t>1</a:t>
                      </a:r>
                      <a:endParaRPr lang="en-US" sz="1100" dirty="0">
                        <a:latin typeface="Times New Roman"/>
                        <a:ea typeface="Malgun Gothic"/>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1</a:t>
            </a:r>
            <a:endParaRPr lang="zh-TW" altLang="en-US" dirty="0"/>
          </a:p>
        </p:txBody>
      </p:sp>
      <p:sp>
        <p:nvSpPr>
          <p:cNvPr id="8" name="Content Placeholder 7"/>
          <p:cNvSpPr>
            <a:spLocks noGrp="1"/>
          </p:cNvSpPr>
          <p:nvPr>
            <p:ph idx="1"/>
          </p:nvPr>
        </p:nvSpPr>
        <p:spPr/>
        <p:txBody>
          <a:bodyPr/>
          <a:lstStyle/>
          <a:p>
            <a:r>
              <a:rPr lang="en-US" altLang="zh-TW" dirty="0" smtClean="0"/>
              <a:t>Do you support to define the 11ax BSS load content either in a new BSS load element or in the extension of the legacy BSS load element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
        <p:nvSpPr>
          <p:cNvPr id="9" name="TextBox 8"/>
          <p:cNvSpPr txBox="1"/>
          <p:nvPr/>
        </p:nvSpPr>
        <p:spPr>
          <a:xfrm>
            <a:off x="838200" y="4114800"/>
            <a:ext cx="7848600" cy="830997"/>
          </a:xfrm>
          <a:prstGeom prst="rect">
            <a:avLst/>
          </a:prstGeom>
          <a:noFill/>
        </p:spPr>
        <p:txBody>
          <a:bodyPr wrap="square" rtlCol="0">
            <a:spAutoFit/>
          </a:bodyPr>
          <a:lstStyle/>
          <a:p>
            <a:r>
              <a:rPr lang="en-US" altLang="zh-TW" sz="2400" b="1" u="sng" dirty="0" smtClean="0"/>
              <a:t>Accepted with no objection in the ad hoc ax meeting in May, 2017</a:t>
            </a:r>
            <a:endParaRPr lang="zh-TW" altLang="en-US" sz="2400" b="1" u="sn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2</a:t>
            </a:r>
            <a:endParaRPr lang="zh-TW" altLang="en-US" dirty="0"/>
          </a:p>
        </p:txBody>
      </p:sp>
      <p:sp>
        <p:nvSpPr>
          <p:cNvPr id="8" name="Content Placeholder 7"/>
          <p:cNvSpPr>
            <a:spLocks noGrp="1"/>
          </p:cNvSpPr>
          <p:nvPr>
            <p:ph idx="1"/>
          </p:nvPr>
        </p:nvSpPr>
        <p:spPr/>
        <p:txBody>
          <a:bodyPr/>
          <a:lstStyle/>
          <a:p>
            <a:r>
              <a:rPr lang="en-US" altLang="zh-TW" dirty="0" smtClean="0"/>
              <a:t>Do you support that HE BSS load content should include separate statistics to reflect DL and UL loading of the HE BSS instead of combined DL and UL loading information?</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3</a:t>
            </a:r>
            <a:endParaRPr lang="zh-TW" altLang="en-US" dirty="0"/>
          </a:p>
        </p:txBody>
      </p:sp>
      <p:sp>
        <p:nvSpPr>
          <p:cNvPr id="8" name="Content Placeholder 7"/>
          <p:cNvSpPr>
            <a:spLocks noGrp="1"/>
          </p:cNvSpPr>
          <p:nvPr>
            <p:ph idx="1"/>
          </p:nvPr>
        </p:nvSpPr>
        <p:spPr/>
        <p:txBody>
          <a:bodyPr/>
          <a:lstStyle/>
          <a:p>
            <a:r>
              <a:rPr lang="en-US" altLang="zh-TW" dirty="0" smtClean="0"/>
              <a:t>Do you support including the STA count report as described on slide 5 into the HE BSS load content?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4</a:t>
            </a:r>
            <a:endParaRPr lang="zh-TW" altLang="en-US" dirty="0"/>
          </a:p>
        </p:txBody>
      </p:sp>
      <p:sp>
        <p:nvSpPr>
          <p:cNvPr id="8" name="Content Placeholder 7"/>
          <p:cNvSpPr>
            <a:spLocks noGrp="1"/>
          </p:cNvSpPr>
          <p:nvPr>
            <p:ph idx="1"/>
          </p:nvPr>
        </p:nvSpPr>
        <p:spPr/>
        <p:txBody>
          <a:bodyPr/>
          <a:lstStyle/>
          <a:p>
            <a:r>
              <a:rPr lang="en-US" altLang="zh-TW" dirty="0" smtClean="0"/>
              <a:t>Do you support including the HE Utilization Report described on page </a:t>
            </a:r>
            <a:r>
              <a:rPr lang="en-US" altLang="zh-TW" dirty="0"/>
              <a:t>7</a:t>
            </a:r>
            <a:r>
              <a:rPr lang="en-US" altLang="zh-TW" dirty="0" smtClean="0"/>
              <a:t> into the HE BSS content</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5</a:t>
            </a:r>
            <a:endParaRPr lang="zh-TW" altLang="en-US" dirty="0"/>
          </a:p>
        </p:txBody>
      </p:sp>
      <p:sp>
        <p:nvSpPr>
          <p:cNvPr id="8" name="Content Placeholder 7"/>
          <p:cNvSpPr>
            <a:spLocks noGrp="1"/>
          </p:cNvSpPr>
          <p:nvPr>
            <p:ph idx="1"/>
          </p:nvPr>
        </p:nvSpPr>
        <p:spPr/>
        <p:txBody>
          <a:bodyPr/>
          <a:lstStyle/>
          <a:p>
            <a:r>
              <a:rPr lang="en-US" altLang="zh-TW" dirty="0" smtClean="0"/>
              <a:t>Do you support including the HE Underutilization Report described on page 8 and 9 to the HE BSS load content? The HE Underutilization Load report includes</a:t>
            </a:r>
          </a:p>
          <a:p>
            <a:pPr lvl="2"/>
            <a:r>
              <a:rPr lang="en-US" altLang="zh-TW" dirty="0" smtClean="0"/>
              <a:t>Mean available RU size during the observation period for OFDMA only and </a:t>
            </a:r>
            <a:r>
              <a:rPr lang="en-US" altLang="zh-TW" dirty="0" err="1" smtClean="0"/>
              <a:t>Nss</a:t>
            </a:r>
            <a:r>
              <a:rPr lang="en-US" altLang="zh-TW" dirty="0" smtClean="0"/>
              <a:t> = 1, 2, …8</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6</a:t>
            </a:r>
            <a:endParaRPr lang="zh-TW" altLang="en-US" dirty="0"/>
          </a:p>
        </p:txBody>
      </p:sp>
      <p:sp>
        <p:nvSpPr>
          <p:cNvPr id="8" name="Content Placeholder 7"/>
          <p:cNvSpPr>
            <a:spLocks noGrp="1"/>
          </p:cNvSpPr>
          <p:nvPr>
            <p:ph idx="1"/>
          </p:nvPr>
        </p:nvSpPr>
        <p:spPr/>
        <p:txBody>
          <a:bodyPr/>
          <a:lstStyle/>
          <a:p>
            <a:r>
              <a:rPr lang="en-US" altLang="zh-TW" dirty="0" smtClean="0"/>
              <a:t>Do you support defining HE BSS load IE contents as described by example on page 12 and 13</a:t>
            </a:r>
          </a:p>
          <a:p>
            <a:pPr lvl="1"/>
            <a:r>
              <a:rPr lang="en-US" altLang="zh-TW" dirty="0" smtClean="0"/>
              <a:t>Y</a:t>
            </a:r>
          </a:p>
          <a:p>
            <a:pPr lvl="1"/>
            <a:r>
              <a:rPr lang="en-US" altLang="zh-TW" dirty="0" smtClean="0"/>
              <a:t>N</a:t>
            </a:r>
          </a:p>
          <a:p>
            <a:pPr lvl="1"/>
            <a:r>
              <a:rPr lang="en-US" altLang="zh-TW" dirty="0" smtClean="0"/>
              <a:t>A</a:t>
            </a:r>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11ax D1.0 CID of BSS Load</a:t>
            </a:r>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a:t>
            </a:r>
            <a:r>
              <a:rPr lang="en-US" dirty="0" smtClean="0"/>
              <a:t>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graphicFrame>
        <p:nvGraphicFramePr>
          <p:cNvPr id="11" name="Table 10"/>
          <p:cNvGraphicFramePr>
            <a:graphicFrameLocks noGrp="1"/>
          </p:cNvGraphicFramePr>
          <p:nvPr/>
        </p:nvGraphicFramePr>
        <p:xfrm>
          <a:off x="1371600" y="1828800"/>
          <a:ext cx="6477000" cy="4368799"/>
        </p:xfrm>
        <a:graphic>
          <a:graphicData uri="http://schemas.openxmlformats.org/drawingml/2006/table">
            <a:tbl>
              <a:tblPr/>
              <a:tblGrid>
                <a:gridCol w="453365"/>
                <a:gridCol w="905054"/>
                <a:gridCol w="527947"/>
                <a:gridCol w="829632"/>
                <a:gridCol w="2409287"/>
                <a:gridCol w="1351715"/>
              </a:tblGrid>
              <a:tr h="208570">
                <a:tc>
                  <a:txBody>
                    <a:bodyPr/>
                    <a:lstStyle/>
                    <a:p>
                      <a:pPr algn="ctr">
                        <a:spcAft>
                          <a:spcPts val="0"/>
                        </a:spcAft>
                      </a:pPr>
                      <a:r>
                        <a:rPr lang="en-GB" sz="1000" b="1" dirty="0">
                          <a:latin typeface="Times New Roman"/>
                          <a:ea typeface="Malgun Gothic"/>
                        </a:rPr>
                        <a:t>CID</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Commenter</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P.L</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Clause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Comment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a:latin typeface="Times New Roman"/>
                          <a:ea typeface="Malgun Gothic"/>
                        </a:rPr>
                        <a:t>Proposed Change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014">
                <a:tc>
                  <a:txBody>
                    <a:bodyPr/>
                    <a:lstStyle/>
                    <a:p>
                      <a:pPr algn="r">
                        <a:spcAft>
                          <a:spcPts val="0"/>
                        </a:spcAft>
                      </a:pPr>
                      <a:r>
                        <a:rPr lang="en-GB" sz="1050">
                          <a:latin typeface="Arial"/>
                          <a:ea typeface="新細明體"/>
                        </a:rPr>
                        <a:t>5917</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James Yee</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9.4.2.139</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With the introduction of new features such as OFDMA and UL MU MIMO, the existing BSS load elements (9.4.2.160 &amp; 9.4.2.28), which address STA numbers, primary/secondary channel busy condition and DL MU-MIMO underutilization (11ac) are not sufficient for addressing the BSS load status in a 11ax BSS. A further enhanced BSS Load element needs to be defined.</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Add a new information element to define 11ax BSS Load. The new IE shall address utilization status of OFDMA as well as UL/DL MU MIMO, as well as provisions to allow future extensions.</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7215">
                <a:tc>
                  <a:txBody>
                    <a:bodyPr/>
                    <a:lstStyle/>
                    <a:p>
                      <a:pPr>
                        <a:spcAft>
                          <a:spcPts val="0"/>
                        </a:spcAft>
                      </a:pPr>
                      <a:r>
                        <a:rPr lang="en-GB" sz="1050">
                          <a:latin typeface="Arial"/>
                          <a:ea typeface="新細明體"/>
                        </a:rPr>
                        <a:t>8165</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Ming Gan</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Calibri"/>
                          <a:ea typeface="新細明體"/>
                          <a:cs typeface="Arial"/>
                        </a:rPr>
                        <a:t>67.01</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a:latin typeface="Arial"/>
                          <a:ea typeface="Malgun Gothic"/>
                        </a:rPr>
                        <a:t>9.4.</a:t>
                      </a:r>
                      <a:r>
                        <a:rPr lang="en-GB" sz="1050">
                          <a:latin typeface="Arial"/>
                          <a:ea typeface="新細明體"/>
                        </a:rPr>
                        <a:t>2</a:t>
                      </a:r>
                      <a:r>
                        <a:rPr lang="en-GB" sz="1050">
                          <a:latin typeface="Arial"/>
                          <a:ea typeface="Malgun Gothic"/>
                        </a:rPr>
                        <a:t>.</a:t>
                      </a:r>
                      <a:endParaRPr lang="zh-TW" sz="110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BSS load element provides the channel utilization such that the </a:t>
                      </a:r>
                      <a:r>
                        <a:rPr lang="en-GB" sz="1050" dirty="0" err="1">
                          <a:latin typeface="Arial"/>
                          <a:ea typeface="Malgun Gothic"/>
                        </a:rPr>
                        <a:t>unassociated</a:t>
                      </a:r>
                      <a:r>
                        <a:rPr lang="en-GB" sz="1050" dirty="0">
                          <a:latin typeface="Arial"/>
                          <a:ea typeface="Malgun Gothic"/>
                        </a:rPr>
                        <a:t> STA can choose the proper </a:t>
                      </a:r>
                      <a:r>
                        <a:rPr lang="en-GB" sz="1050" dirty="0" err="1">
                          <a:latin typeface="Arial"/>
                          <a:ea typeface="Malgun Gothic"/>
                        </a:rPr>
                        <a:t>AP┤+ε</a:t>
                      </a:r>
                      <a:r>
                        <a:rPr lang="en-GB" sz="1050" dirty="0">
                          <a:latin typeface="Arial"/>
                          <a:ea typeface="Malgun Gothic"/>
                        </a:rPr>
                        <a:t> and extended BSS load element further provides the </a:t>
                      </a:r>
                      <a:r>
                        <a:rPr lang="en-GB" sz="1050" dirty="0" err="1">
                          <a:latin typeface="Arial"/>
                          <a:ea typeface="Malgun Gothic"/>
                        </a:rPr>
                        <a:t>the</a:t>
                      </a:r>
                      <a:r>
                        <a:rPr lang="en-GB" sz="1050" dirty="0">
                          <a:latin typeface="Arial"/>
                          <a:ea typeface="Malgun Gothic"/>
                        </a:rPr>
                        <a:t> spatial stream underutilization given the busy channel such that </a:t>
                      </a:r>
                      <a:r>
                        <a:rPr lang="en-GB" sz="1050" dirty="0" err="1">
                          <a:latin typeface="Arial"/>
                          <a:ea typeface="Malgun Gothic"/>
                        </a:rPr>
                        <a:t>unassociated</a:t>
                      </a:r>
                      <a:r>
                        <a:rPr lang="en-GB" sz="1050" dirty="0">
                          <a:latin typeface="Arial"/>
                          <a:ea typeface="Malgun Gothic"/>
                        </a:rPr>
                        <a:t> STA  with MU-MIMO capability can choose the proper AP. Now 11ax introduce a OFDMA, there is the probability of </a:t>
                      </a:r>
                      <a:r>
                        <a:rPr lang="en-GB" sz="1050" dirty="0" err="1">
                          <a:latin typeface="Arial"/>
                          <a:ea typeface="Malgun Gothic"/>
                        </a:rPr>
                        <a:t>frequence</a:t>
                      </a:r>
                      <a:r>
                        <a:rPr lang="en-GB" sz="1050" dirty="0">
                          <a:latin typeface="Arial"/>
                          <a:ea typeface="Malgun Gothic"/>
                        </a:rPr>
                        <a:t> underutilization given the busy channel.</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50" dirty="0">
                          <a:latin typeface="Arial"/>
                          <a:ea typeface="Malgun Gothic"/>
                        </a:rPr>
                        <a:t>Define a HE BSS load element considering frequency utilization such to help </a:t>
                      </a:r>
                      <a:r>
                        <a:rPr lang="en-GB" sz="1050" dirty="0" err="1">
                          <a:latin typeface="Arial"/>
                          <a:ea typeface="Malgun Gothic"/>
                        </a:rPr>
                        <a:t>unassociated</a:t>
                      </a:r>
                      <a:r>
                        <a:rPr lang="en-GB" sz="1050" dirty="0">
                          <a:latin typeface="Arial"/>
                          <a:ea typeface="Malgun Gothic"/>
                        </a:rPr>
                        <a:t> STA to choose a best AP</a:t>
                      </a:r>
                      <a:endParaRPr lang="zh-TW" sz="1100" dirty="0">
                        <a:latin typeface="Times New Roman"/>
                        <a:ea typeface="Malgun Gothic"/>
                      </a:endParaRPr>
                    </a:p>
                  </a:txBody>
                  <a:tcPr marL="56177" marR="561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Straw poll 7</a:t>
            </a:r>
            <a:endParaRPr lang="zh-TW" altLang="en-US" dirty="0"/>
          </a:p>
        </p:txBody>
      </p:sp>
      <p:sp>
        <p:nvSpPr>
          <p:cNvPr id="8" name="Content Placeholder 7"/>
          <p:cNvSpPr>
            <a:spLocks noGrp="1"/>
          </p:cNvSpPr>
          <p:nvPr>
            <p:ph idx="1"/>
          </p:nvPr>
        </p:nvSpPr>
        <p:spPr/>
        <p:txBody>
          <a:bodyPr/>
          <a:lstStyle/>
          <a:p>
            <a:r>
              <a:rPr lang="en-US" altLang="zh-TW" dirty="0" smtClean="0"/>
              <a:t>Do you prefer defining a new Information Element to carry the HE BSS load content instead of defining an Extension of the existing Extended BSS Load element?</a:t>
            </a:r>
          </a:p>
          <a:p>
            <a:pPr lvl="1"/>
            <a:r>
              <a:rPr lang="en-US" altLang="zh-TW" dirty="0" smtClean="0"/>
              <a:t>Option A: A new information element</a:t>
            </a:r>
          </a:p>
          <a:p>
            <a:pPr lvl="1"/>
            <a:r>
              <a:rPr lang="en-US" altLang="zh-TW" dirty="0" smtClean="0"/>
              <a:t>Option B: Extension of Extended BSS Load element</a:t>
            </a:r>
            <a:endParaRPr lang="zh-TW" altLang="en-US" dirty="0" smtClean="0"/>
          </a:p>
          <a:p>
            <a:pPr lvl="1"/>
            <a:endParaRPr lang="en-US" altLang="zh-TW" dirty="0" smtClean="0"/>
          </a:p>
          <a:p>
            <a:pPr lvl="1">
              <a:buNone/>
            </a:pPr>
            <a:endParaRPr lang="en-US" altLang="zh-TW" dirty="0" smtClean="0"/>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References</a:t>
            </a:r>
            <a:endParaRPr lang="zh-TW" altLang="en-US" dirty="0"/>
          </a:p>
        </p:txBody>
      </p:sp>
      <p:sp>
        <p:nvSpPr>
          <p:cNvPr id="8" name="Content Placeholder 7"/>
          <p:cNvSpPr>
            <a:spLocks noGrp="1"/>
          </p:cNvSpPr>
          <p:nvPr>
            <p:ph idx="1"/>
          </p:nvPr>
        </p:nvSpPr>
        <p:spPr/>
        <p:txBody>
          <a:bodyPr/>
          <a:lstStyle/>
          <a:p>
            <a:pPr marL="457200" indent="-457200">
              <a:buFont typeface="+mj-lt"/>
              <a:buAutoNum type="arabicPeriod"/>
            </a:pPr>
            <a:r>
              <a:rPr lang="en-US" altLang="zh-TW" dirty="0" smtClean="0"/>
              <a:t>P802.11 2016</a:t>
            </a:r>
          </a:p>
          <a:p>
            <a:endParaRPr lang="zh-TW" altLang="en-US"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21</a:t>
            </a:fld>
            <a:endParaRPr lang="en-US"/>
          </a:p>
        </p:txBody>
      </p:sp>
      <p:sp>
        <p:nvSpPr>
          <p:cNvPr id="9" name="Date Placeholder 3"/>
          <p:cNvSpPr>
            <a:spLocks noGrp="1"/>
          </p:cNvSpPr>
          <p:nvPr>
            <p:ph type="dt" sz="quarter" idx="10"/>
          </p:nvPr>
        </p:nvSpPr>
        <p:spPr>
          <a:xfrm>
            <a:off x="696913" y="332601"/>
            <a:ext cx="1579600" cy="276999"/>
          </a:xfrm>
        </p:spPr>
        <p:txBody>
          <a:bodyPr/>
          <a:lstStyle/>
          <a:p>
            <a:pPr>
              <a:defRPr/>
            </a:pPr>
            <a:r>
              <a:rPr lang="en-US" altLang="zh-TW" dirty="0" smtClean="0"/>
              <a:t>September 2017</a:t>
            </a:r>
            <a:endParaRPr lang="en-US" altLang="zh-TW"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Underutilization Percentage and </a:t>
            </a:r>
            <a:br>
              <a:rPr lang="en-US" altLang="zh-TW" dirty="0" smtClean="0"/>
            </a:br>
            <a:r>
              <a:rPr lang="en-US" altLang="zh-TW" dirty="0" smtClean="0"/>
              <a:t>Available RU of Spatial Streams</a:t>
            </a:r>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23</a:t>
            </a:fld>
            <a:endParaRPr lang="en-US"/>
          </a:p>
        </p:txBody>
      </p:sp>
      <p:sp>
        <p:nvSpPr>
          <p:cNvPr id="14" name="Content Placeholder 2"/>
          <p:cNvSpPr>
            <a:spLocks noGrp="1"/>
          </p:cNvSpPr>
          <p:nvPr>
            <p:ph idx="1"/>
          </p:nvPr>
        </p:nvSpPr>
        <p:spPr>
          <a:xfrm>
            <a:off x="685800" y="1676400"/>
            <a:ext cx="7772400" cy="1752600"/>
          </a:xfrm>
        </p:spPr>
        <p:txBody>
          <a:bodyPr/>
          <a:lstStyle/>
          <a:p>
            <a:r>
              <a:rPr lang="en-US" altLang="zh-TW" dirty="0"/>
              <a:t>Underutilization </a:t>
            </a:r>
            <a:r>
              <a:rPr lang="en-US" altLang="zh-TW" dirty="0" smtClean="0"/>
              <a:t>percentages provide a general picture of available resources. However, in some cases, STAs may not interpret the information correctly. Available RU of different spatial streams can help </a:t>
            </a:r>
            <a:r>
              <a:rPr lang="en-US" altLang="zh-TW" smtClean="0"/>
              <a:t>STAs to assess </a:t>
            </a:r>
            <a:r>
              <a:rPr lang="en-US" altLang="zh-TW" dirty="0" smtClean="0"/>
              <a:t>BSS loading.</a:t>
            </a:r>
            <a:endParaRPr lang="en-US" altLang="zh-TW" dirty="0"/>
          </a:p>
          <a:p>
            <a:endParaRPr lang="en-US" dirty="0"/>
          </a:p>
        </p:txBody>
      </p:sp>
      <p:pic>
        <p:nvPicPr>
          <p:cNvPr id="17410" name="Picture 2"/>
          <p:cNvPicPr>
            <a:picLocks noChangeAspect="1" noChangeArrowheads="1"/>
          </p:cNvPicPr>
          <p:nvPr/>
        </p:nvPicPr>
        <p:blipFill>
          <a:blip r:embed="rId2" cstate="print"/>
          <a:srcRect/>
          <a:stretch>
            <a:fillRect/>
          </a:stretch>
        </p:blipFill>
        <p:spPr bwMode="auto">
          <a:xfrm>
            <a:off x="685800" y="3733800"/>
            <a:ext cx="2265218" cy="1088968"/>
          </a:xfrm>
          <a:prstGeom prst="rect">
            <a:avLst/>
          </a:prstGeom>
          <a:noFill/>
          <a:ln w="9525">
            <a:noFill/>
            <a:miter lim="800000"/>
            <a:headEnd/>
            <a:tailEnd/>
          </a:ln>
        </p:spPr>
      </p:pic>
      <p:sp>
        <p:nvSpPr>
          <p:cNvPr id="16" name="TextBox 15"/>
          <p:cNvSpPr txBox="1"/>
          <p:nvPr/>
        </p:nvSpPr>
        <p:spPr>
          <a:xfrm>
            <a:off x="3048000" y="3810000"/>
            <a:ext cx="4419600" cy="923330"/>
          </a:xfrm>
          <a:prstGeom prst="rect">
            <a:avLst/>
          </a:prstGeom>
          <a:noFill/>
        </p:spPr>
        <p:txBody>
          <a:bodyPr wrap="square" rtlCol="0">
            <a:spAutoFit/>
          </a:bodyPr>
          <a:lstStyle/>
          <a:p>
            <a:r>
              <a:rPr lang="en-US" altLang="zh-TW" sz="1800" dirty="0" smtClean="0">
                <a:latin typeface="Calibri" pitchFamily="34" charset="0"/>
              </a:rPr>
              <a:t>Case 1: 75% underutilization percentage is reported, but for OFDMA only STAs, there is no resource for them in the BSS</a:t>
            </a:r>
            <a:endParaRPr lang="zh-TW" altLang="en-US" sz="1800" dirty="0">
              <a:latin typeface="Calibri" pitchFamily="34" charset="0"/>
            </a:endParaRPr>
          </a:p>
        </p:txBody>
      </p:sp>
      <p:pic>
        <p:nvPicPr>
          <p:cNvPr id="17411" name="Picture 3"/>
          <p:cNvPicPr>
            <a:picLocks noChangeAspect="1" noChangeArrowheads="1"/>
          </p:cNvPicPr>
          <p:nvPr/>
        </p:nvPicPr>
        <p:blipFill>
          <a:blip r:embed="rId3" cstate="print"/>
          <a:srcRect/>
          <a:stretch>
            <a:fillRect/>
          </a:stretch>
        </p:blipFill>
        <p:spPr bwMode="auto">
          <a:xfrm>
            <a:off x="304800" y="5257800"/>
            <a:ext cx="4102331" cy="1080655"/>
          </a:xfrm>
          <a:prstGeom prst="rect">
            <a:avLst/>
          </a:prstGeom>
          <a:noFill/>
          <a:ln w="9525">
            <a:noFill/>
            <a:miter lim="800000"/>
            <a:headEnd/>
            <a:tailEnd/>
          </a:ln>
        </p:spPr>
      </p:pic>
      <p:sp>
        <p:nvSpPr>
          <p:cNvPr id="19" name="TextBox 18"/>
          <p:cNvSpPr txBox="1"/>
          <p:nvPr/>
        </p:nvSpPr>
        <p:spPr>
          <a:xfrm>
            <a:off x="4572000" y="5124271"/>
            <a:ext cx="4572000" cy="1200329"/>
          </a:xfrm>
          <a:prstGeom prst="rect">
            <a:avLst/>
          </a:prstGeom>
          <a:noFill/>
        </p:spPr>
        <p:txBody>
          <a:bodyPr wrap="square" rtlCol="0">
            <a:spAutoFit/>
          </a:bodyPr>
          <a:lstStyle/>
          <a:p>
            <a:r>
              <a:rPr lang="en-US" altLang="zh-TW" sz="1800" dirty="0" smtClean="0">
                <a:latin typeface="Calibri" pitchFamily="34" charset="0"/>
              </a:rPr>
              <a:t>Case 2: Similar underutilization percentages are reported in A and B. For a STA capable of supporting 3 spatial streams, underutilization percentage alone reveals little information.</a:t>
            </a:r>
            <a:endParaRPr lang="zh-TW" altLang="en-US" sz="1800" dirty="0">
              <a:latin typeface="Calibri" pitchFamily="34" charset="0"/>
            </a:endParaRPr>
          </a:p>
        </p:txBody>
      </p:sp>
      <p:sp>
        <p:nvSpPr>
          <p:cNvPr id="2" name="TextBox 1"/>
          <p:cNvSpPr txBox="1"/>
          <p:nvPr/>
        </p:nvSpPr>
        <p:spPr>
          <a:xfrm>
            <a:off x="1154749" y="5257800"/>
            <a:ext cx="346570" cy="276999"/>
          </a:xfrm>
          <a:prstGeom prst="rect">
            <a:avLst/>
          </a:prstGeom>
          <a:noFill/>
        </p:spPr>
        <p:txBody>
          <a:bodyPr wrap="none" rtlCol="0">
            <a:spAutoFit/>
          </a:bodyPr>
          <a:lstStyle/>
          <a:p>
            <a:r>
              <a:rPr lang="en-US" dirty="0" smtClean="0"/>
              <a:t>A)</a:t>
            </a:r>
            <a:endParaRPr lang="en-US" dirty="0"/>
          </a:p>
        </p:txBody>
      </p:sp>
      <p:sp>
        <p:nvSpPr>
          <p:cNvPr id="3" name="TextBox 2"/>
          <p:cNvSpPr txBox="1"/>
          <p:nvPr/>
        </p:nvSpPr>
        <p:spPr>
          <a:xfrm>
            <a:off x="3276600" y="5248381"/>
            <a:ext cx="338554" cy="276999"/>
          </a:xfrm>
          <a:prstGeom prst="rect">
            <a:avLst/>
          </a:prstGeom>
          <a:noFill/>
        </p:spPr>
        <p:txBody>
          <a:bodyPr wrap="none" rtlCol="0">
            <a:spAutoFit/>
          </a:bodyPr>
          <a:lstStyle/>
          <a:p>
            <a:r>
              <a:rPr lang="en-US" dirty="0" smtClean="0"/>
              <a:t>B)</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Underutilization Percentage RU Weights</a:t>
            </a:r>
            <a:endParaRPr lang="zh-TW" altLang="en-US" dirty="0"/>
          </a:p>
        </p:txBody>
      </p:sp>
      <p:sp>
        <p:nvSpPr>
          <p:cNvPr id="8" name="Content Placeholder 7"/>
          <p:cNvSpPr>
            <a:spLocks noGrp="1"/>
          </p:cNvSpPr>
          <p:nvPr>
            <p:ph idx="1"/>
          </p:nvPr>
        </p:nvSpPr>
        <p:spPr/>
        <p:txBody>
          <a:bodyPr/>
          <a:lstStyle/>
          <a:p>
            <a:r>
              <a:rPr lang="en-US" altLang="zh-TW" dirty="0" smtClean="0"/>
              <a:t>RU weights example of report per 20 MHz BW</a:t>
            </a:r>
          </a:p>
          <a:p>
            <a:pPr lvl="1"/>
            <a:r>
              <a:rPr lang="en-US" altLang="zh-TW" dirty="0" smtClean="0"/>
              <a:t>RU26: 1/9</a:t>
            </a:r>
          </a:p>
          <a:p>
            <a:pPr lvl="1"/>
            <a:r>
              <a:rPr lang="en-US" altLang="zh-TW" dirty="0" smtClean="0"/>
              <a:t>RU52: 2/9</a:t>
            </a:r>
          </a:p>
          <a:p>
            <a:pPr lvl="1"/>
            <a:r>
              <a:rPr lang="en-US" altLang="zh-TW" dirty="0" smtClean="0"/>
              <a:t>RU106: 4/9</a:t>
            </a:r>
          </a:p>
          <a:p>
            <a:pPr lvl="1"/>
            <a:r>
              <a:rPr lang="en-US" altLang="zh-TW" dirty="0" smtClean="0"/>
              <a:t>RU242: 9/9</a:t>
            </a:r>
          </a:p>
          <a:p>
            <a:pPr lvl="1"/>
            <a:r>
              <a:rPr lang="en-US" altLang="zh-TW" dirty="0" smtClean="0"/>
              <a:t>RU484: 9/9 (half on the target 20MHz)</a:t>
            </a:r>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MU UL/DL </a:t>
            </a:r>
            <a:r>
              <a:rPr lang="en-US" altLang="zh-TW" dirty="0" err="1" smtClean="0"/>
              <a:t>PPDUTime</a:t>
            </a:r>
            <a:r>
              <a:rPr lang="en-US" altLang="zh-TW" dirty="0" smtClean="0"/>
              <a:t> Definitions</a:t>
            </a:r>
            <a:endParaRPr lang="zh-TW" altLang="en-US" dirty="0"/>
          </a:p>
        </p:txBody>
      </p:sp>
      <p:sp>
        <p:nvSpPr>
          <p:cNvPr id="8" name="Content Placeholder 7"/>
          <p:cNvSpPr>
            <a:spLocks noGrp="1"/>
          </p:cNvSpPr>
          <p:nvPr>
            <p:ph idx="1"/>
          </p:nvPr>
        </p:nvSpPr>
        <p:spPr/>
        <p:txBody>
          <a:bodyPr/>
          <a:lstStyle/>
          <a:p>
            <a:r>
              <a:rPr lang="en-US" altLang="zh-TW" dirty="0" smtClean="0"/>
              <a:t>UL MU by TF</a:t>
            </a:r>
          </a:p>
          <a:p>
            <a:endParaRPr lang="en-US" altLang="zh-TW" dirty="0" smtClean="0"/>
          </a:p>
          <a:p>
            <a:endParaRPr lang="en-US" altLang="zh-TW" dirty="0" smtClean="0"/>
          </a:p>
          <a:p>
            <a:r>
              <a:rPr lang="en-US" altLang="zh-TW" dirty="0" smtClean="0"/>
              <a:t>DL MU</a:t>
            </a:r>
          </a:p>
          <a:p>
            <a:endParaRPr lang="en-US" altLang="zh-TW" dirty="0" smtClean="0"/>
          </a:p>
          <a:p>
            <a:endParaRPr lang="en-US" altLang="zh-TW" dirty="0" smtClean="0"/>
          </a:p>
          <a:p>
            <a:r>
              <a:rPr lang="en-US" altLang="zh-TW" dirty="0" smtClean="0"/>
              <a:t>Cascaded MU</a:t>
            </a:r>
          </a:p>
          <a:p>
            <a:endParaRPr lang="en-US" altLang="zh-TW" dirty="0" smtClean="0"/>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25</a:t>
            </a:fld>
            <a:endParaRPr lang="en-US"/>
          </a:p>
        </p:txBody>
      </p:sp>
      <p:pic>
        <p:nvPicPr>
          <p:cNvPr id="9" name="Picture 2"/>
          <p:cNvPicPr>
            <a:picLocks noChangeAspect="1" noChangeArrowheads="1"/>
          </p:cNvPicPr>
          <p:nvPr/>
        </p:nvPicPr>
        <p:blipFill>
          <a:blip r:embed="rId2" cstate="print"/>
          <a:srcRect/>
          <a:stretch>
            <a:fillRect/>
          </a:stretch>
        </p:blipFill>
        <p:spPr bwMode="auto">
          <a:xfrm>
            <a:off x="3276600" y="1981200"/>
            <a:ext cx="3311790" cy="1000436"/>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3276600" y="4953000"/>
            <a:ext cx="4505415" cy="1000436"/>
          </a:xfrm>
          <a:prstGeom prst="rect">
            <a:avLst/>
          </a:prstGeom>
          <a:noFill/>
          <a:ln w="9525">
            <a:noFill/>
            <a:miter lim="800000"/>
            <a:headEnd/>
            <a:tailEnd/>
          </a:ln>
        </p:spPr>
      </p:pic>
      <p:pic>
        <p:nvPicPr>
          <p:cNvPr id="11" name="Picture 2"/>
          <p:cNvPicPr>
            <a:picLocks noChangeAspect="1" noChangeArrowheads="1"/>
          </p:cNvPicPr>
          <p:nvPr/>
        </p:nvPicPr>
        <p:blipFill>
          <a:blip r:embed="rId4" cstate="print"/>
          <a:srcRect/>
          <a:stretch>
            <a:fillRect/>
          </a:stretch>
        </p:blipFill>
        <p:spPr bwMode="auto">
          <a:xfrm>
            <a:off x="3276600" y="3429000"/>
            <a:ext cx="3311790" cy="10004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Legacy BSS Load IEs</a:t>
            </a:r>
            <a:endParaRPr lang="zh-TW" altLang="en-US" dirty="0"/>
          </a:p>
        </p:txBody>
      </p:sp>
      <p:sp>
        <p:nvSpPr>
          <p:cNvPr id="8" name="Content Placeholder 7"/>
          <p:cNvSpPr>
            <a:spLocks noGrp="1"/>
          </p:cNvSpPr>
          <p:nvPr>
            <p:ph idx="1"/>
          </p:nvPr>
        </p:nvSpPr>
        <p:spPr/>
        <p:txBody>
          <a:bodyPr/>
          <a:lstStyle/>
          <a:p>
            <a:r>
              <a:rPr lang="en-US" altLang="zh-TW" dirty="0" smtClean="0"/>
              <a:t>BSS load element</a:t>
            </a:r>
          </a:p>
          <a:p>
            <a:endParaRPr lang="en-US" altLang="zh-TW" dirty="0" smtClean="0"/>
          </a:p>
          <a:p>
            <a:endParaRPr lang="en-US" altLang="zh-TW" dirty="0" smtClean="0"/>
          </a:p>
          <a:p>
            <a:endParaRPr lang="en-US" altLang="zh-TW" dirty="0" smtClean="0"/>
          </a:p>
          <a:p>
            <a:endParaRPr lang="en-US" altLang="zh-TW" dirty="0" smtClean="0"/>
          </a:p>
          <a:p>
            <a:r>
              <a:rPr lang="en-US" altLang="zh-TW" dirty="0" smtClean="0"/>
              <a:t>Extended BSS load element</a:t>
            </a:r>
            <a:endParaRPr lang="zh-TW" altLang="en-US" dirty="0" smtClean="0"/>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26</a:t>
            </a:fld>
            <a:endParaRPr lang="en-US"/>
          </a:p>
        </p:txBody>
      </p:sp>
      <p:pic>
        <p:nvPicPr>
          <p:cNvPr id="9" name="Picture 2"/>
          <p:cNvPicPr>
            <a:picLocks noChangeAspect="1" noChangeArrowheads="1"/>
          </p:cNvPicPr>
          <p:nvPr/>
        </p:nvPicPr>
        <p:blipFill>
          <a:blip r:embed="rId2" cstate="print"/>
          <a:srcRect/>
          <a:stretch>
            <a:fillRect/>
          </a:stretch>
        </p:blipFill>
        <p:spPr bwMode="auto">
          <a:xfrm>
            <a:off x="762000" y="2286000"/>
            <a:ext cx="7786687" cy="1500187"/>
          </a:xfrm>
          <a:prstGeom prst="rect">
            <a:avLst/>
          </a:prstGeom>
          <a:noFill/>
          <a:ln w="9525">
            <a:noFill/>
            <a:miter lim="800000"/>
            <a:headEnd/>
            <a:tailEnd/>
          </a:ln>
        </p:spPr>
      </p:pic>
      <p:pic>
        <p:nvPicPr>
          <p:cNvPr id="10" name="Picture 4"/>
          <p:cNvPicPr>
            <a:picLocks noChangeAspect="1" noChangeArrowheads="1"/>
          </p:cNvPicPr>
          <p:nvPr/>
        </p:nvPicPr>
        <p:blipFill>
          <a:blip r:embed="rId3" cstate="print"/>
          <a:srcRect/>
          <a:stretch>
            <a:fillRect/>
          </a:stretch>
        </p:blipFill>
        <p:spPr bwMode="auto">
          <a:xfrm>
            <a:off x="609600" y="4495800"/>
            <a:ext cx="8334375" cy="180975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dot11ChannelUtilizationBeaconIntervals</a:t>
            </a:r>
            <a:endParaRPr lang="zh-TW" altLang="en-US" dirty="0"/>
          </a:p>
        </p:txBody>
      </p:sp>
      <p:sp>
        <p:nvSpPr>
          <p:cNvPr id="8" name="Content Placeholder 7"/>
          <p:cNvSpPr>
            <a:spLocks noGrp="1"/>
          </p:cNvSpPr>
          <p:nvPr>
            <p:ph idx="1"/>
          </p:nvPr>
        </p:nvSpPr>
        <p:spPr/>
        <p:txBody>
          <a:bodyPr/>
          <a:lstStyle/>
          <a:p>
            <a:r>
              <a:rPr lang="en-US" altLang="zh-TW" dirty="0" smtClean="0"/>
              <a:t>dot11ChannelUtilizationBeaconIntervals (50 beacon intervals default)</a:t>
            </a:r>
          </a:p>
          <a:p>
            <a:pPr lvl="1"/>
            <a:r>
              <a:rPr lang="en-US" altLang="zh-TW" dirty="0" smtClean="0"/>
              <a:t>May not transmitted by the AP</a:t>
            </a:r>
          </a:p>
          <a:p>
            <a:pPr lvl="1"/>
            <a:r>
              <a:rPr lang="en-US" altLang="zh-TW" dirty="0" smtClean="0"/>
              <a:t>Currently defined in Annex C</a:t>
            </a:r>
            <a:endParaRPr lang="zh-TW" altLang="en-US" dirty="0" smtClean="0"/>
          </a:p>
          <a:p>
            <a:endParaRPr lang="zh-TW" alt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 </a:t>
            </a:r>
            <a:r>
              <a:rPr lang="en-US" dirty="0" smtClean="0"/>
              <a:t>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27</a:t>
            </a:fld>
            <a:endParaRPr lang="en-US"/>
          </a:p>
        </p:txBody>
      </p:sp>
      <p:pic>
        <p:nvPicPr>
          <p:cNvPr id="9" name="Picture 2"/>
          <p:cNvPicPr>
            <a:picLocks noChangeAspect="1" noChangeArrowheads="1"/>
          </p:cNvPicPr>
          <p:nvPr/>
        </p:nvPicPr>
        <p:blipFill>
          <a:blip r:embed="rId2" cstate="print"/>
          <a:srcRect/>
          <a:stretch>
            <a:fillRect/>
          </a:stretch>
        </p:blipFill>
        <p:spPr bwMode="auto">
          <a:xfrm>
            <a:off x="457200" y="3505200"/>
            <a:ext cx="8294687" cy="27146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Summary</a:t>
            </a:r>
            <a:endParaRPr lang="zh-TW" altLang="en-US" dirty="0"/>
          </a:p>
        </p:txBody>
      </p:sp>
      <p:sp>
        <p:nvSpPr>
          <p:cNvPr id="8" name="Content Placeholder 7"/>
          <p:cNvSpPr>
            <a:spLocks noGrp="1"/>
          </p:cNvSpPr>
          <p:nvPr>
            <p:ph idx="1"/>
          </p:nvPr>
        </p:nvSpPr>
        <p:spPr>
          <a:xfrm>
            <a:off x="685800" y="1524000"/>
            <a:ext cx="7772400" cy="4724400"/>
          </a:xfrm>
        </p:spPr>
        <p:txBody>
          <a:bodyPr>
            <a:normAutofit fontScale="92500"/>
          </a:bodyPr>
          <a:lstStyle/>
          <a:p>
            <a:r>
              <a:rPr lang="en-US" altLang="zh-TW" dirty="0"/>
              <a:t>802.11-2016 [</a:t>
            </a:r>
            <a:r>
              <a:rPr lang="en-US" altLang="zh-TW" dirty="0" smtClean="0"/>
              <a:t>1] defines two BSS load information elements containing:</a:t>
            </a:r>
          </a:p>
          <a:p>
            <a:pPr lvl="1"/>
            <a:r>
              <a:rPr lang="en-US" altLang="zh-TW" dirty="0" smtClean="0"/>
              <a:t>information of current STA population and traffic level in the BSS (9.4.2.28 BSS </a:t>
            </a:r>
            <a:r>
              <a:rPr lang="en-US" altLang="zh-TW" dirty="0"/>
              <a:t>L</a:t>
            </a:r>
            <a:r>
              <a:rPr lang="en-US" altLang="zh-TW" dirty="0" smtClean="0"/>
              <a:t>oad element)</a:t>
            </a:r>
          </a:p>
          <a:p>
            <a:pPr lvl="1"/>
            <a:r>
              <a:rPr lang="en-US" altLang="zh-TW" dirty="0" smtClean="0"/>
              <a:t>information of MIMO spatial stream underutilization and bandwidth utilization (9.4.2.160 Extended BSS Load element)</a:t>
            </a:r>
          </a:p>
          <a:p>
            <a:r>
              <a:rPr lang="en-US" altLang="zh-TW" dirty="0" smtClean="0"/>
              <a:t>11ax introduces MU OFDMA and UL MIMO, but current BSS load IEs do not reflect true loading of 11ax HE BSSs</a:t>
            </a:r>
          </a:p>
          <a:p>
            <a:r>
              <a:rPr lang="en-US" altLang="zh-TW" dirty="0" smtClean="0"/>
              <a:t>In this presentation, we propose defining new information element contents for conveying HE BSS load information. These contents can be carried either in a new element or in the extension of the legacy BSS load element.</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
        <p:nvSpPr>
          <p:cNvPr id="10" name="Date Placeholder 3"/>
          <p:cNvSpPr>
            <a:spLocks noGrp="1"/>
          </p:cNvSpPr>
          <p:nvPr>
            <p:ph type="dt" sz="quarter" idx="10"/>
          </p:nvPr>
        </p:nvSpPr>
        <p:spPr>
          <a:xfrm>
            <a:off x="696913" y="332601"/>
            <a:ext cx="1579600" cy="276999"/>
          </a:xfrm>
        </p:spPr>
        <p:txBody>
          <a:bodyPr/>
          <a:lstStyle/>
          <a:p>
            <a:pPr>
              <a:defRPr/>
            </a:pPr>
            <a:r>
              <a:rPr lang="en-US" altLang="zh-TW" dirty="0" smtClean="0"/>
              <a:t>September 2017</a:t>
            </a:r>
            <a:endParaRPr lang="en-US" altLang="zh-TW"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HE BSS Load</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altLang="zh-TW" dirty="0" smtClean="0"/>
              <a:t>Propose to define IE contents containing three categories of information:</a:t>
            </a:r>
          </a:p>
          <a:p>
            <a:pPr marL="914400" lvl="1" indent="-457200">
              <a:buFont typeface="+mj-lt"/>
              <a:buAutoNum type="arabicPeriod"/>
            </a:pPr>
            <a:r>
              <a:rPr lang="en-US" altLang="zh-TW" u="sng" dirty="0" smtClean="0"/>
              <a:t>STA Count Report</a:t>
            </a:r>
            <a:r>
              <a:rPr lang="en-US" altLang="zh-TW" dirty="0" smtClean="0"/>
              <a:t>: HE capable STA count and active STA count</a:t>
            </a:r>
          </a:p>
          <a:p>
            <a:pPr marL="914400" lvl="1" indent="-457200">
              <a:buFont typeface="+mj-lt"/>
              <a:buAutoNum type="arabicPeriod"/>
            </a:pPr>
            <a:r>
              <a:rPr lang="en-US" altLang="zh-TW" u="sng" dirty="0" smtClean="0"/>
              <a:t>HE Utilization Report</a:t>
            </a:r>
            <a:r>
              <a:rPr lang="en-US" altLang="zh-TW" dirty="0" smtClean="0"/>
              <a:t>: MU/SU PPDU utilization percentages</a:t>
            </a:r>
          </a:p>
          <a:p>
            <a:pPr marL="914400" lvl="1" indent="-457200">
              <a:buFont typeface="+mj-lt"/>
              <a:buAutoNum type="arabicPeriod"/>
            </a:pPr>
            <a:r>
              <a:rPr lang="en-US" altLang="zh-TW" u="sng" dirty="0" smtClean="0"/>
              <a:t>HE Underutilization Report</a:t>
            </a:r>
            <a:r>
              <a:rPr lang="en-US" altLang="zh-TW" dirty="0" smtClean="0"/>
              <a:t>: Mean available RU sizes for different spatial streams and OFMA only to reflect potential capacity in an HE BSS</a:t>
            </a:r>
          </a:p>
          <a:p>
            <a:pPr lvl="1"/>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
        <p:nvSpPr>
          <p:cNvPr id="10" name="Date Placeholder 3"/>
          <p:cNvSpPr>
            <a:spLocks noGrp="1"/>
          </p:cNvSpPr>
          <p:nvPr>
            <p:ph type="dt" sz="quarter" idx="10"/>
          </p:nvPr>
        </p:nvSpPr>
        <p:spPr>
          <a:xfrm>
            <a:off x="696913" y="332601"/>
            <a:ext cx="1579600" cy="276999"/>
          </a:xfrm>
        </p:spPr>
        <p:txBody>
          <a:bodyPr/>
          <a:lstStyle/>
          <a:p>
            <a:pPr>
              <a:defRPr/>
            </a:pPr>
            <a:r>
              <a:rPr lang="en-US" altLang="zh-TW" dirty="0" smtClean="0"/>
              <a:t>September 2017</a:t>
            </a:r>
            <a:endParaRPr lang="en-US" altLang="zh-TW"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HE BSS Load Element Contents(1/5)</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pPr marL="457200" indent="-457200">
              <a:buFont typeface="+mj-lt"/>
              <a:buAutoNum type="arabicPeriod"/>
            </a:pPr>
            <a:r>
              <a:rPr lang="en-US" altLang="zh-TW" i="1" dirty="0" smtClean="0">
                <a:solidFill>
                  <a:srgbClr val="0000FF"/>
                </a:solidFill>
              </a:rPr>
              <a:t>STA </a:t>
            </a:r>
            <a:r>
              <a:rPr lang="en-US" altLang="zh-TW" i="1" dirty="0">
                <a:solidFill>
                  <a:srgbClr val="0000FF"/>
                </a:solidFill>
              </a:rPr>
              <a:t>C</a:t>
            </a:r>
            <a:r>
              <a:rPr lang="en-US" altLang="zh-TW" i="1" dirty="0" smtClean="0">
                <a:solidFill>
                  <a:srgbClr val="0000FF"/>
                </a:solidFill>
              </a:rPr>
              <a:t>ount Report</a:t>
            </a:r>
          </a:p>
          <a:p>
            <a:r>
              <a:rPr lang="en-US" altLang="zh-TW" dirty="0" smtClean="0"/>
              <a:t>Total number of HE STAs</a:t>
            </a:r>
          </a:p>
          <a:p>
            <a:pPr lvl="1"/>
            <a:r>
              <a:rPr lang="en-US" altLang="zh-TW" dirty="0" smtClean="0"/>
              <a:t>Motivation: Let STAs know how many HE STAs are within the BSS competing for resource.</a:t>
            </a:r>
          </a:p>
          <a:p>
            <a:r>
              <a:rPr lang="en-US" altLang="zh-TW" dirty="0" smtClean="0"/>
              <a:t>Active STA counts</a:t>
            </a:r>
          </a:p>
          <a:p>
            <a:pPr lvl="1"/>
            <a:r>
              <a:rPr lang="en-US" altLang="zh-TW" dirty="0" smtClean="0"/>
              <a:t>Motivation: Some associated STA may not have been active for a long time</a:t>
            </a:r>
          </a:p>
          <a:p>
            <a:pPr lvl="1"/>
            <a:r>
              <a:rPr lang="en-US" altLang="zh-TW" dirty="0" smtClean="0"/>
              <a:t>An active STA:  </a:t>
            </a:r>
            <a:r>
              <a:rPr lang="en-US" altLang="zh-TW" dirty="0"/>
              <a:t>a STA </a:t>
            </a:r>
            <a:r>
              <a:rPr lang="en-US" altLang="zh-TW" dirty="0" smtClean="0"/>
              <a:t>from which the </a:t>
            </a:r>
            <a:r>
              <a:rPr lang="en-US" altLang="zh-TW" dirty="0"/>
              <a:t>AP receives a</a:t>
            </a:r>
            <a:r>
              <a:rPr lang="en-US" altLang="zh-TW" dirty="0" smtClean="0"/>
              <a:t> </a:t>
            </a:r>
            <a:r>
              <a:rPr lang="en-US" altLang="zh-TW" dirty="0"/>
              <a:t>MPDU </a:t>
            </a:r>
            <a:r>
              <a:rPr lang="en-US" altLang="zh-TW" dirty="0" smtClean="0"/>
              <a:t>during an observation period.</a:t>
            </a:r>
          </a:p>
          <a:p>
            <a:pPr lvl="2"/>
            <a:r>
              <a:rPr lang="en-US" altLang="zh-TW" dirty="0" smtClean="0"/>
              <a:t>Where observation periods are in </a:t>
            </a:r>
            <a:r>
              <a:rPr lang="en-US" altLang="zh-TW" dirty="0"/>
              <a:t>units of beacon </a:t>
            </a:r>
            <a:r>
              <a:rPr lang="en-US" altLang="zh-TW" dirty="0" smtClean="0"/>
              <a:t>intervals</a:t>
            </a:r>
          </a:p>
          <a:p>
            <a:pPr lvl="1"/>
            <a:r>
              <a:rPr lang="en-US" altLang="zh-TW" dirty="0" smtClean="0"/>
              <a:t>Two active STA counts are proposed</a:t>
            </a:r>
          </a:p>
          <a:p>
            <a:pPr lvl="2"/>
            <a:r>
              <a:rPr lang="en-US" altLang="zh-TW" dirty="0" smtClean="0"/>
              <a:t>Active STA count</a:t>
            </a:r>
          </a:p>
          <a:p>
            <a:pPr lvl="2"/>
            <a:r>
              <a:rPr lang="en-US" altLang="zh-TW" dirty="0" smtClean="0"/>
              <a:t>Active HE capable STA count</a:t>
            </a:r>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sp>
        <p:nvSpPr>
          <p:cNvPr id="10" name="Date Placeholder 3"/>
          <p:cNvSpPr>
            <a:spLocks noGrp="1"/>
          </p:cNvSpPr>
          <p:nvPr>
            <p:ph type="dt" sz="quarter" idx="10"/>
          </p:nvPr>
        </p:nvSpPr>
        <p:spPr>
          <a:xfrm>
            <a:off x="696913" y="332601"/>
            <a:ext cx="1579600" cy="276999"/>
          </a:xfrm>
        </p:spPr>
        <p:txBody>
          <a:bodyPr/>
          <a:lstStyle/>
          <a:p>
            <a:pPr>
              <a:defRPr/>
            </a:pPr>
            <a:r>
              <a:rPr lang="en-US" altLang="zh-TW" dirty="0" smtClean="0"/>
              <a:t>September 2017</a:t>
            </a:r>
            <a:endParaRPr lang="en-US" altLang="zh-TW"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HE BSS Load Element Contents(2/5)</a:t>
            </a:r>
            <a:endParaRPr lang="zh-TW" altLang="en-US" dirty="0"/>
          </a:p>
        </p:txBody>
      </p:sp>
      <p:sp>
        <p:nvSpPr>
          <p:cNvPr id="8" name="Content Placeholder 7"/>
          <p:cNvSpPr>
            <a:spLocks noGrp="1"/>
          </p:cNvSpPr>
          <p:nvPr>
            <p:ph idx="1"/>
          </p:nvPr>
        </p:nvSpPr>
        <p:spPr/>
        <p:txBody>
          <a:bodyPr/>
          <a:lstStyle/>
          <a:p>
            <a:r>
              <a:rPr lang="en-US" altLang="zh-TW" dirty="0" smtClean="0"/>
              <a:t>Usage Example:</a:t>
            </a:r>
          </a:p>
          <a:p>
            <a:pPr lvl="1"/>
            <a:r>
              <a:rPr lang="en-US" altLang="zh-TW" dirty="0" smtClean="0"/>
              <a:t>Example: HE BSS1 has 100 active STAs with 5 active HE capable STAs, and HE BSS2 has 100 active STAs with 95 active HE capable STAs. An unassociated HE STA may choose HE BSS2 for more transmit and receive opportunities</a:t>
            </a:r>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8193" name="Picture 1"/>
          <p:cNvPicPr>
            <a:picLocks noChangeAspect="1" noChangeArrowheads="1"/>
          </p:cNvPicPr>
          <p:nvPr/>
        </p:nvPicPr>
        <p:blipFill>
          <a:blip r:embed="rId2" cstate="print"/>
          <a:srcRect/>
          <a:stretch>
            <a:fillRect/>
          </a:stretch>
        </p:blipFill>
        <p:spPr bwMode="auto">
          <a:xfrm>
            <a:off x="3886200" y="3505200"/>
            <a:ext cx="4747962"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zh-TW" dirty="0" smtClean="0"/>
              <a:t>HE BSS Load Element Contents(3/5)</a:t>
            </a:r>
            <a:endParaRPr lang="zh-TW" altLang="en-US" dirty="0"/>
          </a:p>
        </p:txBody>
      </p:sp>
      <p:sp>
        <p:nvSpPr>
          <p:cNvPr id="8" name="Content Placeholder 7"/>
          <p:cNvSpPr>
            <a:spLocks noGrp="1"/>
          </p:cNvSpPr>
          <p:nvPr>
            <p:ph idx="1"/>
          </p:nvPr>
        </p:nvSpPr>
        <p:spPr>
          <a:xfrm>
            <a:off x="685800" y="1447800"/>
            <a:ext cx="7772400" cy="4191000"/>
          </a:xfrm>
        </p:spPr>
        <p:txBody>
          <a:bodyPr/>
          <a:lstStyle/>
          <a:p>
            <a:pPr marL="457200" indent="-457200">
              <a:buNone/>
            </a:pPr>
            <a:r>
              <a:rPr lang="en-US" altLang="zh-TW" i="1" dirty="0" smtClean="0">
                <a:solidFill>
                  <a:srgbClr val="0000FF"/>
                </a:solidFill>
              </a:rPr>
              <a:t>2. HE Utilization Report</a:t>
            </a:r>
          </a:p>
          <a:p>
            <a:pPr lvl="1"/>
            <a:r>
              <a:rPr lang="en-US" altLang="zh-TW" dirty="0" smtClean="0"/>
              <a:t>Motivation: A STA with specific UL/DL requirements and can better assess BSS based on recent UL/DL and </a:t>
            </a:r>
            <a:r>
              <a:rPr lang="en-US" altLang="zh-TW" dirty="0"/>
              <a:t>SU/MU </a:t>
            </a:r>
            <a:r>
              <a:rPr lang="en-US" altLang="zh-TW" dirty="0" smtClean="0"/>
              <a:t>PPDU occupancy times. </a:t>
            </a:r>
          </a:p>
          <a:p>
            <a:pPr lvl="1"/>
            <a:r>
              <a:rPr lang="en-US" altLang="zh-TW" dirty="0" smtClean="0"/>
              <a:t>Report on MU/SU </a:t>
            </a:r>
            <a:r>
              <a:rPr lang="en-US" altLang="zh-TW" dirty="0"/>
              <a:t>PPDU Utilization </a:t>
            </a:r>
            <a:r>
              <a:rPr lang="en-US" altLang="zh-TW" dirty="0" smtClean="0"/>
              <a:t>percentages includes measurements over observation periods:</a:t>
            </a:r>
          </a:p>
          <a:p>
            <a:pPr lvl="2"/>
            <a:r>
              <a:rPr lang="en-US" altLang="zh-TW" dirty="0" smtClean="0"/>
              <a:t>MU: Reports separate UL and DL utilization </a:t>
            </a:r>
          </a:p>
          <a:p>
            <a:pPr lvl="2"/>
            <a:r>
              <a:rPr lang="en-US" altLang="zh-TW" dirty="0" smtClean="0"/>
              <a:t>SU: Reports DL utilization</a:t>
            </a:r>
          </a:p>
          <a:p>
            <a:pPr lvl="2"/>
            <a:r>
              <a:rPr lang="en-US" altLang="zh-TW" dirty="0" smtClean="0"/>
              <a:t>Where an Observation </a:t>
            </a:r>
            <a:r>
              <a:rPr lang="en-US" altLang="zh-TW" dirty="0"/>
              <a:t>period: the time interval, in units of beacon intervals, an AP made the most recent measurement</a:t>
            </a:r>
            <a:r>
              <a:rPr lang="en-US" altLang="zh-TW" dirty="0" smtClean="0"/>
              <a:t>.</a:t>
            </a:r>
          </a:p>
          <a:p>
            <a:pPr lvl="1"/>
            <a:r>
              <a:rPr lang="en-US" altLang="zh-TW" dirty="0" smtClean="0"/>
              <a:t>Usage Example: High percentage UL PPDU time means a heavily MU UL loaded BSS</a:t>
            </a:r>
          </a:p>
          <a:p>
            <a:pPr marL="457200" lvl="1" indent="0">
              <a:buNone/>
            </a:pPr>
            <a:endParaRPr lang="en-US" altLang="zh-TW" dirty="0" smtClean="0"/>
          </a:p>
          <a:p>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64968" y="6475413"/>
            <a:ext cx="1578957"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pic>
        <p:nvPicPr>
          <p:cNvPr id="9" name="Picture 1"/>
          <p:cNvPicPr>
            <a:picLocks noChangeAspect="1" noChangeArrowheads="1"/>
          </p:cNvPicPr>
          <p:nvPr/>
        </p:nvPicPr>
        <p:blipFill>
          <a:blip r:embed="rId2" cstate="print"/>
          <a:srcRect/>
          <a:stretch>
            <a:fillRect/>
          </a:stretch>
        </p:blipFill>
        <p:spPr bwMode="auto">
          <a:xfrm>
            <a:off x="4114800" y="5181600"/>
            <a:ext cx="4516480" cy="124226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09600"/>
            <a:ext cx="7772400" cy="762000"/>
          </a:xfrm>
        </p:spPr>
        <p:txBody>
          <a:bodyPr/>
          <a:lstStyle/>
          <a:p>
            <a:r>
              <a:rPr lang="en-US" altLang="zh-TW" dirty="0" smtClean="0"/>
              <a:t>HE BSS Load Element Contents(4/5)</a:t>
            </a:r>
            <a:endParaRPr lang="zh-TW" altLang="en-US" dirty="0"/>
          </a:p>
        </p:txBody>
      </p:sp>
      <p:sp>
        <p:nvSpPr>
          <p:cNvPr id="8" name="Content Placeholder 7"/>
          <p:cNvSpPr>
            <a:spLocks noGrp="1"/>
          </p:cNvSpPr>
          <p:nvPr>
            <p:ph idx="1"/>
          </p:nvPr>
        </p:nvSpPr>
        <p:spPr>
          <a:xfrm>
            <a:off x="685800" y="1676400"/>
            <a:ext cx="7772400" cy="4799012"/>
          </a:xfrm>
        </p:spPr>
        <p:txBody>
          <a:bodyPr>
            <a:normAutofit/>
          </a:bodyPr>
          <a:lstStyle/>
          <a:p>
            <a:pPr marL="457200" indent="-457200">
              <a:buNone/>
            </a:pPr>
            <a:r>
              <a:rPr lang="en-US" altLang="zh-TW" i="1" dirty="0" smtClean="0">
                <a:solidFill>
                  <a:srgbClr val="0000FF"/>
                </a:solidFill>
              </a:rPr>
              <a:t>3. HE Underutilization Report</a:t>
            </a:r>
            <a:endParaRPr lang="en-US" altLang="zh-TW" dirty="0" smtClean="0"/>
          </a:p>
          <a:p>
            <a:pPr lvl="1">
              <a:defRPr/>
            </a:pPr>
            <a:r>
              <a:rPr lang="en-US" altLang="zh-TW" dirty="0" smtClean="0"/>
              <a:t>Report of mean Available </a:t>
            </a:r>
            <a:r>
              <a:rPr lang="en-US" altLang="zh-TW" dirty="0"/>
              <a:t>RU size for OFDMA only and  </a:t>
            </a:r>
            <a:r>
              <a:rPr lang="en-US" altLang="zh-TW" dirty="0" err="1"/>
              <a:t>Nss</a:t>
            </a:r>
            <a:r>
              <a:rPr lang="en-US" altLang="zh-TW" dirty="0"/>
              <a:t> = 1, 2, …, </a:t>
            </a:r>
            <a:r>
              <a:rPr lang="en-US" altLang="zh-TW" dirty="0" smtClean="0"/>
              <a:t>7</a:t>
            </a:r>
            <a:endParaRPr lang="en-US" altLang="zh-TW" dirty="0"/>
          </a:p>
          <a:p>
            <a:pPr lvl="2">
              <a:defRPr/>
            </a:pPr>
            <a:r>
              <a:rPr lang="en-US" altLang="zh-TW" dirty="0" smtClean="0"/>
              <a:t>Mean Available RU Size measured during </a:t>
            </a:r>
            <a:r>
              <a:rPr lang="en-US" altLang="zh-TW" dirty="0"/>
              <a:t>the observation period </a:t>
            </a:r>
            <a:r>
              <a:rPr lang="en-US" altLang="zh-TW" dirty="0" smtClean="0"/>
              <a:t>across the </a:t>
            </a:r>
            <a:r>
              <a:rPr lang="en-US" altLang="zh-TW" dirty="0"/>
              <a:t>channel BW</a:t>
            </a:r>
          </a:p>
          <a:p>
            <a:pPr lvl="2"/>
            <a:r>
              <a:rPr lang="en-US" altLang="zh-TW" dirty="0"/>
              <a:t>Quantize the average to closest RU size</a:t>
            </a:r>
          </a:p>
          <a:p>
            <a:pPr lvl="2">
              <a:defRPr/>
            </a:pPr>
            <a:r>
              <a:rPr lang="en-US" altLang="zh-TW" dirty="0"/>
              <a:t>3</a:t>
            </a:r>
            <a:r>
              <a:rPr lang="en-US" altLang="zh-TW" dirty="0" smtClean="0"/>
              <a:t> </a:t>
            </a:r>
            <a:r>
              <a:rPr lang="en-US" altLang="zh-TW" dirty="0"/>
              <a:t>octets required for </a:t>
            </a:r>
            <a:r>
              <a:rPr lang="en-US" altLang="zh-TW" dirty="0" err="1"/>
              <a:t>Nss</a:t>
            </a:r>
            <a:r>
              <a:rPr lang="en-US" altLang="zh-TW" dirty="0"/>
              <a:t> 1 to </a:t>
            </a:r>
            <a:r>
              <a:rPr lang="en-US" altLang="zh-TW" dirty="0" smtClean="0"/>
              <a:t>7 </a:t>
            </a:r>
            <a:r>
              <a:rPr lang="en-US" altLang="zh-TW" dirty="0"/>
              <a:t>(3-bit per case and </a:t>
            </a:r>
            <a:r>
              <a:rPr lang="en-US" altLang="zh-TW" dirty="0" smtClean="0"/>
              <a:t>8 </a:t>
            </a:r>
            <a:r>
              <a:rPr lang="en-US" altLang="zh-TW" dirty="0"/>
              <a:t>cases total</a:t>
            </a:r>
            <a:r>
              <a:rPr lang="en-US" altLang="zh-TW" dirty="0" smtClean="0"/>
              <a:t>)</a:t>
            </a:r>
          </a:p>
          <a:p>
            <a:endParaRPr lang="en-US" altLang="zh-TW" dirty="0" smtClean="0"/>
          </a:p>
          <a:p>
            <a:endParaRPr lang="zh-TW" altLang="en-US" dirty="0"/>
          </a:p>
        </p:txBody>
      </p:sp>
      <p:sp>
        <p:nvSpPr>
          <p:cNvPr id="4" name="Date Placeholder 3"/>
          <p:cNvSpPr>
            <a:spLocks noGrp="1"/>
          </p:cNvSpPr>
          <p:nvPr>
            <p:ph type="dt" sz="half" idx="10"/>
          </p:nvPr>
        </p:nvSpPr>
        <p:spPr>
          <a:xfrm>
            <a:off x="696913" y="332601"/>
            <a:ext cx="942566" cy="276999"/>
          </a:xfrm>
        </p:spPr>
        <p:txBody>
          <a:bodyPr/>
          <a:lstStyle/>
          <a:p>
            <a:pPr>
              <a:defRPr/>
            </a:pPr>
            <a:r>
              <a:rPr lang="en-US" dirty="0" smtClean="0"/>
              <a:t>July 2017</a:t>
            </a:r>
            <a:endParaRPr lang="en-US" dirty="0"/>
          </a:p>
        </p:txBody>
      </p:sp>
      <p:sp>
        <p:nvSpPr>
          <p:cNvPr id="5" name="Footer Placeholder 4"/>
          <p:cNvSpPr>
            <a:spLocks noGrp="1"/>
          </p:cNvSpPr>
          <p:nvPr>
            <p:ph type="ftr" sz="quarter" idx="11"/>
          </p:nvPr>
        </p:nvSpPr>
        <p:spPr>
          <a:xfrm>
            <a:off x="6921686" y="6475413"/>
            <a:ext cx="1622239" cy="184666"/>
          </a:xfrm>
        </p:spPr>
        <p:txBody>
          <a:body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HE </a:t>
            </a:r>
            <a:r>
              <a:rPr lang="en-US" altLang="zh-TW" dirty="0"/>
              <a:t>BSS Load Element </a:t>
            </a:r>
            <a:r>
              <a:rPr lang="en-US" altLang="zh-TW" dirty="0" smtClean="0"/>
              <a:t>Contents(5/5)</a:t>
            </a:r>
            <a:endParaRPr lang="en-US" dirty="0"/>
          </a:p>
        </p:txBody>
      </p:sp>
      <p:sp>
        <p:nvSpPr>
          <p:cNvPr id="3" name="Content Placeholder 2"/>
          <p:cNvSpPr>
            <a:spLocks noGrp="1"/>
          </p:cNvSpPr>
          <p:nvPr>
            <p:ph idx="1"/>
          </p:nvPr>
        </p:nvSpPr>
        <p:spPr>
          <a:xfrm>
            <a:off x="152400" y="1676400"/>
            <a:ext cx="5410200" cy="4419600"/>
          </a:xfrm>
        </p:spPr>
        <p:txBody>
          <a:bodyPr>
            <a:normAutofit fontScale="92500"/>
          </a:bodyPr>
          <a:lstStyle/>
          <a:p>
            <a:r>
              <a:rPr lang="en-US" altLang="zh-TW" dirty="0" smtClean="0"/>
              <a:t>Mean Available RU size (UL 1SS example)</a:t>
            </a:r>
          </a:p>
          <a:p>
            <a:endParaRPr lang="en-US" dirty="0" smtClean="0"/>
          </a:p>
          <a:p>
            <a:endParaRPr lang="en-US" dirty="0" smtClean="0"/>
          </a:p>
          <a:p>
            <a:endParaRPr lang="en-US" dirty="0" smtClean="0"/>
          </a:p>
          <a:p>
            <a:pPr lvl="1"/>
            <a:r>
              <a:rPr lang="en-US" dirty="0" smtClean="0"/>
              <a:t>    is to truncate the average tone size to the closest legal RU size. </a:t>
            </a:r>
          </a:p>
          <a:p>
            <a:pPr lvl="1"/>
            <a:r>
              <a:rPr lang="en-US" dirty="0" smtClean="0"/>
              <a:t>For OFDMA only, if the average is less than 26, then there is no available RU for this case</a:t>
            </a:r>
          </a:p>
          <a:p>
            <a:pPr lvl="1"/>
            <a:r>
              <a:rPr lang="en-US" altLang="zh-TW" dirty="0" smtClean="0"/>
              <a:t>For 1SS~7SS, if the average is less than 106, then there is no available RU for these cases</a:t>
            </a:r>
          </a:p>
          <a:p>
            <a:pPr lvl="1"/>
            <a:r>
              <a:rPr lang="en-US" dirty="0" smtClean="0"/>
              <a:t>3 bits required </a:t>
            </a:r>
          </a:p>
          <a:p>
            <a:pPr lvl="1"/>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zh-TW" dirty="0" smtClean="0"/>
              <a:t>September</a:t>
            </a:r>
            <a:r>
              <a:rPr lang="en-US" dirty="0" smtClean="0"/>
              <a:t> 2017</a:t>
            </a:r>
            <a:endParaRPr lang="en-US" dirty="0"/>
          </a:p>
        </p:txBody>
      </p:sp>
      <p:sp>
        <p:nvSpPr>
          <p:cNvPr id="5" name="Footer Placeholder 4"/>
          <p:cNvSpPr>
            <a:spLocks noGrp="1"/>
          </p:cNvSpPr>
          <p:nvPr>
            <p:ph type="ftr" sz="quarter" idx="11"/>
          </p:nvPr>
        </p:nvSpPr>
        <p:spPr/>
        <p:txBody>
          <a:bodyPr/>
          <a:lstStyle/>
          <a:p>
            <a:pPr>
              <a:defRPr/>
            </a:pPr>
            <a:r>
              <a:rPr lang="en-US" altLang="ko-KR" smtClean="0"/>
              <a:t>Frank Hsu ,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graphicFrame>
        <p:nvGraphicFramePr>
          <p:cNvPr id="17411" name="Object 3"/>
          <p:cNvGraphicFramePr>
            <a:graphicFrameLocks noChangeAspect="1"/>
          </p:cNvGraphicFramePr>
          <p:nvPr/>
        </p:nvGraphicFramePr>
        <p:xfrm>
          <a:off x="381000" y="2209800"/>
          <a:ext cx="3473450" cy="1179513"/>
        </p:xfrm>
        <a:graphic>
          <a:graphicData uri="http://schemas.openxmlformats.org/presentationml/2006/ole">
            <p:oleObj spid="_x0000_s17411" name="公式" r:id="rId3" imgW="2539800" imgH="863280" progId="Equation.3">
              <p:embed/>
            </p:oleObj>
          </a:graphicData>
        </a:graphic>
      </p:graphicFrame>
      <p:sp>
        <p:nvSpPr>
          <p:cNvPr id="11" name="TextBox 10"/>
          <p:cNvSpPr txBox="1"/>
          <p:nvPr/>
        </p:nvSpPr>
        <p:spPr>
          <a:xfrm>
            <a:off x="4495800" y="2057400"/>
            <a:ext cx="4364831" cy="830997"/>
          </a:xfrm>
          <a:prstGeom prst="rect">
            <a:avLst/>
          </a:prstGeom>
          <a:solidFill>
            <a:schemeClr val="bg2">
              <a:lumMod val="40000"/>
              <a:lumOff val="6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i="1" kern="0" dirty="0" smtClean="0">
                <a:solidFill>
                  <a:sysClr val="windowText" lastClr="000000"/>
                </a:solidFill>
                <a:cs typeface="Times New Roman" pitchFamily="18" charset="0"/>
              </a:rPr>
              <a:t>K</a:t>
            </a:r>
            <a:r>
              <a:rPr lang="en-US" sz="1600" i="1" kern="0" baseline="-25000" dirty="0" smtClean="0">
                <a:solidFill>
                  <a:sysClr val="windowText" lastClr="000000"/>
                </a:solidFill>
                <a:cs typeface="Times New Roman" pitchFamily="18" charset="0"/>
              </a:rPr>
              <a:t>1SS,i</a:t>
            </a:r>
            <a:r>
              <a:rPr lang="en-US" sz="1600" i="1" kern="0" dirty="0" smtClean="0">
                <a:solidFill>
                  <a:sysClr val="windowText" lastClr="000000"/>
                </a:solidFill>
                <a:cs typeface="Times New Roman" pitchFamily="18" charset="0"/>
              </a:rPr>
              <a:t>: Maximum available tones for 1SS</a:t>
            </a:r>
            <a:endParaRPr kumimoji="0" lang="en-US" sz="1600" b="0" i="1" u="none" strike="noStrike" kern="0" cap="none" spc="0" normalizeH="0" baseline="0" noProof="0" dirty="0" smtClean="0">
              <a:ln>
                <a:noFill/>
              </a:ln>
              <a:solidFill>
                <a:sysClr val="windowText" lastClr="000000"/>
              </a:solidFill>
              <a:effectLst/>
              <a:uLnTx/>
              <a:uFillTx/>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US" altLang="zh-TW" sz="1600" i="1" kern="0" dirty="0" err="1" smtClean="0">
                <a:solidFill>
                  <a:sysClr val="windowText" lastClr="000000"/>
                </a:solidFill>
                <a:cs typeface="Times New Roman" pitchFamily="18" charset="0"/>
              </a:rPr>
              <a:t>T</a:t>
            </a:r>
            <a:r>
              <a:rPr lang="en-US" altLang="zh-TW" sz="1600" i="1" kern="0" baseline="-25000" dirty="0" err="1" smtClean="0">
                <a:solidFill>
                  <a:sysClr val="windowText" lastClr="000000"/>
                </a:solidFill>
                <a:cs typeface="Times New Roman" pitchFamily="18" charset="0"/>
              </a:rPr>
              <a:t>MUUL,i</a:t>
            </a:r>
            <a:r>
              <a:rPr lang="en-US" altLang="zh-TW" sz="1600" i="1" kern="0" dirty="0" smtClean="0">
                <a:solidFill>
                  <a:sysClr val="windowText" lastClr="000000"/>
                </a:solidFill>
                <a:cs typeface="Times New Roman" pitchFamily="18" charset="0"/>
              </a:rPr>
              <a:t>: Period of </a:t>
            </a:r>
            <a:r>
              <a:rPr lang="en-US" altLang="zh-TW" sz="1600" i="1" kern="0" dirty="0" err="1" smtClean="0">
                <a:solidFill>
                  <a:sysClr val="windowText" lastClr="000000"/>
                </a:solidFill>
                <a:cs typeface="Times New Roman" pitchFamily="18" charset="0"/>
              </a:rPr>
              <a:t>ith</a:t>
            </a:r>
            <a:r>
              <a:rPr lang="en-US" altLang="zh-TW" sz="1600" i="1" kern="0" dirty="0" smtClean="0">
                <a:solidFill>
                  <a:sysClr val="windowText" lastClr="000000"/>
                </a:solidFill>
                <a:cs typeface="Times New Roman" pitchFamily="18" charset="0"/>
              </a:rPr>
              <a:t> MU UL PPDU</a:t>
            </a:r>
          </a:p>
          <a:p>
            <a:pPr marL="0" marR="0" lvl="0" indent="0" defTabSz="914400" eaLnBrk="1" fontAlgn="auto" latinLnBrk="0" hangingPunct="1">
              <a:lnSpc>
                <a:spcPct val="100000"/>
              </a:lnSpc>
              <a:spcBef>
                <a:spcPts val="0"/>
              </a:spcBef>
              <a:spcAft>
                <a:spcPts val="0"/>
              </a:spcAft>
              <a:buClrTx/>
              <a:buSzTx/>
              <a:buFontTx/>
              <a:buNone/>
              <a:tabLst/>
              <a:defRPr/>
            </a:pPr>
            <a:r>
              <a:rPr lang="en-US" sz="1600" i="1" kern="0" dirty="0" smtClean="0">
                <a:solidFill>
                  <a:sysClr val="windowText" lastClr="000000"/>
                </a:solidFill>
                <a:cs typeface="Times New Roman" pitchFamily="18" charset="0"/>
              </a:rPr>
              <a:t>T</a:t>
            </a:r>
            <a:r>
              <a:rPr lang="en-US" sz="1600" i="1" kern="0" baseline="-25000" dirty="0" smtClean="0">
                <a:solidFill>
                  <a:sysClr val="windowText" lastClr="000000"/>
                </a:solidFill>
                <a:cs typeface="Times New Roman" pitchFamily="18" charset="0"/>
              </a:rPr>
              <a:t>MUUL</a:t>
            </a:r>
            <a:r>
              <a:rPr lang="en-US" sz="1600" i="1" kern="0" dirty="0" smtClean="0">
                <a:solidFill>
                  <a:sysClr val="windowText" lastClr="000000"/>
                </a:solidFill>
                <a:cs typeface="Times New Roman" pitchFamily="18" charset="0"/>
              </a:rPr>
              <a:t>: Sum of periods of MU UL PPDU</a:t>
            </a:r>
            <a:endParaRPr kumimoji="0" lang="en-US" sz="1600" b="0" i="1" u="none" strike="noStrike" kern="0" cap="none" spc="0" normalizeH="0" baseline="0" noProof="0" dirty="0">
              <a:ln>
                <a:noFill/>
              </a:ln>
              <a:solidFill>
                <a:sysClr val="windowText" lastClr="000000"/>
              </a:solidFill>
              <a:effectLst/>
              <a:uLnTx/>
              <a:uFillTx/>
              <a:cs typeface="Times New Roman" pitchFamily="18" charset="0"/>
            </a:endParaRPr>
          </a:p>
        </p:txBody>
      </p:sp>
      <p:sp>
        <p:nvSpPr>
          <p:cNvPr id="12" name="TextBox 11"/>
          <p:cNvSpPr txBox="1"/>
          <p:nvPr/>
        </p:nvSpPr>
        <p:spPr>
          <a:xfrm>
            <a:off x="5486400" y="3962400"/>
            <a:ext cx="3505200" cy="2462213"/>
          </a:xfrm>
          <a:prstGeom prst="rect">
            <a:avLst/>
          </a:prstGeom>
          <a:solidFill>
            <a:schemeClr val="bg1">
              <a:lumMod val="85000"/>
            </a:schemeClr>
          </a:solidFill>
        </p:spPr>
        <p:txBody>
          <a:bodyPr wrap="square" rtlCol="0">
            <a:spAutoFit/>
          </a:bodyPr>
          <a:lstStyle/>
          <a:p>
            <a:r>
              <a:rPr lang="en-US" altLang="zh-TW" sz="1400" dirty="0" smtClean="0"/>
              <a:t>Encoding of 3 bit subfield </a:t>
            </a:r>
          </a:p>
          <a:p>
            <a:pPr lvl="1"/>
            <a:r>
              <a:rPr lang="en-US" altLang="zh-TW" sz="1400" dirty="0" smtClean="0"/>
              <a:t>0 indicates no available RU for this case</a:t>
            </a:r>
          </a:p>
          <a:p>
            <a:pPr lvl="1"/>
            <a:r>
              <a:rPr lang="en-US" altLang="zh-TW" sz="1400" dirty="0" smtClean="0"/>
              <a:t>1 indicates 26-tone RU</a:t>
            </a:r>
          </a:p>
          <a:p>
            <a:pPr lvl="1"/>
            <a:r>
              <a:rPr lang="en-US" altLang="zh-TW" sz="1400" dirty="0" smtClean="0"/>
              <a:t>2 indicates 52-tone RU</a:t>
            </a:r>
          </a:p>
          <a:p>
            <a:pPr lvl="1"/>
            <a:r>
              <a:rPr lang="en-US" altLang="zh-TW" sz="1400" dirty="0" smtClean="0"/>
              <a:t>3 indicates 106-tone RU</a:t>
            </a:r>
          </a:p>
          <a:p>
            <a:pPr lvl="1"/>
            <a:r>
              <a:rPr lang="en-US" altLang="zh-TW" sz="1400" dirty="0" smtClean="0"/>
              <a:t>4 indicates 242-tone RU</a:t>
            </a:r>
          </a:p>
          <a:p>
            <a:pPr lvl="1"/>
            <a:r>
              <a:rPr lang="en-US" altLang="zh-TW" sz="1400" dirty="0" smtClean="0"/>
              <a:t>5 indicates 484-tone RU</a:t>
            </a:r>
          </a:p>
          <a:p>
            <a:pPr lvl="1"/>
            <a:r>
              <a:rPr lang="en-US" altLang="zh-TW" sz="1400" dirty="0" smtClean="0"/>
              <a:t>6 indicates 996-tone RU</a:t>
            </a:r>
          </a:p>
          <a:p>
            <a:pPr lvl="1"/>
            <a:r>
              <a:rPr lang="en-US" altLang="zh-TW" sz="1400" dirty="0" smtClean="0"/>
              <a:t>7 indicates 2</a:t>
            </a:r>
            <a:r>
              <a:rPr lang="zh-TW" altLang="zh-TW" sz="1400" dirty="0" smtClean="0"/>
              <a:t>×</a:t>
            </a:r>
            <a:r>
              <a:rPr lang="en-US" altLang="zh-TW" sz="1400" dirty="0" smtClean="0"/>
              <a:t>996-tone RU</a:t>
            </a:r>
            <a:endParaRPr lang="zh-TW" altLang="zh-TW" sz="1400" dirty="0" smtClean="0"/>
          </a:p>
          <a:p>
            <a:endParaRPr lang="zh-TW" altLang="en-US" sz="1400" dirty="0"/>
          </a:p>
        </p:txBody>
      </p:sp>
      <p:graphicFrame>
        <p:nvGraphicFramePr>
          <p:cNvPr id="17412" name="Object 4"/>
          <p:cNvGraphicFramePr>
            <a:graphicFrameLocks noChangeAspect="1"/>
          </p:cNvGraphicFramePr>
          <p:nvPr/>
        </p:nvGraphicFramePr>
        <p:xfrm>
          <a:off x="914400" y="3657600"/>
          <a:ext cx="260350" cy="312737"/>
        </p:xfrm>
        <a:graphic>
          <a:graphicData uri="http://schemas.openxmlformats.org/presentationml/2006/ole">
            <p:oleObj spid="_x0000_s17412" name="公式" r:id="rId4" imgW="190440" imgH="228600" progId="Equation.3">
              <p:embed/>
            </p:oleObj>
          </a:graphicData>
        </a:graphic>
      </p:graphicFrame>
      <p:sp>
        <p:nvSpPr>
          <p:cNvPr id="13" name="TextBox 12"/>
          <p:cNvSpPr txBox="1"/>
          <p:nvPr/>
        </p:nvSpPr>
        <p:spPr>
          <a:xfrm>
            <a:off x="4419600" y="2971800"/>
            <a:ext cx="4572000" cy="584775"/>
          </a:xfrm>
          <a:prstGeom prst="rect">
            <a:avLst/>
          </a:prstGeom>
          <a:solidFill>
            <a:schemeClr val="bg2">
              <a:lumMod val="40000"/>
              <a:lumOff val="6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i="1" kern="0" dirty="0" smtClean="0">
                <a:solidFill>
                  <a:sysClr val="windowText" lastClr="000000"/>
                </a:solidFill>
                <a:cs typeface="Times New Roman" pitchFamily="18" charset="0"/>
              </a:rPr>
              <a:t>Maximum </a:t>
            </a:r>
            <a:r>
              <a:rPr lang="en-US" sz="1600" i="1" kern="0" dirty="0" smtClean="0">
                <a:solidFill>
                  <a:sysClr val="windowText" lastClr="000000"/>
                </a:solidFill>
                <a:cs typeface="Times New Roman" pitchFamily="18" charset="0"/>
              </a:rPr>
              <a:t>available </a:t>
            </a:r>
            <a:r>
              <a:rPr lang="en-US" sz="1600" i="1" kern="0" dirty="0" smtClean="0">
                <a:solidFill>
                  <a:sysClr val="windowText" lastClr="000000"/>
                </a:solidFill>
                <a:cs typeface="Times New Roman" pitchFamily="18" charset="0"/>
              </a:rPr>
              <a:t>tones:  max tones of </a:t>
            </a:r>
            <a:r>
              <a:rPr lang="en-US" sz="1600" dirty="0" smtClean="0"/>
              <a:t>the </a:t>
            </a:r>
            <a:r>
              <a:rPr lang="en-US" sz="1600" dirty="0" smtClean="0"/>
              <a:t>unused RU </a:t>
            </a:r>
            <a:r>
              <a:rPr lang="en-US" sz="1600" dirty="0" smtClean="0"/>
              <a:t>can </a:t>
            </a:r>
            <a:r>
              <a:rPr lang="en-US" sz="1600" dirty="0" smtClean="0"/>
              <a:t>be allocated within the </a:t>
            </a:r>
            <a:r>
              <a:rPr lang="en-US" sz="1600" dirty="0" smtClean="0"/>
              <a:t>transmitted PPDU</a:t>
            </a:r>
            <a:endParaRPr kumimoji="0" lang="en-US" sz="1600" b="0" i="1" u="none" strike="noStrike" kern="0" cap="none" spc="0" normalizeH="0" baseline="0" noProof="0" dirty="0" smtClean="0">
              <a:ln>
                <a:noFill/>
              </a:ln>
              <a:solidFill>
                <a:sysClr val="windowText" lastClr="000000"/>
              </a:solidFill>
              <a:effectLst/>
              <a:uLnTx/>
              <a:uFillTx/>
              <a:cs typeface="Times New Roman" pitchFamily="18" charset="0"/>
            </a:endParaRPr>
          </a:p>
        </p:txBody>
      </p:sp>
    </p:spTree>
    <p:extLst>
      <p:ext uri="{BB962C8B-B14F-4D97-AF65-F5344CB8AC3E}">
        <p14:creationId xmlns="" xmlns:p14="http://schemas.microsoft.com/office/powerpoint/2010/main" val="28928026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152899</TotalTime>
  <Words>1865</Words>
  <Application>Microsoft Office PowerPoint</Application>
  <PresentationFormat>On-screen Show (4:3)</PresentationFormat>
  <Paragraphs>334</Paragraphs>
  <Slides>27</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0" baseType="lpstr">
      <vt:lpstr>802-11-Submission</vt:lpstr>
      <vt:lpstr>Document</vt:lpstr>
      <vt:lpstr>公式</vt:lpstr>
      <vt:lpstr>BSS Load Information Element for 11ax</vt:lpstr>
      <vt:lpstr>11ax D1.0 CID of BSS Load</vt:lpstr>
      <vt:lpstr>Summary</vt:lpstr>
      <vt:lpstr>HE BSS Load</vt:lpstr>
      <vt:lpstr>HE BSS Load Element Contents(1/5)</vt:lpstr>
      <vt:lpstr>HE BSS Load Element Contents(2/5)</vt:lpstr>
      <vt:lpstr>HE BSS Load Element Contents(3/5)</vt:lpstr>
      <vt:lpstr>HE BSS Load Element Contents(4/5)</vt:lpstr>
      <vt:lpstr>HE BSS Load Element Contents(5/5)</vt:lpstr>
      <vt:lpstr>Example of Available RU of Spatial Streams</vt:lpstr>
      <vt:lpstr>UL and DL Separation</vt:lpstr>
      <vt:lpstr>HE BSS Load Information Element Contents (1/2)</vt:lpstr>
      <vt:lpstr>HE BSS Load Information Element Contents (2/2)</vt:lpstr>
      <vt:lpstr>Straw poll 1</vt:lpstr>
      <vt:lpstr>Straw poll 2</vt:lpstr>
      <vt:lpstr>Straw poll 3</vt:lpstr>
      <vt:lpstr>Straw poll 4</vt:lpstr>
      <vt:lpstr>Straw poll 5</vt:lpstr>
      <vt:lpstr>Straw poll 6</vt:lpstr>
      <vt:lpstr>Straw poll 7</vt:lpstr>
      <vt:lpstr>References</vt:lpstr>
      <vt:lpstr>backup</vt:lpstr>
      <vt:lpstr>Underutilization Percentage and  Available RU of Spatial Streams</vt:lpstr>
      <vt:lpstr>Underutilization Percentage RU Weights</vt:lpstr>
      <vt:lpstr>MU UL/DL PPDUTime Definitions</vt:lpstr>
      <vt:lpstr>Legacy BSS Load IEs</vt:lpstr>
      <vt:lpstr>dot11ChannelUtilizationBeaconIntervals</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mtk02307</cp:lastModifiedBy>
  <cp:revision>2029</cp:revision>
  <cp:lastPrinted>1998-02-10T13:28:06Z</cp:lastPrinted>
  <dcterms:created xsi:type="dcterms:W3CDTF">2007-05-21T21:00:37Z</dcterms:created>
  <dcterms:modified xsi:type="dcterms:W3CDTF">2017-09-11T19:25:24Z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