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317" r:id="rId3"/>
    <p:sldId id="302" r:id="rId4"/>
    <p:sldId id="303" r:id="rId5"/>
    <p:sldId id="304" r:id="rId6"/>
    <p:sldId id="305" r:id="rId7"/>
    <p:sldId id="306" r:id="rId8"/>
    <p:sldId id="307" r:id="rId9"/>
    <p:sldId id="336" r:id="rId10"/>
    <p:sldId id="337" r:id="rId11"/>
    <p:sldId id="334" r:id="rId12"/>
    <p:sldId id="325" r:id="rId13"/>
    <p:sldId id="308" r:id="rId14"/>
    <p:sldId id="309" r:id="rId15"/>
    <p:sldId id="329" r:id="rId16"/>
    <p:sldId id="327" r:id="rId17"/>
    <p:sldId id="330" r:id="rId18"/>
    <p:sldId id="331" r:id="rId19"/>
    <p:sldId id="320" r:id="rId20"/>
    <p:sldId id="321" r:id="rId21"/>
    <p:sldId id="328" r:id="rId22"/>
    <p:sldId id="287" r:id="rId23"/>
    <p:sldId id="318" r:id="rId24"/>
    <p:sldId id="333" r:id="rId25"/>
    <p:sldId id="314" r:id="rId26"/>
    <p:sldId id="315" r:id="rId27"/>
    <p:sldId id="316" r:id="rId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Yee (易志熹)" initials="JY(" lastIdx="1" clrIdx="0">
    <p:extLst>
      <p:ext uri="{19B8F6BF-5375-455C-9EA6-DF929625EA0E}">
        <p15:presenceInfo xmlns:p15="http://schemas.microsoft.com/office/powerpoint/2012/main" userId="S-1-5-21-1711831044-1024940897-1435325219-180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9462" autoAdjust="0"/>
  </p:normalViewPr>
  <p:slideViewPr>
    <p:cSldViewPr>
      <p:cViewPr varScale="1">
        <p:scale>
          <a:sx n="71" d="100"/>
          <a:sy n="71" d="100"/>
        </p:scale>
        <p:origin x="1350" y="66"/>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2017</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2017</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2017</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802.11-17/0308r4</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BSS Load Information Element for 11ax</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2017-07-10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nvGraphicFramePr>
        <p:xfrm>
          <a:off x="928688" y="2830513"/>
          <a:ext cx="6967537" cy="3178175"/>
        </p:xfrm>
        <a:graphic>
          <a:graphicData uri="http://schemas.openxmlformats.org/presentationml/2006/ole">
            <mc:AlternateContent xmlns:mc="http://schemas.openxmlformats.org/markup-compatibility/2006">
              <mc:Choice xmlns:v="urn:schemas-microsoft-com:vml" Requires="v">
                <p:oleObj spid="_x0000_s1334" name="Document" r:id="rId4" imgW="8475874" imgH="3871222" progId="Word.Document.8">
                  <p:embed/>
                </p:oleObj>
              </mc:Choice>
              <mc:Fallback>
                <p:oleObj name="Document" r:id="rId4" imgW="8475874" imgH="3871222" progId="Word.Document.8">
                  <p:embed/>
                  <p:pic>
                    <p:nvPicPr>
                      <p:cNvPr id="0" name="Picture 3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688" y="2830513"/>
                        <a:ext cx="6967537" cy="3178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Underutilization Percentage and </a:t>
            </a:r>
            <a:br>
              <a:rPr lang="en-US" altLang="zh-TW" dirty="0" smtClean="0"/>
            </a:br>
            <a:r>
              <a:rPr lang="en-US" altLang="zh-TW" dirty="0" smtClean="0"/>
              <a:t>Available RU of Spatial Streams</a:t>
            </a:r>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
        <p:nvSpPr>
          <p:cNvPr id="14" name="Content Placeholder 2"/>
          <p:cNvSpPr>
            <a:spLocks noGrp="1"/>
          </p:cNvSpPr>
          <p:nvPr>
            <p:ph idx="1"/>
          </p:nvPr>
        </p:nvSpPr>
        <p:spPr>
          <a:xfrm>
            <a:off x="685800" y="1676400"/>
            <a:ext cx="7772400" cy="1752600"/>
          </a:xfrm>
        </p:spPr>
        <p:txBody>
          <a:bodyPr/>
          <a:lstStyle/>
          <a:p>
            <a:r>
              <a:rPr lang="en-US" altLang="zh-TW" dirty="0"/>
              <a:t>Underutilization </a:t>
            </a:r>
            <a:r>
              <a:rPr lang="en-US" altLang="zh-TW" dirty="0" smtClean="0"/>
              <a:t>percentages provide a general picture of available resources. However, in some cases, STAs may not interpret the information correctly. Available RU of different spatial streams can help STAs assess BSS loading.</a:t>
            </a:r>
            <a:endParaRPr lang="en-US" altLang="zh-TW" dirty="0"/>
          </a:p>
          <a:p>
            <a:endParaRPr lang="en-US" dirty="0"/>
          </a:p>
        </p:txBody>
      </p:sp>
      <p:pic>
        <p:nvPicPr>
          <p:cNvPr id="17410" name="Picture 2"/>
          <p:cNvPicPr>
            <a:picLocks noChangeAspect="1" noChangeArrowheads="1"/>
          </p:cNvPicPr>
          <p:nvPr/>
        </p:nvPicPr>
        <p:blipFill>
          <a:blip r:embed="rId2" cstate="print"/>
          <a:srcRect/>
          <a:stretch>
            <a:fillRect/>
          </a:stretch>
        </p:blipFill>
        <p:spPr bwMode="auto">
          <a:xfrm>
            <a:off x="685800" y="3733800"/>
            <a:ext cx="2265218" cy="1088968"/>
          </a:xfrm>
          <a:prstGeom prst="rect">
            <a:avLst/>
          </a:prstGeom>
          <a:noFill/>
          <a:ln w="9525">
            <a:noFill/>
            <a:miter lim="800000"/>
            <a:headEnd/>
            <a:tailEnd/>
          </a:ln>
        </p:spPr>
      </p:pic>
      <p:sp>
        <p:nvSpPr>
          <p:cNvPr id="16" name="TextBox 15"/>
          <p:cNvSpPr txBox="1"/>
          <p:nvPr/>
        </p:nvSpPr>
        <p:spPr>
          <a:xfrm>
            <a:off x="3048000" y="3810000"/>
            <a:ext cx="4419600" cy="923330"/>
          </a:xfrm>
          <a:prstGeom prst="rect">
            <a:avLst/>
          </a:prstGeom>
          <a:noFill/>
        </p:spPr>
        <p:txBody>
          <a:bodyPr wrap="square" rtlCol="0">
            <a:spAutoFit/>
          </a:bodyPr>
          <a:lstStyle/>
          <a:p>
            <a:r>
              <a:rPr lang="en-US" altLang="zh-TW" sz="1800" dirty="0" smtClean="0">
                <a:latin typeface="Calibri" pitchFamily="34" charset="0"/>
              </a:rPr>
              <a:t>Case 1: 75% underutilization percentage is reported, but for OFDMA only STAs, there is no resource for them in the BSS</a:t>
            </a:r>
            <a:endParaRPr lang="zh-TW" altLang="en-US" sz="1800" dirty="0">
              <a:latin typeface="Calibri" pitchFamily="34" charset="0"/>
            </a:endParaRPr>
          </a:p>
        </p:txBody>
      </p:sp>
      <p:pic>
        <p:nvPicPr>
          <p:cNvPr id="17411" name="Picture 3"/>
          <p:cNvPicPr>
            <a:picLocks noChangeAspect="1" noChangeArrowheads="1"/>
          </p:cNvPicPr>
          <p:nvPr/>
        </p:nvPicPr>
        <p:blipFill>
          <a:blip r:embed="rId3" cstate="print"/>
          <a:srcRect/>
          <a:stretch>
            <a:fillRect/>
          </a:stretch>
        </p:blipFill>
        <p:spPr bwMode="auto">
          <a:xfrm>
            <a:off x="304800" y="5257800"/>
            <a:ext cx="4102331" cy="1080655"/>
          </a:xfrm>
          <a:prstGeom prst="rect">
            <a:avLst/>
          </a:prstGeom>
          <a:noFill/>
          <a:ln w="9525">
            <a:noFill/>
            <a:miter lim="800000"/>
            <a:headEnd/>
            <a:tailEnd/>
          </a:ln>
        </p:spPr>
      </p:pic>
      <p:sp>
        <p:nvSpPr>
          <p:cNvPr id="19" name="TextBox 18"/>
          <p:cNvSpPr txBox="1"/>
          <p:nvPr/>
        </p:nvSpPr>
        <p:spPr>
          <a:xfrm>
            <a:off x="4572000" y="5124271"/>
            <a:ext cx="4572000" cy="1200329"/>
          </a:xfrm>
          <a:prstGeom prst="rect">
            <a:avLst/>
          </a:prstGeom>
          <a:noFill/>
        </p:spPr>
        <p:txBody>
          <a:bodyPr wrap="square" rtlCol="0">
            <a:spAutoFit/>
          </a:bodyPr>
          <a:lstStyle/>
          <a:p>
            <a:r>
              <a:rPr lang="en-US" altLang="zh-TW" sz="1800" dirty="0" smtClean="0">
                <a:latin typeface="Calibri" pitchFamily="34" charset="0"/>
              </a:rPr>
              <a:t>Case 2: Similar underutilization percentages are reported in A and B. For a STA capable of supporting 3 spatial streams, underutilization percentage alone reveals little information.</a:t>
            </a:r>
            <a:endParaRPr lang="zh-TW" altLang="en-US" sz="1800" dirty="0">
              <a:latin typeface="Calibri" pitchFamily="34" charset="0"/>
            </a:endParaRPr>
          </a:p>
        </p:txBody>
      </p:sp>
      <p:sp>
        <p:nvSpPr>
          <p:cNvPr id="2" name="TextBox 1"/>
          <p:cNvSpPr txBox="1"/>
          <p:nvPr/>
        </p:nvSpPr>
        <p:spPr>
          <a:xfrm>
            <a:off x="1154749" y="5257800"/>
            <a:ext cx="346570" cy="276999"/>
          </a:xfrm>
          <a:prstGeom prst="rect">
            <a:avLst/>
          </a:prstGeom>
          <a:noFill/>
        </p:spPr>
        <p:txBody>
          <a:bodyPr wrap="none" rtlCol="0">
            <a:spAutoFit/>
          </a:bodyPr>
          <a:lstStyle/>
          <a:p>
            <a:r>
              <a:rPr lang="en-US" dirty="0" smtClean="0"/>
              <a:t>A)</a:t>
            </a:r>
            <a:endParaRPr lang="en-US" dirty="0"/>
          </a:p>
        </p:txBody>
      </p:sp>
      <p:sp>
        <p:nvSpPr>
          <p:cNvPr id="3" name="TextBox 2"/>
          <p:cNvSpPr txBox="1"/>
          <p:nvPr/>
        </p:nvSpPr>
        <p:spPr>
          <a:xfrm>
            <a:off x="3276600" y="5248381"/>
            <a:ext cx="338554" cy="276999"/>
          </a:xfrm>
          <a:prstGeom prst="rect">
            <a:avLst/>
          </a:prstGeom>
          <a:noFill/>
        </p:spPr>
        <p:txBody>
          <a:bodyPr wrap="none" rtlCol="0">
            <a:spAutoFit/>
          </a:bodyPr>
          <a:lstStyle/>
          <a:p>
            <a:r>
              <a:rPr lang="en-US" dirty="0" smtClean="0"/>
              <a:t>B)</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a:stretch>
            <a:fillRect/>
          </a:stretch>
        </p:blipFill>
        <p:spPr bwMode="auto">
          <a:xfrm>
            <a:off x="685800" y="2286000"/>
            <a:ext cx="3624349" cy="1742348"/>
          </a:xfrm>
          <a:prstGeom prst="rect">
            <a:avLst/>
          </a:prstGeom>
          <a:noFill/>
          <a:ln w="9525">
            <a:noFill/>
            <a:miter lim="800000"/>
            <a:headEnd/>
            <a:tailEnd/>
          </a:ln>
        </p:spPr>
      </p:pic>
      <p:sp>
        <p:nvSpPr>
          <p:cNvPr id="7" name="Title 6"/>
          <p:cNvSpPr>
            <a:spLocks noGrp="1"/>
          </p:cNvSpPr>
          <p:nvPr>
            <p:ph type="title"/>
          </p:nvPr>
        </p:nvSpPr>
        <p:spPr/>
        <p:txBody>
          <a:bodyPr/>
          <a:lstStyle/>
          <a:p>
            <a:r>
              <a:rPr lang="en-US" altLang="zh-TW" dirty="0" smtClean="0"/>
              <a:t>Example of Available RU of Spatial Streams</a:t>
            </a:r>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sp>
        <p:nvSpPr>
          <p:cNvPr id="10" name="TextBox 9"/>
          <p:cNvSpPr txBox="1"/>
          <p:nvPr/>
        </p:nvSpPr>
        <p:spPr>
          <a:xfrm>
            <a:off x="990600" y="1828800"/>
            <a:ext cx="1988686" cy="584775"/>
          </a:xfrm>
          <a:prstGeom prst="rect">
            <a:avLst/>
          </a:prstGeom>
          <a:noFill/>
        </p:spPr>
        <p:txBody>
          <a:bodyPr wrap="none" rtlCol="0">
            <a:spAutoFit/>
          </a:bodyPr>
          <a:lstStyle/>
          <a:p>
            <a:r>
              <a:rPr lang="en-US" altLang="zh-TW" sz="1600" dirty="0" smtClean="0">
                <a:solidFill>
                  <a:srgbClr val="92D050"/>
                </a:solidFill>
              </a:rPr>
              <a:t>█  </a:t>
            </a:r>
            <a:r>
              <a:rPr lang="en-US" altLang="zh-TW" sz="1600" dirty="0" smtClean="0"/>
              <a:t>Available Capacity</a:t>
            </a:r>
          </a:p>
          <a:p>
            <a:r>
              <a:rPr lang="en-US" altLang="zh-TW" sz="1600" dirty="0" smtClean="0">
                <a:solidFill>
                  <a:schemeClr val="tx1">
                    <a:lumMod val="50000"/>
                    <a:lumOff val="50000"/>
                  </a:schemeClr>
                </a:solidFill>
              </a:rPr>
              <a:t>█</a:t>
            </a:r>
            <a:r>
              <a:rPr lang="en-US" altLang="zh-TW" sz="1600" dirty="0" smtClean="0">
                <a:solidFill>
                  <a:srgbClr val="92D050"/>
                </a:solidFill>
              </a:rPr>
              <a:t>  </a:t>
            </a:r>
            <a:r>
              <a:rPr lang="en-US" altLang="zh-TW" sz="1600" dirty="0" smtClean="0"/>
              <a:t>Occupied RU</a:t>
            </a:r>
            <a:endParaRPr lang="zh-TW" altLang="en-US" dirty="0"/>
          </a:p>
        </p:txBody>
      </p:sp>
      <p:sp>
        <p:nvSpPr>
          <p:cNvPr id="11" name="TextBox 10"/>
          <p:cNvSpPr txBox="1"/>
          <p:nvPr/>
        </p:nvSpPr>
        <p:spPr>
          <a:xfrm>
            <a:off x="4648200" y="1981200"/>
            <a:ext cx="3330014" cy="338554"/>
          </a:xfrm>
          <a:prstGeom prst="rect">
            <a:avLst/>
          </a:prstGeom>
          <a:noFill/>
        </p:spPr>
        <p:txBody>
          <a:bodyPr wrap="none" rtlCol="0">
            <a:spAutoFit/>
          </a:bodyPr>
          <a:lstStyle/>
          <a:p>
            <a:r>
              <a:rPr lang="en-US" altLang="zh-TW" sz="1600" dirty="0" smtClean="0">
                <a:solidFill>
                  <a:srgbClr val="00B0F0"/>
                </a:solidFill>
              </a:rPr>
              <a:t>█  </a:t>
            </a:r>
            <a:r>
              <a:rPr lang="en-US" altLang="zh-TW" sz="1600" b="1" dirty="0" smtClean="0">
                <a:solidFill>
                  <a:srgbClr val="0000FF"/>
                </a:solidFill>
              </a:rPr>
              <a:t>Available RU of 1 Spatial Stream</a:t>
            </a:r>
            <a:endParaRPr lang="zh-TW" altLang="en-US" sz="1600" b="1" dirty="0">
              <a:solidFill>
                <a:srgbClr val="0000FF"/>
              </a:solidFill>
            </a:endParaRPr>
          </a:p>
        </p:txBody>
      </p:sp>
      <p:sp>
        <p:nvSpPr>
          <p:cNvPr id="13" name="TextBox 12"/>
          <p:cNvSpPr txBox="1"/>
          <p:nvPr/>
        </p:nvSpPr>
        <p:spPr>
          <a:xfrm>
            <a:off x="4648200" y="4114800"/>
            <a:ext cx="3410164" cy="338554"/>
          </a:xfrm>
          <a:prstGeom prst="rect">
            <a:avLst/>
          </a:prstGeom>
          <a:noFill/>
        </p:spPr>
        <p:txBody>
          <a:bodyPr wrap="none" rtlCol="0">
            <a:spAutoFit/>
          </a:bodyPr>
          <a:lstStyle/>
          <a:p>
            <a:r>
              <a:rPr lang="en-US" altLang="zh-TW" sz="1600" dirty="0" smtClean="0">
                <a:solidFill>
                  <a:srgbClr val="00B0F0"/>
                </a:solidFill>
              </a:rPr>
              <a:t>█</a:t>
            </a:r>
            <a:r>
              <a:rPr lang="en-US" altLang="zh-TW" sz="1600" dirty="0" smtClean="0">
                <a:solidFill>
                  <a:srgbClr val="92D050"/>
                </a:solidFill>
              </a:rPr>
              <a:t>  </a:t>
            </a:r>
            <a:r>
              <a:rPr lang="en-US" altLang="zh-TW" sz="1600" b="1" dirty="0" smtClean="0">
                <a:solidFill>
                  <a:srgbClr val="0000FF"/>
                </a:solidFill>
              </a:rPr>
              <a:t>Available RU of 3 Spatial Streams</a:t>
            </a:r>
            <a:endParaRPr lang="zh-TW" altLang="en-US" sz="1600" b="1" dirty="0">
              <a:solidFill>
                <a:srgbClr val="0000FF"/>
              </a:solidFill>
            </a:endParaRPr>
          </a:p>
        </p:txBody>
      </p:sp>
      <p:pic>
        <p:nvPicPr>
          <p:cNvPr id="15366" name="Picture 6"/>
          <p:cNvPicPr>
            <a:picLocks noChangeAspect="1" noChangeArrowheads="1"/>
          </p:cNvPicPr>
          <p:nvPr/>
        </p:nvPicPr>
        <p:blipFill>
          <a:blip r:embed="rId3" cstate="print"/>
          <a:srcRect/>
          <a:stretch>
            <a:fillRect/>
          </a:stretch>
        </p:blipFill>
        <p:spPr bwMode="auto">
          <a:xfrm>
            <a:off x="4724400" y="2286000"/>
            <a:ext cx="3624349" cy="1742348"/>
          </a:xfrm>
          <a:prstGeom prst="rect">
            <a:avLst/>
          </a:prstGeom>
          <a:noFill/>
          <a:ln w="9525">
            <a:noFill/>
            <a:miter lim="800000"/>
            <a:headEnd/>
            <a:tailEnd/>
          </a:ln>
        </p:spPr>
      </p:pic>
      <p:pic>
        <p:nvPicPr>
          <p:cNvPr id="15367" name="Picture 7"/>
          <p:cNvPicPr>
            <a:picLocks noChangeAspect="1" noChangeArrowheads="1"/>
          </p:cNvPicPr>
          <p:nvPr/>
        </p:nvPicPr>
        <p:blipFill>
          <a:blip r:embed="rId4" cstate="print"/>
          <a:srcRect/>
          <a:stretch>
            <a:fillRect/>
          </a:stretch>
        </p:blipFill>
        <p:spPr bwMode="auto">
          <a:xfrm>
            <a:off x="4724400" y="4495800"/>
            <a:ext cx="3624349" cy="1742348"/>
          </a:xfrm>
          <a:prstGeom prst="rect">
            <a:avLst/>
          </a:prstGeom>
          <a:noFill/>
          <a:ln w="9525">
            <a:noFill/>
            <a:miter lim="800000"/>
            <a:headEnd/>
            <a:tailEnd/>
          </a:ln>
        </p:spPr>
      </p:pic>
      <p:pic>
        <p:nvPicPr>
          <p:cNvPr id="15368" name="Picture 8"/>
          <p:cNvPicPr>
            <a:picLocks noChangeAspect="1" noChangeArrowheads="1"/>
          </p:cNvPicPr>
          <p:nvPr/>
        </p:nvPicPr>
        <p:blipFill>
          <a:blip r:embed="rId5" cstate="print"/>
          <a:srcRect/>
          <a:stretch>
            <a:fillRect/>
          </a:stretch>
        </p:blipFill>
        <p:spPr bwMode="auto">
          <a:xfrm>
            <a:off x="685800" y="4495800"/>
            <a:ext cx="3624349" cy="1742348"/>
          </a:xfrm>
          <a:prstGeom prst="rect">
            <a:avLst/>
          </a:prstGeom>
          <a:noFill/>
          <a:ln w="9525">
            <a:noFill/>
            <a:miter lim="800000"/>
            <a:headEnd/>
            <a:tailEnd/>
          </a:ln>
        </p:spPr>
      </p:pic>
      <p:sp>
        <p:nvSpPr>
          <p:cNvPr id="18" name="TextBox 17"/>
          <p:cNvSpPr txBox="1"/>
          <p:nvPr/>
        </p:nvSpPr>
        <p:spPr>
          <a:xfrm>
            <a:off x="685800" y="4114800"/>
            <a:ext cx="3062698" cy="338554"/>
          </a:xfrm>
          <a:prstGeom prst="rect">
            <a:avLst/>
          </a:prstGeom>
          <a:noFill/>
        </p:spPr>
        <p:txBody>
          <a:bodyPr wrap="none" rtlCol="0">
            <a:spAutoFit/>
          </a:bodyPr>
          <a:lstStyle/>
          <a:p>
            <a:r>
              <a:rPr lang="en-US" altLang="zh-TW" sz="1600" dirty="0" smtClean="0">
                <a:solidFill>
                  <a:srgbClr val="FF00FF"/>
                </a:solidFill>
              </a:rPr>
              <a:t>█</a:t>
            </a:r>
            <a:r>
              <a:rPr lang="en-US" altLang="zh-TW" sz="1600" dirty="0" smtClean="0">
                <a:solidFill>
                  <a:srgbClr val="FF0000"/>
                </a:solidFill>
              </a:rPr>
              <a:t>  </a:t>
            </a:r>
            <a:r>
              <a:rPr lang="en-US" altLang="zh-TW" sz="1600" b="1" dirty="0" smtClean="0">
                <a:solidFill>
                  <a:srgbClr val="FF0000"/>
                </a:solidFill>
              </a:rPr>
              <a:t>Available RU of OFDMA only</a:t>
            </a:r>
            <a:endParaRPr lang="zh-TW" altLang="en-US" sz="1600" b="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UL </a:t>
            </a:r>
            <a:r>
              <a:rPr lang="en-US" dirty="0" smtClean="0"/>
              <a:t>and DL Separation</a:t>
            </a:r>
            <a:endParaRPr lang="en-US" dirty="0"/>
          </a:p>
        </p:txBody>
      </p:sp>
      <p:sp>
        <p:nvSpPr>
          <p:cNvPr id="8" name="Content Placeholder 7"/>
          <p:cNvSpPr>
            <a:spLocks noGrp="1"/>
          </p:cNvSpPr>
          <p:nvPr>
            <p:ph idx="1"/>
          </p:nvPr>
        </p:nvSpPr>
        <p:spPr/>
        <p:txBody>
          <a:bodyPr/>
          <a:lstStyle/>
          <a:p>
            <a:r>
              <a:rPr lang="en-US" dirty="0" smtClean="0"/>
              <a:t>For utilization and underutilization reports, we propose to separate UL and DL: </a:t>
            </a:r>
          </a:p>
          <a:p>
            <a:pPr lvl="1"/>
            <a:r>
              <a:rPr lang="en-US" dirty="0" smtClean="0"/>
              <a:t>11ax adds UL MU MIMO as a key feature </a:t>
            </a:r>
          </a:p>
          <a:p>
            <a:pPr lvl="1"/>
            <a:r>
              <a:rPr lang="en-US" dirty="0" smtClean="0"/>
              <a:t>11ax uses trigger frames to initiate MU UL and DL transmission. AP in general controls MU UL and DL traffic. Precise statistics is available .</a:t>
            </a:r>
          </a:p>
          <a:p>
            <a:pPr lvl="1"/>
            <a:r>
              <a:rPr lang="en-US" dirty="0" smtClean="0"/>
              <a:t>A STA can identify more suitable HE BSS for its traffic requirements if it has specific </a:t>
            </a:r>
            <a:r>
              <a:rPr lang="en-US" smtClean="0"/>
              <a:t>UL/DL information</a:t>
            </a:r>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altLang="zh-TW" sz="2800" dirty="0" smtClean="0"/>
              <a:t>HE BSS Load Information Element Contents (1/2)</a:t>
            </a:r>
            <a:endParaRPr lang="zh-TW" altLang="en-US" sz="2800" dirty="0"/>
          </a:p>
        </p:txBody>
      </p:sp>
      <p:sp>
        <p:nvSpPr>
          <p:cNvPr id="8" name="Content Placeholder 7"/>
          <p:cNvSpPr>
            <a:spLocks noGrp="1"/>
          </p:cNvSpPr>
          <p:nvPr>
            <p:ph idx="1"/>
          </p:nvPr>
        </p:nvSpPr>
        <p:spPr>
          <a:xfrm>
            <a:off x="685800" y="1524000"/>
            <a:ext cx="7772400" cy="2209800"/>
          </a:xfrm>
        </p:spPr>
        <p:txBody>
          <a:bodyPr>
            <a:normAutofit fontScale="92500" lnSpcReduction="10000"/>
          </a:bodyPr>
          <a:lstStyle/>
          <a:p>
            <a:r>
              <a:rPr lang="en-US" altLang="zh-TW" dirty="0" smtClean="0"/>
              <a:t>For HE Utilization</a:t>
            </a:r>
          </a:p>
          <a:p>
            <a:pPr lvl="1"/>
            <a:r>
              <a:rPr lang="en-US" altLang="zh-TW" dirty="0" smtClean="0"/>
              <a:t>Separate UL MU and DL (MU and SU) percentage</a:t>
            </a:r>
            <a:endParaRPr lang="en-US" altLang="zh-TW" dirty="0" smtClean="0"/>
          </a:p>
          <a:p>
            <a:r>
              <a:rPr lang="en-US" altLang="zh-TW" dirty="0" smtClean="0"/>
              <a:t>For HE </a:t>
            </a:r>
            <a:r>
              <a:rPr lang="en-US" altLang="zh-TW" dirty="0"/>
              <a:t>U</a:t>
            </a:r>
            <a:r>
              <a:rPr lang="en-US" altLang="zh-TW" dirty="0" smtClean="0"/>
              <a:t>nderutilization</a:t>
            </a:r>
            <a:endParaRPr lang="en-US" altLang="zh-TW" dirty="0" smtClean="0"/>
          </a:p>
          <a:p>
            <a:pPr lvl="1"/>
            <a:r>
              <a:rPr lang="en-US" altLang="zh-TW" dirty="0" smtClean="0"/>
              <a:t>Separate UL/DL counts plus UL/DL Mean Available RU</a:t>
            </a:r>
          </a:p>
          <a:p>
            <a:pPr lvl="1"/>
            <a:r>
              <a:rPr lang="en-US" altLang="zh-TW" dirty="0" smtClean="0"/>
              <a:t>Variable </a:t>
            </a:r>
            <a:r>
              <a:rPr lang="en-US" altLang="zh-TW" dirty="0" smtClean="0"/>
              <a:t>length </a:t>
            </a:r>
            <a:r>
              <a:rPr lang="en-US" altLang="zh-TW" dirty="0" smtClean="0"/>
              <a:t>dependent </a:t>
            </a:r>
            <a:r>
              <a:rPr lang="en-US" altLang="zh-TW" dirty="0" smtClean="0"/>
              <a:t>on the channel </a:t>
            </a:r>
            <a:r>
              <a:rPr lang="en-US" altLang="zh-TW" dirty="0" smtClean="0"/>
              <a:t>bandwidth</a:t>
            </a:r>
          </a:p>
          <a:p>
            <a:r>
              <a:rPr lang="en-US" altLang="zh-TW" dirty="0" smtClean="0"/>
              <a:t>Example:</a:t>
            </a:r>
            <a:endParaRPr lang="en-US" altLang="zh-TW"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pic>
        <p:nvPicPr>
          <p:cNvPr id="14339" name="Picture 3"/>
          <p:cNvPicPr>
            <a:picLocks noChangeAspect="1" noChangeArrowheads="1"/>
          </p:cNvPicPr>
          <p:nvPr/>
        </p:nvPicPr>
        <p:blipFill>
          <a:blip r:embed="rId2" cstate="print"/>
          <a:srcRect/>
          <a:stretch>
            <a:fillRect/>
          </a:stretch>
        </p:blipFill>
        <p:spPr bwMode="auto">
          <a:xfrm>
            <a:off x="228600" y="3733800"/>
            <a:ext cx="8730375" cy="2444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altLang="zh-TW" dirty="0" smtClean="0"/>
              <a:t>HE BSS Load Information Element Contents (2/2)</a:t>
            </a:r>
            <a:endParaRPr lang="zh-TW" altLang="en-US" dirty="0"/>
          </a:p>
        </p:txBody>
      </p:sp>
      <p:sp>
        <p:nvSpPr>
          <p:cNvPr id="8" name="Content Placeholder 7"/>
          <p:cNvSpPr>
            <a:spLocks noGrp="1"/>
          </p:cNvSpPr>
          <p:nvPr>
            <p:ph idx="1"/>
          </p:nvPr>
        </p:nvSpPr>
        <p:spPr>
          <a:xfrm>
            <a:off x="685800" y="1676400"/>
            <a:ext cx="3810000" cy="4419600"/>
          </a:xfrm>
        </p:spPr>
        <p:txBody>
          <a:bodyPr/>
          <a:lstStyle/>
          <a:p>
            <a:r>
              <a:rPr lang="en-US" altLang="zh-TW" dirty="0" smtClean="0"/>
              <a:t>Optional </a:t>
            </a:r>
            <a:r>
              <a:rPr lang="en-US" altLang="zh-TW" dirty="0" err="1" smtClean="0"/>
              <a:t>Subelements</a:t>
            </a:r>
            <a:endParaRPr lang="en-US" altLang="zh-TW" dirty="0" smtClean="0"/>
          </a:p>
          <a:p>
            <a:pPr lvl="1"/>
            <a:r>
              <a:rPr lang="en-US" altLang="zh-TW" dirty="0" smtClean="0"/>
              <a:t>Active </a:t>
            </a:r>
            <a:r>
              <a:rPr lang="en-US" altLang="zh-TW" dirty="0" smtClean="0"/>
              <a:t>STA counts</a:t>
            </a:r>
          </a:p>
          <a:p>
            <a:pPr lvl="1"/>
            <a:r>
              <a:rPr lang="en-US" altLang="zh-TW" dirty="0" smtClean="0"/>
              <a:t>Legacy </a:t>
            </a:r>
            <a:r>
              <a:rPr lang="en-US" altLang="zh-TW" dirty="0" smtClean="0"/>
              <a:t>BSS load elements</a:t>
            </a:r>
          </a:p>
          <a:p>
            <a:pPr lvl="2"/>
            <a:r>
              <a:rPr lang="en-US" altLang="zh-TW" dirty="0" smtClean="0"/>
              <a:t>BSS load (9.4.2.28)</a:t>
            </a:r>
          </a:p>
          <a:p>
            <a:pPr lvl="2"/>
            <a:r>
              <a:rPr lang="en-US" altLang="zh-TW" dirty="0" smtClean="0"/>
              <a:t>Extended BSS load (9.4.2.160)</a:t>
            </a:r>
          </a:p>
          <a:p>
            <a:pPr>
              <a:buNone/>
            </a:pPr>
            <a:endParaRPr lang="en-US" altLang="zh-TW" dirty="0" smtClean="0"/>
          </a:p>
          <a:p>
            <a:r>
              <a:rPr lang="en-US" altLang="zh-TW" dirty="0" smtClean="0"/>
              <a:t>Example: Active </a:t>
            </a:r>
            <a:r>
              <a:rPr lang="en-US" altLang="zh-TW" dirty="0" smtClean="0"/>
              <a:t>STA count </a:t>
            </a:r>
            <a:r>
              <a:rPr lang="en-US" altLang="zh-TW" dirty="0" err="1" smtClean="0"/>
              <a:t>subelements</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graphicFrame>
        <p:nvGraphicFramePr>
          <p:cNvPr id="9" name="Table 8"/>
          <p:cNvGraphicFramePr>
            <a:graphicFrameLocks noGrp="1"/>
          </p:cNvGraphicFramePr>
          <p:nvPr/>
        </p:nvGraphicFramePr>
        <p:xfrm>
          <a:off x="4648200" y="1752600"/>
          <a:ext cx="4191000" cy="2902373"/>
        </p:xfrm>
        <a:graphic>
          <a:graphicData uri="http://schemas.openxmlformats.org/drawingml/2006/table">
            <a:tbl>
              <a:tblPr firstRow="1" bandRow="1">
                <a:tableStyleId>{5C22544A-7EE6-4342-B048-85BDC9FD1C3A}</a:tableStyleId>
              </a:tblPr>
              <a:tblGrid>
                <a:gridCol w="1219200"/>
                <a:gridCol w="1828800"/>
                <a:gridCol w="1143000"/>
              </a:tblGrid>
              <a:tr h="230293">
                <a:tc>
                  <a:txBody>
                    <a:bodyPr/>
                    <a:lstStyle/>
                    <a:p>
                      <a:pPr algn="ctr"/>
                      <a:r>
                        <a:rPr lang="en-US" altLang="zh-TW" sz="1600" dirty="0" err="1" smtClean="0"/>
                        <a:t>Subelement</a:t>
                      </a:r>
                      <a:r>
                        <a:rPr lang="en-US" altLang="zh-TW" sz="1600" baseline="0" dirty="0" smtClean="0"/>
                        <a:t> ID</a:t>
                      </a:r>
                      <a:endParaRPr lang="zh-TW" altLang="en-US" sz="1600" dirty="0"/>
                    </a:p>
                  </a:txBody>
                  <a:tcPr/>
                </a:tc>
                <a:tc>
                  <a:txBody>
                    <a:bodyPr/>
                    <a:lstStyle/>
                    <a:p>
                      <a:pPr algn="ctr"/>
                      <a:r>
                        <a:rPr lang="en-US" altLang="zh-TW" sz="1600" dirty="0" smtClean="0"/>
                        <a:t>Name</a:t>
                      </a:r>
                      <a:endParaRPr lang="zh-TW" altLang="en-US" sz="1600" dirty="0"/>
                    </a:p>
                  </a:txBody>
                  <a:tcPr/>
                </a:tc>
                <a:tc>
                  <a:txBody>
                    <a:bodyPr/>
                    <a:lstStyle/>
                    <a:p>
                      <a:pPr algn="ctr"/>
                      <a:r>
                        <a:rPr lang="en-US" altLang="zh-TW" sz="1600" dirty="0" smtClean="0"/>
                        <a:t>Extensible</a:t>
                      </a:r>
                      <a:endParaRPr lang="zh-TW" altLang="en-US" sz="1600" dirty="0"/>
                    </a:p>
                  </a:txBody>
                  <a:tcPr/>
                </a:tc>
              </a:tr>
              <a:tr h="230293">
                <a:tc>
                  <a:txBody>
                    <a:bodyPr/>
                    <a:lstStyle/>
                    <a:p>
                      <a:r>
                        <a:rPr lang="en-US" altLang="zh-TW" sz="1600" dirty="0" smtClean="0"/>
                        <a:t>0</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a:p>
                  </a:txBody>
                  <a:tcPr/>
                </a:tc>
              </a:tr>
              <a:tr h="230293">
                <a:tc>
                  <a:txBody>
                    <a:bodyPr/>
                    <a:lstStyle/>
                    <a:p>
                      <a:r>
                        <a:rPr lang="en-US" altLang="zh-TW" sz="1600" dirty="0" smtClean="0"/>
                        <a:t>1</a:t>
                      </a:r>
                      <a:endParaRPr lang="zh-TW" altLang="en-US" sz="1600" dirty="0"/>
                    </a:p>
                  </a:txBody>
                  <a:tcPr/>
                </a:tc>
                <a:tc>
                  <a:txBody>
                    <a:bodyPr/>
                    <a:lstStyle/>
                    <a:p>
                      <a:r>
                        <a:rPr lang="en-US" altLang="zh-TW" sz="1600" dirty="0" smtClean="0"/>
                        <a:t>Active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2</a:t>
                      </a:r>
                      <a:endParaRPr lang="zh-TW"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600" dirty="0" smtClean="0"/>
                        <a:t>Active HE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3</a:t>
                      </a:r>
                      <a:endParaRPr lang="zh-TW" altLang="en-US" sz="1600" dirty="0"/>
                    </a:p>
                  </a:txBody>
                  <a:tcPr/>
                </a:tc>
                <a:tc>
                  <a:txBody>
                    <a:bodyPr/>
                    <a:lstStyle/>
                    <a:p>
                      <a:r>
                        <a:rPr lang="en-US" altLang="zh-TW" sz="1600" dirty="0" smtClean="0"/>
                        <a:t>BSS load</a:t>
                      </a:r>
                      <a:endParaRPr lang="zh-TW" altLang="en-US" sz="1600" dirty="0"/>
                    </a:p>
                  </a:txBody>
                  <a:tcPr/>
                </a:tc>
                <a:tc>
                  <a:txBody>
                    <a:bodyPr/>
                    <a:lstStyle/>
                    <a:p>
                      <a:endParaRPr lang="zh-TW" altLang="en-US" sz="1600"/>
                    </a:p>
                  </a:txBody>
                  <a:tcPr/>
                </a:tc>
              </a:tr>
              <a:tr h="403013">
                <a:tc>
                  <a:txBody>
                    <a:bodyPr/>
                    <a:lstStyle/>
                    <a:p>
                      <a:r>
                        <a:rPr lang="en-US" altLang="zh-TW" sz="1600" dirty="0" smtClean="0"/>
                        <a:t>4</a:t>
                      </a:r>
                      <a:endParaRPr lang="zh-TW" altLang="en-US" sz="1600" dirty="0"/>
                    </a:p>
                  </a:txBody>
                  <a:tcPr/>
                </a:tc>
                <a:tc>
                  <a:txBody>
                    <a:bodyPr/>
                    <a:lstStyle/>
                    <a:p>
                      <a:r>
                        <a:rPr lang="en-US" altLang="zh-TW" sz="1600" dirty="0" smtClean="0"/>
                        <a:t>Extended BSS load</a:t>
                      </a:r>
                      <a:endParaRPr lang="zh-TW" altLang="en-US" sz="1600" dirty="0"/>
                    </a:p>
                  </a:txBody>
                  <a:tcPr/>
                </a:tc>
                <a:tc>
                  <a:txBody>
                    <a:bodyPr/>
                    <a:lstStyle/>
                    <a:p>
                      <a:endParaRPr lang="zh-TW" altLang="en-US" sz="1600" dirty="0"/>
                    </a:p>
                  </a:txBody>
                  <a:tcPr/>
                </a:tc>
              </a:tr>
              <a:tr h="230293">
                <a:tc>
                  <a:txBody>
                    <a:bodyPr/>
                    <a:lstStyle/>
                    <a:p>
                      <a:r>
                        <a:rPr lang="en-US" altLang="zh-TW" sz="1600" dirty="0" smtClean="0"/>
                        <a:t>5-255</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dirty="0"/>
                    </a:p>
                  </a:txBody>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12" name="Table 11"/>
          <p:cNvGraphicFramePr>
            <a:graphicFrameLocks noGrp="1"/>
          </p:cNvGraphicFramePr>
          <p:nvPr/>
        </p:nvGraphicFramePr>
        <p:xfrm>
          <a:off x="2590800" y="4953000"/>
          <a:ext cx="3031490" cy="1143000"/>
        </p:xfrm>
        <a:graphic>
          <a:graphicData uri="http://schemas.openxmlformats.org/drawingml/2006/table">
            <a:tbl>
              <a:tblPr/>
              <a:tblGrid>
                <a:gridCol w="608965"/>
                <a:gridCol w="676910"/>
                <a:gridCol w="587375"/>
                <a:gridCol w="57912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Malgun Gothic"/>
                        </a:rPr>
                        <a:t>Length</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PMingLiU"/>
                        </a:rPr>
                        <a:t>Active STA count</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smtClean="0">
                          <a:solidFill>
                            <a:srgbClr val="000000"/>
                          </a:solidFill>
                          <a:latin typeface="Times New Roman"/>
                          <a:ea typeface="PMingLiU"/>
                        </a:rPr>
                        <a:t>Observation </a:t>
                      </a:r>
                      <a:r>
                        <a:rPr lang="en-GB" sz="900" dirty="0">
                          <a:solidFill>
                            <a:srgbClr val="000000"/>
                          </a:solidFill>
                          <a:latin typeface="Times New Roman"/>
                          <a:ea typeface="PMingLiU"/>
                        </a:rPr>
                        <a:t>period in </a:t>
                      </a:r>
                      <a:r>
                        <a:rPr lang="en-GB" sz="900" dirty="0" smtClean="0">
                          <a:solidFill>
                            <a:srgbClr val="000000"/>
                          </a:solidFill>
                          <a:latin typeface="Times New Roman"/>
                          <a:ea typeface="PMingLiU"/>
                        </a:rPr>
                        <a:t>units </a:t>
                      </a:r>
                      <a:r>
                        <a:rPr lang="en-GB" sz="900" dirty="0">
                          <a:solidFill>
                            <a:srgbClr val="000000"/>
                          </a:solidFill>
                          <a:latin typeface="Times New Roman"/>
                          <a:ea typeface="PMingLiU"/>
                        </a:rPr>
                        <a:t>of beacon interval </a:t>
                      </a:r>
                      <a:r>
                        <a:rPr lang="en-GB" sz="900" dirty="0" smtClean="0">
                          <a:solidFill>
                            <a:srgbClr val="000000"/>
                          </a:solidFill>
                          <a:latin typeface="Times New Roman"/>
                          <a:ea typeface="PMingLiU"/>
                        </a:rPr>
                        <a:t>s</a:t>
                      </a:r>
                      <a:endParaRPr lang="en-US" sz="1100" dirty="0">
                        <a:latin typeface="Times New Roman"/>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2</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TW" sz="11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GB" altLang="zh-TW"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4" name="Table 13"/>
          <p:cNvGraphicFramePr>
            <a:graphicFrameLocks noGrp="1"/>
          </p:cNvGraphicFramePr>
          <p:nvPr/>
        </p:nvGraphicFramePr>
        <p:xfrm>
          <a:off x="5562600" y="4953000"/>
          <a:ext cx="3031490" cy="1143000"/>
        </p:xfrm>
        <a:graphic>
          <a:graphicData uri="http://schemas.openxmlformats.org/drawingml/2006/table">
            <a:tbl>
              <a:tblPr/>
              <a:tblGrid>
                <a:gridCol w="608965"/>
                <a:gridCol w="676910"/>
                <a:gridCol w="587375"/>
                <a:gridCol w="57912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Malgun Gothic"/>
                        </a:rPr>
                        <a:t>Length</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PMingLiU"/>
                        </a:rPr>
                        <a:t>Active </a:t>
                      </a:r>
                      <a:r>
                        <a:rPr lang="en-GB" sz="900" dirty="0" smtClean="0">
                          <a:solidFill>
                            <a:srgbClr val="000000"/>
                          </a:solidFill>
                          <a:latin typeface="Times New Roman"/>
                          <a:ea typeface="PMingLiU"/>
                        </a:rPr>
                        <a:t>HE STA </a:t>
                      </a:r>
                      <a:r>
                        <a:rPr lang="en-GB" sz="900" dirty="0">
                          <a:solidFill>
                            <a:srgbClr val="000000"/>
                          </a:solidFill>
                          <a:latin typeface="Times New Roman"/>
                          <a:ea typeface="PMingLiU"/>
                        </a:rPr>
                        <a:t>count</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smtClean="0">
                          <a:solidFill>
                            <a:srgbClr val="000000"/>
                          </a:solidFill>
                          <a:latin typeface="Times New Roman"/>
                          <a:ea typeface="PMingLiU"/>
                        </a:rPr>
                        <a:t>Observation </a:t>
                      </a:r>
                      <a:r>
                        <a:rPr lang="en-GB" sz="900" dirty="0">
                          <a:solidFill>
                            <a:srgbClr val="000000"/>
                          </a:solidFill>
                          <a:latin typeface="Times New Roman"/>
                          <a:ea typeface="PMingLiU"/>
                        </a:rPr>
                        <a:t>period in </a:t>
                      </a:r>
                      <a:r>
                        <a:rPr lang="en-GB" sz="900" dirty="0" smtClean="0">
                          <a:solidFill>
                            <a:srgbClr val="000000"/>
                          </a:solidFill>
                          <a:latin typeface="Times New Roman"/>
                          <a:ea typeface="PMingLiU"/>
                        </a:rPr>
                        <a:t>units </a:t>
                      </a:r>
                      <a:r>
                        <a:rPr lang="en-GB" sz="900" dirty="0">
                          <a:solidFill>
                            <a:srgbClr val="000000"/>
                          </a:solidFill>
                          <a:latin typeface="Times New Roman"/>
                          <a:ea typeface="PMingLiU"/>
                        </a:rPr>
                        <a:t>of beacon </a:t>
                      </a:r>
                      <a:r>
                        <a:rPr lang="en-GB" sz="900" dirty="0" smtClean="0">
                          <a:solidFill>
                            <a:srgbClr val="000000"/>
                          </a:solidFill>
                          <a:latin typeface="Times New Roman"/>
                          <a:ea typeface="PMingLiU"/>
                        </a:rPr>
                        <a:t>intervals</a:t>
                      </a:r>
                      <a:endParaRPr lang="en-US" sz="1100" dirty="0">
                        <a:latin typeface="Times New Roman"/>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2</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1</a:t>
            </a:r>
            <a:endParaRPr lang="zh-TW" altLang="en-US" dirty="0"/>
          </a:p>
        </p:txBody>
      </p:sp>
      <p:sp>
        <p:nvSpPr>
          <p:cNvPr id="8" name="Content Placeholder 7"/>
          <p:cNvSpPr>
            <a:spLocks noGrp="1"/>
          </p:cNvSpPr>
          <p:nvPr>
            <p:ph idx="1"/>
          </p:nvPr>
        </p:nvSpPr>
        <p:spPr/>
        <p:txBody>
          <a:bodyPr/>
          <a:lstStyle/>
          <a:p>
            <a:r>
              <a:rPr lang="en-US" altLang="zh-TW" dirty="0" smtClean="0"/>
              <a:t>Do you support to define the 11ax BSS load content either in a new BSS load element or in the extension of the legacy BSS load element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
        <p:nvSpPr>
          <p:cNvPr id="9" name="TextBox 8"/>
          <p:cNvSpPr txBox="1"/>
          <p:nvPr/>
        </p:nvSpPr>
        <p:spPr>
          <a:xfrm>
            <a:off x="838200" y="4114800"/>
            <a:ext cx="7848600" cy="830997"/>
          </a:xfrm>
          <a:prstGeom prst="rect">
            <a:avLst/>
          </a:prstGeom>
          <a:noFill/>
        </p:spPr>
        <p:txBody>
          <a:bodyPr wrap="square" rtlCol="0">
            <a:spAutoFit/>
          </a:bodyPr>
          <a:lstStyle/>
          <a:p>
            <a:r>
              <a:rPr lang="en-US" altLang="zh-TW" sz="2400" b="1" u="sng" dirty="0" smtClean="0"/>
              <a:t>Accepted with no objection in the ad hoc ax meeting in May, 2017</a:t>
            </a:r>
            <a:endParaRPr lang="zh-TW" altLang="en-US" sz="2400" b="1"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2</a:t>
            </a:r>
            <a:endParaRPr lang="zh-TW" altLang="en-US" dirty="0"/>
          </a:p>
        </p:txBody>
      </p:sp>
      <p:sp>
        <p:nvSpPr>
          <p:cNvPr id="8" name="Content Placeholder 7"/>
          <p:cNvSpPr>
            <a:spLocks noGrp="1"/>
          </p:cNvSpPr>
          <p:nvPr>
            <p:ph idx="1"/>
          </p:nvPr>
        </p:nvSpPr>
        <p:spPr/>
        <p:txBody>
          <a:bodyPr/>
          <a:lstStyle/>
          <a:p>
            <a:r>
              <a:rPr lang="en-US" altLang="zh-TW" dirty="0" smtClean="0"/>
              <a:t>Do you support </a:t>
            </a:r>
            <a:r>
              <a:rPr lang="en-US" altLang="zh-TW" dirty="0" smtClean="0"/>
              <a:t>defining a HE </a:t>
            </a:r>
            <a:r>
              <a:rPr lang="en-US" altLang="zh-TW" dirty="0" smtClean="0"/>
              <a:t>BSS load </a:t>
            </a:r>
            <a:r>
              <a:rPr lang="en-US" altLang="zh-TW" dirty="0" smtClean="0"/>
              <a:t>IE with contents as described by example on </a:t>
            </a:r>
            <a:r>
              <a:rPr lang="en-US" altLang="zh-TW" dirty="0" smtClean="0"/>
              <a:t>page </a:t>
            </a:r>
            <a:r>
              <a:rPr lang="en-US" altLang="zh-TW" dirty="0" smtClean="0"/>
              <a:t>13 and 14</a:t>
            </a:r>
            <a:endParaRPr lang="en-US" altLang="zh-TW" dirty="0" smtClean="0"/>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3</a:t>
            </a:r>
            <a:endParaRPr lang="zh-TW" altLang="en-US" dirty="0"/>
          </a:p>
        </p:txBody>
      </p:sp>
      <p:sp>
        <p:nvSpPr>
          <p:cNvPr id="8" name="Content Placeholder 7"/>
          <p:cNvSpPr>
            <a:spLocks noGrp="1"/>
          </p:cNvSpPr>
          <p:nvPr>
            <p:ph idx="1"/>
          </p:nvPr>
        </p:nvSpPr>
        <p:spPr/>
        <p:txBody>
          <a:bodyPr/>
          <a:lstStyle/>
          <a:p>
            <a:r>
              <a:rPr lang="en-US" altLang="zh-TW" dirty="0" smtClean="0"/>
              <a:t>Do you support that HE BSS load content should include separate statistics to reflect DL and UL loading of the HE </a:t>
            </a:r>
            <a:r>
              <a:rPr lang="en-US" altLang="zh-TW" dirty="0" smtClean="0"/>
              <a:t>BSS instead of combined DL and UL loading information?</a:t>
            </a:r>
            <a:endParaRPr lang="en-US" altLang="zh-TW" dirty="0" smtClean="0"/>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a:t>4</a:t>
            </a:r>
            <a:endParaRPr lang="zh-TW" altLang="en-US" dirty="0"/>
          </a:p>
        </p:txBody>
      </p:sp>
      <p:sp>
        <p:nvSpPr>
          <p:cNvPr id="8" name="Content Placeholder 7"/>
          <p:cNvSpPr>
            <a:spLocks noGrp="1"/>
          </p:cNvSpPr>
          <p:nvPr>
            <p:ph idx="1"/>
          </p:nvPr>
        </p:nvSpPr>
        <p:spPr/>
        <p:txBody>
          <a:bodyPr/>
          <a:lstStyle/>
          <a:p>
            <a:r>
              <a:rPr lang="en-US" altLang="zh-TW" dirty="0" smtClean="0"/>
              <a:t>Do you support </a:t>
            </a:r>
            <a:r>
              <a:rPr lang="en-US" altLang="zh-TW" dirty="0" smtClean="0"/>
              <a:t>including the STA </a:t>
            </a:r>
            <a:r>
              <a:rPr lang="en-US" altLang="zh-TW" dirty="0" smtClean="0"/>
              <a:t>count </a:t>
            </a:r>
            <a:r>
              <a:rPr lang="en-US" altLang="zh-TW" dirty="0" smtClean="0"/>
              <a:t>report as described on slide 5 into </a:t>
            </a:r>
            <a:r>
              <a:rPr lang="en-US" altLang="zh-TW" dirty="0" smtClean="0"/>
              <a:t>the HE BSS load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a:t>5</a:t>
            </a:r>
            <a:endParaRPr lang="zh-TW" altLang="en-US" dirty="0"/>
          </a:p>
        </p:txBody>
      </p:sp>
      <p:sp>
        <p:nvSpPr>
          <p:cNvPr id="8" name="Content Placeholder 7"/>
          <p:cNvSpPr>
            <a:spLocks noGrp="1"/>
          </p:cNvSpPr>
          <p:nvPr>
            <p:ph idx="1"/>
          </p:nvPr>
        </p:nvSpPr>
        <p:spPr/>
        <p:txBody>
          <a:bodyPr/>
          <a:lstStyle/>
          <a:p>
            <a:r>
              <a:rPr lang="en-US" altLang="zh-TW" dirty="0" smtClean="0"/>
              <a:t>Do you support </a:t>
            </a:r>
            <a:r>
              <a:rPr lang="en-US" altLang="zh-TW" dirty="0" smtClean="0"/>
              <a:t>including the HE Utilization Report described </a:t>
            </a:r>
            <a:r>
              <a:rPr lang="en-US" altLang="zh-TW" dirty="0" smtClean="0"/>
              <a:t>on page </a:t>
            </a:r>
            <a:r>
              <a:rPr lang="en-US" altLang="zh-TW" dirty="0"/>
              <a:t>7</a:t>
            </a:r>
            <a:r>
              <a:rPr lang="en-US" altLang="zh-TW" dirty="0" smtClean="0"/>
              <a:t> </a:t>
            </a:r>
            <a:r>
              <a:rPr lang="en-US" altLang="zh-TW" dirty="0" smtClean="0"/>
              <a:t>into </a:t>
            </a:r>
            <a:r>
              <a:rPr lang="en-US" altLang="zh-TW" dirty="0" smtClean="0"/>
              <a:t>the HE BSS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D1.0 CID of BSS Load</a:t>
            </a:r>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graphicFrame>
        <p:nvGraphicFramePr>
          <p:cNvPr id="11" name="Table 10"/>
          <p:cNvGraphicFramePr>
            <a:graphicFrameLocks noGrp="1"/>
          </p:cNvGraphicFramePr>
          <p:nvPr/>
        </p:nvGraphicFramePr>
        <p:xfrm>
          <a:off x="1371600" y="1828800"/>
          <a:ext cx="6477000" cy="4368799"/>
        </p:xfrm>
        <a:graphic>
          <a:graphicData uri="http://schemas.openxmlformats.org/drawingml/2006/table">
            <a:tbl>
              <a:tblPr/>
              <a:tblGrid>
                <a:gridCol w="453365"/>
                <a:gridCol w="905054"/>
                <a:gridCol w="527947"/>
                <a:gridCol w="829632"/>
                <a:gridCol w="2409287"/>
                <a:gridCol w="1351715"/>
              </a:tblGrid>
              <a:tr h="208570">
                <a:tc>
                  <a:txBody>
                    <a:bodyPr/>
                    <a:lstStyle/>
                    <a:p>
                      <a:pPr algn="ctr">
                        <a:spcAft>
                          <a:spcPts val="0"/>
                        </a:spcAft>
                      </a:pPr>
                      <a:r>
                        <a:rPr lang="en-GB" sz="1000" b="1" dirty="0">
                          <a:latin typeface="Times New Roman"/>
                          <a:ea typeface="Malgun Gothic"/>
                        </a:rPr>
                        <a:t>CID</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Commenter</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P.L</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Clause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Proposed Change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014">
                <a:tc>
                  <a:txBody>
                    <a:bodyPr/>
                    <a:lstStyle/>
                    <a:p>
                      <a:pPr algn="r">
                        <a:spcAft>
                          <a:spcPts val="0"/>
                        </a:spcAft>
                      </a:pPr>
                      <a:r>
                        <a:rPr lang="en-GB" sz="1050">
                          <a:latin typeface="Arial"/>
                          <a:ea typeface="新細明體"/>
                        </a:rPr>
                        <a:t>5917</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James Yee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9.4.2.139</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With the introduction of new features such as OFDMA and UL MU MIMO, the existing BSS load elements (9.4.2.160 &amp; 9.4.2.28), which address STA numbers, primary/secondary channel busy condition and DL MU-MIMO underutilization (11ac) are not sufficient for addressing the BSS load status in a 11ax BSS. A further enhanced BSS Load element needs to be defined.</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Add a new information element to define 11ax BSS Load. The new IE shall address utilization status of OFDMA as well as UL/DL MU MIMO, as well as provisions to allow future extensions.</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7215">
                <a:tc>
                  <a:txBody>
                    <a:bodyPr/>
                    <a:lstStyle/>
                    <a:p>
                      <a:pPr>
                        <a:spcAft>
                          <a:spcPts val="0"/>
                        </a:spcAft>
                      </a:pPr>
                      <a:r>
                        <a:rPr lang="en-GB" sz="1050">
                          <a:latin typeface="Arial"/>
                          <a:ea typeface="新細明體"/>
                        </a:rPr>
                        <a:t>8165</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Ming Gan</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a:t>
                      </a:r>
                      <a:r>
                        <a:rPr lang="en-GB" sz="1050">
                          <a:latin typeface="Arial"/>
                          <a:ea typeface="新細明體"/>
                        </a:rPr>
                        <a:t>2</a:t>
                      </a:r>
                      <a:r>
                        <a:rPr lang="en-GB" sz="1050">
                          <a:latin typeface="Arial"/>
                          <a:ea typeface="Malgun Gothic"/>
                        </a:rPr>
                        <a: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BSS load element provides the channel utilization such that the </a:t>
                      </a:r>
                      <a:r>
                        <a:rPr lang="en-GB" sz="1050" dirty="0" err="1">
                          <a:latin typeface="Arial"/>
                          <a:ea typeface="Malgun Gothic"/>
                        </a:rPr>
                        <a:t>unassociated</a:t>
                      </a:r>
                      <a:r>
                        <a:rPr lang="en-GB" sz="1050" dirty="0">
                          <a:latin typeface="Arial"/>
                          <a:ea typeface="Malgun Gothic"/>
                        </a:rPr>
                        <a:t> STA can choose the proper </a:t>
                      </a:r>
                      <a:r>
                        <a:rPr lang="en-GB" sz="1050" dirty="0" err="1">
                          <a:latin typeface="Arial"/>
                          <a:ea typeface="Malgun Gothic"/>
                        </a:rPr>
                        <a:t>AP┤+ε</a:t>
                      </a:r>
                      <a:r>
                        <a:rPr lang="en-GB" sz="1050" dirty="0">
                          <a:latin typeface="Arial"/>
                          <a:ea typeface="Malgun Gothic"/>
                        </a:rPr>
                        <a:t> and extended BSS load element further provides the </a:t>
                      </a:r>
                      <a:r>
                        <a:rPr lang="en-GB" sz="1050" dirty="0" err="1">
                          <a:latin typeface="Arial"/>
                          <a:ea typeface="Malgun Gothic"/>
                        </a:rPr>
                        <a:t>the</a:t>
                      </a:r>
                      <a:r>
                        <a:rPr lang="en-GB" sz="1050" dirty="0">
                          <a:latin typeface="Arial"/>
                          <a:ea typeface="Malgun Gothic"/>
                        </a:rPr>
                        <a:t> spatial stream underutilization given the busy channel such that </a:t>
                      </a:r>
                      <a:r>
                        <a:rPr lang="en-GB" sz="1050" dirty="0" err="1">
                          <a:latin typeface="Arial"/>
                          <a:ea typeface="Malgun Gothic"/>
                        </a:rPr>
                        <a:t>unassociated</a:t>
                      </a:r>
                      <a:r>
                        <a:rPr lang="en-GB" sz="1050" dirty="0">
                          <a:latin typeface="Arial"/>
                          <a:ea typeface="Malgun Gothic"/>
                        </a:rPr>
                        <a:t> STA  with MU-MIMO capability can choose the proper AP. Now 11ax introduce a OFDMA, there is the probability of </a:t>
                      </a:r>
                      <a:r>
                        <a:rPr lang="en-GB" sz="1050" dirty="0" err="1">
                          <a:latin typeface="Arial"/>
                          <a:ea typeface="Malgun Gothic"/>
                        </a:rPr>
                        <a:t>frequence</a:t>
                      </a:r>
                      <a:r>
                        <a:rPr lang="en-GB" sz="1050" dirty="0">
                          <a:latin typeface="Arial"/>
                          <a:ea typeface="Malgun Gothic"/>
                        </a:rPr>
                        <a:t> underutilization given the busy channel.</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Define a HE BSS load element considering frequency utilization such to help </a:t>
                      </a:r>
                      <a:r>
                        <a:rPr lang="en-GB" sz="1050" dirty="0" err="1">
                          <a:latin typeface="Arial"/>
                          <a:ea typeface="Malgun Gothic"/>
                        </a:rPr>
                        <a:t>unassociated</a:t>
                      </a:r>
                      <a:r>
                        <a:rPr lang="en-GB" sz="1050" dirty="0">
                          <a:latin typeface="Arial"/>
                          <a:ea typeface="Malgun Gothic"/>
                        </a:rPr>
                        <a:t> STA to choose a best AP</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6</a:t>
            </a:r>
            <a:endParaRPr lang="zh-TW" altLang="en-US" dirty="0"/>
          </a:p>
        </p:txBody>
      </p:sp>
      <p:sp>
        <p:nvSpPr>
          <p:cNvPr id="8" name="Content Placeholder 7"/>
          <p:cNvSpPr>
            <a:spLocks noGrp="1"/>
          </p:cNvSpPr>
          <p:nvPr>
            <p:ph idx="1"/>
          </p:nvPr>
        </p:nvSpPr>
        <p:spPr/>
        <p:txBody>
          <a:bodyPr/>
          <a:lstStyle/>
          <a:p>
            <a:r>
              <a:rPr lang="en-US" altLang="zh-TW" dirty="0" smtClean="0"/>
              <a:t>Do you support </a:t>
            </a:r>
            <a:r>
              <a:rPr lang="en-US" altLang="zh-TW" dirty="0" smtClean="0"/>
              <a:t>including the HE Underutilization Report </a:t>
            </a:r>
            <a:r>
              <a:rPr lang="en-US" altLang="zh-TW" dirty="0" smtClean="0"/>
              <a:t>described on page </a:t>
            </a:r>
            <a:r>
              <a:rPr lang="en-US" altLang="zh-TW" dirty="0" smtClean="0"/>
              <a:t>8 and 9 </a:t>
            </a:r>
            <a:r>
              <a:rPr lang="en-US" altLang="zh-TW" dirty="0" smtClean="0"/>
              <a:t>to the HE BSS load content? The </a:t>
            </a:r>
            <a:r>
              <a:rPr lang="en-US" altLang="zh-TW" dirty="0" smtClean="0"/>
              <a:t>HE Underutilization Load </a:t>
            </a:r>
            <a:r>
              <a:rPr lang="en-US" altLang="zh-TW" dirty="0" smtClean="0"/>
              <a:t>report includes</a:t>
            </a:r>
          </a:p>
          <a:p>
            <a:pPr lvl="2"/>
            <a:r>
              <a:rPr lang="en-US" altLang="zh-TW" dirty="0" smtClean="0"/>
              <a:t>DL/UL underutilization rates per 20 MHz</a:t>
            </a:r>
          </a:p>
          <a:p>
            <a:pPr lvl="2"/>
            <a:r>
              <a:rPr lang="en-US" altLang="zh-TW" dirty="0" smtClean="0"/>
              <a:t>DL/UL underutilization rates of the channel bandwidth</a:t>
            </a:r>
          </a:p>
          <a:p>
            <a:pPr lvl="2"/>
            <a:r>
              <a:rPr lang="en-US" altLang="zh-TW" dirty="0" smtClean="0"/>
              <a:t>Mean available RU size during the observation period for OFDMA only and </a:t>
            </a:r>
            <a:r>
              <a:rPr lang="en-US" altLang="zh-TW" dirty="0" err="1" smtClean="0"/>
              <a:t>Nss</a:t>
            </a:r>
            <a:r>
              <a:rPr lang="en-US" altLang="zh-TW" dirty="0" smtClean="0"/>
              <a:t> = 1, 2, …8</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7</a:t>
            </a:r>
            <a:endParaRPr lang="zh-TW" altLang="en-US" dirty="0"/>
          </a:p>
        </p:txBody>
      </p:sp>
      <p:sp>
        <p:nvSpPr>
          <p:cNvPr id="8" name="Content Placeholder 7"/>
          <p:cNvSpPr>
            <a:spLocks noGrp="1"/>
          </p:cNvSpPr>
          <p:nvPr>
            <p:ph idx="1"/>
          </p:nvPr>
        </p:nvSpPr>
        <p:spPr/>
        <p:txBody>
          <a:bodyPr/>
          <a:lstStyle/>
          <a:p>
            <a:r>
              <a:rPr lang="en-US" altLang="zh-TW" dirty="0" smtClean="0"/>
              <a:t>Do </a:t>
            </a:r>
            <a:r>
              <a:rPr lang="en-US" altLang="zh-TW" dirty="0" smtClean="0"/>
              <a:t>you prefer </a:t>
            </a:r>
            <a:r>
              <a:rPr lang="en-US" altLang="zh-TW" dirty="0" smtClean="0"/>
              <a:t>defining a new Information Element to carry the HE </a:t>
            </a:r>
            <a:r>
              <a:rPr lang="en-US" altLang="zh-TW" dirty="0" smtClean="0"/>
              <a:t>BSS load </a:t>
            </a:r>
            <a:r>
              <a:rPr lang="en-US" altLang="zh-TW" dirty="0" smtClean="0"/>
              <a:t>content instead of defining an Extension of </a:t>
            </a:r>
            <a:r>
              <a:rPr lang="en-US" altLang="zh-TW" dirty="0" smtClean="0"/>
              <a:t>the </a:t>
            </a:r>
            <a:r>
              <a:rPr lang="en-US" altLang="zh-TW" dirty="0" smtClean="0"/>
              <a:t>existing Extended </a:t>
            </a:r>
            <a:r>
              <a:rPr lang="en-US" altLang="zh-TW" dirty="0" smtClean="0"/>
              <a:t>BSS </a:t>
            </a:r>
            <a:r>
              <a:rPr lang="en-US" altLang="zh-TW" dirty="0" smtClean="0"/>
              <a:t>Load element?</a:t>
            </a:r>
            <a:endParaRPr lang="zh-TW" altLang="en-US" dirty="0" smtClean="0"/>
          </a:p>
          <a:p>
            <a:pPr lvl="1"/>
            <a:endParaRPr lang="en-US" altLang="zh-TW" dirty="0" smtClean="0"/>
          </a:p>
          <a:p>
            <a:pPr lvl="1">
              <a:buNone/>
            </a:pPr>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References</a:t>
            </a:r>
            <a:endParaRPr lang="zh-TW" altLang="en-US" dirty="0"/>
          </a:p>
        </p:txBody>
      </p:sp>
      <p:sp>
        <p:nvSpPr>
          <p:cNvPr id="8" name="Content Placeholder 7"/>
          <p:cNvSpPr>
            <a:spLocks noGrp="1"/>
          </p:cNvSpPr>
          <p:nvPr>
            <p:ph idx="1"/>
          </p:nvPr>
        </p:nvSpPr>
        <p:spPr/>
        <p:txBody>
          <a:bodyPr/>
          <a:lstStyle/>
          <a:p>
            <a:pPr marL="457200" indent="-457200">
              <a:buFont typeface="+mj-lt"/>
              <a:buAutoNum type="arabicPeriod"/>
            </a:pPr>
            <a:r>
              <a:rPr lang="en-US" altLang="zh-TW" dirty="0" smtClean="0"/>
              <a:t>P802.11 2016</a:t>
            </a:r>
          </a:p>
          <a:p>
            <a:endParaRPr lang="zh-TW" altLang="en-US"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22</a:t>
            </a:fld>
            <a:endParaRPr lang="en-US"/>
          </a:p>
        </p:txBody>
      </p:sp>
      <p:sp>
        <p:nvSpPr>
          <p:cNvPr id="9" name="Date Placeholder 3"/>
          <p:cNvSpPr>
            <a:spLocks noGrp="1"/>
          </p:cNvSpPr>
          <p:nvPr>
            <p:ph type="dt" sz="quarter" idx="10"/>
          </p:nvPr>
        </p:nvSpPr>
        <p:spPr>
          <a:xfrm>
            <a:off x="696913" y="332601"/>
            <a:ext cx="942566" cy="276999"/>
          </a:xfrm>
        </p:spPr>
        <p:txBody>
          <a:bodyPr/>
          <a:lstStyle/>
          <a:p>
            <a:pPr>
              <a:defRPr/>
            </a:pPr>
            <a:r>
              <a:rPr lang="en-US" altLang="zh-TW" dirty="0" smtClean="0"/>
              <a:t>July 2017</a:t>
            </a:r>
            <a:endParaRPr lang="en-US" altLang="zh-TW"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Underutilization Percentage RU Weights</a:t>
            </a:r>
            <a:endParaRPr lang="zh-TW" altLang="en-US" dirty="0"/>
          </a:p>
        </p:txBody>
      </p:sp>
      <p:sp>
        <p:nvSpPr>
          <p:cNvPr id="8" name="Content Placeholder 7"/>
          <p:cNvSpPr>
            <a:spLocks noGrp="1"/>
          </p:cNvSpPr>
          <p:nvPr>
            <p:ph idx="1"/>
          </p:nvPr>
        </p:nvSpPr>
        <p:spPr/>
        <p:txBody>
          <a:bodyPr/>
          <a:lstStyle/>
          <a:p>
            <a:r>
              <a:rPr lang="en-US" altLang="zh-TW" dirty="0" smtClean="0"/>
              <a:t>RU weights example of report per 20 MHz BW</a:t>
            </a:r>
          </a:p>
          <a:p>
            <a:pPr lvl="1"/>
            <a:r>
              <a:rPr lang="en-US" altLang="zh-TW" dirty="0" smtClean="0"/>
              <a:t>RU26: 1/9</a:t>
            </a:r>
          </a:p>
          <a:p>
            <a:pPr lvl="1"/>
            <a:r>
              <a:rPr lang="en-US" altLang="zh-TW" dirty="0" smtClean="0"/>
              <a:t>RU52: 2/9</a:t>
            </a:r>
          </a:p>
          <a:p>
            <a:pPr lvl="1"/>
            <a:r>
              <a:rPr lang="en-US" altLang="zh-TW" dirty="0" smtClean="0"/>
              <a:t>RU106: 4/9</a:t>
            </a:r>
          </a:p>
          <a:p>
            <a:pPr lvl="1"/>
            <a:r>
              <a:rPr lang="en-US" altLang="zh-TW" dirty="0" smtClean="0"/>
              <a:t>RU242: 9/9</a:t>
            </a:r>
          </a:p>
          <a:p>
            <a:pPr lvl="1"/>
            <a:r>
              <a:rPr lang="en-US" altLang="zh-TW" dirty="0" smtClean="0"/>
              <a:t>RU484: 9/9 (half on the target 20MHz)</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MU UL/DL </a:t>
            </a:r>
            <a:r>
              <a:rPr lang="en-US" altLang="zh-TW" dirty="0" err="1" smtClean="0"/>
              <a:t>PPDUTime</a:t>
            </a:r>
            <a:r>
              <a:rPr lang="en-US" altLang="zh-TW" dirty="0" smtClean="0"/>
              <a:t> Definitions</a:t>
            </a:r>
            <a:endParaRPr lang="zh-TW" altLang="en-US" dirty="0"/>
          </a:p>
        </p:txBody>
      </p:sp>
      <p:sp>
        <p:nvSpPr>
          <p:cNvPr id="8" name="Content Placeholder 7"/>
          <p:cNvSpPr>
            <a:spLocks noGrp="1"/>
          </p:cNvSpPr>
          <p:nvPr>
            <p:ph idx="1"/>
          </p:nvPr>
        </p:nvSpPr>
        <p:spPr/>
        <p:txBody>
          <a:bodyPr/>
          <a:lstStyle/>
          <a:p>
            <a:r>
              <a:rPr lang="en-US" altLang="zh-TW" dirty="0" smtClean="0"/>
              <a:t>UL MU by TF</a:t>
            </a:r>
          </a:p>
          <a:p>
            <a:endParaRPr lang="en-US" altLang="zh-TW" dirty="0" smtClean="0"/>
          </a:p>
          <a:p>
            <a:endParaRPr lang="en-US" altLang="zh-TW" dirty="0" smtClean="0"/>
          </a:p>
          <a:p>
            <a:r>
              <a:rPr lang="en-US" altLang="zh-TW" dirty="0" smtClean="0"/>
              <a:t>DL MU</a:t>
            </a:r>
          </a:p>
          <a:p>
            <a:endParaRPr lang="en-US" altLang="zh-TW" dirty="0" smtClean="0"/>
          </a:p>
          <a:p>
            <a:endParaRPr lang="en-US" altLang="zh-TW" dirty="0" smtClean="0"/>
          </a:p>
          <a:p>
            <a:r>
              <a:rPr lang="en-US" altLang="zh-TW" dirty="0" smtClean="0"/>
              <a:t>Cascaded MU</a:t>
            </a:r>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25</a:t>
            </a:fld>
            <a:endParaRPr lang="en-US"/>
          </a:p>
        </p:txBody>
      </p:sp>
      <p:pic>
        <p:nvPicPr>
          <p:cNvPr id="9" name="Picture 2"/>
          <p:cNvPicPr>
            <a:picLocks noChangeAspect="1" noChangeArrowheads="1"/>
          </p:cNvPicPr>
          <p:nvPr/>
        </p:nvPicPr>
        <p:blipFill>
          <a:blip r:embed="rId2" cstate="print"/>
          <a:srcRect/>
          <a:stretch>
            <a:fillRect/>
          </a:stretch>
        </p:blipFill>
        <p:spPr bwMode="auto">
          <a:xfrm>
            <a:off x="3276600" y="1981200"/>
            <a:ext cx="3311790" cy="1000436"/>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3276600" y="4953000"/>
            <a:ext cx="4505415" cy="1000436"/>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3276600" y="3429000"/>
            <a:ext cx="3311790" cy="10004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Legacy BSS Load IEs</a:t>
            </a:r>
            <a:endParaRPr lang="zh-TW" altLang="en-US" dirty="0"/>
          </a:p>
        </p:txBody>
      </p:sp>
      <p:sp>
        <p:nvSpPr>
          <p:cNvPr id="8" name="Content Placeholder 7"/>
          <p:cNvSpPr>
            <a:spLocks noGrp="1"/>
          </p:cNvSpPr>
          <p:nvPr>
            <p:ph idx="1"/>
          </p:nvPr>
        </p:nvSpPr>
        <p:spPr/>
        <p:txBody>
          <a:bodyPr/>
          <a:lstStyle/>
          <a:p>
            <a:r>
              <a:rPr lang="en-US" altLang="zh-TW" dirty="0" smtClean="0"/>
              <a:t>BSS load element</a:t>
            </a:r>
          </a:p>
          <a:p>
            <a:endParaRPr lang="en-US" altLang="zh-TW" dirty="0" smtClean="0"/>
          </a:p>
          <a:p>
            <a:endParaRPr lang="en-US" altLang="zh-TW" dirty="0" smtClean="0"/>
          </a:p>
          <a:p>
            <a:endParaRPr lang="en-US" altLang="zh-TW" dirty="0" smtClean="0"/>
          </a:p>
          <a:p>
            <a:endParaRPr lang="en-US" altLang="zh-TW" dirty="0" smtClean="0"/>
          </a:p>
          <a:p>
            <a:r>
              <a:rPr lang="en-US" altLang="zh-TW" dirty="0" smtClean="0"/>
              <a:t>Extended BSS load element</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26</a:t>
            </a:fld>
            <a:endParaRPr lang="en-US"/>
          </a:p>
        </p:txBody>
      </p:sp>
      <p:pic>
        <p:nvPicPr>
          <p:cNvPr id="9" name="Picture 2"/>
          <p:cNvPicPr>
            <a:picLocks noChangeAspect="1" noChangeArrowheads="1"/>
          </p:cNvPicPr>
          <p:nvPr/>
        </p:nvPicPr>
        <p:blipFill>
          <a:blip r:embed="rId2" cstate="print"/>
          <a:srcRect/>
          <a:stretch>
            <a:fillRect/>
          </a:stretch>
        </p:blipFill>
        <p:spPr bwMode="auto">
          <a:xfrm>
            <a:off x="762000" y="2286000"/>
            <a:ext cx="7786687" cy="1500187"/>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609600" y="4495800"/>
            <a:ext cx="8334375" cy="180975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dot11ChannelUtilizationBeaconIntervals</a:t>
            </a:r>
            <a:endParaRPr lang="zh-TW" altLang="en-US" dirty="0"/>
          </a:p>
        </p:txBody>
      </p:sp>
      <p:sp>
        <p:nvSpPr>
          <p:cNvPr id="8" name="Content Placeholder 7"/>
          <p:cNvSpPr>
            <a:spLocks noGrp="1"/>
          </p:cNvSpPr>
          <p:nvPr>
            <p:ph idx="1"/>
          </p:nvPr>
        </p:nvSpPr>
        <p:spPr/>
        <p:txBody>
          <a:bodyPr/>
          <a:lstStyle/>
          <a:p>
            <a:r>
              <a:rPr lang="en-US" altLang="zh-TW" dirty="0" smtClean="0"/>
              <a:t>dot11ChannelUtilizationBeaconIntervals (50 beacon intervals default)</a:t>
            </a:r>
          </a:p>
          <a:p>
            <a:pPr lvl="1"/>
            <a:r>
              <a:rPr lang="en-US" altLang="zh-TW" dirty="0" smtClean="0"/>
              <a:t>May not transmitted by the AP</a:t>
            </a:r>
          </a:p>
          <a:p>
            <a:pPr lvl="1"/>
            <a:r>
              <a:rPr lang="en-US" altLang="zh-TW" dirty="0" smtClean="0"/>
              <a:t>Currently defined in Annex C</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27</a:t>
            </a:fld>
            <a:endParaRPr lang="en-US"/>
          </a:p>
        </p:txBody>
      </p:sp>
      <p:pic>
        <p:nvPicPr>
          <p:cNvPr id="9" name="Picture 2"/>
          <p:cNvPicPr>
            <a:picLocks noChangeAspect="1" noChangeArrowheads="1"/>
          </p:cNvPicPr>
          <p:nvPr/>
        </p:nvPicPr>
        <p:blipFill>
          <a:blip r:embed="rId2" cstate="print"/>
          <a:srcRect/>
          <a:stretch>
            <a:fillRect/>
          </a:stretch>
        </p:blipFill>
        <p:spPr bwMode="auto">
          <a:xfrm>
            <a:off x="457200" y="3505200"/>
            <a:ext cx="8294687" cy="27146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Summary</a:t>
            </a:r>
            <a:endParaRPr lang="zh-TW" altLang="en-US" dirty="0"/>
          </a:p>
        </p:txBody>
      </p:sp>
      <p:sp>
        <p:nvSpPr>
          <p:cNvPr id="8" name="Content Placeholder 7"/>
          <p:cNvSpPr>
            <a:spLocks noGrp="1"/>
          </p:cNvSpPr>
          <p:nvPr>
            <p:ph idx="1"/>
          </p:nvPr>
        </p:nvSpPr>
        <p:spPr>
          <a:xfrm>
            <a:off x="685800" y="1524000"/>
            <a:ext cx="7772400" cy="4724400"/>
          </a:xfrm>
        </p:spPr>
        <p:txBody>
          <a:bodyPr>
            <a:normAutofit fontScale="92500"/>
          </a:bodyPr>
          <a:lstStyle/>
          <a:p>
            <a:r>
              <a:rPr lang="en-US" altLang="zh-TW" dirty="0"/>
              <a:t>802.11-2016 [</a:t>
            </a:r>
            <a:r>
              <a:rPr lang="en-US" altLang="zh-TW" dirty="0" smtClean="0"/>
              <a:t>1] defines two BSS load information elements containing:</a:t>
            </a:r>
          </a:p>
          <a:p>
            <a:pPr lvl="1"/>
            <a:r>
              <a:rPr lang="en-US" altLang="zh-TW" dirty="0" smtClean="0"/>
              <a:t>information of current STA population and traffic level in the BSS (9.4.2.28 BSS </a:t>
            </a:r>
            <a:r>
              <a:rPr lang="en-US" altLang="zh-TW" dirty="0"/>
              <a:t>L</a:t>
            </a:r>
            <a:r>
              <a:rPr lang="en-US" altLang="zh-TW" dirty="0" smtClean="0"/>
              <a:t>oad element)</a:t>
            </a:r>
          </a:p>
          <a:p>
            <a:pPr lvl="1"/>
            <a:r>
              <a:rPr lang="en-US" altLang="zh-TW" dirty="0" smtClean="0"/>
              <a:t>information of MIMO spatial stream underutilization and bandwidth utilization (9.4.2.160 Extended BSS Load element)</a:t>
            </a:r>
          </a:p>
          <a:p>
            <a:r>
              <a:rPr lang="en-US" altLang="zh-TW" dirty="0" smtClean="0"/>
              <a:t>11ax introduces MU OFDMA and UL MIMO, but current BSS load IEs do not reflect true loading of 11ax HE BSSs</a:t>
            </a:r>
          </a:p>
          <a:p>
            <a:r>
              <a:rPr lang="en-US" altLang="zh-TW" dirty="0" smtClean="0"/>
              <a:t>In this presentation, we propose defining new information element contents for conveying HE BSS load information. These contents can be carried either in a new element or in the extension of the legacy BSS load element.</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
        <p:nvSpPr>
          <p:cNvPr id="10" name="Date Placeholder 3"/>
          <p:cNvSpPr>
            <a:spLocks noGrp="1"/>
          </p:cNvSpPr>
          <p:nvPr>
            <p:ph type="dt" sz="quarter" idx="10"/>
          </p:nvPr>
        </p:nvSpPr>
        <p:spPr>
          <a:xfrm>
            <a:off x="696913" y="332601"/>
            <a:ext cx="942566" cy="276999"/>
          </a:xfrm>
        </p:spPr>
        <p:txBody>
          <a:bodyPr/>
          <a:lstStyle/>
          <a:p>
            <a:pPr>
              <a:defRPr/>
            </a:pPr>
            <a:r>
              <a:rPr lang="en-US" altLang="zh-TW" dirty="0" smtClean="0"/>
              <a:t>July 2017</a:t>
            </a:r>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HE BSS Load</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altLang="zh-TW" dirty="0" smtClean="0"/>
              <a:t>Propose to define IE contents containing three categories of information:</a:t>
            </a:r>
          </a:p>
          <a:p>
            <a:pPr marL="914400" lvl="1" indent="-457200">
              <a:buFont typeface="+mj-lt"/>
              <a:buAutoNum type="arabicPeriod"/>
            </a:pPr>
            <a:r>
              <a:rPr lang="en-US" altLang="zh-TW" u="sng" dirty="0" smtClean="0"/>
              <a:t>STA Count Report</a:t>
            </a:r>
            <a:r>
              <a:rPr lang="en-US" altLang="zh-TW" dirty="0" smtClean="0"/>
              <a:t>: HE capable STA count and active STA count</a:t>
            </a:r>
          </a:p>
          <a:p>
            <a:pPr marL="914400" lvl="1" indent="-457200">
              <a:buFont typeface="+mj-lt"/>
              <a:buAutoNum type="arabicPeriod"/>
            </a:pPr>
            <a:r>
              <a:rPr lang="en-US" altLang="zh-TW" u="sng" dirty="0" smtClean="0"/>
              <a:t>HE Utilization Report</a:t>
            </a:r>
            <a:r>
              <a:rPr lang="en-US" altLang="zh-TW" dirty="0" smtClean="0"/>
              <a:t>: MU/SU PPDU utilization percentages</a:t>
            </a:r>
          </a:p>
          <a:p>
            <a:pPr marL="914400" lvl="1" indent="-457200">
              <a:buFont typeface="+mj-lt"/>
              <a:buAutoNum type="arabicPeriod"/>
            </a:pPr>
            <a:r>
              <a:rPr lang="en-US" altLang="zh-TW" u="sng" dirty="0" smtClean="0"/>
              <a:t>HE Underutilization Report</a:t>
            </a:r>
            <a:r>
              <a:rPr lang="en-US" altLang="zh-TW" dirty="0" smtClean="0"/>
              <a:t>: Underutilization rate of MU PPDU to reflect potential capacity in an HE BSS</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
        <p:nvSpPr>
          <p:cNvPr id="10" name="Date Placeholder 3"/>
          <p:cNvSpPr>
            <a:spLocks noGrp="1"/>
          </p:cNvSpPr>
          <p:nvPr>
            <p:ph type="dt" sz="quarter" idx="10"/>
          </p:nvPr>
        </p:nvSpPr>
        <p:spPr>
          <a:xfrm>
            <a:off x="696913" y="332601"/>
            <a:ext cx="942566" cy="276999"/>
          </a:xfrm>
        </p:spPr>
        <p:txBody>
          <a:bodyPr/>
          <a:lstStyle/>
          <a:p>
            <a:pPr>
              <a:defRPr/>
            </a:pPr>
            <a:r>
              <a:rPr lang="en-US" altLang="zh-TW" dirty="0" smtClean="0"/>
              <a:t>July 2017</a:t>
            </a:r>
            <a:endParaRPr lang="en-US" altLang="zh-TW"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HE BSS Load Element Contents(1/5)</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pPr marL="457200" indent="-457200">
              <a:buFont typeface="+mj-lt"/>
              <a:buAutoNum type="arabicPeriod"/>
            </a:pPr>
            <a:r>
              <a:rPr lang="en-US" altLang="zh-TW" i="1" dirty="0" smtClean="0">
                <a:solidFill>
                  <a:srgbClr val="0000FF"/>
                </a:solidFill>
              </a:rPr>
              <a:t>STA </a:t>
            </a:r>
            <a:r>
              <a:rPr lang="en-US" altLang="zh-TW" i="1" dirty="0">
                <a:solidFill>
                  <a:srgbClr val="0000FF"/>
                </a:solidFill>
              </a:rPr>
              <a:t>C</a:t>
            </a:r>
            <a:r>
              <a:rPr lang="en-US" altLang="zh-TW" i="1" dirty="0" smtClean="0">
                <a:solidFill>
                  <a:srgbClr val="0000FF"/>
                </a:solidFill>
              </a:rPr>
              <a:t>ount Report</a:t>
            </a:r>
          </a:p>
          <a:p>
            <a:r>
              <a:rPr lang="en-US" altLang="zh-TW" dirty="0" smtClean="0"/>
              <a:t>Total number of HE STAs</a:t>
            </a:r>
          </a:p>
          <a:p>
            <a:pPr lvl="1"/>
            <a:r>
              <a:rPr lang="en-US" altLang="zh-TW" dirty="0" smtClean="0"/>
              <a:t>Motivation: Let STAs know how many HE STAs are within the BSS competing for resource.</a:t>
            </a:r>
          </a:p>
          <a:p>
            <a:r>
              <a:rPr lang="en-US" altLang="zh-TW" dirty="0" smtClean="0"/>
              <a:t>Active STA counts</a:t>
            </a:r>
          </a:p>
          <a:p>
            <a:pPr lvl="1"/>
            <a:r>
              <a:rPr lang="en-US" altLang="zh-TW" dirty="0" smtClean="0"/>
              <a:t>Motivation: Some associated STA may not have been active for a long time</a:t>
            </a:r>
          </a:p>
          <a:p>
            <a:pPr lvl="1"/>
            <a:r>
              <a:rPr lang="en-US" altLang="zh-TW" dirty="0" smtClean="0"/>
              <a:t>An active STA:  </a:t>
            </a:r>
            <a:r>
              <a:rPr lang="en-US" altLang="zh-TW" dirty="0"/>
              <a:t>a STA </a:t>
            </a:r>
            <a:r>
              <a:rPr lang="en-US" altLang="zh-TW" dirty="0" smtClean="0"/>
              <a:t>from which the </a:t>
            </a:r>
            <a:r>
              <a:rPr lang="en-US" altLang="zh-TW" dirty="0"/>
              <a:t>AP receives a</a:t>
            </a:r>
            <a:r>
              <a:rPr lang="en-US" altLang="zh-TW" dirty="0" smtClean="0"/>
              <a:t> </a:t>
            </a:r>
            <a:r>
              <a:rPr lang="en-US" altLang="zh-TW" dirty="0"/>
              <a:t>MPDU </a:t>
            </a:r>
            <a:r>
              <a:rPr lang="en-US" altLang="zh-TW" dirty="0" smtClean="0"/>
              <a:t>during an observation period.</a:t>
            </a:r>
          </a:p>
          <a:p>
            <a:pPr lvl="2"/>
            <a:r>
              <a:rPr lang="en-US" altLang="zh-TW" dirty="0" smtClean="0"/>
              <a:t>Where observation periods are in </a:t>
            </a:r>
            <a:r>
              <a:rPr lang="en-US" altLang="zh-TW" dirty="0"/>
              <a:t>units of beacon </a:t>
            </a:r>
            <a:r>
              <a:rPr lang="en-US" altLang="zh-TW" dirty="0" smtClean="0"/>
              <a:t>intervals</a:t>
            </a:r>
          </a:p>
          <a:p>
            <a:pPr lvl="1"/>
            <a:r>
              <a:rPr lang="en-US" altLang="zh-TW" dirty="0" smtClean="0"/>
              <a:t>Two active STA counts are proposed</a:t>
            </a:r>
          </a:p>
          <a:p>
            <a:pPr lvl="2"/>
            <a:r>
              <a:rPr lang="en-US" altLang="zh-TW" dirty="0" smtClean="0"/>
              <a:t>Active STA count</a:t>
            </a:r>
          </a:p>
          <a:p>
            <a:pPr lvl="2"/>
            <a:r>
              <a:rPr lang="en-US" altLang="zh-TW" dirty="0" smtClean="0"/>
              <a:t>Active HE capable STA count</a:t>
            </a:r>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sp>
        <p:nvSpPr>
          <p:cNvPr id="10" name="Date Placeholder 3"/>
          <p:cNvSpPr>
            <a:spLocks noGrp="1"/>
          </p:cNvSpPr>
          <p:nvPr>
            <p:ph type="dt" sz="quarter" idx="10"/>
          </p:nvPr>
        </p:nvSpPr>
        <p:spPr>
          <a:xfrm>
            <a:off x="696913" y="332601"/>
            <a:ext cx="942566" cy="276999"/>
          </a:xfrm>
        </p:spPr>
        <p:txBody>
          <a:bodyPr/>
          <a:lstStyle/>
          <a:p>
            <a:pPr>
              <a:defRPr/>
            </a:pPr>
            <a:r>
              <a:rPr lang="en-US" altLang="zh-TW" dirty="0" smtClean="0"/>
              <a:t>July 2017</a:t>
            </a:r>
            <a:endParaRPr lang="en-US" altLang="zh-TW"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HE BSS Load Element Contents(2/5)</a:t>
            </a:r>
            <a:endParaRPr lang="zh-TW" altLang="en-US" dirty="0"/>
          </a:p>
        </p:txBody>
      </p:sp>
      <p:sp>
        <p:nvSpPr>
          <p:cNvPr id="8" name="Content Placeholder 7"/>
          <p:cNvSpPr>
            <a:spLocks noGrp="1"/>
          </p:cNvSpPr>
          <p:nvPr>
            <p:ph idx="1"/>
          </p:nvPr>
        </p:nvSpPr>
        <p:spPr/>
        <p:txBody>
          <a:bodyPr/>
          <a:lstStyle/>
          <a:p>
            <a:r>
              <a:rPr lang="en-US" altLang="zh-TW" dirty="0" smtClean="0"/>
              <a:t>Usage Example:</a:t>
            </a:r>
          </a:p>
          <a:p>
            <a:pPr lvl="1"/>
            <a:r>
              <a:rPr lang="en-US" altLang="zh-TW" dirty="0" smtClean="0"/>
              <a:t>Example: HE BSS1 has 100 active STAs with 5 active HE capable STAs, and HE BSS2 has 100 active STAs with 95 active HE capable STAs. An unassociated HE STA may choose HE BSS2 for more transmit and receive opportunities</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8193" name="Picture 1"/>
          <p:cNvPicPr>
            <a:picLocks noChangeAspect="1" noChangeArrowheads="1"/>
          </p:cNvPicPr>
          <p:nvPr/>
        </p:nvPicPr>
        <p:blipFill>
          <a:blip r:embed="rId2" cstate="print"/>
          <a:srcRect/>
          <a:stretch>
            <a:fillRect/>
          </a:stretch>
        </p:blipFill>
        <p:spPr bwMode="auto">
          <a:xfrm>
            <a:off x="3886200" y="3505200"/>
            <a:ext cx="4747962"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HE BSS Load Element Contents(3/5)</a:t>
            </a:r>
            <a:endParaRPr lang="zh-TW" altLang="en-US" dirty="0"/>
          </a:p>
        </p:txBody>
      </p:sp>
      <p:sp>
        <p:nvSpPr>
          <p:cNvPr id="8" name="Content Placeholder 7"/>
          <p:cNvSpPr>
            <a:spLocks noGrp="1"/>
          </p:cNvSpPr>
          <p:nvPr>
            <p:ph idx="1"/>
          </p:nvPr>
        </p:nvSpPr>
        <p:spPr>
          <a:xfrm>
            <a:off x="685800" y="1447800"/>
            <a:ext cx="7772400" cy="4191000"/>
          </a:xfrm>
        </p:spPr>
        <p:txBody>
          <a:bodyPr/>
          <a:lstStyle/>
          <a:p>
            <a:pPr marL="457200" indent="-457200">
              <a:buNone/>
            </a:pPr>
            <a:r>
              <a:rPr lang="en-US" altLang="zh-TW" i="1" dirty="0" smtClean="0">
                <a:solidFill>
                  <a:srgbClr val="0000FF"/>
                </a:solidFill>
              </a:rPr>
              <a:t>2. HE Utilization Report</a:t>
            </a:r>
          </a:p>
          <a:p>
            <a:pPr lvl="1"/>
            <a:r>
              <a:rPr lang="en-US" altLang="zh-TW" dirty="0" smtClean="0"/>
              <a:t>Motivation: A STA with specific UL/DL requirements and can better assess BSS based on recent UL/DL and </a:t>
            </a:r>
            <a:r>
              <a:rPr lang="en-US" altLang="zh-TW" dirty="0"/>
              <a:t>SU/MU </a:t>
            </a:r>
            <a:r>
              <a:rPr lang="en-US" altLang="zh-TW" dirty="0" smtClean="0"/>
              <a:t>PPDU occupancy times. </a:t>
            </a:r>
          </a:p>
          <a:p>
            <a:pPr lvl="1"/>
            <a:r>
              <a:rPr lang="en-US" altLang="zh-TW" dirty="0" smtClean="0"/>
              <a:t>Report on MU/SU </a:t>
            </a:r>
            <a:r>
              <a:rPr lang="en-US" altLang="zh-TW" dirty="0"/>
              <a:t>PPDU Utilization </a:t>
            </a:r>
            <a:r>
              <a:rPr lang="en-US" altLang="zh-TW" dirty="0" smtClean="0"/>
              <a:t>percentages includes measurements over observation periods:</a:t>
            </a:r>
          </a:p>
          <a:p>
            <a:pPr lvl="2"/>
            <a:r>
              <a:rPr lang="en-US" altLang="zh-TW" dirty="0" smtClean="0"/>
              <a:t>MU: Reports separate UL and DL utilization </a:t>
            </a:r>
          </a:p>
          <a:p>
            <a:pPr lvl="2"/>
            <a:r>
              <a:rPr lang="en-US" altLang="zh-TW" dirty="0" smtClean="0"/>
              <a:t>SU: Reports DL utilization</a:t>
            </a:r>
          </a:p>
          <a:p>
            <a:pPr lvl="2"/>
            <a:r>
              <a:rPr lang="en-US" altLang="zh-TW" dirty="0" smtClean="0"/>
              <a:t>Where an Observation </a:t>
            </a:r>
            <a:r>
              <a:rPr lang="en-US" altLang="zh-TW" dirty="0"/>
              <a:t>period: the time interval, in units of beacon intervals, an AP made the most recent measurement</a:t>
            </a:r>
            <a:r>
              <a:rPr lang="en-US" altLang="zh-TW" dirty="0" smtClean="0"/>
              <a:t>.</a:t>
            </a:r>
          </a:p>
          <a:p>
            <a:pPr lvl="1"/>
            <a:r>
              <a:rPr lang="en-US" altLang="zh-TW" dirty="0" smtClean="0"/>
              <a:t>Usage Example: High percentage UL PPDU time means a heavily MU UL loaded BSS</a:t>
            </a:r>
          </a:p>
          <a:p>
            <a:pPr marL="457200" lvl="1" indent="0">
              <a:buNone/>
            </a:pPr>
            <a:endParaRPr lang="en-US" altLang="zh-TW" dirty="0" smtClean="0"/>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pic>
        <p:nvPicPr>
          <p:cNvPr id="9" name="Picture 1"/>
          <p:cNvPicPr>
            <a:picLocks noChangeAspect="1" noChangeArrowheads="1"/>
          </p:cNvPicPr>
          <p:nvPr/>
        </p:nvPicPr>
        <p:blipFill>
          <a:blip r:embed="rId2" cstate="print"/>
          <a:srcRect/>
          <a:stretch>
            <a:fillRect/>
          </a:stretch>
        </p:blipFill>
        <p:spPr bwMode="auto">
          <a:xfrm>
            <a:off x="4114800" y="5181600"/>
            <a:ext cx="4516480" cy="12422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print"/>
          <a:srcRect/>
          <a:stretch>
            <a:fillRect/>
          </a:stretch>
        </p:blipFill>
        <p:spPr bwMode="auto">
          <a:xfrm>
            <a:off x="6434138" y="1905000"/>
            <a:ext cx="2709862" cy="1649481"/>
          </a:xfrm>
          <a:prstGeom prst="rect">
            <a:avLst/>
          </a:prstGeom>
          <a:noFill/>
          <a:ln w="9525">
            <a:noFill/>
            <a:miter lim="800000"/>
            <a:headEnd/>
            <a:tailEnd/>
          </a:ln>
        </p:spPr>
      </p:pic>
      <p:sp>
        <p:nvSpPr>
          <p:cNvPr id="7" name="Title 6"/>
          <p:cNvSpPr>
            <a:spLocks noGrp="1"/>
          </p:cNvSpPr>
          <p:nvPr>
            <p:ph type="title"/>
          </p:nvPr>
        </p:nvSpPr>
        <p:spPr>
          <a:xfrm>
            <a:off x="685800" y="609600"/>
            <a:ext cx="7772400" cy="762000"/>
          </a:xfrm>
        </p:spPr>
        <p:txBody>
          <a:bodyPr/>
          <a:lstStyle/>
          <a:p>
            <a:r>
              <a:rPr lang="en-US" altLang="zh-TW" dirty="0" smtClean="0"/>
              <a:t>HE BSS Load Element Contents(4/5)</a:t>
            </a:r>
            <a:endParaRPr lang="zh-TW" altLang="en-US" dirty="0"/>
          </a:p>
        </p:txBody>
      </p:sp>
      <p:sp>
        <p:nvSpPr>
          <p:cNvPr id="8" name="Content Placeholder 7"/>
          <p:cNvSpPr>
            <a:spLocks noGrp="1"/>
          </p:cNvSpPr>
          <p:nvPr>
            <p:ph idx="1"/>
          </p:nvPr>
        </p:nvSpPr>
        <p:spPr>
          <a:xfrm>
            <a:off x="685800" y="1219199"/>
            <a:ext cx="7772400" cy="5256213"/>
          </a:xfrm>
        </p:spPr>
        <p:txBody>
          <a:bodyPr>
            <a:normAutofit/>
          </a:bodyPr>
          <a:lstStyle/>
          <a:p>
            <a:pPr marL="457200" indent="-457200">
              <a:buNone/>
            </a:pPr>
            <a:r>
              <a:rPr lang="en-US" altLang="zh-TW" i="1" dirty="0" smtClean="0">
                <a:solidFill>
                  <a:srgbClr val="0000FF"/>
                </a:solidFill>
              </a:rPr>
              <a:t>3. HE Underutilization Report</a:t>
            </a:r>
          </a:p>
          <a:p>
            <a:pPr lvl="1"/>
            <a:r>
              <a:rPr lang="en-US" altLang="zh-TW" dirty="0" smtClean="0"/>
              <a:t>Underutilization percentage over space &amp; frequency</a:t>
            </a:r>
          </a:p>
          <a:p>
            <a:pPr lvl="2"/>
            <a:r>
              <a:rPr lang="en-US" altLang="zh-TW" dirty="0" smtClean="0"/>
              <a:t>Information of available BW and SS</a:t>
            </a:r>
          </a:p>
          <a:p>
            <a:pPr lvl="3"/>
            <a:r>
              <a:rPr lang="en-US" altLang="zh-TW" dirty="0" smtClean="0"/>
              <a:t>Interfered, punctured and used RUs are not included</a:t>
            </a:r>
          </a:p>
          <a:p>
            <a:pPr lvl="1"/>
            <a:r>
              <a:rPr lang="en-US" altLang="zh-TW" dirty="0" smtClean="0"/>
              <a:t>Separate DL &amp; UL reports</a:t>
            </a:r>
          </a:p>
          <a:p>
            <a:pPr lvl="1"/>
            <a:r>
              <a:rPr lang="en-US" altLang="zh-TW" dirty="0" smtClean="0"/>
              <a:t>Report of channel BW</a:t>
            </a:r>
          </a:p>
          <a:p>
            <a:pPr lvl="1"/>
            <a:r>
              <a:rPr lang="en-US" altLang="zh-TW" dirty="0" smtClean="0"/>
              <a:t>Reports of underutilization per 20 MHz BW</a:t>
            </a:r>
          </a:p>
          <a:p>
            <a:pPr lvl="1">
              <a:defRPr/>
            </a:pPr>
            <a:r>
              <a:rPr lang="en-US" altLang="zh-TW" dirty="0" smtClean="0"/>
              <a:t>Report on Available </a:t>
            </a:r>
            <a:r>
              <a:rPr lang="en-US" altLang="zh-TW" dirty="0"/>
              <a:t>RU size for OFDMA only and  </a:t>
            </a:r>
            <a:r>
              <a:rPr lang="en-US" altLang="zh-TW" dirty="0" err="1"/>
              <a:t>Nss</a:t>
            </a:r>
            <a:r>
              <a:rPr lang="en-US" altLang="zh-TW" dirty="0"/>
              <a:t> = 1, 2, …, 8</a:t>
            </a:r>
          </a:p>
          <a:p>
            <a:pPr lvl="2">
              <a:defRPr/>
            </a:pPr>
            <a:r>
              <a:rPr lang="en-US" altLang="zh-TW" dirty="0" smtClean="0"/>
              <a:t>Mean Available RU Size measured during </a:t>
            </a:r>
            <a:r>
              <a:rPr lang="en-US" altLang="zh-TW" dirty="0"/>
              <a:t>the observation period </a:t>
            </a:r>
            <a:r>
              <a:rPr lang="en-US" altLang="zh-TW" dirty="0" smtClean="0"/>
              <a:t>across the </a:t>
            </a:r>
            <a:r>
              <a:rPr lang="en-US" altLang="zh-TW" dirty="0"/>
              <a:t>channel BW</a:t>
            </a:r>
          </a:p>
          <a:p>
            <a:pPr lvl="2"/>
            <a:r>
              <a:rPr lang="en-US" altLang="zh-TW" dirty="0"/>
              <a:t>Quantize the average to closest RU size</a:t>
            </a:r>
          </a:p>
          <a:p>
            <a:pPr lvl="2">
              <a:defRPr/>
            </a:pPr>
            <a:r>
              <a:rPr lang="en-US" altLang="zh-TW" dirty="0"/>
              <a:t>4 octets required for </a:t>
            </a:r>
            <a:r>
              <a:rPr lang="en-US" altLang="zh-TW" dirty="0" err="1"/>
              <a:t>Nss</a:t>
            </a:r>
            <a:r>
              <a:rPr lang="en-US" altLang="zh-TW" dirty="0"/>
              <a:t> 1 to 8 (3-bit per case and 9 cases total</a:t>
            </a:r>
            <a:r>
              <a:rPr lang="en-US" altLang="zh-TW" dirty="0" smtClean="0"/>
              <a:t>)</a:t>
            </a:r>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HE </a:t>
            </a:r>
            <a:r>
              <a:rPr lang="en-US" altLang="zh-TW" dirty="0"/>
              <a:t>BSS Load Element </a:t>
            </a:r>
            <a:r>
              <a:rPr lang="en-US" altLang="zh-TW" dirty="0" smtClean="0"/>
              <a:t>Contents(5/5)</a:t>
            </a:r>
            <a:endParaRPr lang="en-US" dirty="0"/>
          </a:p>
        </p:txBody>
      </p:sp>
      <p:sp>
        <p:nvSpPr>
          <p:cNvPr id="3" name="Content Placeholder 2"/>
          <p:cNvSpPr>
            <a:spLocks noGrp="1"/>
          </p:cNvSpPr>
          <p:nvPr>
            <p:ph idx="1"/>
          </p:nvPr>
        </p:nvSpPr>
        <p:spPr/>
        <p:txBody>
          <a:bodyPr/>
          <a:lstStyle/>
          <a:p>
            <a:r>
              <a:rPr lang="en-US" altLang="zh-TW" dirty="0"/>
              <a:t>Underutilization percentage formula (MU DL example)</a:t>
            </a:r>
          </a:p>
          <a:p>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7" name="TextBox 6"/>
          <p:cNvSpPr txBox="1"/>
          <p:nvPr/>
        </p:nvSpPr>
        <p:spPr>
          <a:xfrm>
            <a:off x="4572000" y="3647182"/>
            <a:ext cx="4364831" cy="1077218"/>
          </a:xfrm>
          <a:prstGeom prst="rect">
            <a:avLst/>
          </a:prstGeom>
          <a:solidFill>
            <a:schemeClr val="bg2">
              <a:lumMod val="40000"/>
              <a:lumOff val="6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i="1" kern="0" dirty="0" smtClean="0">
                <a:solidFill>
                  <a:sysClr val="windowText" lastClr="000000"/>
                </a:solidFill>
                <a:cs typeface="Times New Roman" pitchFamily="18" charset="0"/>
              </a:rPr>
              <a:t>N</a:t>
            </a:r>
            <a:r>
              <a:rPr lang="en-US" sz="1600" i="1" kern="0" baseline="-25000" dirty="0" smtClean="0">
                <a:solidFill>
                  <a:sysClr val="windowText" lastClr="000000"/>
                </a:solidFill>
                <a:cs typeface="Times New Roman" pitchFamily="18" charset="0"/>
              </a:rPr>
              <a:t>max_SS</a:t>
            </a:r>
            <a:r>
              <a:rPr lang="en-US" sz="1600" i="1" kern="0" dirty="0" smtClean="0">
                <a:solidFill>
                  <a:sysClr val="windowText" lastClr="000000"/>
                </a:solidFill>
                <a:cs typeface="Times New Roman" pitchFamily="18" charset="0"/>
              </a:rPr>
              <a:t>: Max supported spatial stream</a:t>
            </a:r>
            <a:endParaRPr kumimoji="0" lang="en-US" sz="1600" b="0" i="1" u="none" strike="noStrike" kern="0" cap="none" spc="0" normalizeH="0" baseline="0" noProof="0" dirty="0" smtClean="0">
              <a:ln>
                <a:noFill/>
              </a:ln>
              <a:solidFill>
                <a:sysClr val="windowText" lastClr="000000"/>
              </a:solidFill>
              <a:effectLst/>
              <a:uLnTx/>
              <a:uFillTx/>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0" normalizeH="0" baseline="0" noProof="0" dirty="0" err="1" smtClean="0">
                <a:ln>
                  <a:noFill/>
                </a:ln>
                <a:solidFill>
                  <a:sysClr val="windowText" lastClr="000000"/>
                </a:solidFill>
                <a:effectLst/>
                <a:uLnTx/>
                <a:uFillTx/>
                <a:cs typeface="Times New Roman" pitchFamily="18" charset="0"/>
              </a:rPr>
              <a:t>RU</a:t>
            </a:r>
            <a:r>
              <a:rPr kumimoji="0" lang="en-US" sz="1600" b="0" i="1" u="none" strike="noStrike" kern="0" cap="none" spc="0" normalizeH="0" baseline="-25000" noProof="0" dirty="0" err="1" smtClean="0">
                <a:ln>
                  <a:noFill/>
                </a:ln>
                <a:solidFill>
                  <a:sysClr val="windowText" lastClr="000000"/>
                </a:solidFill>
                <a:effectLst/>
                <a:uLnTx/>
                <a:uFillTx/>
                <a:cs typeface="Times New Roman" pitchFamily="18" charset="0"/>
              </a:rPr>
              <a:t>Busy</a:t>
            </a:r>
            <a:r>
              <a:rPr kumimoji="0" lang="en-US" sz="1600" b="0" i="1" u="none" strike="noStrike" kern="0" cap="none" spc="0" normalizeH="0" baseline="0" noProof="0" dirty="0" smtClean="0">
                <a:ln>
                  <a:noFill/>
                </a:ln>
                <a:solidFill>
                  <a:sysClr val="windowText" lastClr="000000"/>
                </a:solidFill>
                <a:effectLst/>
                <a:uLnTx/>
                <a:uFillTx/>
                <a:cs typeface="Times New Roman" pitchFamily="18" charset="0"/>
              </a:rPr>
              <a:t>: Occupied RU weight (Used or interfered)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0" normalizeH="0" baseline="0" noProof="0" dirty="0" smtClean="0">
                <a:ln>
                  <a:noFill/>
                </a:ln>
                <a:solidFill>
                  <a:sysClr val="windowText" lastClr="000000"/>
                </a:solidFill>
                <a:effectLst/>
                <a:uLnTx/>
                <a:uFillTx/>
                <a:cs typeface="Times New Roman" pitchFamily="18" charset="0"/>
              </a:rPr>
              <a:t>RU</a:t>
            </a:r>
            <a:r>
              <a:rPr kumimoji="0" lang="en-US" sz="1600" b="0" i="1" u="none" strike="noStrike" kern="0" cap="none" spc="0" normalizeH="0" baseline="-25000" noProof="0" dirty="0" smtClean="0">
                <a:ln>
                  <a:noFill/>
                </a:ln>
                <a:solidFill>
                  <a:sysClr val="windowText" lastClr="000000"/>
                </a:solidFill>
                <a:effectLst/>
                <a:uLnTx/>
                <a:uFillTx/>
                <a:cs typeface="Times New Roman" pitchFamily="18" charset="0"/>
              </a:rPr>
              <a:t>max</a:t>
            </a:r>
            <a:r>
              <a:rPr kumimoji="0" lang="en-US" sz="1600" b="0" i="1" u="none" strike="noStrike" kern="0" cap="none" spc="0" normalizeH="0" baseline="0" noProof="0" dirty="0" smtClean="0">
                <a:ln>
                  <a:noFill/>
                </a:ln>
                <a:solidFill>
                  <a:sysClr val="windowText" lastClr="000000"/>
                </a:solidFill>
                <a:effectLst/>
                <a:uLnTx/>
                <a:uFillTx/>
                <a:cs typeface="Times New Roman" pitchFamily="18" charset="0"/>
              </a:rPr>
              <a:t>: RU weight of the available BW</a:t>
            </a:r>
          </a:p>
          <a:p>
            <a:pPr marL="0" marR="0" lvl="0" indent="0" defTabSz="914400" eaLnBrk="1" fontAlgn="auto" latinLnBrk="0" hangingPunct="1">
              <a:lnSpc>
                <a:spcPct val="100000"/>
              </a:lnSpc>
              <a:spcBef>
                <a:spcPts val="0"/>
              </a:spcBef>
              <a:spcAft>
                <a:spcPts val="0"/>
              </a:spcAft>
              <a:buClrTx/>
              <a:buSzTx/>
              <a:buFontTx/>
              <a:buNone/>
              <a:tabLst/>
              <a:defRPr/>
            </a:pPr>
            <a:r>
              <a:rPr lang="en-US" sz="1600" i="1" kern="0" dirty="0" err="1" smtClean="0">
                <a:solidFill>
                  <a:sysClr val="windowText" lastClr="000000"/>
                </a:solidFill>
                <a:cs typeface="Times New Roman" pitchFamily="18" charset="0"/>
              </a:rPr>
              <a:t>T</a:t>
            </a:r>
            <a:r>
              <a:rPr lang="en-US" sz="1600" i="1" kern="0" baseline="-25000" dirty="0" err="1" smtClean="0">
                <a:solidFill>
                  <a:sysClr val="windowText" lastClr="000000"/>
                </a:solidFill>
                <a:cs typeface="Times New Roman" pitchFamily="18" charset="0"/>
              </a:rPr>
              <a:t>Busy</a:t>
            </a:r>
            <a:r>
              <a:rPr lang="en-US" sz="1600" i="1" kern="0" baseline="-25000" dirty="0" smtClean="0">
                <a:solidFill>
                  <a:sysClr val="windowText" lastClr="000000"/>
                </a:solidFill>
                <a:cs typeface="Times New Roman" pitchFamily="18" charset="0"/>
              </a:rPr>
              <a:t>(MUDL)</a:t>
            </a:r>
            <a:r>
              <a:rPr lang="en-US" sz="1600" i="1" kern="0" dirty="0" smtClean="0">
                <a:solidFill>
                  <a:sysClr val="windowText" lastClr="000000"/>
                </a:solidFill>
                <a:cs typeface="Times New Roman" pitchFamily="18" charset="0"/>
              </a:rPr>
              <a:t>: Time of busy period for MU DL PPDU</a:t>
            </a:r>
            <a:endParaRPr kumimoji="0" lang="en-US" sz="1600" b="0" i="1" u="none" strike="noStrike" kern="0" cap="none" spc="0" normalizeH="0" baseline="0" noProof="0" dirty="0">
              <a:ln>
                <a:noFill/>
              </a:ln>
              <a:solidFill>
                <a:sysClr val="windowText" lastClr="000000"/>
              </a:solidFill>
              <a:effectLst/>
              <a:uLnTx/>
              <a:uFillTx/>
              <a:cs typeface="Times New Roman" pitchFamily="18" charset="0"/>
            </a:endParaRPr>
          </a:p>
        </p:txBody>
      </p:sp>
      <p:graphicFrame>
        <p:nvGraphicFramePr>
          <p:cNvPr id="8" name="Object 2"/>
          <p:cNvGraphicFramePr>
            <a:graphicFrameLocks noChangeAspect="1"/>
          </p:cNvGraphicFramePr>
          <p:nvPr>
            <p:extLst>
              <p:ext uri="{D42A27DB-BD31-4B8C-83A1-F6EECF244321}">
                <p14:modId xmlns:p14="http://schemas.microsoft.com/office/powerpoint/2010/main" val="3760070445"/>
              </p:ext>
            </p:extLst>
          </p:nvPr>
        </p:nvGraphicFramePr>
        <p:xfrm>
          <a:off x="1066800" y="2286000"/>
          <a:ext cx="6988064" cy="1295400"/>
        </p:xfrm>
        <a:graphic>
          <a:graphicData uri="http://schemas.openxmlformats.org/presentationml/2006/ole">
            <mc:AlternateContent xmlns:mc="http://schemas.openxmlformats.org/markup-compatibility/2006">
              <mc:Choice xmlns:v="urn:schemas-microsoft-com:vml" Requires="v">
                <p:oleObj spid="_x0000_s7183" name="公式" r:id="rId3" imgW="4457700" imgH="825500" progId="Equation.3">
                  <p:embed/>
                </p:oleObj>
              </mc:Choice>
              <mc:Fallback>
                <p:oleObj name="公式" r:id="rId3" imgW="4457700" imgH="82550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286000"/>
                        <a:ext cx="6988064"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9" name="Picture 3"/>
          <p:cNvPicPr>
            <a:picLocks noChangeAspect="1" noChangeArrowheads="1"/>
          </p:cNvPicPr>
          <p:nvPr/>
        </p:nvPicPr>
        <p:blipFill>
          <a:blip r:embed="rId5" cstate="print"/>
          <a:srcRect/>
          <a:stretch>
            <a:fillRect/>
          </a:stretch>
        </p:blipFill>
        <p:spPr bwMode="auto">
          <a:xfrm>
            <a:off x="696913" y="4356114"/>
            <a:ext cx="2709862" cy="1649481"/>
          </a:xfrm>
          <a:prstGeom prst="rect">
            <a:avLst/>
          </a:prstGeom>
          <a:noFill/>
          <a:ln w="9525">
            <a:noFill/>
            <a:miter lim="800000"/>
            <a:headEnd/>
            <a:tailEnd/>
          </a:ln>
        </p:spPr>
      </p:pic>
    </p:spTree>
    <p:extLst>
      <p:ext uri="{BB962C8B-B14F-4D97-AF65-F5344CB8AC3E}">
        <p14:creationId xmlns:p14="http://schemas.microsoft.com/office/powerpoint/2010/main" val="28928026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137547</TotalTime>
  <Words>1734</Words>
  <Application>Microsoft Office PowerPoint</Application>
  <PresentationFormat>On-screen Show (4:3)</PresentationFormat>
  <Paragraphs>297</Paragraphs>
  <Slides>27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6" baseType="lpstr">
      <vt:lpstr>Malgun Gothic</vt:lpstr>
      <vt:lpstr>PMingLiU</vt:lpstr>
      <vt:lpstr>PMingLiU</vt:lpstr>
      <vt:lpstr>Arial</vt:lpstr>
      <vt:lpstr>Calibri</vt:lpstr>
      <vt:lpstr>Times New Roman</vt:lpstr>
      <vt:lpstr>802-11-Submission</vt:lpstr>
      <vt:lpstr>Document</vt:lpstr>
      <vt:lpstr>公式</vt:lpstr>
      <vt:lpstr>BSS Load Information Element for 11ax</vt:lpstr>
      <vt:lpstr>11ax D1.0 CID of BSS Load</vt:lpstr>
      <vt:lpstr>Summary</vt:lpstr>
      <vt:lpstr>HE BSS Load</vt:lpstr>
      <vt:lpstr>HE BSS Load Element Contents(1/5)</vt:lpstr>
      <vt:lpstr>HE BSS Load Element Contents(2/5)</vt:lpstr>
      <vt:lpstr>HE BSS Load Element Contents(3/5)</vt:lpstr>
      <vt:lpstr>HE BSS Load Element Contents(4/5)</vt:lpstr>
      <vt:lpstr>HE BSS Load Element Contents(5/5)</vt:lpstr>
      <vt:lpstr>Underutilization Percentage and  Available RU of Spatial Streams</vt:lpstr>
      <vt:lpstr>Example of Available RU of Spatial Streams</vt:lpstr>
      <vt:lpstr>UL and DL Separation</vt:lpstr>
      <vt:lpstr>HE BSS Load Information Element Contents (1/2)</vt:lpstr>
      <vt:lpstr>HE BSS Load Information Element Contents (2/2)</vt:lpstr>
      <vt:lpstr>Straw poll 1</vt:lpstr>
      <vt:lpstr>Straw poll 2</vt:lpstr>
      <vt:lpstr>Straw poll 3</vt:lpstr>
      <vt:lpstr>Straw poll 4</vt:lpstr>
      <vt:lpstr>Straw poll 5</vt:lpstr>
      <vt:lpstr>Straw poll 6</vt:lpstr>
      <vt:lpstr>Straw poll 7</vt:lpstr>
      <vt:lpstr>References</vt:lpstr>
      <vt:lpstr>backup</vt:lpstr>
      <vt:lpstr>Underutilization Percentage RU Weights</vt:lpstr>
      <vt:lpstr>MU UL/DL PPDUTime Definitions</vt:lpstr>
      <vt:lpstr>Legacy BSS Load IEs</vt:lpstr>
      <vt:lpstr>dot11ChannelUtilizationBeaconIntervals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James Yee (易志熹)</cp:lastModifiedBy>
  <cp:revision>1833</cp:revision>
  <cp:lastPrinted>1998-02-10T13:28:06Z</cp:lastPrinted>
  <dcterms:created xsi:type="dcterms:W3CDTF">2007-05-21T21:00:37Z</dcterms:created>
  <dcterms:modified xsi:type="dcterms:W3CDTF">2017-07-12T04:57:33Z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