
<file path=[Content_Types].xml><?xml version="1.0" encoding="utf-8"?>
<Types xmlns="http://schemas.openxmlformats.org/package/2006/content-types">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317" r:id="rId3"/>
    <p:sldId id="302" r:id="rId4"/>
    <p:sldId id="303" r:id="rId5"/>
    <p:sldId id="304" r:id="rId6"/>
    <p:sldId id="305" r:id="rId7"/>
    <p:sldId id="306" r:id="rId8"/>
    <p:sldId id="307" r:id="rId9"/>
    <p:sldId id="325" r:id="rId10"/>
    <p:sldId id="308" r:id="rId11"/>
    <p:sldId id="309" r:id="rId12"/>
    <p:sldId id="324" r:id="rId13"/>
    <p:sldId id="319" r:id="rId14"/>
    <p:sldId id="326" r:id="rId15"/>
    <p:sldId id="320" r:id="rId16"/>
    <p:sldId id="321" r:id="rId17"/>
    <p:sldId id="323" r:id="rId18"/>
    <p:sldId id="327" r:id="rId19"/>
    <p:sldId id="328" r:id="rId20"/>
    <p:sldId id="287" r:id="rId21"/>
    <p:sldId id="318" r:id="rId22"/>
    <p:sldId id="313" r:id="rId23"/>
    <p:sldId id="314" r:id="rId24"/>
    <p:sldId id="315" r:id="rId25"/>
    <p:sldId id="316" r:id="rId2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9462" autoAdjust="0"/>
  </p:normalViewPr>
  <p:slideViewPr>
    <p:cSldViewPr>
      <p:cViewPr varScale="1">
        <p:scale>
          <a:sx n="73" d="100"/>
          <a:sy n="73" d="100"/>
        </p:scale>
        <p:origin x="-1284" y="-90"/>
      </p:cViewPr>
      <p:guideLst>
        <p:guide orient="horz" pos="2160"/>
        <p:guide pos="288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7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2017</a:t>
            </a:r>
            <a:endParaRPr lang="en-US" dirty="0"/>
          </a:p>
        </p:txBody>
      </p:sp>
      <p:sp>
        <p:nvSpPr>
          <p:cNvPr id="5" name="Rectangle 5"/>
          <p:cNvSpPr>
            <a:spLocks noGrp="1" noChangeArrowheads="1"/>
          </p:cNvSpPr>
          <p:nvPr>
            <p:ph type="ftr" sz="quarter" idx="11"/>
          </p:nvPr>
        </p:nvSpPr>
        <p:spPr>
          <a:xfrm>
            <a:off x="6883214" y="6475413"/>
            <a:ext cx="1660711" cy="184666"/>
          </a:xfrm>
          <a:ln/>
        </p:spPr>
        <p:txBody>
          <a:bodyPr/>
          <a:lstStyle>
            <a:lvl1pPr>
              <a:defRPr/>
            </a:lvl1pPr>
          </a:lstStyle>
          <a:p>
            <a:pPr>
              <a:defRPr/>
            </a:pPr>
            <a:r>
              <a:rPr lang="en-US" altLang="ko-KR" dirty="0" smtClean="0"/>
              <a:t>Frank Hsu ,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2017</a:t>
            </a:r>
            <a:endParaRPr lang="en-US" dirty="0"/>
          </a:p>
        </p:txBody>
      </p:sp>
      <p:sp>
        <p:nvSpPr>
          <p:cNvPr id="5" name="Rectangle 5"/>
          <p:cNvSpPr>
            <a:spLocks noGrp="1" noChangeArrowheads="1"/>
          </p:cNvSpPr>
          <p:nvPr>
            <p:ph type="ftr" sz="quarter" idx="11"/>
          </p:nvPr>
        </p:nvSpPr>
        <p:spPr>
          <a:xfrm>
            <a:off x="6964968" y="6475413"/>
            <a:ext cx="1578957" cy="184666"/>
          </a:xfrm>
          <a:ln/>
        </p:spPr>
        <p:txBody>
          <a:bodyPr/>
          <a:lstStyle>
            <a:lvl1pPr>
              <a:defRPr/>
            </a:lvl1pPr>
          </a:lstStyle>
          <a:p>
            <a:pPr>
              <a:defRPr/>
            </a:pPr>
            <a:r>
              <a:rPr lang="en-US" altLang="ko-KR" dirty="0" smtClean="0"/>
              <a:t>Frank Hsu,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2017</a:t>
            </a:r>
            <a:endParaRPr lang="en-US" dirty="0"/>
          </a:p>
        </p:txBody>
      </p:sp>
      <p:sp>
        <p:nvSpPr>
          <p:cNvPr id="1029" name="Rectangle 5"/>
          <p:cNvSpPr>
            <a:spLocks noGrp="1" noChangeArrowheads="1"/>
          </p:cNvSpPr>
          <p:nvPr>
            <p:ph type="ftr" sz="quarter" idx="3"/>
          </p:nvPr>
        </p:nvSpPr>
        <p:spPr bwMode="auto">
          <a:xfrm>
            <a:off x="6926495" y="6475413"/>
            <a:ext cx="161743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802.11-17/0308r2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dirty="0" smtClean="0"/>
              <a:t>March 2017</a:t>
            </a:r>
            <a:endParaRPr lang="en-US" dirty="0"/>
          </a:p>
        </p:txBody>
      </p:sp>
      <p:sp>
        <p:nvSpPr>
          <p:cNvPr id="1028" name="Footer Placeholder 4"/>
          <p:cNvSpPr>
            <a:spLocks noGrp="1"/>
          </p:cNvSpPr>
          <p:nvPr>
            <p:ph type="ftr" sz="quarter" idx="11"/>
          </p:nvPr>
        </p:nvSpPr>
        <p:spPr>
          <a:xfrm>
            <a:off x="7239081" y="6475413"/>
            <a:ext cx="1304844" cy="184666"/>
          </a:xfrm>
        </p:spPr>
        <p:txBody>
          <a:bodyPr/>
          <a:lstStyle/>
          <a:p>
            <a:pPr>
              <a:defRPr/>
            </a:pPr>
            <a:r>
              <a:rPr lang="en-US" dirty="0" smtClean="0"/>
              <a:t>Frank Hsu,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TW" sz="2800" dirty="0" smtClean="0"/>
              <a:t>BSS Load Information Element for 11ax</a:t>
            </a:r>
            <a:endParaRPr lang="en-US" sz="28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2017-03-15</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nvGraphicFramePr>
        <p:xfrm>
          <a:off x="928688" y="2830513"/>
          <a:ext cx="6967537" cy="3178175"/>
        </p:xfrm>
        <a:graphic>
          <a:graphicData uri="http://schemas.openxmlformats.org/presentationml/2006/ole">
            <p:oleObj spid="_x0000_s1315" name="Document" r:id="rId4" imgW="8475874" imgH="3871222"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altLang="zh-TW" sz="2800" dirty="0" smtClean="0"/>
              <a:t>11ax MU BSS Load Information Element Contents (1/2)</a:t>
            </a:r>
            <a:endParaRPr lang="zh-TW" altLang="en-US" sz="2800" dirty="0"/>
          </a:p>
        </p:txBody>
      </p:sp>
      <p:sp>
        <p:nvSpPr>
          <p:cNvPr id="8" name="Content Placeholder 7"/>
          <p:cNvSpPr>
            <a:spLocks noGrp="1"/>
          </p:cNvSpPr>
          <p:nvPr>
            <p:ph idx="1"/>
          </p:nvPr>
        </p:nvSpPr>
        <p:spPr>
          <a:xfrm>
            <a:off x="685800" y="1676400"/>
            <a:ext cx="7772400" cy="1905000"/>
          </a:xfrm>
        </p:spPr>
        <p:txBody>
          <a:bodyPr>
            <a:normAutofit/>
          </a:bodyPr>
          <a:lstStyle/>
          <a:p>
            <a:r>
              <a:rPr lang="en-US" altLang="zh-TW" dirty="0" smtClean="0"/>
              <a:t>For UL/DL underutilization</a:t>
            </a:r>
          </a:p>
          <a:p>
            <a:pPr lvl="1"/>
            <a:r>
              <a:rPr lang="en-US" altLang="zh-TW" dirty="0" smtClean="0"/>
              <a:t>Variable length dependent on the channel bandwidth</a:t>
            </a:r>
          </a:p>
          <a:p>
            <a:r>
              <a:rPr lang="en-US" altLang="zh-TW" dirty="0" smtClean="0"/>
              <a:t>Optional </a:t>
            </a:r>
            <a:r>
              <a:rPr lang="en-US" altLang="zh-TW" dirty="0" err="1" smtClean="0"/>
              <a:t>subelements</a:t>
            </a:r>
            <a:r>
              <a:rPr lang="en-US" altLang="zh-TW" dirty="0" smtClean="0"/>
              <a:t> carry active STA counts and legacy BSS load IEs (defined on the next page)</a:t>
            </a:r>
          </a:p>
          <a:p>
            <a:pPr lvl="1">
              <a:buNone/>
            </a:pPr>
            <a:endParaRPr lang="en-US" altLang="zh-TW"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10</a:t>
            </a:fld>
            <a:endParaRPr lang="en-US"/>
          </a:p>
        </p:txBody>
      </p:sp>
      <p:pic>
        <p:nvPicPr>
          <p:cNvPr id="14338" name="Picture 2"/>
          <p:cNvPicPr>
            <a:picLocks noChangeAspect="1" noChangeArrowheads="1"/>
          </p:cNvPicPr>
          <p:nvPr/>
        </p:nvPicPr>
        <p:blipFill>
          <a:blip r:embed="rId2" cstate="print"/>
          <a:srcRect/>
          <a:stretch>
            <a:fillRect/>
          </a:stretch>
        </p:blipFill>
        <p:spPr bwMode="auto">
          <a:xfrm>
            <a:off x="304800" y="3505200"/>
            <a:ext cx="8305800" cy="27197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altLang="zh-TW" dirty="0" smtClean="0"/>
              <a:t>11ax MU BSS Load Information Element Contents (2/2)</a:t>
            </a:r>
            <a:endParaRPr lang="zh-TW" altLang="en-US" dirty="0"/>
          </a:p>
        </p:txBody>
      </p:sp>
      <p:sp>
        <p:nvSpPr>
          <p:cNvPr id="8" name="Content Placeholder 7"/>
          <p:cNvSpPr>
            <a:spLocks noGrp="1"/>
          </p:cNvSpPr>
          <p:nvPr>
            <p:ph idx="1"/>
          </p:nvPr>
        </p:nvSpPr>
        <p:spPr>
          <a:xfrm>
            <a:off x="685800" y="1676400"/>
            <a:ext cx="3810000" cy="4419600"/>
          </a:xfrm>
        </p:spPr>
        <p:txBody>
          <a:bodyPr/>
          <a:lstStyle/>
          <a:p>
            <a:r>
              <a:rPr lang="en-US" altLang="zh-TW" dirty="0" err="1" smtClean="0"/>
              <a:t>Subelements</a:t>
            </a:r>
            <a:endParaRPr lang="en-US" altLang="zh-TW" dirty="0" smtClean="0"/>
          </a:p>
          <a:p>
            <a:pPr lvl="1"/>
            <a:r>
              <a:rPr lang="en-US" altLang="zh-TW" dirty="0" smtClean="0"/>
              <a:t>Optional active STA counts</a:t>
            </a:r>
          </a:p>
          <a:p>
            <a:pPr lvl="1"/>
            <a:r>
              <a:rPr lang="en-US" altLang="zh-TW" dirty="0" smtClean="0"/>
              <a:t>Able to carry legacy BSS load elements</a:t>
            </a:r>
          </a:p>
          <a:p>
            <a:pPr lvl="2"/>
            <a:r>
              <a:rPr lang="en-US" altLang="zh-TW" dirty="0" smtClean="0"/>
              <a:t>BSS load (9.4.2.28)</a:t>
            </a:r>
          </a:p>
          <a:p>
            <a:pPr lvl="2"/>
            <a:r>
              <a:rPr lang="en-US" altLang="zh-TW" dirty="0" smtClean="0"/>
              <a:t>Extended BSS load (9.4.2.160)</a:t>
            </a:r>
          </a:p>
          <a:p>
            <a:pPr>
              <a:buNone/>
            </a:pPr>
            <a:endParaRPr lang="en-US" altLang="zh-TW" dirty="0" smtClean="0"/>
          </a:p>
          <a:p>
            <a:r>
              <a:rPr lang="en-US" altLang="zh-TW" dirty="0" smtClean="0"/>
              <a:t>Active STA count </a:t>
            </a:r>
            <a:r>
              <a:rPr lang="en-US" altLang="zh-TW" dirty="0" err="1" smtClean="0"/>
              <a:t>subelements</a:t>
            </a:r>
            <a:endParaRPr lang="zh-TW" altLang="en-US"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11</a:t>
            </a:fld>
            <a:endParaRPr lang="en-US"/>
          </a:p>
        </p:txBody>
      </p:sp>
      <p:graphicFrame>
        <p:nvGraphicFramePr>
          <p:cNvPr id="9" name="Table 8"/>
          <p:cNvGraphicFramePr>
            <a:graphicFrameLocks noGrp="1"/>
          </p:cNvGraphicFramePr>
          <p:nvPr/>
        </p:nvGraphicFramePr>
        <p:xfrm>
          <a:off x="4648200" y="1752600"/>
          <a:ext cx="4191000" cy="2902373"/>
        </p:xfrm>
        <a:graphic>
          <a:graphicData uri="http://schemas.openxmlformats.org/drawingml/2006/table">
            <a:tbl>
              <a:tblPr firstRow="1" bandRow="1">
                <a:tableStyleId>{5C22544A-7EE6-4342-B048-85BDC9FD1C3A}</a:tableStyleId>
              </a:tblPr>
              <a:tblGrid>
                <a:gridCol w="1219200"/>
                <a:gridCol w="1828800"/>
                <a:gridCol w="1143000"/>
              </a:tblGrid>
              <a:tr h="230293">
                <a:tc>
                  <a:txBody>
                    <a:bodyPr/>
                    <a:lstStyle/>
                    <a:p>
                      <a:pPr algn="ctr"/>
                      <a:r>
                        <a:rPr lang="en-US" altLang="zh-TW" sz="1600" dirty="0" err="1" smtClean="0"/>
                        <a:t>Subelement</a:t>
                      </a:r>
                      <a:r>
                        <a:rPr lang="en-US" altLang="zh-TW" sz="1600" baseline="0" dirty="0" smtClean="0"/>
                        <a:t> ID</a:t>
                      </a:r>
                      <a:endParaRPr lang="zh-TW" altLang="en-US" sz="1600" dirty="0"/>
                    </a:p>
                  </a:txBody>
                  <a:tcPr/>
                </a:tc>
                <a:tc>
                  <a:txBody>
                    <a:bodyPr/>
                    <a:lstStyle/>
                    <a:p>
                      <a:pPr algn="ctr"/>
                      <a:r>
                        <a:rPr lang="en-US" altLang="zh-TW" sz="1600" dirty="0" smtClean="0"/>
                        <a:t>Name</a:t>
                      </a:r>
                      <a:endParaRPr lang="zh-TW" altLang="en-US" sz="1600" dirty="0"/>
                    </a:p>
                  </a:txBody>
                  <a:tcPr/>
                </a:tc>
                <a:tc>
                  <a:txBody>
                    <a:bodyPr/>
                    <a:lstStyle/>
                    <a:p>
                      <a:pPr algn="ctr"/>
                      <a:r>
                        <a:rPr lang="en-US" altLang="zh-TW" sz="1600" dirty="0" smtClean="0"/>
                        <a:t>Extensible</a:t>
                      </a:r>
                      <a:endParaRPr lang="zh-TW" altLang="en-US" sz="1600" dirty="0"/>
                    </a:p>
                  </a:txBody>
                  <a:tcPr/>
                </a:tc>
              </a:tr>
              <a:tr h="230293">
                <a:tc>
                  <a:txBody>
                    <a:bodyPr/>
                    <a:lstStyle/>
                    <a:p>
                      <a:r>
                        <a:rPr lang="en-US" altLang="zh-TW" sz="1600" dirty="0" smtClean="0"/>
                        <a:t>0</a:t>
                      </a:r>
                      <a:endParaRPr lang="zh-TW" altLang="en-US" sz="1600" dirty="0"/>
                    </a:p>
                  </a:txBody>
                  <a:tcPr/>
                </a:tc>
                <a:tc>
                  <a:txBody>
                    <a:bodyPr/>
                    <a:lstStyle/>
                    <a:p>
                      <a:r>
                        <a:rPr lang="en-US" altLang="zh-TW" sz="1600" dirty="0" smtClean="0"/>
                        <a:t>Reserved</a:t>
                      </a:r>
                      <a:endParaRPr lang="zh-TW" altLang="en-US" sz="1600" dirty="0"/>
                    </a:p>
                  </a:txBody>
                  <a:tcPr/>
                </a:tc>
                <a:tc>
                  <a:txBody>
                    <a:bodyPr/>
                    <a:lstStyle/>
                    <a:p>
                      <a:endParaRPr lang="zh-TW" altLang="en-US" sz="1600"/>
                    </a:p>
                  </a:txBody>
                  <a:tcPr/>
                </a:tc>
              </a:tr>
              <a:tr h="230293">
                <a:tc>
                  <a:txBody>
                    <a:bodyPr/>
                    <a:lstStyle/>
                    <a:p>
                      <a:r>
                        <a:rPr lang="en-US" altLang="zh-TW" sz="1600" dirty="0" smtClean="0"/>
                        <a:t>1</a:t>
                      </a:r>
                      <a:endParaRPr lang="zh-TW" altLang="en-US" sz="1600" dirty="0"/>
                    </a:p>
                  </a:txBody>
                  <a:tcPr/>
                </a:tc>
                <a:tc>
                  <a:txBody>
                    <a:bodyPr/>
                    <a:lstStyle/>
                    <a:p>
                      <a:r>
                        <a:rPr lang="en-US" altLang="zh-TW" sz="1600" dirty="0" smtClean="0"/>
                        <a:t>Active STA count</a:t>
                      </a:r>
                      <a:endParaRPr lang="zh-TW" altLang="en-US" sz="1600" dirty="0"/>
                    </a:p>
                  </a:txBody>
                  <a:tcPr/>
                </a:tc>
                <a:tc>
                  <a:txBody>
                    <a:bodyPr/>
                    <a:lstStyle/>
                    <a:p>
                      <a:r>
                        <a:rPr lang="en-US" altLang="zh-TW" sz="1600" dirty="0" smtClean="0"/>
                        <a:t>Yes</a:t>
                      </a:r>
                      <a:endParaRPr lang="zh-TW" altLang="en-US" sz="1600" dirty="0"/>
                    </a:p>
                  </a:txBody>
                  <a:tcPr/>
                </a:tc>
              </a:tr>
              <a:tr h="230293">
                <a:tc>
                  <a:txBody>
                    <a:bodyPr/>
                    <a:lstStyle/>
                    <a:p>
                      <a:r>
                        <a:rPr lang="en-US" altLang="zh-TW" sz="1600" dirty="0" smtClean="0"/>
                        <a:t>2</a:t>
                      </a:r>
                      <a:endParaRPr lang="zh-TW"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600" dirty="0" smtClean="0"/>
                        <a:t>Active MU capable STA count</a:t>
                      </a:r>
                      <a:endParaRPr lang="zh-TW" altLang="en-US" sz="1600" dirty="0"/>
                    </a:p>
                  </a:txBody>
                  <a:tcPr/>
                </a:tc>
                <a:tc>
                  <a:txBody>
                    <a:bodyPr/>
                    <a:lstStyle/>
                    <a:p>
                      <a:r>
                        <a:rPr lang="en-US" altLang="zh-TW" sz="1600" dirty="0" smtClean="0"/>
                        <a:t>Yes</a:t>
                      </a:r>
                      <a:endParaRPr lang="zh-TW" altLang="en-US" sz="1600" dirty="0"/>
                    </a:p>
                  </a:txBody>
                  <a:tcPr/>
                </a:tc>
              </a:tr>
              <a:tr h="230293">
                <a:tc>
                  <a:txBody>
                    <a:bodyPr/>
                    <a:lstStyle/>
                    <a:p>
                      <a:r>
                        <a:rPr lang="en-US" altLang="zh-TW" sz="1600" dirty="0" smtClean="0"/>
                        <a:t>3</a:t>
                      </a:r>
                      <a:endParaRPr lang="zh-TW" altLang="en-US" sz="1600" dirty="0"/>
                    </a:p>
                  </a:txBody>
                  <a:tcPr/>
                </a:tc>
                <a:tc>
                  <a:txBody>
                    <a:bodyPr/>
                    <a:lstStyle/>
                    <a:p>
                      <a:r>
                        <a:rPr lang="en-US" altLang="zh-TW" sz="1600" dirty="0" smtClean="0"/>
                        <a:t>BSS load</a:t>
                      </a:r>
                      <a:endParaRPr lang="zh-TW" altLang="en-US" sz="1600" dirty="0"/>
                    </a:p>
                  </a:txBody>
                  <a:tcPr/>
                </a:tc>
                <a:tc>
                  <a:txBody>
                    <a:bodyPr/>
                    <a:lstStyle/>
                    <a:p>
                      <a:endParaRPr lang="zh-TW" altLang="en-US" sz="1600"/>
                    </a:p>
                  </a:txBody>
                  <a:tcPr/>
                </a:tc>
              </a:tr>
              <a:tr h="403013">
                <a:tc>
                  <a:txBody>
                    <a:bodyPr/>
                    <a:lstStyle/>
                    <a:p>
                      <a:r>
                        <a:rPr lang="en-US" altLang="zh-TW" sz="1600" dirty="0" smtClean="0"/>
                        <a:t>4</a:t>
                      </a:r>
                      <a:endParaRPr lang="zh-TW" altLang="en-US" sz="1600" dirty="0"/>
                    </a:p>
                  </a:txBody>
                  <a:tcPr/>
                </a:tc>
                <a:tc>
                  <a:txBody>
                    <a:bodyPr/>
                    <a:lstStyle/>
                    <a:p>
                      <a:r>
                        <a:rPr lang="en-US" altLang="zh-TW" sz="1600" dirty="0" smtClean="0"/>
                        <a:t>Extended BSS load</a:t>
                      </a:r>
                      <a:endParaRPr lang="zh-TW" altLang="en-US" sz="1600" dirty="0"/>
                    </a:p>
                  </a:txBody>
                  <a:tcPr/>
                </a:tc>
                <a:tc>
                  <a:txBody>
                    <a:bodyPr/>
                    <a:lstStyle/>
                    <a:p>
                      <a:endParaRPr lang="zh-TW" altLang="en-US" sz="1600" dirty="0"/>
                    </a:p>
                  </a:txBody>
                  <a:tcPr/>
                </a:tc>
              </a:tr>
              <a:tr h="230293">
                <a:tc>
                  <a:txBody>
                    <a:bodyPr/>
                    <a:lstStyle/>
                    <a:p>
                      <a:r>
                        <a:rPr lang="en-US" altLang="zh-TW" sz="1600" dirty="0" smtClean="0"/>
                        <a:t>5-255</a:t>
                      </a:r>
                      <a:endParaRPr lang="zh-TW" altLang="en-US" sz="1600" dirty="0"/>
                    </a:p>
                  </a:txBody>
                  <a:tcPr/>
                </a:tc>
                <a:tc>
                  <a:txBody>
                    <a:bodyPr/>
                    <a:lstStyle/>
                    <a:p>
                      <a:r>
                        <a:rPr lang="en-US" altLang="zh-TW" sz="1600" dirty="0" smtClean="0"/>
                        <a:t>Reserved</a:t>
                      </a:r>
                      <a:endParaRPr lang="zh-TW" altLang="en-US" sz="1600" dirty="0"/>
                    </a:p>
                  </a:txBody>
                  <a:tcPr/>
                </a:tc>
                <a:tc>
                  <a:txBody>
                    <a:bodyPr/>
                    <a:lstStyle/>
                    <a:p>
                      <a:endParaRPr lang="zh-TW" altLang="en-US" sz="1600" dirty="0"/>
                    </a:p>
                  </a:txBody>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100" b="0" i="0" u="none" strike="noStrike" cap="none" normalizeH="0" baseline="0" smtClean="0">
                <a:ln>
                  <a:noFill/>
                </a:ln>
                <a:solidFill>
                  <a:schemeClr val="tx1"/>
                </a:solidFill>
                <a:effectLst/>
                <a:latin typeface="Calibri" pitchFamily="34" charset="0"/>
                <a:ea typeface="新細明體" pitchFamily="18" charset="-120"/>
                <a:cs typeface="Times New Roman" pitchFamily="18" charset="0"/>
              </a:rPr>
              <a:t>	</a:t>
            </a:r>
            <a:endParaRPr kumimoji="1" lang="en-US"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
        <p:nvSpPr>
          <p:cNvPr id="133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100" b="0" i="0" u="none" strike="noStrike" cap="none" normalizeH="0" baseline="0" smtClean="0">
                <a:ln>
                  <a:noFill/>
                </a:ln>
                <a:solidFill>
                  <a:schemeClr val="tx1"/>
                </a:solidFill>
                <a:effectLst/>
                <a:latin typeface="Calibri" pitchFamily="34" charset="0"/>
                <a:ea typeface="新細明體" pitchFamily="18" charset="-120"/>
                <a:cs typeface="Times New Roman" pitchFamily="18" charset="0"/>
              </a:rPr>
              <a:t>	</a:t>
            </a:r>
            <a:endParaRPr kumimoji="1" lang="en-US"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graphicFrame>
        <p:nvGraphicFramePr>
          <p:cNvPr id="12" name="Table 11"/>
          <p:cNvGraphicFramePr>
            <a:graphicFrameLocks noGrp="1"/>
          </p:cNvGraphicFramePr>
          <p:nvPr/>
        </p:nvGraphicFramePr>
        <p:xfrm>
          <a:off x="2590800" y="4953000"/>
          <a:ext cx="3031490" cy="1143000"/>
        </p:xfrm>
        <a:graphic>
          <a:graphicData uri="http://schemas.openxmlformats.org/drawingml/2006/table">
            <a:tbl>
              <a:tblPr/>
              <a:tblGrid>
                <a:gridCol w="608965"/>
                <a:gridCol w="676910"/>
                <a:gridCol w="587375"/>
                <a:gridCol w="579120"/>
                <a:gridCol w="579120"/>
              </a:tblGrid>
              <a:tr h="0">
                <a:tc>
                  <a:txBody>
                    <a:bodyPr/>
                    <a:lstStyle/>
                    <a:p>
                      <a:pPr marL="0" marR="0">
                        <a:spcBef>
                          <a:spcPts val="0"/>
                        </a:spcBef>
                        <a:spcAft>
                          <a:spcPts val="0"/>
                        </a:spcAft>
                      </a:pPr>
                      <a:endParaRPr lang="en-US" sz="1100" dirty="0">
                        <a:latin typeface="Times New Roman"/>
                        <a:ea typeface="Malgun Gothic"/>
                      </a:endParaRPr>
                    </a:p>
                  </a:txBody>
                  <a:tcPr marL="68580" marR="68580" marT="0" marB="0">
                    <a:lnL>
                      <a:noFill/>
                    </a:lnL>
                    <a:lnR>
                      <a:noFill/>
                    </a:lnR>
                    <a:lnT>
                      <a:noFill/>
                    </a:lnT>
                    <a:lnB>
                      <a:noFill/>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GB" sz="900" dirty="0" err="1">
                          <a:solidFill>
                            <a:srgbClr val="000000"/>
                          </a:solidFill>
                          <a:latin typeface="Times New Roman"/>
                          <a:ea typeface="PMingLiU"/>
                        </a:rPr>
                        <a:t>Sube</a:t>
                      </a:r>
                      <a:r>
                        <a:rPr lang="en-GB" sz="900" dirty="0" err="1">
                          <a:solidFill>
                            <a:srgbClr val="000000"/>
                          </a:solidFill>
                          <a:latin typeface="Times New Roman"/>
                          <a:ea typeface="Malgun Gothic"/>
                        </a:rPr>
                        <a:t>lement</a:t>
                      </a:r>
                      <a:r>
                        <a:rPr lang="en-GB" sz="900" dirty="0">
                          <a:solidFill>
                            <a:srgbClr val="000000"/>
                          </a:solidFill>
                          <a:latin typeface="Times New Roman"/>
                          <a:ea typeface="Malgun Gothic"/>
                        </a:rPr>
                        <a:t> ID</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Malgun Gothic"/>
                        </a:rPr>
                        <a:t>Length</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PMingLiU"/>
                        </a:rPr>
                        <a:t>Active STA count</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smtClean="0">
                          <a:solidFill>
                            <a:srgbClr val="000000"/>
                          </a:solidFill>
                          <a:latin typeface="Times New Roman"/>
                          <a:ea typeface="PMingLiU"/>
                        </a:rPr>
                        <a:t>Observation </a:t>
                      </a:r>
                      <a:r>
                        <a:rPr lang="en-GB" sz="900" dirty="0">
                          <a:solidFill>
                            <a:srgbClr val="000000"/>
                          </a:solidFill>
                          <a:latin typeface="Times New Roman"/>
                          <a:ea typeface="PMingLiU"/>
                        </a:rPr>
                        <a:t>period in </a:t>
                      </a:r>
                      <a:r>
                        <a:rPr lang="en-GB" sz="900" dirty="0" smtClean="0">
                          <a:solidFill>
                            <a:srgbClr val="000000"/>
                          </a:solidFill>
                          <a:latin typeface="Times New Roman"/>
                          <a:ea typeface="PMingLiU"/>
                        </a:rPr>
                        <a:t>units </a:t>
                      </a:r>
                      <a:r>
                        <a:rPr lang="en-GB" sz="900" dirty="0">
                          <a:solidFill>
                            <a:srgbClr val="000000"/>
                          </a:solidFill>
                          <a:latin typeface="Times New Roman"/>
                          <a:ea typeface="PMingLiU"/>
                        </a:rPr>
                        <a:t>of beacon interval </a:t>
                      </a:r>
                      <a:r>
                        <a:rPr lang="en-GB" sz="900" dirty="0" smtClean="0">
                          <a:solidFill>
                            <a:srgbClr val="000000"/>
                          </a:solidFill>
                          <a:latin typeface="Times New Roman"/>
                          <a:ea typeface="PMingLiU"/>
                        </a:rPr>
                        <a:t>s</a:t>
                      </a:r>
                      <a:endParaRPr lang="en-US" sz="1100" dirty="0">
                        <a:latin typeface="Times New Roman"/>
                        <a:ea typeface="Malgun Gothic"/>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GB" sz="1000">
                          <a:solidFill>
                            <a:srgbClr val="000000"/>
                          </a:solidFill>
                          <a:latin typeface="Times New Roman"/>
                          <a:ea typeface="Malgun Gothic"/>
                        </a:rPr>
                        <a:t>Octets:</a:t>
                      </a:r>
                      <a:endParaRPr lang="en-US" sz="1100">
                        <a:latin typeface="Times New Roman"/>
                        <a:ea typeface="Malgun Gothic"/>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1</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1</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2</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PMingLiU"/>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
        <p:nvSpPr>
          <p:cNvPr id="225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TW" sz="11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endParaRPr kumimoji="0" lang="en-GB" altLang="zh-TW"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4" name="Table 13"/>
          <p:cNvGraphicFramePr>
            <a:graphicFrameLocks noGrp="1"/>
          </p:cNvGraphicFramePr>
          <p:nvPr/>
        </p:nvGraphicFramePr>
        <p:xfrm>
          <a:off x="5562600" y="4953000"/>
          <a:ext cx="3031490" cy="1143000"/>
        </p:xfrm>
        <a:graphic>
          <a:graphicData uri="http://schemas.openxmlformats.org/drawingml/2006/table">
            <a:tbl>
              <a:tblPr/>
              <a:tblGrid>
                <a:gridCol w="608965"/>
                <a:gridCol w="676910"/>
                <a:gridCol w="587375"/>
                <a:gridCol w="579120"/>
                <a:gridCol w="579120"/>
              </a:tblGrid>
              <a:tr h="0">
                <a:tc>
                  <a:txBody>
                    <a:bodyPr/>
                    <a:lstStyle/>
                    <a:p>
                      <a:pPr marL="0" marR="0">
                        <a:spcBef>
                          <a:spcPts val="0"/>
                        </a:spcBef>
                        <a:spcAft>
                          <a:spcPts val="0"/>
                        </a:spcAft>
                      </a:pPr>
                      <a:endParaRPr lang="en-US" sz="1100" dirty="0">
                        <a:latin typeface="Times New Roman"/>
                        <a:ea typeface="Malgun Gothic"/>
                      </a:endParaRPr>
                    </a:p>
                  </a:txBody>
                  <a:tcPr marL="68580" marR="68580" marT="0" marB="0">
                    <a:lnL>
                      <a:noFill/>
                    </a:lnL>
                    <a:lnR>
                      <a:noFill/>
                    </a:lnR>
                    <a:lnT>
                      <a:noFill/>
                    </a:lnT>
                    <a:lnB>
                      <a:noFill/>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GB" sz="900" dirty="0" err="1">
                          <a:solidFill>
                            <a:srgbClr val="000000"/>
                          </a:solidFill>
                          <a:latin typeface="Times New Roman"/>
                          <a:ea typeface="PMingLiU"/>
                        </a:rPr>
                        <a:t>Sube</a:t>
                      </a:r>
                      <a:r>
                        <a:rPr lang="en-GB" sz="900" dirty="0" err="1">
                          <a:solidFill>
                            <a:srgbClr val="000000"/>
                          </a:solidFill>
                          <a:latin typeface="Times New Roman"/>
                          <a:ea typeface="Malgun Gothic"/>
                        </a:rPr>
                        <a:t>lement</a:t>
                      </a:r>
                      <a:r>
                        <a:rPr lang="en-GB" sz="900" dirty="0">
                          <a:solidFill>
                            <a:srgbClr val="000000"/>
                          </a:solidFill>
                          <a:latin typeface="Times New Roman"/>
                          <a:ea typeface="Malgun Gothic"/>
                        </a:rPr>
                        <a:t> ID</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a:solidFill>
                            <a:srgbClr val="000000"/>
                          </a:solidFill>
                          <a:latin typeface="Times New Roman"/>
                          <a:ea typeface="Malgun Gothic"/>
                        </a:rPr>
                        <a:t>Length</a:t>
                      </a:r>
                      <a:endParaRPr lang="en-US" sz="110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PMingLiU"/>
                        </a:rPr>
                        <a:t>Active MU Capable STA count</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smtClean="0">
                          <a:solidFill>
                            <a:srgbClr val="000000"/>
                          </a:solidFill>
                          <a:latin typeface="Times New Roman"/>
                          <a:ea typeface="PMingLiU"/>
                        </a:rPr>
                        <a:t>Observation </a:t>
                      </a:r>
                      <a:r>
                        <a:rPr lang="en-GB" sz="900" dirty="0">
                          <a:solidFill>
                            <a:srgbClr val="000000"/>
                          </a:solidFill>
                          <a:latin typeface="Times New Roman"/>
                          <a:ea typeface="PMingLiU"/>
                        </a:rPr>
                        <a:t>period in </a:t>
                      </a:r>
                      <a:r>
                        <a:rPr lang="en-GB" sz="900" dirty="0" smtClean="0">
                          <a:solidFill>
                            <a:srgbClr val="000000"/>
                          </a:solidFill>
                          <a:latin typeface="Times New Roman"/>
                          <a:ea typeface="PMingLiU"/>
                        </a:rPr>
                        <a:t>units </a:t>
                      </a:r>
                      <a:r>
                        <a:rPr lang="en-GB" sz="900" dirty="0">
                          <a:solidFill>
                            <a:srgbClr val="000000"/>
                          </a:solidFill>
                          <a:latin typeface="Times New Roman"/>
                          <a:ea typeface="PMingLiU"/>
                        </a:rPr>
                        <a:t>of beacon </a:t>
                      </a:r>
                      <a:r>
                        <a:rPr lang="en-GB" sz="900" dirty="0" smtClean="0">
                          <a:solidFill>
                            <a:srgbClr val="000000"/>
                          </a:solidFill>
                          <a:latin typeface="Times New Roman"/>
                          <a:ea typeface="PMingLiU"/>
                        </a:rPr>
                        <a:t>intervals</a:t>
                      </a:r>
                      <a:endParaRPr lang="en-US" sz="1100" dirty="0">
                        <a:latin typeface="Times New Roman"/>
                        <a:ea typeface="Malgun Gothic"/>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GB" sz="1000">
                          <a:solidFill>
                            <a:srgbClr val="000000"/>
                          </a:solidFill>
                          <a:latin typeface="Times New Roman"/>
                          <a:ea typeface="Malgun Gothic"/>
                        </a:rPr>
                        <a:t>Octets:</a:t>
                      </a:r>
                      <a:endParaRPr lang="en-US" sz="1100">
                        <a:latin typeface="Times New Roman"/>
                        <a:ea typeface="Malgun Gothic"/>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1</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Malgun Gothic"/>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Malgun Gothic"/>
                        </a:rPr>
                        <a:t>2</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PMingLiU"/>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1</a:t>
            </a:r>
            <a:endParaRPr lang="zh-TW" altLang="en-US" dirty="0"/>
          </a:p>
        </p:txBody>
      </p:sp>
      <p:sp>
        <p:nvSpPr>
          <p:cNvPr id="8" name="Content Placeholder 7"/>
          <p:cNvSpPr>
            <a:spLocks noGrp="1"/>
          </p:cNvSpPr>
          <p:nvPr>
            <p:ph idx="1"/>
          </p:nvPr>
        </p:nvSpPr>
        <p:spPr/>
        <p:txBody>
          <a:bodyPr/>
          <a:lstStyle/>
          <a:p>
            <a:r>
              <a:rPr lang="en-US" altLang="zh-TW" dirty="0" smtClean="0"/>
              <a:t>Do you support to define the 11ax BSS load content either in a new BSS load element or in the extension of the legacy BSS load element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2</a:t>
            </a:r>
            <a:endParaRPr lang="zh-TW" altLang="en-US" dirty="0"/>
          </a:p>
        </p:txBody>
      </p:sp>
      <p:sp>
        <p:nvSpPr>
          <p:cNvPr id="8" name="Content Placeholder 7"/>
          <p:cNvSpPr>
            <a:spLocks noGrp="1"/>
          </p:cNvSpPr>
          <p:nvPr>
            <p:ph idx="1"/>
          </p:nvPr>
        </p:nvSpPr>
        <p:spPr/>
        <p:txBody>
          <a:bodyPr/>
          <a:lstStyle/>
          <a:p>
            <a:r>
              <a:rPr lang="en-US" altLang="zh-TW" dirty="0" smtClean="0"/>
              <a:t>Do you support to add the MU capable STA count to the 11ax BSS load content?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3</a:t>
            </a:r>
            <a:endParaRPr lang="zh-TW" altLang="en-US" dirty="0"/>
          </a:p>
        </p:txBody>
      </p:sp>
      <p:sp>
        <p:nvSpPr>
          <p:cNvPr id="8" name="Content Placeholder 7"/>
          <p:cNvSpPr>
            <a:spLocks noGrp="1"/>
          </p:cNvSpPr>
          <p:nvPr>
            <p:ph idx="1"/>
          </p:nvPr>
        </p:nvSpPr>
        <p:spPr/>
        <p:txBody>
          <a:bodyPr/>
          <a:lstStyle/>
          <a:p>
            <a:r>
              <a:rPr lang="en-US" altLang="zh-TW" dirty="0" smtClean="0"/>
              <a:t>Do you support to separately report underutilization rates of DL and UL in the 11ax BSS load content?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4</a:t>
            </a:r>
            <a:endParaRPr lang="zh-TW" altLang="en-US" dirty="0"/>
          </a:p>
        </p:txBody>
      </p:sp>
      <p:sp>
        <p:nvSpPr>
          <p:cNvPr id="8" name="Content Placeholder 7"/>
          <p:cNvSpPr>
            <a:spLocks noGrp="1"/>
          </p:cNvSpPr>
          <p:nvPr>
            <p:ph idx="1"/>
          </p:nvPr>
        </p:nvSpPr>
        <p:spPr/>
        <p:txBody>
          <a:bodyPr/>
          <a:lstStyle/>
          <a:p>
            <a:r>
              <a:rPr lang="en-US" altLang="zh-TW" dirty="0" smtClean="0"/>
              <a:t>Do you support to add TXOP time percentages described on page 7 to the 11ax BSS content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5</a:t>
            </a:r>
            <a:endParaRPr lang="zh-TW" altLang="en-US" dirty="0"/>
          </a:p>
        </p:txBody>
      </p:sp>
      <p:sp>
        <p:nvSpPr>
          <p:cNvPr id="8" name="Content Placeholder 7"/>
          <p:cNvSpPr>
            <a:spLocks noGrp="1"/>
          </p:cNvSpPr>
          <p:nvPr>
            <p:ph idx="1"/>
          </p:nvPr>
        </p:nvSpPr>
        <p:spPr/>
        <p:txBody>
          <a:bodyPr/>
          <a:lstStyle/>
          <a:p>
            <a:r>
              <a:rPr lang="en-US" altLang="zh-TW" dirty="0" smtClean="0"/>
              <a:t>Do you support to add the load report described on page 8 to the 11ax BSS load content? The load report includes</a:t>
            </a:r>
          </a:p>
          <a:p>
            <a:pPr lvl="2"/>
            <a:r>
              <a:rPr lang="en-US" altLang="zh-TW" dirty="0" smtClean="0"/>
              <a:t>DL/UL underutilization rates per 20 MHz</a:t>
            </a:r>
          </a:p>
          <a:p>
            <a:pPr lvl="2"/>
            <a:r>
              <a:rPr lang="en-US" altLang="zh-TW" dirty="0" smtClean="0"/>
              <a:t>DL/UL underutilization rates of the channel bandwidth</a:t>
            </a:r>
          </a:p>
          <a:p>
            <a:pPr lvl="1"/>
            <a:r>
              <a:rPr lang="en-US" altLang="zh-TW" dirty="0" smtClean="0"/>
              <a:t>Y</a:t>
            </a:r>
            <a:endParaRPr lang="en-US" altLang="zh-TW" dirty="0" smtClean="0"/>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6</a:t>
            </a:r>
            <a:endParaRPr lang="zh-TW" altLang="en-US" dirty="0"/>
          </a:p>
        </p:txBody>
      </p:sp>
      <p:sp>
        <p:nvSpPr>
          <p:cNvPr id="8" name="Content Placeholder 7"/>
          <p:cNvSpPr>
            <a:spLocks noGrp="1"/>
          </p:cNvSpPr>
          <p:nvPr>
            <p:ph idx="1"/>
          </p:nvPr>
        </p:nvSpPr>
        <p:spPr/>
        <p:txBody>
          <a:bodyPr/>
          <a:lstStyle/>
          <a:p>
            <a:r>
              <a:rPr lang="en-US" altLang="zh-TW" dirty="0" smtClean="0"/>
              <a:t>Do you support to add active STA counts described on page 5 to the 11ax BSS load content as optional </a:t>
            </a:r>
            <a:r>
              <a:rPr lang="en-US" altLang="zh-TW" dirty="0" err="1" smtClean="0"/>
              <a:t>subelements</a:t>
            </a:r>
            <a:r>
              <a:rPr lang="en-US" altLang="zh-TW" dirty="0" smtClean="0"/>
              <a: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7</a:t>
            </a:r>
            <a:endParaRPr lang="zh-TW" altLang="en-US" dirty="0"/>
          </a:p>
        </p:txBody>
      </p:sp>
      <p:sp>
        <p:nvSpPr>
          <p:cNvPr id="8" name="Content Placeholder 7"/>
          <p:cNvSpPr>
            <a:spLocks noGrp="1"/>
          </p:cNvSpPr>
          <p:nvPr>
            <p:ph idx="1"/>
          </p:nvPr>
        </p:nvSpPr>
        <p:spPr/>
        <p:txBody>
          <a:bodyPr/>
          <a:lstStyle/>
          <a:p>
            <a:r>
              <a:rPr lang="en-US" altLang="zh-TW" dirty="0" smtClean="0"/>
              <a:t>Do you support to define 11ax BSS load content described on page 10</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8</a:t>
            </a:r>
            <a:endParaRPr lang="zh-TW" altLang="en-US" dirty="0"/>
          </a:p>
        </p:txBody>
      </p:sp>
      <p:sp>
        <p:nvSpPr>
          <p:cNvPr id="8" name="Content Placeholder 7"/>
          <p:cNvSpPr>
            <a:spLocks noGrp="1"/>
          </p:cNvSpPr>
          <p:nvPr>
            <p:ph idx="1"/>
          </p:nvPr>
        </p:nvSpPr>
        <p:spPr/>
        <p:txBody>
          <a:bodyPr/>
          <a:lstStyle/>
          <a:p>
            <a:r>
              <a:rPr lang="en-US" altLang="zh-TW" dirty="0" smtClean="0"/>
              <a:t>Which format do you prefer to carry the 11ax BSS load content</a:t>
            </a:r>
          </a:p>
          <a:p>
            <a:pPr lvl="1"/>
            <a:r>
              <a:rPr lang="en-US" altLang="zh-TW" dirty="0" smtClean="0"/>
              <a:t>New information element</a:t>
            </a:r>
          </a:p>
          <a:p>
            <a:pPr lvl="1"/>
            <a:r>
              <a:rPr lang="en-US" altLang="zh-TW" dirty="0" smtClean="0"/>
              <a:t>Extension of the legacy BSS load element</a:t>
            </a:r>
          </a:p>
          <a:p>
            <a:pPr lvl="1">
              <a:buNone/>
            </a:pPr>
            <a:endParaRPr lang="en-US" altLang="zh-TW"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11ax D1.0 CID of BSS Load</a:t>
            </a:r>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a:t>
            </a:fld>
            <a:endParaRPr lang="en-US"/>
          </a:p>
        </p:txBody>
      </p:sp>
      <p:graphicFrame>
        <p:nvGraphicFramePr>
          <p:cNvPr id="11" name="Table 10"/>
          <p:cNvGraphicFramePr>
            <a:graphicFrameLocks noGrp="1"/>
          </p:cNvGraphicFramePr>
          <p:nvPr/>
        </p:nvGraphicFramePr>
        <p:xfrm>
          <a:off x="1371600" y="1828800"/>
          <a:ext cx="6477000" cy="4368799"/>
        </p:xfrm>
        <a:graphic>
          <a:graphicData uri="http://schemas.openxmlformats.org/drawingml/2006/table">
            <a:tbl>
              <a:tblPr/>
              <a:tblGrid>
                <a:gridCol w="453365"/>
                <a:gridCol w="905054"/>
                <a:gridCol w="527947"/>
                <a:gridCol w="829632"/>
                <a:gridCol w="2409287"/>
                <a:gridCol w="1351715"/>
              </a:tblGrid>
              <a:tr h="208570">
                <a:tc>
                  <a:txBody>
                    <a:bodyPr/>
                    <a:lstStyle/>
                    <a:p>
                      <a:pPr algn="ctr">
                        <a:spcAft>
                          <a:spcPts val="0"/>
                        </a:spcAft>
                      </a:pPr>
                      <a:r>
                        <a:rPr lang="en-GB" sz="1000" b="1" dirty="0">
                          <a:latin typeface="Times New Roman"/>
                          <a:ea typeface="Malgun Gothic"/>
                        </a:rPr>
                        <a:t>CID</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Commenter</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P.L</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Clause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Comment</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Proposed Change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3014">
                <a:tc>
                  <a:txBody>
                    <a:bodyPr/>
                    <a:lstStyle/>
                    <a:p>
                      <a:pPr algn="r">
                        <a:spcAft>
                          <a:spcPts val="0"/>
                        </a:spcAft>
                      </a:pPr>
                      <a:r>
                        <a:rPr lang="en-GB" sz="1050">
                          <a:latin typeface="Arial"/>
                          <a:ea typeface="新細明體"/>
                        </a:rPr>
                        <a:t>5917</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James Yee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Calibri"/>
                          <a:ea typeface="新細明體"/>
                          <a:cs typeface="Arial"/>
                        </a:rPr>
                        <a:t>67.01</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9.4.2.139</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With the introduction of new features such as OFDMA and UL MU MIMO, the existing BSS load elements (9.4.2.160 &amp; 9.4.2.28), which address STA numbers, primary/secondary channel busy condition and DL MU-MIMO underutilization (11ac) are not sufficient for addressing the BSS load status in a 11ax BSS. A further enhanced BSS Load element needs to be defined.</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Add a new information element to define 11ax BSS Load. The new IE shall address utilization status of OFDMA as well as UL/DL MU MIMO, as well as provisions to allow future extensions.</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7215">
                <a:tc>
                  <a:txBody>
                    <a:bodyPr/>
                    <a:lstStyle/>
                    <a:p>
                      <a:pPr>
                        <a:spcAft>
                          <a:spcPts val="0"/>
                        </a:spcAft>
                      </a:pPr>
                      <a:r>
                        <a:rPr lang="en-GB" sz="1050">
                          <a:latin typeface="Arial"/>
                          <a:ea typeface="新細明體"/>
                        </a:rPr>
                        <a:t>8165</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Ming Gan</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Calibri"/>
                          <a:ea typeface="新細明體"/>
                          <a:cs typeface="Arial"/>
                        </a:rPr>
                        <a:t>67.01</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9.4.</a:t>
                      </a:r>
                      <a:r>
                        <a:rPr lang="en-GB" sz="1050">
                          <a:latin typeface="Arial"/>
                          <a:ea typeface="新細明體"/>
                        </a:rPr>
                        <a:t>2</a:t>
                      </a:r>
                      <a:r>
                        <a:rPr lang="en-GB" sz="1050">
                          <a:latin typeface="Arial"/>
                          <a:ea typeface="Malgun Gothic"/>
                        </a:rPr>
                        <a:t>.</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BSS load element provides the channel utilization such that the unassociated STA can choose the proper AP┤+ε and extended BSS load element further provides the the spatial stream underutilization given the busy channel such that unassociated STA  with MU-MIMO capability can choose the proper AP. Now 11ax introduce a OFDMA, there is the probability of frequence underutilization given the busy channel.</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dirty="0">
                          <a:latin typeface="Arial"/>
                          <a:ea typeface="Malgun Gothic"/>
                        </a:rPr>
                        <a:t>Define a HE BSS load element considering frequency utilization such to help </a:t>
                      </a:r>
                      <a:r>
                        <a:rPr lang="en-GB" sz="1050" dirty="0" err="1">
                          <a:latin typeface="Arial"/>
                          <a:ea typeface="Malgun Gothic"/>
                        </a:rPr>
                        <a:t>unassociated</a:t>
                      </a:r>
                      <a:r>
                        <a:rPr lang="en-GB" sz="1050" dirty="0">
                          <a:latin typeface="Arial"/>
                          <a:ea typeface="Malgun Gothic"/>
                        </a:rPr>
                        <a:t> STA to choose a best AP</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3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References</a:t>
            </a:r>
            <a:endParaRPr lang="zh-TW" altLang="en-US" dirty="0"/>
          </a:p>
        </p:txBody>
      </p:sp>
      <p:sp>
        <p:nvSpPr>
          <p:cNvPr id="8" name="Content Placeholder 7"/>
          <p:cNvSpPr>
            <a:spLocks noGrp="1"/>
          </p:cNvSpPr>
          <p:nvPr>
            <p:ph idx="1"/>
          </p:nvPr>
        </p:nvSpPr>
        <p:spPr/>
        <p:txBody>
          <a:bodyPr/>
          <a:lstStyle/>
          <a:p>
            <a:pPr marL="457200" indent="-457200">
              <a:buFont typeface="+mj-lt"/>
              <a:buAutoNum type="arabicPeriod"/>
            </a:pPr>
            <a:r>
              <a:rPr lang="en-US" altLang="zh-TW" dirty="0" smtClean="0"/>
              <a:t>P802.11 2016</a:t>
            </a:r>
          </a:p>
          <a:p>
            <a:endParaRPr lang="zh-TW" altLang="en-US"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20</a:t>
            </a:fld>
            <a:endParaRPr lang="en-US"/>
          </a:p>
        </p:txBody>
      </p:sp>
      <p:sp>
        <p:nvSpPr>
          <p:cNvPr id="9" name="Date Placeholder 3"/>
          <p:cNvSpPr>
            <a:spLocks noGrp="1"/>
          </p:cNvSpPr>
          <p:nvPr>
            <p:ph type="dt" sz="quarter" idx="10"/>
          </p:nvPr>
        </p:nvSpPr>
        <p:spPr>
          <a:xfrm>
            <a:off x="696913" y="332601"/>
            <a:ext cx="1182055" cy="276999"/>
          </a:xfrm>
        </p:spPr>
        <p:txBody>
          <a:bodyPr/>
          <a:lstStyle/>
          <a:p>
            <a:pPr>
              <a:defRPr/>
            </a:pPr>
            <a:r>
              <a:rPr lang="en-US" altLang="zh-TW" dirty="0" smtClean="0"/>
              <a:t>March 2017</a:t>
            </a:r>
            <a:endParaRPr lang="en-US" altLang="zh-TW"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Underutilization Percentage RU Weights</a:t>
            </a:r>
            <a:endParaRPr lang="zh-TW" altLang="en-US" dirty="0"/>
          </a:p>
        </p:txBody>
      </p:sp>
      <p:sp>
        <p:nvSpPr>
          <p:cNvPr id="8" name="Content Placeholder 7"/>
          <p:cNvSpPr>
            <a:spLocks noGrp="1"/>
          </p:cNvSpPr>
          <p:nvPr>
            <p:ph idx="1"/>
          </p:nvPr>
        </p:nvSpPr>
        <p:spPr/>
        <p:txBody>
          <a:bodyPr/>
          <a:lstStyle/>
          <a:p>
            <a:r>
              <a:rPr lang="en-US" altLang="zh-TW" dirty="0" smtClean="0"/>
              <a:t>RU weights example of report per 20 MHz BW</a:t>
            </a:r>
          </a:p>
          <a:p>
            <a:pPr lvl="1"/>
            <a:r>
              <a:rPr lang="en-US" altLang="zh-TW" dirty="0" smtClean="0"/>
              <a:t>RU26: 1/9</a:t>
            </a:r>
          </a:p>
          <a:p>
            <a:pPr lvl="1"/>
            <a:r>
              <a:rPr lang="en-US" altLang="zh-TW" dirty="0" smtClean="0"/>
              <a:t>RU52: 2/9</a:t>
            </a:r>
          </a:p>
          <a:p>
            <a:pPr lvl="1"/>
            <a:r>
              <a:rPr lang="en-US" altLang="zh-TW" dirty="0" smtClean="0"/>
              <a:t>RU106: 4/9</a:t>
            </a:r>
          </a:p>
          <a:p>
            <a:pPr lvl="1"/>
            <a:r>
              <a:rPr lang="en-US" altLang="zh-TW" dirty="0" smtClean="0"/>
              <a:t>RU242: 9/9</a:t>
            </a:r>
          </a:p>
          <a:p>
            <a:pPr lvl="1"/>
            <a:r>
              <a:rPr lang="en-US" altLang="zh-TW" dirty="0" smtClean="0"/>
              <a:t>RU484: 9/9 (half on the target 20MHz)</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MU UL/DL Time Definitions</a:t>
            </a:r>
            <a:endParaRPr lang="zh-TW" altLang="en-US" dirty="0"/>
          </a:p>
        </p:txBody>
      </p:sp>
      <p:sp>
        <p:nvSpPr>
          <p:cNvPr id="8" name="Content Placeholder 7"/>
          <p:cNvSpPr>
            <a:spLocks noGrp="1"/>
          </p:cNvSpPr>
          <p:nvPr>
            <p:ph idx="1"/>
          </p:nvPr>
        </p:nvSpPr>
        <p:spPr/>
        <p:txBody>
          <a:bodyPr/>
          <a:lstStyle/>
          <a:p>
            <a:r>
              <a:rPr lang="en-US" altLang="zh-TW" dirty="0" smtClean="0"/>
              <a:t>UL MU by TF</a:t>
            </a:r>
          </a:p>
          <a:p>
            <a:endParaRPr lang="en-US" altLang="zh-TW" dirty="0" smtClean="0"/>
          </a:p>
          <a:p>
            <a:endParaRPr lang="en-US" altLang="zh-TW" dirty="0" smtClean="0"/>
          </a:p>
          <a:p>
            <a:r>
              <a:rPr lang="en-US" altLang="zh-TW" dirty="0" smtClean="0"/>
              <a:t>DL MU</a:t>
            </a:r>
          </a:p>
          <a:p>
            <a:endParaRPr lang="en-US" altLang="zh-TW" dirty="0" smtClean="0"/>
          </a:p>
          <a:p>
            <a:endParaRPr lang="en-US" altLang="zh-TW" dirty="0" smtClean="0"/>
          </a:p>
          <a:p>
            <a:r>
              <a:rPr lang="en-US" altLang="zh-TW" dirty="0" smtClean="0"/>
              <a:t>Cascaded MU</a:t>
            </a:r>
          </a:p>
          <a:p>
            <a:endParaRPr lang="en-US" altLang="zh-TW"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23</a:t>
            </a:fld>
            <a:endParaRPr lang="en-US"/>
          </a:p>
        </p:txBody>
      </p:sp>
      <p:pic>
        <p:nvPicPr>
          <p:cNvPr id="9" name="Picture 2"/>
          <p:cNvPicPr>
            <a:picLocks noChangeAspect="1" noChangeArrowheads="1"/>
          </p:cNvPicPr>
          <p:nvPr/>
        </p:nvPicPr>
        <p:blipFill>
          <a:blip r:embed="rId2" cstate="print"/>
          <a:srcRect/>
          <a:stretch>
            <a:fillRect/>
          </a:stretch>
        </p:blipFill>
        <p:spPr bwMode="auto">
          <a:xfrm>
            <a:off x="3276600" y="1981200"/>
            <a:ext cx="3311790" cy="1000436"/>
          </a:xfrm>
          <a:prstGeom prst="rect">
            <a:avLst/>
          </a:prstGeom>
          <a:noFill/>
          <a:ln w="9525">
            <a:noFill/>
            <a:miter lim="800000"/>
            <a:headEnd/>
            <a:tailEnd/>
          </a:ln>
        </p:spPr>
      </p:pic>
      <p:pic>
        <p:nvPicPr>
          <p:cNvPr id="10" name="Picture 4"/>
          <p:cNvPicPr>
            <a:picLocks noChangeAspect="1" noChangeArrowheads="1"/>
          </p:cNvPicPr>
          <p:nvPr/>
        </p:nvPicPr>
        <p:blipFill>
          <a:blip r:embed="rId3" cstate="print"/>
          <a:srcRect/>
          <a:stretch>
            <a:fillRect/>
          </a:stretch>
        </p:blipFill>
        <p:spPr bwMode="auto">
          <a:xfrm>
            <a:off x="3276600" y="4953000"/>
            <a:ext cx="4505415" cy="1000436"/>
          </a:xfrm>
          <a:prstGeom prst="rect">
            <a:avLst/>
          </a:prstGeom>
          <a:noFill/>
          <a:ln w="9525">
            <a:noFill/>
            <a:miter lim="800000"/>
            <a:headEnd/>
            <a:tailEnd/>
          </a:ln>
        </p:spPr>
      </p:pic>
      <p:pic>
        <p:nvPicPr>
          <p:cNvPr id="11" name="Picture 2"/>
          <p:cNvPicPr>
            <a:picLocks noChangeAspect="1" noChangeArrowheads="1"/>
          </p:cNvPicPr>
          <p:nvPr/>
        </p:nvPicPr>
        <p:blipFill>
          <a:blip r:embed="rId4" cstate="print"/>
          <a:srcRect/>
          <a:stretch>
            <a:fillRect/>
          </a:stretch>
        </p:blipFill>
        <p:spPr bwMode="auto">
          <a:xfrm>
            <a:off x="3276600" y="3429000"/>
            <a:ext cx="3311790" cy="1000436"/>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Legacy BSS Load IEs</a:t>
            </a:r>
            <a:endParaRPr lang="zh-TW" altLang="en-US" dirty="0"/>
          </a:p>
        </p:txBody>
      </p:sp>
      <p:sp>
        <p:nvSpPr>
          <p:cNvPr id="8" name="Content Placeholder 7"/>
          <p:cNvSpPr>
            <a:spLocks noGrp="1"/>
          </p:cNvSpPr>
          <p:nvPr>
            <p:ph idx="1"/>
          </p:nvPr>
        </p:nvSpPr>
        <p:spPr/>
        <p:txBody>
          <a:bodyPr/>
          <a:lstStyle/>
          <a:p>
            <a:r>
              <a:rPr lang="en-US" altLang="zh-TW" dirty="0" smtClean="0"/>
              <a:t>BSS load element</a:t>
            </a:r>
          </a:p>
          <a:p>
            <a:endParaRPr lang="en-US" altLang="zh-TW" dirty="0" smtClean="0"/>
          </a:p>
          <a:p>
            <a:endParaRPr lang="en-US" altLang="zh-TW" dirty="0" smtClean="0"/>
          </a:p>
          <a:p>
            <a:endParaRPr lang="en-US" altLang="zh-TW" dirty="0" smtClean="0"/>
          </a:p>
          <a:p>
            <a:endParaRPr lang="en-US" altLang="zh-TW" dirty="0" smtClean="0"/>
          </a:p>
          <a:p>
            <a:r>
              <a:rPr lang="en-US" altLang="zh-TW" dirty="0" smtClean="0"/>
              <a:t>Extended BSS load element</a:t>
            </a:r>
            <a:endParaRPr lang="zh-TW" altLang="en-US"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24</a:t>
            </a:fld>
            <a:endParaRPr lang="en-US"/>
          </a:p>
        </p:txBody>
      </p:sp>
      <p:pic>
        <p:nvPicPr>
          <p:cNvPr id="9" name="Picture 2"/>
          <p:cNvPicPr>
            <a:picLocks noChangeAspect="1" noChangeArrowheads="1"/>
          </p:cNvPicPr>
          <p:nvPr/>
        </p:nvPicPr>
        <p:blipFill>
          <a:blip r:embed="rId2" cstate="print"/>
          <a:srcRect/>
          <a:stretch>
            <a:fillRect/>
          </a:stretch>
        </p:blipFill>
        <p:spPr bwMode="auto">
          <a:xfrm>
            <a:off x="762000" y="2286000"/>
            <a:ext cx="7786687" cy="1500187"/>
          </a:xfrm>
          <a:prstGeom prst="rect">
            <a:avLst/>
          </a:prstGeom>
          <a:noFill/>
          <a:ln w="9525">
            <a:noFill/>
            <a:miter lim="800000"/>
            <a:headEnd/>
            <a:tailEnd/>
          </a:ln>
        </p:spPr>
      </p:pic>
      <p:pic>
        <p:nvPicPr>
          <p:cNvPr id="10" name="Picture 4"/>
          <p:cNvPicPr>
            <a:picLocks noChangeAspect="1" noChangeArrowheads="1"/>
          </p:cNvPicPr>
          <p:nvPr/>
        </p:nvPicPr>
        <p:blipFill>
          <a:blip r:embed="rId3" cstate="print"/>
          <a:srcRect/>
          <a:stretch>
            <a:fillRect/>
          </a:stretch>
        </p:blipFill>
        <p:spPr bwMode="auto">
          <a:xfrm>
            <a:off x="609600" y="4495800"/>
            <a:ext cx="8334375" cy="180975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dot11ChannelUtilizationBeaconIntervals</a:t>
            </a:r>
            <a:endParaRPr lang="zh-TW" altLang="en-US" dirty="0"/>
          </a:p>
        </p:txBody>
      </p:sp>
      <p:sp>
        <p:nvSpPr>
          <p:cNvPr id="8" name="Content Placeholder 7"/>
          <p:cNvSpPr>
            <a:spLocks noGrp="1"/>
          </p:cNvSpPr>
          <p:nvPr>
            <p:ph idx="1"/>
          </p:nvPr>
        </p:nvSpPr>
        <p:spPr/>
        <p:txBody>
          <a:bodyPr/>
          <a:lstStyle/>
          <a:p>
            <a:r>
              <a:rPr lang="en-US" altLang="zh-TW" dirty="0" smtClean="0"/>
              <a:t>dot11ChannelUtilizationBeaconIntervals (50 beacon intervals default)</a:t>
            </a:r>
          </a:p>
          <a:p>
            <a:pPr lvl="1"/>
            <a:r>
              <a:rPr lang="en-US" altLang="zh-TW" dirty="0" smtClean="0"/>
              <a:t>May not transmitted by the AP</a:t>
            </a:r>
          </a:p>
          <a:p>
            <a:pPr lvl="1"/>
            <a:r>
              <a:rPr lang="en-US" altLang="zh-TW" dirty="0" smtClean="0"/>
              <a:t>Currently defined in Annex C</a:t>
            </a:r>
            <a:endParaRPr lang="zh-TW" altLang="en-US"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25</a:t>
            </a:fld>
            <a:endParaRPr lang="en-US"/>
          </a:p>
        </p:txBody>
      </p:sp>
      <p:pic>
        <p:nvPicPr>
          <p:cNvPr id="9" name="Picture 2"/>
          <p:cNvPicPr>
            <a:picLocks noChangeAspect="1" noChangeArrowheads="1"/>
          </p:cNvPicPr>
          <p:nvPr/>
        </p:nvPicPr>
        <p:blipFill>
          <a:blip r:embed="rId2" cstate="print"/>
          <a:srcRect/>
          <a:stretch>
            <a:fillRect/>
          </a:stretch>
        </p:blipFill>
        <p:spPr bwMode="auto">
          <a:xfrm>
            <a:off x="457200" y="3505200"/>
            <a:ext cx="8294687" cy="27146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Summary</a:t>
            </a:r>
            <a:endParaRPr lang="zh-TW" altLang="en-US" dirty="0"/>
          </a:p>
        </p:txBody>
      </p:sp>
      <p:sp>
        <p:nvSpPr>
          <p:cNvPr id="8" name="Content Placeholder 7"/>
          <p:cNvSpPr>
            <a:spLocks noGrp="1"/>
          </p:cNvSpPr>
          <p:nvPr>
            <p:ph idx="1"/>
          </p:nvPr>
        </p:nvSpPr>
        <p:spPr>
          <a:xfrm>
            <a:off x="685800" y="1524000"/>
            <a:ext cx="7772400" cy="4724400"/>
          </a:xfrm>
        </p:spPr>
        <p:txBody>
          <a:bodyPr>
            <a:normAutofit fontScale="92500"/>
          </a:bodyPr>
          <a:lstStyle/>
          <a:p>
            <a:r>
              <a:rPr lang="en-US" altLang="zh-TW" dirty="0" smtClean="0"/>
              <a:t>802.11 defines two BSS load information elements[1] containing </a:t>
            </a:r>
          </a:p>
          <a:p>
            <a:pPr lvl="1"/>
            <a:r>
              <a:rPr lang="en-US" altLang="zh-TW" dirty="0" smtClean="0"/>
              <a:t>information of current STA population and traffic level in the BSS (BSS load element)</a:t>
            </a:r>
          </a:p>
          <a:p>
            <a:pPr lvl="1"/>
            <a:r>
              <a:rPr lang="en-US" altLang="zh-TW" dirty="0" smtClean="0"/>
              <a:t>information of MIMO spatial stream underutilization and bandwidth utilization (Extended BSS load element)</a:t>
            </a:r>
          </a:p>
          <a:p>
            <a:r>
              <a:rPr lang="en-US" altLang="zh-TW" dirty="0" smtClean="0"/>
              <a:t>11ax introduces MU of OFDMA and UL MIMO, but current BSS load IEs cannot reflect true loading of 11ax HE BSSs</a:t>
            </a:r>
          </a:p>
          <a:p>
            <a:r>
              <a:rPr lang="en-US" altLang="zh-TW" dirty="0" smtClean="0"/>
              <a:t>In this presentation, we propose defining new information element contents for conveying HE BSS load information. These contents can be carried either in a new element or in the extension of the legacy BSS load element.</a:t>
            </a:r>
          </a:p>
          <a:p>
            <a:pPr lvl="1"/>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3</a:t>
            </a:fld>
            <a:endParaRPr lang="en-US"/>
          </a:p>
        </p:txBody>
      </p:sp>
      <p:sp>
        <p:nvSpPr>
          <p:cNvPr id="10" name="Date Placeholder 3"/>
          <p:cNvSpPr>
            <a:spLocks noGrp="1"/>
          </p:cNvSpPr>
          <p:nvPr>
            <p:ph type="dt" sz="quarter" idx="10"/>
          </p:nvPr>
        </p:nvSpPr>
        <p:spPr>
          <a:xfrm>
            <a:off x="696913" y="332601"/>
            <a:ext cx="1182055" cy="276999"/>
          </a:xfrm>
        </p:spPr>
        <p:txBody>
          <a:bodyPr/>
          <a:lstStyle/>
          <a:p>
            <a:pPr>
              <a:defRPr/>
            </a:pPr>
            <a:r>
              <a:rPr lang="en-US" altLang="zh-TW" dirty="0" smtClean="0"/>
              <a:t>March 2017</a:t>
            </a:r>
            <a:endParaRPr lang="en-US" altLang="zh-TW"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11ax MU BSS Load</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r>
              <a:rPr lang="en-US" altLang="zh-TW" dirty="0" smtClean="0"/>
              <a:t>Propose to define IE contents containing three categories of information</a:t>
            </a:r>
          </a:p>
          <a:p>
            <a:pPr marL="914400" lvl="1" indent="-457200">
              <a:buFont typeface="+mj-lt"/>
              <a:buAutoNum type="arabicPeriod"/>
            </a:pPr>
            <a:r>
              <a:rPr lang="en-US" altLang="zh-TW" dirty="0" smtClean="0"/>
              <a:t>11ax MU capable STA count and active STA counts</a:t>
            </a:r>
          </a:p>
          <a:p>
            <a:pPr marL="914400" lvl="1" indent="-457200">
              <a:buFont typeface="+mj-lt"/>
              <a:buAutoNum type="arabicPeriod"/>
            </a:pPr>
            <a:r>
              <a:rPr lang="en-US" altLang="zh-TW" smtClean="0"/>
              <a:t>TXOP time </a:t>
            </a:r>
            <a:r>
              <a:rPr lang="en-US" altLang="zh-TW" dirty="0" smtClean="0"/>
              <a:t>percentages over an observation period </a:t>
            </a:r>
          </a:p>
          <a:p>
            <a:pPr marL="914400" lvl="1" indent="-457200">
              <a:buFont typeface="+mj-lt"/>
              <a:buAutoNum type="arabicPeriod"/>
            </a:pPr>
            <a:r>
              <a:rPr lang="en-US" altLang="zh-TW" dirty="0" smtClean="0"/>
              <a:t>Load Report: Underutilization rate of MU TXOP to reflect potential capacity of an 11ax BSS</a:t>
            </a:r>
          </a:p>
          <a:p>
            <a:pPr lvl="1"/>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4</a:t>
            </a:fld>
            <a:endParaRPr lang="en-US"/>
          </a:p>
        </p:txBody>
      </p:sp>
      <p:sp>
        <p:nvSpPr>
          <p:cNvPr id="10" name="Date Placeholder 3"/>
          <p:cNvSpPr>
            <a:spLocks noGrp="1"/>
          </p:cNvSpPr>
          <p:nvPr>
            <p:ph type="dt" sz="quarter" idx="10"/>
          </p:nvPr>
        </p:nvSpPr>
        <p:spPr>
          <a:xfrm>
            <a:off x="696913" y="332601"/>
            <a:ext cx="1182055" cy="276999"/>
          </a:xfrm>
        </p:spPr>
        <p:txBody>
          <a:bodyPr/>
          <a:lstStyle/>
          <a:p>
            <a:pPr>
              <a:defRPr/>
            </a:pPr>
            <a:r>
              <a:rPr lang="en-US" altLang="zh-TW" dirty="0" smtClean="0"/>
              <a:t>March 2017</a:t>
            </a:r>
            <a:endParaRPr lang="en-US" altLang="zh-TW"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11ax MU BSS Load Element Contents(1/4)</a:t>
            </a:r>
            <a:endParaRPr lang="zh-TW" altLang="en-US" dirty="0"/>
          </a:p>
        </p:txBody>
      </p:sp>
      <p:sp>
        <p:nvSpPr>
          <p:cNvPr id="8" name="Content Placeholder 7"/>
          <p:cNvSpPr>
            <a:spLocks noGrp="1"/>
          </p:cNvSpPr>
          <p:nvPr>
            <p:ph idx="1"/>
          </p:nvPr>
        </p:nvSpPr>
        <p:spPr>
          <a:xfrm>
            <a:off x="685800" y="1524000"/>
            <a:ext cx="7772400" cy="4724400"/>
          </a:xfrm>
        </p:spPr>
        <p:txBody>
          <a:bodyPr>
            <a:normAutofit lnSpcReduction="10000"/>
          </a:bodyPr>
          <a:lstStyle/>
          <a:p>
            <a:pPr marL="457200" indent="-457200">
              <a:buFont typeface="+mj-lt"/>
              <a:buAutoNum type="arabicPeriod"/>
            </a:pPr>
            <a:r>
              <a:rPr lang="en-US" altLang="zh-TW" i="1" dirty="0" smtClean="0">
                <a:solidFill>
                  <a:srgbClr val="0000FF"/>
                </a:solidFill>
              </a:rPr>
              <a:t>STA count</a:t>
            </a:r>
          </a:p>
          <a:p>
            <a:r>
              <a:rPr lang="en-US" altLang="zh-TW" dirty="0" smtClean="0"/>
              <a:t>Total number of MU capable STAs</a:t>
            </a:r>
          </a:p>
          <a:p>
            <a:pPr lvl="1"/>
            <a:r>
              <a:rPr lang="en-US" altLang="zh-TW" dirty="0" smtClean="0"/>
              <a:t>MU includes MU MIMO and OFDMA</a:t>
            </a:r>
          </a:p>
          <a:p>
            <a:pPr lvl="1"/>
            <a:r>
              <a:rPr lang="en-US" altLang="zh-TW" dirty="0" smtClean="0"/>
              <a:t>Let STAs know how many MU competitors are within the BSS</a:t>
            </a:r>
          </a:p>
          <a:p>
            <a:r>
              <a:rPr lang="en-US" altLang="zh-TW" dirty="0" smtClean="0"/>
              <a:t>Active STA counts</a:t>
            </a:r>
          </a:p>
          <a:p>
            <a:pPr lvl="1"/>
            <a:r>
              <a:rPr lang="en-US" altLang="zh-TW" dirty="0" smtClean="0"/>
              <a:t>Some associated STA may not be active for a long time</a:t>
            </a:r>
          </a:p>
          <a:p>
            <a:pPr lvl="1"/>
            <a:r>
              <a:rPr lang="en-US" altLang="zh-TW" dirty="0" smtClean="0"/>
              <a:t>AP can monitor STA’s activities during an observation period</a:t>
            </a:r>
          </a:p>
          <a:p>
            <a:pPr lvl="2"/>
            <a:r>
              <a:rPr lang="en-US" altLang="zh-TW" dirty="0" smtClean="0"/>
              <a:t>Propose to define independent observation periods  in units of beacon intervals</a:t>
            </a:r>
          </a:p>
          <a:p>
            <a:pPr lvl="1"/>
            <a:r>
              <a:rPr lang="en-US" altLang="zh-TW" dirty="0" smtClean="0"/>
              <a:t>An active STA:  if the AP receives any MPDU from that STA during the observation period. </a:t>
            </a:r>
          </a:p>
          <a:p>
            <a:pPr lvl="1"/>
            <a:r>
              <a:rPr lang="en-US" altLang="zh-TW" dirty="0" smtClean="0"/>
              <a:t>Two active STA counts are proposed.</a:t>
            </a:r>
          </a:p>
          <a:p>
            <a:pPr lvl="2"/>
            <a:r>
              <a:rPr lang="en-US" altLang="zh-TW" dirty="0" smtClean="0"/>
              <a:t>Active STA count</a:t>
            </a:r>
          </a:p>
          <a:p>
            <a:pPr lvl="2"/>
            <a:r>
              <a:rPr lang="en-US" altLang="zh-TW" dirty="0" smtClean="0"/>
              <a:t>Active MU capable STA count</a:t>
            </a:r>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5</a:t>
            </a:fld>
            <a:endParaRPr lang="en-US"/>
          </a:p>
        </p:txBody>
      </p:sp>
      <p:sp>
        <p:nvSpPr>
          <p:cNvPr id="10" name="Date Placeholder 3"/>
          <p:cNvSpPr>
            <a:spLocks noGrp="1"/>
          </p:cNvSpPr>
          <p:nvPr>
            <p:ph type="dt" sz="quarter" idx="10"/>
          </p:nvPr>
        </p:nvSpPr>
        <p:spPr>
          <a:xfrm>
            <a:off x="696913" y="332601"/>
            <a:ext cx="1182055" cy="276999"/>
          </a:xfrm>
        </p:spPr>
        <p:txBody>
          <a:bodyPr/>
          <a:lstStyle/>
          <a:p>
            <a:pPr>
              <a:defRPr/>
            </a:pPr>
            <a:r>
              <a:rPr lang="en-US" altLang="zh-TW" dirty="0" smtClean="0"/>
              <a:t>March 2017</a:t>
            </a:r>
            <a:endParaRPr lang="en-US" altLang="zh-TW"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11ax MU BSS Load Element Contents(2/4)</a:t>
            </a:r>
            <a:endParaRPr lang="zh-TW" altLang="en-US" dirty="0"/>
          </a:p>
        </p:txBody>
      </p:sp>
      <p:sp>
        <p:nvSpPr>
          <p:cNvPr id="8" name="Content Placeholder 7"/>
          <p:cNvSpPr>
            <a:spLocks noGrp="1"/>
          </p:cNvSpPr>
          <p:nvPr>
            <p:ph idx="1"/>
          </p:nvPr>
        </p:nvSpPr>
        <p:spPr/>
        <p:txBody>
          <a:bodyPr/>
          <a:lstStyle/>
          <a:p>
            <a:r>
              <a:rPr lang="en-US" altLang="zh-TW" dirty="0" smtClean="0"/>
              <a:t>Usage Example:</a:t>
            </a:r>
          </a:p>
          <a:p>
            <a:pPr lvl="1"/>
            <a:r>
              <a:rPr lang="en-US" altLang="zh-TW" dirty="0" smtClean="0"/>
              <a:t>Example: HE BSS1 has 100 active STAs with 5 active MU capable STAs, and HE BSS2 has 100 active STAs with 95 active MU capable STAs. An unassociated HE STA may choose HE BSS2 for more transmit and receive opportunities</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6</a:t>
            </a:fld>
            <a:endParaRPr lang="en-US"/>
          </a:p>
        </p:txBody>
      </p:sp>
      <p:pic>
        <p:nvPicPr>
          <p:cNvPr id="9" name="Picture 1"/>
          <p:cNvPicPr>
            <a:picLocks noChangeAspect="1" noChangeArrowheads="1"/>
          </p:cNvPicPr>
          <p:nvPr/>
        </p:nvPicPr>
        <p:blipFill>
          <a:blip r:embed="rId2" cstate="print"/>
          <a:srcRect/>
          <a:stretch>
            <a:fillRect/>
          </a:stretch>
        </p:blipFill>
        <p:spPr bwMode="auto">
          <a:xfrm>
            <a:off x="3733800" y="3657600"/>
            <a:ext cx="4604084"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11ax MU BSS Load Element Contents(3/4)</a:t>
            </a:r>
            <a:endParaRPr lang="zh-TW" altLang="en-US" dirty="0"/>
          </a:p>
        </p:txBody>
      </p:sp>
      <p:sp>
        <p:nvSpPr>
          <p:cNvPr id="8" name="Content Placeholder 7"/>
          <p:cNvSpPr>
            <a:spLocks noGrp="1"/>
          </p:cNvSpPr>
          <p:nvPr>
            <p:ph idx="1"/>
          </p:nvPr>
        </p:nvSpPr>
        <p:spPr>
          <a:xfrm>
            <a:off x="685800" y="1676400"/>
            <a:ext cx="7772400" cy="4191000"/>
          </a:xfrm>
        </p:spPr>
        <p:txBody>
          <a:bodyPr/>
          <a:lstStyle/>
          <a:p>
            <a:pPr marL="457200" indent="-457200">
              <a:buNone/>
            </a:pPr>
            <a:r>
              <a:rPr lang="en-US" altLang="zh-TW" i="1" dirty="0" smtClean="0">
                <a:solidFill>
                  <a:srgbClr val="0000FF"/>
                </a:solidFill>
              </a:rPr>
              <a:t>2. MU/SU TXOPs Time percentages</a:t>
            </a:r>
            <a:endParaRPr lang="en-US" altLang="zh-TW" dirty="0" smtClean="0"/>
          </a:p>
          <a:p>
            <a:pPr lvl="1"/>
            <a:r>
              <a:rPr lang="en-US" altLang="zh-TW" dirty="0" smtClean="0"/>
              <a:t>Let STAs know the traffic trend of TXOPs during the observation period. STA may have specific UL/DL requirements. The report includes</a:t>
            </a:r>
          </a:p>
          <a:p>
            <a:pPr lvl="2"/>
            <a:r>
              <a:rPr lang="en-US" altLang="zh-TW" dirty="0" smtClean="0"/>
              <a:t>Observation period in units of beacon intervals: the time interval AP making the measurement most recently</a:t>
            </a:r>
          </a:p>
          <a:p>
            <a:pPr lvl="2"/>
            <a:r>
              <a:rPr lang="en-US" altLang="zh-TW" dirty="0" smtClean="0"/>
              <a:t>MU: Report UL and DL separately</a:t>
            </a:r>
          </a:p>
          <a:p>
            <a:pPr lvl="2"/>
            <a:r>
              <a:rPr lang="en-US" altLang="zh-TW" dirty="0" smtClean="0"/>
              <a:t>SU: Report DL </a:t>
            </a:r>
          </a:p>
          <a:p>
            <a:pPr lvl="1"/>
            <a:r>
              <a:rPr lang="en-US" altLang="zh-TW" dirty="0" smtClean="0"/>
              <a:t>Usage Example: </a:t>
            </a:r>
          </a:p>
          <a:p>
            <a:pPr lvl="2"/>
            <a:r>
              <a:rPr lang="en-US" altLang="zh-TW" dirty="0" smtClean="0"/>
              <a:t>High percentage UL TXOP means heavily MU UL loaded BSS</a:t>
            </a:r>
          </a:p>
          <a:p>
            <a:pPr lvl="1"/>
            <a:r>
              <a:rPr lang="en-US" altLang="zh-TW" dirty="0" smtClean="0"/>
              <a:t>Illustration</a:t>
            </a:r>
          </a:p>
          <a:p>
            <a:endParaRPr lang="en-US" altLang="zh-TW"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7</a:t>
            </a:fld>
            <a:endParaRPr lang="en-US"/>
          </a:p>
        </p:txBody>
      </p:sp>
      <p:pic>
        <p:nvPicPr>
          <p:cNvPr id="9" name="Picture 1"/>
          <p:cNvPicPr>
            <a:picLocks noChangeAspect="1" noChangeArrowheads="1"/>
          </p:cNvPicPr>
          <p:nvPr/>
        </p:nvPicPr>
        <p:blipFill>
          <a:blip r:embed="rId2" cstate="print"/>
          <a:srcRect/>
          <a:stretch>
            <a:fillRect/>
          </a:stretch>
        </p:blipFill>
        <p:spPr bwMode="auto">
          <a:xfrm>
            <a:off x="4571999" y="5105400"/>
            <a:ext cx="4287879" cy="117938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09600"/>
            <a:ext cx="7772400" cy="762000"/>
          </a:xfrm>
        </p:spPr>
        <p:txBody>
          <a:bodyPr/>
          <a:lstStyle/>
          <a:p>
            <a:r>
              <a:rPr lang="en-US" altLang="zh-TW" dirty="0" smtClean="0"/>
              <a:t>11ax MU BSS Load Element Contents(4/4)</a:t>
            </a:r>
            <a:endParaRPr lang="zh-TW" altLang="en-US" dirty="0"/>
          </a:p>
        </p:txBody>
      </p:sp>
      <p:sp>
        <p:nvSpPr>
          <p:cNvPr id="8" name="Content Placeholder 7"/>
          <p:cNvSpPr>
            <a:spLocks noGrp="1"/>
          </p:cNvSpPr>
          <p:nvPr>
            <p:ph idx="1"/>
          </p:nvPr>
        </p:nvSpPr>
        <p:spPr>
          <a:xfrm>
            <a:off x="685800" y="1600200"/>
            <a:ext cx="7772400" cy="5029200"/>
          </a:xfrm>
        </p:spPr>
        <p:txBody>
          <a:bodyPr/>
          <a:lstStyle/>
          <a:p>
            <a:pPr marL="457200" indent="-457200">
              <a:buNone/>
            </a:pPr>
            <a:r>
              <a:rPr lang="en-US" altLang="zh-TW" i="1" dirty="0" smtClean="0">
                <a:solidFill>
                  <a:srgbClr val="0000FF"/>
                </a:solidFill>
              </a:rPr>
              <a:t>3. Load report of MU TXOPs</a:t>
            </a:r>
          </a:p>
          <a:p>
            <a:pPr lvl="1"/>
            <a:r>
              <a:rPr lang="en-US" altLang="zh-TW" dirty="0" smtClean="0"/>
              <a:t>Underutilization percentage over space &amp; frequency</a:t>
            </a:r>
          </a:p>
          <a:p>
            <a:pPr lvl="2"/>
            <a:r>
              <a:rPr lang="en-US" altLang="zh-TW" dirty="0" smtClean="0"/>
              <a:t>Information of available BW and SS</a:t>
            </a:r>
          </a:p>
          <a:p>
            <a:pPr lvl="3"/>
            <a:r>
              <a:rPr lang="en-US" altLang="zh-TW" dirty="0" smtClean="0"/>
              <a:t>Interfered and used RUs shall not be included</a:t>
            </a:r>
          </a:p>
          <a:p>
            <a:pPr lvl="2"/>
            <a:r>
              <a:rPr lang="en-US" altLang="zh-TW" dirty="0" smtClean="0"/>
              <a:t>Separate DL &amp; UL reports</a:t>
            </a:r>
          </a:p>
          <a:p>
            <a:pPr lvl="2"/>
            <a:r>
              <a:rPr lang="en-US" altLang="zh-TW" dirty="0" smtClean="0"/>
              <a:t>Report of channel BW</a:t>
            </a:r>
          </a:p>
          <a:p>
            <a:pPr lvl="2"/>
            <a:r>
              <a:rPr lang="en-US" altLang="zh-TW" dirty="0" smtClean="0"/>
              <a:t>Reports of per 20 MHz BW</a:t>
            </a:r>
          </a:p>
          <a:p>
            <a:pPr lvl="1"/>
            <a:r>
              <a:rPr lang="en-US" altLang="zh-TW" dirty="0" smtClean="0"/>
              <a:t>Underutilization percentage formula (MU DL example)</a:t>
            </a:r>
          </a:p>
          <a:p>
            <a:pPr lvl="1"/>
            <a:endParaRPr lang="en-US" altLang="zh-TW" dirty="0" smtClean="0"/>
          </a:p>
          <a:p>
            <a:pPr lvl="1"/>
            <a:endParaRPr lang="en-US" altLang="zh-TW" dirty="0" smtClean="0"/>
          </a:p>
          <a:p>
            <a:pPr lvl="1"/>
            <a:endParaRPr lang="en-US" altLang="zh-TW" dirty="0" smtClean="0"/>
          </a:p>
          <a:p>
            <a:pPr lvl="1"/>
            <a:endParaRPr lang="en-US" altLang="zh-TW" dirty="0" smtClean="0"/>
          </a:p>
          <a:p>
            <a:pPr lvl="1"/>
            <a:endParaRPr lang="en-US" altLang="zh-TW" dirty="0" smtClean="0"/>
          </a:p>
          <a:p>
            <a:endParaRPr lang="en-US" altLang="zh-TW"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8</a:t>
            </a:fld>
            <a:endParaRPr lang="en-US"/>
          </a:p>
        </p:txBody>
      </p:sp>
      <p:pic>
        <p:nvPicPr>
          <p:cNvPr id="9" name="Picture 3"/>
          <p:cNvPicPr>
            <a:picLocks noChangeAspect="1" noChangeArrowheads="1"/>
          </p:cNvPicPr>
          <p:nvPr/>
        </p:nvPicPr>
        <p:blipFill>
          <a:blip r:embed="rId3" cstate="print"/>
          <a:srcRect/>
          <a:stretch>
            <a:fillRect/>
          </a:stretch>
        </p:blipFill>
        <p:spPr bwMode="auto">
          <a:xfrm>
            <a:off x="6248400" y="2514600"/>
            <a:ext cx="2709862" cy="1649481"/>
          </a:xfrm>
          <a:prstGeom prst="rect">
            <a:avLst/>
          </a:prstGeom>
          <a:noFill/>
          <a:ln w="9525">
            <a:noFill/>
            <a:miter lim="800000"/>
            <a:headEnd/>
            <a:tailEnd/>
          </a:ln>
        </p:spPr>
      </p:pic>
      <p:sp>
        <p:nvSpPr>
          <p:cNvPr id="10" name="TextBox 9"/>
          <p:cNvSpPr txBox="1"/>
          <p:nvPr/>
        </p:nvSpPr>
        <p:spPr>
          <a:xfrm>
            <a:off x="4876800" y="5486400"/>
            <a:ext cx="4038600" cy="830997"/>
          </a:xfrm>
          <a:prstGeom prst="rect">
            <a:avLst/>
          </a:prstGeom>
          <a:solidFill>
            <a:schemeClr val="bg2">
              <a:lumMod val="40000"/>
              <a:lumOff val="60000"/>
            </a:scheme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i="1" kern="0" dirty="0" smtClean="0">
                <a:solidFill>
                  <a:sysClr val="windowText" lastClr="000000"/>
                </a:solidFill>
                <a:cs typeface="Times New Roman" pitchFamily="18" charset="0"/>
              </a:rPr>
              <a:t>N</a:t>
            </a:r>
            <a:r>
              <a:rPr lang="en-US" i="1" kern="0" baseline="-25000" dirty="0" smtClean="0">
                <a:solidFill>
                  <a:sysClr val="windowText" lastClr="000000"/>
                </a:solidFill>
                <a:cs typeface="Times New Roman" pitchFamily="18" charset="0"/>
              </a:rPr>
              <a:t>max_SS</a:t>
            </a:r>
            <a:r>
              <a:rPr lang="en-US" i="1" kern="0" dirty="0" smtClean="0">
                <a:solidFill>
                  <a:sysClr val="windowText" lastClr="000000"/>
                </a:solidFill>
                <a:cs typeface="Times New Roman" pitchFamily="18" charset="0"/>
              </a:rPr>
              <a:t>: Max supported spatial stream</a:t>
            </a:r>
            <a:endParaRPr kumimoji="0" lang="en-US" b="0" i="1"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b="0" i="1" u="none" strike="noStrike" kern="0" cap="none" spc="0" normalizeH="0" baseline="0" noProof="0" dirty="0" err="1" smtClean="0">
                <a:ln>
                  <a:noFill/>
                </a:ln>
                <a:solidFill>
                  <a:sysClr val="windowText" lastClr="000000"/>
                </a:solidFill>
                <a:effectLst/>
                <a:uLnTx/>
                <a:uFillTx/>
                <a:latin typeface="Times New Roman" pitchFamily="18" charset="0"/>
                <a:cs typeface="Times New Roman" pitchFamily="18" charset="0"/>
              </a:rPr>
              <a:t>RU</a:t>
            </a:r>
            <a:r>
              <a:rPr kumimoji="0" lang="en-US" b="0" i="1" u="none" strike="noStrike" kern="0" cap="none" spc="0" normalizeH="0" baseline="-25000" noProof="0" dirty="0" err="1" smtClean="0">
                <a:ln>
                  <a:noFill/>
                </a:ln>
                <a:solidFill>
                  <a:sysClr val="windowText" lastClr="000000"/>
                </a:solidFill>
                <a:effectLst/>
                <a:uLnTx/>
                <a:uFillTx/>
                <a:latin typeface="Times New Roman" pitchFamily="18" charset="0"/>
                <a:cs typeface="Times New Roman" pitchFamily="18" charset="0"/>
              </a:rPr>
              <a:t>Busy</a:t>
            </a:r>
            <a:r>
              <a:rPr kumimoji="0" lang="en-US" b="0" i="1"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 Occupied RU weight(Used or interfered)</a:t>
            </a:r>
          </a:p>
          <a:p>
            <a:pPr marL="0" marR="0" lvl="0" indent="0" defTabSz="914400" eaLnBrk="1" fontAlgn="auto" latinLnBrk="0" hangingPunct="1">
              <a:lnSpc>
                <a:spcPct val="100000"/>
              </a:lnSpc>
              <a:spcBef>
                <a:spcPts val="0"/>
              </a:spcBef>
              <a:spcAft>
                <a:spcPts val="0"/>
              </a:spcAft>
              <a:buClrTx/>
              <a:buSzTx/>
              <a:buFontTx/>
              <a:buNone/>
              <a:tabLst/>
              <a:defRPr/>
            </a:pPr>
            <a:r>
              <a:rPr kumimoji="0" lang="en-US" b="0" i="1"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RU</a:t>
            </a:r>
            <a:r>
              <a:rPr kumimoji="0" lang="en-US" b="0" i="1" u="none" strike="noStrike" kern="0" cap="none" spc="0" normalizeH="0" baseline="-25000" noProof="0" dirty="0" smtClean="0">
                <a:ln>
                  <a:noFill/>
                </a:ln>
                <a:solidFill>
                  <a:sysClr val="windowText" lastClr="000000"/>
                </a:solidFill>
                <a:effectLst/>
                <a:uLnTx/>
                <a:uFillTx/>
                <a:latin typeface="Times New Roman" pitchFamily="18" charset="0"/>
                <a:cs typeface="Times New Roman" pitchFamily="18" charset="0"/>
              </a:rPr>
              <a:t>max</a:t>
            </a:r>
            <a:r>
              <a:rPr kumimoji="0" lang="en-US" b="0" i="1"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 RU weight of the available BW</a:t>
            </a:r>
          </a:p>
          <a:p>
            <a:pPr marL="0" marR="0" lvl="0" indent="0" defTabSz="914400" eaLnBrk="1" fontAlgn="auto" latinLnBrk="0" hangingPunct="1">
              <a:lnSpc>
                <a:spcPct val="100000"/>
              </a:lnSpc>
              <a:spcBef>
                <a:spcPts val="0"/>
              </a:spcBef>
              <a:spcAft>
                <a:spcPts val="0"/>
              </a:spcAft>
              <a:buClrTx/>
              <a:buSzTx/>
              <a:buFontTx/>
              <a:buNone/>
              <a:tabLst/>
              <a:defRPr/>
            </a:pPr>
            <a:r>
              <a:rPr lang="en-US" i="1" kern="0" dirty="0" err="1" smtClean="0">
                <a:solidFill>
                  <a:sysClr val="windowText" lastClr="000000"/>
                </a:solidFill>
                <a:cs typeface="Times New Roman" pitchFamily="18" charset="0"/>
              </a:rPr>
              <a:t>T</a:t>
            </a:r>
            <a:r>
              <a:rPr lang="en-US" i="1" kern="0" baseline="-25000" dirty="0" err="1" smtClean="0">
                <a:solidFill>
                  <a:sysClr val="windowText" lastClr="000000"/>
                </a:solidFill>
                <a:cs typeface="Times New Roman" pitchFamily="18" charset="0"/>
              </a:rPr>
              <a:t>Busy</a:t>
            </a:r>
            <a:r>
              <a:rPr lang="en-US" i="1" kern="0" baseline="-25000" dirty="0" smtClean="0">
                <a:solidFill>
                  <a:sysClr val="windowText" lastClr="000000"/>
                </a:solidFill>
                <a:cs typeface="Times New Roman" pitchFamily="18" charset="0"/>
              </a:rPr>
              <a:t>(MUDL)</a:t>
            </a:r>
            <a:r>
              <a:rPr lang="en-US" i="1" kern="0" dirty="0" smtClean="0">
                <a:solidFill>
                  <a:sysClr val="windowText" lastClr="000000"/>
                </a:solidFill>
                <a:cs typeface="Times New Roman" pitchFamily="18" charset="0"/>
              </a:rPr>
              <a:t>: Time of busy period for MU DL (MU DL TXOP)</a:t>
            </a:r>
            <a:endParaRPr kumimoji="0" lang="en-US" b="0" i="1"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p:txBody>
      </p:sp>
      <p:graphicFrame>
        <p:nvGraphicFramePr>
          <p:cNvPr id="6146" name="Object 2"/>
          <p:cNvGraphicFramePr>
            <a:graphicFrameLocks noChangeAspect="1"/>
          </p:cNvGraphicFramePr>
          <p:nvPr/>
        </p:nvGraphicFramePr>
        <p:xfrm>
          <a:off x="533400" y="4495800"/>
          <a:ext cx="5318125" cy="985838"/>
        </p:xfrm>
        <a:graphic>
          <a:graphicData uri="http://schemas.openxmlformats.org/presentationml/2006/ole">
            <p:oleObj spid="_x0000_s6146" name="公式" r:id="rId4" imgW="4457520" imgH="82548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UL and DL Separation</a:t>
            </a:r>
            <a:endParaRPr lang="en-US" dirty="0"/>
          </a:p>
        </p:txBody>
      </p:sp>
      <p:sp>
        <p:nvSpPr>
          <p:cNvPr id="8" name="Content Placeholder 7"/>
          <p:cNvSpPr>
            <a:spLocks noGrp="1"/>
          </p:cNvSpPr>
          <p:nvPr>
            <p:ph idx="1"/>
          </p:nvPr>
        </p:nvSpPr>
        <p:spPr/>
        <p:txBody>
          <a:bodyPr/>
          <a:lstStyle/>
          <a:p>
            <a:r>
              <a:rPr lang="en-US" dirty="0" smtClean="0"/>
              <a:t>For underutilization and TXOP percentage reports, we propose to separate UL and DL  </a:t>
            </a:r>
          </a:p>
          <a:p>
            <a:pPr lvl="1"/>
            <a:r>
              <a:rPr lang="en-US" dirty="0" smtClean="0"/>
              <a:t>11ax adds UL MU MIMO as the key feature </a:t>
            </a:r>
          </a:p>
          <a:p>
            <a:pPr lvl="1"/>
            <a:r>
              <a:rPr lang="en-US" dirty="0" smtClean="0"/>
              <a:t>11ax uses trigger frames to initiate MU UL and DL transmission. AP in general controls MU UL and DL traffic. Precise statistics is available.</a:t>
            </a:r>
          </a:p>
          <a:p>
            <a:pPr lvl="1"/>
            <a:r>
              <a:rPr lang="en-US" dirty="0" smtClean="0"/>
              <a:t>STA needs specific UL/DL information according to their transmission requirement </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131067</TotalTime>
  <Words>1460</Words>
  <Application>Microsoft Office PowerPoint</Application>
  <PresentationFormat>On-screen Show (4:3)</PresentationFormat>
  <Paragraphs>282</Paragraphs>
  <Slides>25</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28" baseType="lpstr">
      <vt:lpstr>802-11-Submission</vt:lpstr>
      <vt:lpstr>Document</vt:lpstr>
      <vt:lpstr>公式</vt:lpstr>
      <vt:lpstr>BSS Load Information Element for 11ax</vt:lpstr>
      <vt:lpstr>11ax D1.0 CID of BSS Load</vt:lpstr>
      <vt:lpstr>Summary</vt:lpstr>
      <vt:lpstr>11ax MU BSS Load</vt:lpstr>
      <vt:lpstr>11ax MU BSS Load Element Contents(1/4)</vt:lpstr>
      <vt:lpstr>11ax MU BSS Load Element Contents(2/4)</vt:lpstr>
      <vt:lpstr>11ax MU BSS Load Element Contents(3/4)</vt:lpstr>
      <vt:lpstr>11ax MU BSS Load Element Contents(4/4)</vt:lpstr>
      <vt:lpstr>UL and DL Separation</vt:lpstr>
      <vt:lpstr>11ax MU BSS Load Information Element Contents (1/2)</vt:lpstr>
      <vt:lpstr>11ax MU BSS Load Information Element Contents (2/2)</vt:lpstr>
      <vt:lpstr>Straw poll 1</vt:lpstr>
      <vt:lpstr>Straw poll 2</vt:lpstr>
      <vt:lpstr>Straw poll 3</vt:lpstr>
      <vt:lpstr>Straw poll 4</vt:lpstr>
      <vt:lpstr>Straw poll 5</vt:lpstr>
      <vt:lpstr>Straw poll 6</vt:lpstr>
      <vt:lpstr>Straw poll 7</vt:lpstr>
      <vt:lpstr>Straw poll 8</vt:lpstr>
      <vt:lpstr>References</vt:lpstr>
      <vt:lpstr>backup</vt:lpstr>
      <vt:lpstr>Underutilization Percentage RU Weights</vt:lpstr>
      <vt:lpstr>MU UL/DL Time Definitions</vt:lpstr>
      <vt:lpstr>Legacy BSS Load IEs</vt:lpstr>
      <vt:lpstr>dot11ChannelUtilizationBeaconIntervals</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mtk02307</cp:lastModifiedBy>
  <cp:revision>1724</cp:revision>
  <cp:lastPrinted>1998-02-10T13:28:06Z</cp:lastPrinted>
  <dcterms:created xsi:type="dcterms:W3CDTF">2007-05-21T21:00:37Z</dcterms:created>
  <dcterms:modified xsi:type="dcterms:W3CDTF">2017-05-08T23:52:47Z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