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17" r:id="rId3"/>
    <p:sldId id="302" r:id="rId4"/>
    <p:sldId id="303" r:id="rId5"/>
    <p:sldId id="304" r:id="rId6"/>
    <p:sldId id="305" r:id="rId7"/>
    <p:sldId id="306" r:id="rId8"/>
    <p:sldId id="307" r:id="rId9"/>
    <p:sldId id="308" r:id="rId10"/>
    <p:sldId id="309" r:id="rId11"/>
    <p:sldId id="324" r:id="rId12"/>
    <p:sldId id="319" r:id="rId13"/>
    <p:sldId id="320" r:id="rId14"/>
    <p:sldId id="321" r:id="rId15"/>
    <p:sldId id="323" r:id="rId16"/>
    <p:sldId id="312" r:id="rId17"/>
    <p:sldId id="287" r:id="rId18"/>
    <p:sldId id="318" r:id="rId19"/>
    <p:sldId id="313" r:id="rId20"/>
    <p:sldId id="314" r:id="rId21"/>
    <p:sldId id="315" r:id="rId22"/>
    <p:sldId id="316"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95" d="100"/>
          <a:sy n="95" d="100"/>
        </p:scale>
        <p:origin x="-885" y="-68"/>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802.11-17/0308r1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BSS Load Information Element for 11ax</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nvGraphicFramePr>
        <p:xfrm>
          <a:off x="928688" y="2830513"/>
          <a:ext cx="6967537" cy="3178175"/>
        </p:xfrm>
        <a:graphic>
          <a:graphicData uri="http://schemas.openxmlformats.org/presentationml/2006/ole">
            <p:oleObj spid="_x0000_s1315" name="Document" r:id="rId4" imgW="8475874" imgH="3871222"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Information Element (2/2)</a:t>
            </a:r>
            <a:endParaRPr lang="zh-TW" altLang="en-US" dirty="0"/>
          </a:p>
        </p:txBody>
      </p:sp>
      <p:sp>
        <p:nvSpPr>
          <p:cNvPr id="8" name="Content Placeholder 7"/>
          <p:cNvSpPr>
            <a:spLocks noGrp="1"/>
          </p:cNvSpPr>
          <p:nvPr>
            <p:ph idx="1"/>
          </p:nvPr>
        </p:nvSpPr>
        <p:spPr>
          <a:xfrm>
            <a:off x="685800" y="1676400"/>
            <a:ext cx="3810000" cy="4419600"/>
          </a:xfrm>
        </p:spPr>
        <p:txBody>
          <a:bodyPr/>
          <a:lstStyle/>
          <a:p>
            <a:r>
              <a:rPr lang="en-US" altLang="zh-TW" dirty="0" err="1" smtClean="0"/>
              <a:t>Subelements</a:t>
            </a:r>
            <a:endParaRPr lang="en-US" altLang="zh-TW" dirty="0" smtClean="0"/>
          </a:p>
          <a:p>
            <a:pPr lvl="1"/>
            <a:r>
              <a:rPr lang="en-US" altLang="zh-TW" dirty="0" smtClean="0"/>
              <a:t>Optional active STA counts</a:t>
            </a:r>
          </a:p>
          <a:p>
            <a:pPr lvl="1"/>
            <a:r>
              <a:rPr lang="en-US" altLang="zh-TW" dirty="0" smtClean="0"/>
              <a:t>Able to carry legacy BSS load elements</a:t>
            </a:r>
          </a:p>
          <a:p>
            <a:pPr lvl="2"/>
            <a:r>
              <a:rPr lang="en-US" altLang="zh-TW" dirty="0" smtClean="0"/>
              <a:t>BSS load (9.4.2.28)</a:t>
            </a:r>
          </a:p>
          <a:p>
            <a:pPr lvl="2"/>
            <a:r>
              <a:rPr lang="en-US" altLang="zh-TW" dirty="0" smtClean="0"/>
              <a:t>Extended BSS load (9.4.2.160)</a:t>
            </a:r>
          </a:p>
          <a:p>
            <a:pPr>
              <a:buNone/>
            </a:pPr>
            <a:endParaRPr lang="en-US" altLang="zh-TW" dirty="0" smtClean="0"/>
          </a:p>
          <a:p>
            <a:r>
              <a:rPr lang="en-US" altLang="zh-TW" dirty="0" smtClean="0"/>
              <a:t>Active STA count </a:t>
            </a:r>
            <a:r>
              <a:rPr lang="en-US" altLang="zh-TW" dirty="0" err="1" smtClean="0"/>
              <a:t>subelements</a:t>
            </a:r>
            <a:endParaRPr lang="zh-TW" altLang="en-US"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graphicFrame>
        <p:nvGraphicFramePr>
          <p:cNvPr id="9" name="Table 8"/>
          <p:cNvGraphicFramePr>
            <a:graphicFrameLocks noGrp="1"/>
          </p:cNvGraphicFramePr>
          <p:nvPr/>
        </p:nvGraphicFramePr>
        <p:xfrm>
          <a:off x="4648200" y="1752600"/>
          <a:ext cx="4191000" cy="2902373"/>
        </p:xfrm>
        <a:graphic>
          <a:graphicData uri="http://schemas.openxmlformats.org/drawingml/2006/table">
            <a:tbl>
              <a:tblPr firstRow="1" bandRow="1">
                <a:tableStyleId>{5C22544A-7EE6-4342-B048-85BDC9FD1C3A}</a:tableStyleId>
              </a:tblPr>
              <a:tblGrid>
                <a:gridCol w="1219200"/>
                <a:gridCol w="1828800"/>
                <a:gridCol w="1143000"/>
              </a:tblGrid>
              <a:tr h="230293">
                <a:tc>
                  <a:txBody>
                    <a:bodyPr/>
                    <a:lstStyle/>
                    <a:p>
                      <a:pPr algn="ctr"/>
                      <a:r>
                        <a:rPr lang="en-US" altLang="zh-TW" sz="1600" dirty="0" err="1" smtClean="0"/>
                        <a:t>Subelement</a:t>
                      </a:r>
                      <a:r>
                        <a:rPr lang="en-US" altLang="zh-TW" sz="1600" baseline="0" dirty="0" smtClean="0"/>
                        <a:t> ID</a:t>
                      </a:r>
                      <a:endParaRPr lang="zh-TW" altLang="en-US" sz="1600" dirty="0"/>
                    </a:p>
                  </a:txBody>
                  <a:tcPr/>
                </a:tc>
                <a:tc>
                  <a:txBody>
                    <a:bodyPr/>
                    <a:lstStyle/>
                    <a:p>
                      <a:pPr algn="ctr"/>
                      <a:r>
                        <a:rPr lang="en-US" altLang="zh-TW" sz="1600" dirty="0" smtClean="0"/>
                        <a:t>Name</a:t>
                      </a:r>
                      <a:endParaRPr lang="zh-TW" altLang="en-US" sz="1600" dirty="0"/>
                    </a:p>
                  </a:txBody>
                  <a:tcPr/>
                </a:tc>
                <a:tc>
                  <a:txBody>
                    <a:bodyPr/>
                    <a:lstStyle/>
                    <a:p>
                      <a:pPr algn="ctr"/>
                      <a:r>
                        <a:rPr lang="en-US" altLang="zh-TW" sz="1600" dirty="0" smtClean="0"/>
                        <a:t>Extensible</a:t>
                      </a:r>
                      <a:endParaRPr lang="zh-TW" altLang="en-US" sz="1600" dirty="0"/>
                    </a:p>
                  </a:txBody>
                  <a:tcPr/>
                </a:tc>
              </a:tr>
              <a:tr h="230293">
                <a:tc>
                  <a:txBody>
                    <a:bodyPr/>
                    <a:lstStyle/>
                    <a:p>
                      <a:r>
                        <a:rPr lang="en-US" altLang="zh-TW" sz="1600" dirty="0" smtClean="0"/>
                        <a:t>0</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a:p>
                  </a:txBody>
                  <a:tcPr/>
                </a:tc>
              </a:tr>
              <a:tr h="230293">
                <a:tc>
                  <a:txBody>
                    <a:bodyPr/>
                    <a:lstStyle/>
                    <a:p>
                      <a:r>
                        <a:rPr lang="en-US" altLang="zh-TW" sz="1600" dirty="0" smtClean="0"/>
                        <a:t>1</a:t>
                      </a:r>
                      <a:endParaRPr lang="zh-TW" altLang="en-US" sz="1600" dirty="0"/>
                    </a:p>
                  </a:txBody>
                  <a:tcPr/>
                </a:tc>
                <a:tc>
                  <a:txBody>
                    <a:bodyPr/>
                    <a:lstStyle/>
                    <a:p>
                      <a:r>
                        <a:rPr lang="en-US" altLang="zh-TW" sz="1600" dirty="0" smtClean="0"/>
                        <a:t>Active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2</a:t>
                      </a:r>
                      <a:endParaRPr lang="zh-TW"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600" dirty="0" smtClean="0"/>
                        <a:t>Active MU capable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3</a:t>
                      </a:r>
                      <a:endParaRPr lang="zh-TW" altLang="en-US" sz="1600" dirty="0"/>
                    </a:p>
                  </a:txBody>
                  <a:tcPr/>
                </a:tc>
                <a:tc>
                  <a:txBody>
                    <a:bodyPr/>
                    <a:lstStyle/>
                    <a:p>
                      <a:r>
                        <a:rPr lang="en-US" altLang="zh-TW" sz="1600" dirty="0" smtClean="0"/>
                        <a:t>BSS load</a:t>
                      </a:r>
                      <a:endParaRPr lang="zh-TW" altLang="en-US" sz="1600" dirty="0"/>
                    </a:p>
                  </a:txBody>
                  <a:tcPr/>
                </a:tc>
                <a:tc>
                  <a:txBody>
                    <a:bodyPr/>
                    <a:lstStyle/>
                    <a:p>
                      <a:endParaRPr lang="zh-TW" altLang="en-US" sz="1600"/>
                    </a:p>
                  </a:txBody>
                  <a:tcPr/>
                </a:tc>
              </a:tr>
              <a:tr h="403013">
                <a:tc>
                  <a:txBody>
                    <a:bodyPr/>
                    <a:lstStyle/>
                    <a:p>
                      <a:r>
                        <a:rPr lang="en-US" altLang="zh-TW" sz="1600" dirty="0" smtClean="0"/>
                        <a:t>4</a:t>
                      </a:r>
                      <a:endParaRPr lang="zh-TW" altLang="en-US" sz="1600" dirty="0"/>
                    </a:p>
                  </a:txBody>
                  <a:tcPr/>
                </a:tc>
                <a:tc>
                  <a:txBody>
                    <a:bodyPr/>
                    <a:lstStyle/>
                    <a:p>
                      <a:r>
                        <a:rPr lang="en-US" altLang="zh-TW" sz="1600" dirty="0" smtClean="0"/>
                        <a:t>Extended BSS load</a:t>
                      </a:r>
                      <a:endParaRPr lang="zh-TW" altLang="en-US" sz="1600" dirty="0"/>
                    </a:p>
                  </a:txBody>
                  <a:tcPr/>
                </a:tc>
                <a:tc>
                  <a:txBody>
                    <a:bodyPr/>
                    <a:lstStyle/>
                    <a:p>
                      <a:endParaRPr lang="zh-TW" altLang="en-US" sz="1600"/>
                    </a:p>
                  </a:txBody>
                  <a:tcPr/>
                </a:tc>
              </a:tr>
              <a:tr h="230293">
                <a:tc>
                  <a:txBody>
                    <a:bodyPr/>
                    <a:lstStyle/>
                    <a:p>
                      <a:r>
                        <a:rPr lang="en-US" altLang="zh-TW" sz="1600" dirty="0" smtClean="0"/>
                        <a:t>5-255</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dirty="0"/>
                    </a:p>
                  </a:txBody>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2" name="Table 11"/>
          <p:cNvGraphicFramePr>
            <a:graphicFrameLocks noGrp="1"/>
          </p:cNvGraphicFramePr>
          <p:nvPr/>
        </p:nvGraphicFramePr>
        <p:xfrm>
          <a:off x="25908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STA 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interval </a:t>
                      </a:r>
                      <a:r>
                        <a:rPr lang="en-GB" sz="900" dirty="0" smtClean="0">
                          <a:solidFill>
                            <a:srgbClr val="000000"/>
                          </a:solidFill>
                          <a:latin typeface="Times New Roman"/>
                          <a:ea typeface="PMingLiU"/>
                        </a:rPr>
                        <a:t>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2</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TW" sz="11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GB" altLang="zh-TW"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Table 13"/>
          <p:cNvGraphicFramePr>
            <a:graphicFrameLocks noGrp="1"/>
          </p:cNvGraphicFramePr>
          <p:nvPr/>
        </p:nvGraphicFramePr>
        <p:xfrm>
          <a:off x="5562600" y="4953000"/>
          <a:ext cx="3031490" cy="1143000"/>
        </p:xfrm>
        <a:graphic>
          <a:graphicData uri="http://schemas.openxmlformats.org/drawingml/2006/table">
            <a:tbl>
              <a:tblPr/>
              <a:tblGrid>
                <a:gridCol w="608965"/>
                <a:gridCol w="676910"/>
                <a:gridCol w="587375"/>
                <a:gridCol w="57912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a:solidFill>
                            <a:srgbClr val="000000"/>
                          </a:solidFill>
                          <a:latin typeface="Times New Roman"/>
                          <a:ea typeface="Malgun Gothic"/>
                        </a:rPr>
                        <a:t>Length</a:t>
                      </a:r>
                      <a:endParaRPr lang="en-US" sz="110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PMingLiU"/>
                        </a:rPr>
                        <a:t>Active MU Capable STA count</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smtClean="0">
                          <a:solidFill>
                            <a:srgbClr val="000000"/>
                          </a:solidFill>
                          <a:latin typeface="Times New Roman"/>
                          <a:ea typeface="PMingLiU"/>
                        </a:rPr>
                        <a:t>Observation </a:t>
                      </a:r>
                      <a:r>
                        <a:rPr lang="en-GB" sz="900" dirty="0">
                          <a:solidFill>
                            <a:srgbClr val="000000"/>
                          </a:solidFill>
                          <a:latin typeface="Times New Roman"/>
                          <a:ea typeface="PMingLiU"/>
                        </a:rPr>
                        <a:t>period in </a:t>
                      </a:r>
                      <a:r>
                        <a:rPr lang="en-GB" sz="900" dirty="0" smtClean="0">
                          <a:solidFill>
                            <a:srgbClr val="000000"/>
                          </a:solidFill>
                          <a:latin typeface="Times New Roman"/>
                          <a:ea typeface="PMingLiU"/>
                        </a:rPr>
                        <a:t>units </a:t>
                      </a:r>
                      <a:r>
                        <a:rPr lang="en-GB" sz="900" dirty="0">
                          <a:solidFill>
                            <a:srgbClr val="000000"/>
                          </a:solidFill>
                          <a:latin typeface="Times New Roman"/>
                          <a:ea typeface="PMingLiU"/>
                        </a:rPr>
                        <a:t>of beacon </a:t>
                      </a:r>
                      <a:r>
                        <a:rPr lang="en-GB" sz="900" dirty="0" smtClean="0">
                          <a:solidFill>
                            <a:srgbClr val="000000"/>
                          </a:solidFill>
                          <a:latin typeface="Times New Roman"/>
                          <a:ea typeface="PMingLiU"/>
                        </a:rPr>
                        <a:t>intervals</a:t>
                      </a:r>
                      <a:endParaRPr lang="en-US" sz="1100" dirty="0">
                        <a:latin typeface="Times New Roman"/>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2</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1</a:t>
            </a:r>
            <a:endParaRPr lang="zh-TW" altLang="en-US" dirty="0"/>
          </a:p>
        </p:txBody>
      </p:sp>
      <p:sp>
        <p:nvSpPr>
          <p:cNvPr id="8" name="Content Placeholder 7"/>
          <p:cNvSpPr>
            <a:spLocks noGrp="1"/>
          </p:cNvSpPr>
          <p:nvPr>
            <p:ph idx="1"/>
          </p:nvPr>
        </p:nvSpPr>
        <p:spPr/>
        <p:txBody>
          <a:bodyPr/>
          <a:lstStyle/>
          <a:p>
            <a:r>
              <a:rPr lang="en-US" altLang="zh-TW" dirty="0" smtClean="0"/>
              <a:t>Do you support to </a:t>
            </a:r>
            <a:r>
              <a:rPr lang="en-US" altLang="zh-TW" dirty="0" smtClean="0"/>
              <a:t>define an 11ax BSS </a:t>
            </a:r>
            <a:r>
              <a:rPr lang="en-US" altLang="zh-TW" dirty="0" smtClean="0"/>
              <a:t>load information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2</a:t>
            </a:r>
            <a:endParaRPr lang="zh-TW" altLang="en-US" dirty="0"/>
          </a:p>
        </p:txBody>
      </p:sp>
      <p:sp>
        <p:nvSpPr>
          <p:cNvPr id="8" name="Content Placeholder 7"/>
          <p:cNvSpPr>
            <a:spLocks noGrp="1"/>
          </p:cNvSpPr>
          <p:nvPr>
            <p:ph idx="1"/>
          </p:nvPr>
        </p:nvSpPr>
        <p:spPr/>
        <p:txBody>
          <a:bodyPr/>
          <a:lstStyle/>
          <a:p>
            <a:r>
              <a:rPr lang="en-US" altLang="zh-TW" dirty="0" smtClean="0"/>
              <a:t>Do you support to add </a:t>
            </a:r>
            <a:r>
              <a:rPr lang="en-US" altLang="zh-TW" dirty="0" smtClean="0"/>
              <a:t>the MU </a:t>
            </a:r>
            <a:r>
              <a:rPr lang="en-US" altLang="zh-TW" dirty="0" smtClean="0"/>
              <a:t>capable STA count to the </a:t>
            </a:r>
            <a:r>
              <a:rPr lang="en-US" altLang="zh-TW" dirty="0" smtClean="0"/>
              <a:t>11ax BSS </a:t>
            </a:r>
            <a:r>
              <a:rPr lang="en-US" altLang="zh-TW" dirty="0" smtClean="0"/>
              <a:t>load information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3</a:t>
            </a:r>
            <a:endParaRPr lang="zh-TW" altLang="en-US" dirty="0"/>
          </a:p>
        </p:txBody>
      </p:sp>
      <p:sp>
        <p:nvSpPr>
          <p:cNvPr id="8" name="Content Placeholder 7"/>
          <p:cNvSpPr>
            <a:spLocks noGrp="1"/>
          </p:cNvSpPr>
          <p:nvPr>
            <p:ph idx="1"/>
          </p:nvPr>
        </p:nvSpPr>
        <p:spPr/>
        <p:txBody>
          <a:bodyPr/>
          <a:lstStyle/>
          <a:p>
            <a:r>
              <a:rPr lang="en-US" altLang="zh-TW" dirty="0" smtClean="0"/>
              <a:t>Do you support to add </a:t>
            </a:r>
            <a:r>
              <a:rPr lang="en-US" altLang="zh-TW" dirty="0" smtClean="0"/>
              <a:t>TXOP/Idle </a:t>
            </a:r>
            <a:r>
              <a:rPr lang="en-US" altLang="zh-TW" dirty="0" smtClean="0"/>
              <a:t>time percentages described on page 7 to the </a:t>
            </a:r>
            <a:r>
              <a:rPr lang="en-US" altLang="zh-TW" dirty="0" smtClean="0"/>
              <a:t>11ax BSS </a:t>
            </a:r>
            <a:r>
              <a:rPr lang="en-US" altLang="zh-TW" dirty="0" smtClean="0"/>
              <a:t>load information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4</a:t>
            </a:r>
            <a:endParaRPr lang="zh-TW" altLang="en-US" dirty="0"/>
          </a:p>
        </p:txBody>
      </p:sp>
      <p:sp>
        <p:nvSpPr>
          <p:cNvPr id="8" name="Content Placeholder 7"/>
          <p:cNvSpPr>
            <a:spLocks noGrp="1"/>
          </p:cNvSpPr>
          <p:nvPr>
            <p:ph idx="1"/>
          </p:nvPr>
        </p:nvSpPr>
        <p:spPr/>
        <p:txBody>
          <a:bodyPr/>
          <a:lstStyle/>
          <a:p>
            <a:r>
              <a:rPr lang="en-US" altLang="zh-TW" dirty="0" smtClean="0"/>
              <a:t>Do you support to add the load report described on page 8 to the </a:t>
            </a:r>
            <a:r>
              <a:rPr lang="en-US" altLang="zh-TW" dirty="0" smtClean="0"/>
              <a:t>11ax BSS </a:t>
            </a:r>
            <a:r>
              <a:rPr lang="en-US" altLang="zh-TW" dirty="0" smtClean="0"/>
              <a:t>load information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a:t>
            </a:r>
            <a:r>
              <a:rPr lang="en-US" altLang="zh-TW" dirty="0" smtClean="0"/>
              <a:t>5</a:t>
            </a:r>
            <a:endParaRPr lang="zh-TW" altLang="en-US" dirty="0"/>
          </a:p>
        </p:txBody>
      </p:sp>
      <p:sp>
        <p:nvSpPr>
          <p:cNvPr id="8" name="Content Placeholder 7"/>
          <p:cNvSpPr>
            <a:spLocks noGrp="1"/>
          </p:cNvSpPr>
          <p:nvPr>
            <p:ph idx="1"/>
          </p:nvPr>
        </p:nvSpPr>
        <p:spPr/>
        <p:txBody>
          <a:bodyPr/>
          <a:lstStyle/>
          <a:p>
            <a:r>
              <a:rPr lang="en-US" altLang="zh-TW" dirty="0" smtClean="0"/>
              <a:t>Do you support to add active STA counts described on page 5 to the </a:t>
            </a:r>
            <a:r>
              <a:rPr lang="en-US" altLang="zh-TW" dirty="0" smtClean="0"/>
              <a:t>11ax BSS </a:t>
            </a:r>
            <a:r>
              <a:rPr lang="en-US" altLang="zh-TW" dirty="0" smtClean="0"/>
              <a:t>load information element as optional </a:t>
            </a:r>
            <a:r>
              <a:rPr lang="en-US" altLang="zh-TW" dirty="0" err="1" smtClean="0"/>
              <a:t>subelements</a:t>
            </a:r>
            <a:r>
              <a:rPr lang="en-US" altLang="zh-TW" dirty="0" smtClean="0"/>
              <a: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6</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the 11ax MU BSS load information element as the formant on page 9~10?</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References</a:t>
            </a:r>
            <a:endParaRPr lang="zh-TW" altLang="en-US" dirty="0"/>
          </a:p>
        </p:txBody>
      </p:sp>
      <p:sp>
        <p:nvSpPr>
          <p:cNvPr id="8" name="Content Placeholder 7"/>
          <p:cNvSpPr>
            <a:spLocks noGrp="1"/>
          </p:cNvSpPr>
          <p:nvPr>
            <p:ph idx="1"/>
          </p:nvPr>
        </p:nvSpPr>
        <p:spPr/>
        <p:txBody>
          <a:bodyPr/>
          <a:lstStyle/>
          <a:p>
            <a:pPr marL="457200" indent="-457200">
              <a:buFont typeface="+mj-lt"/>
              <a:buAutoNum type="arabicPeriod"/>
            </a:pPr>
            <a:r>
              <a:rPr lang="en-US" altLang="zh-TW" dirty="0" smtClean="0"/>
              <a:t>P802.11 2016</a:t>
            </a:r>
          </a:p>
          <a:p>
            <a:endParaRPr lang="zh-TW" altLang="en-US"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17</a:t>
            </a:fld>
            <a:endParaRPr lang="en-US"/>
          </a:p>
        </p:txBody>
      </p:sp>
      <p:sp>
        <p:nvSpPr>
          <p:cNvPr id="9"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RU Weights</a:t>
            </a:r>
            <a:endParaRPr lang="zh-TW" altLang="en-US" dirty="0"/>
          </a:p>
        </p:txBody>
      </p:sp>
      <p:sp>
        <p:nvSpPr>
          <p:cNvPr id="8" name="Content Placeholder 7"/>
          <p:cNvSpPr>
            <a:spLocks noGrp="1"/>
          </p:cNvSpPr>
          <p:nvPr>
            <p:ph idx="1"/>
          </p:nvPr>
        </p:nvSpPr>
        <p:spPr/>
        <p:txBody>
          <a:bodyPr/>
          <a:lstStyle/>
          <a:p>
            <a:r>
              <a:rPr lang="en-US" altLang="zh-TW" dirty="0" smtClean="0"/>
              <a:t>RU weights example of report per 20 MHz BW</a:t>
            </a:r>
          </a:p>
          <a:p>
            <a:pPr lvl="1"/>
            <a:r>
              <a:rPr lang="en-US" altLang="zh-TW" dirty="0" smtClean="0"/>
              <a:t>RU26: 1/9</a:t>
            </a:r>
          </a:p>
          <a:p>
            <a:pPr lvl="1"/>
            <a:r>
              <a:rPr lang="en-US" altLang="zh-TW" dirty="0" smtClean="0"/>
              <a:t>RU52: 2/9</a:t>
            </a:r>
          </a:p>
          <a:p>
            <a:pPr lvl="1"/>
            <a:r>
              <a:rPr lang="en-US" altLang="zh-TW" dirty="0" smtClean="0"/>
              <a:t>RU106: 4/9</a:t>
            </a:r>
          </a:p>
          <a:p>
            <a:pPr lvl="1"/>
            <a:r>
              <a:rPr lang="en-US" altLang="zh-TW" dirty="0" smtClean="0"/>
              <a:t>RU242: 9/9</a:t>
            </a:r>
          </a:p>
          <a:p>
            <a:pPr lvl="1"/>
            <a:r>
              <a:rPr lang="en-US" altLang="zh-TW" dirty="0" smtClean="0"/>
              <a:t>RU484: 9/9 (half on the target 20MHz)</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D1.0 CID of BSS Load</a:t>
            </a:r>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graphicFrame>
        <p:nvGraphicFramePr>
          <p:cNvPr id="11" name="Table 10"/>
          <p:cNvGraphicFramePr>
            <a:graphicFrameLocks noGrp="1"/>
          </p:cNvGraphicFramePr>
          <p:nvPr/>
        </p:nvGraphicFramePr>
        <p:xfrm>
          <a:off x="1371600" y="1828800"/>
          <a:ext cx="6477000" cy="4368799"/>
        </p:xfrm>
        <a:graphic>
          <a:graphicData uri="http://schemas.openxmlformats.org/drawingml/2006/table">
            <a:tbl>
              <a:tblPr/>
              <a:tblGrid>
                <a:gridCol w="453365"/>
                <a:gridCol w="905054"/>
                <a:gridCol w="527947"/>
                <a:gridCol w="829632"/>
                <a:gridCol w="2409287"/>
                <a:gridCol w="1351715"/>
              </a:tblGrid>
              <a:tr h="208570">
                <a:tc>
                  <a:txBody>
                    <a:bodyPr/>
                    <a:lstStyle/>
                    <a:p>
                      <a:pPr algn="ctr">
                        <a:spcAft>
                          <a:spcPts val="0"/>
                        </a:spcAft>
                      </a:pPr>
                      <a:r>
                        <a:rPr lang="en-GB" sz="1000" b="1" dirty="0">
                          <a:latin typeface="Times New Roman"/>
                          <a:ea typeface="Malgun Gothic"/>
                        </a:rPr>
                        <a:t>CID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Commenter</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Clause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Proposed Change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014">
                <a:tc>
                  <a:txBody>
                    <a:bodyPr/>
                    <a:lstStyle/>
                    <a:p>
                      <a:pPr algn="r">
                        <a:spcAft>
                          <a:spcPts val="0"/>
                        </a:spcAft>
                      </a:pPr>
                      <a:r>
                        <a:rPr lang="en-GB" sz="1050">
                          <a:latin typeface="Arial"/>
                          <a:ea typeface="新細明體"/>
                        </a:rPr>
                        <a:t>5917</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James Yee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9.4.2.139</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With the introduction of new features such as OFDMA and UL MU MIMO, the existing BSS load elements (9.4.2.160 &amp; 9.4.2.28), which address STA numbers, primary/secondary channel busy condition and DL MU-MIMO underutilization (11ac) are not sufficient for addressing the BSS load status in a 11ax BSS. A further enhanced BSS Load element needs to be defined.</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Add a new information element to define 11ax BSS Load. The new IE shall address utilization status of OFDMA as well as UL/DL MU MIMO, as well as provisions to allow future extensions.</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7215">
                <a:tc>
                  <a:txBody>
                    <a:bodyPr/>
                    <a:lstStyle/>
                    <a:p>
                      <a:pPr>
                        <a:spcAft>
                          <a:spcPts val="0"/>
                        </a:spcAft>
                      </a:pPr>
                      <a:r>
                        <a:rPr lang="en-GB" sz="1050">
                          <a:latin typeface="Arial"/>
                          <a:ea typeface="新細明體"/>
                        </a:rPr>
                        <a:t>8165</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Ming Gan</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a:t>
                      </a:r>
                      <a:r>
                        <a:rPr lang="en-GB" sz="1050">
                          <a:latin typeface="Arial"/>
                          <a:ea typeface="新細明體"/>
                        </a:rPr>
                        <a:t>2</a:t>
                      </a:r>
                      <a:r>
                        <a:rPr lang="en-GB" sz="1050">
                          <a:latin typeface="Arial"/>
                          <a:ea typeface="Malgun Gothic"/>
                        </a:rPr>
                        <a: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BSS load element provides the channel utilization such that the unassociated STA can choose the proper AP┤+ε and extended BSS load element further provides the the spatial stream underutilization given the busy channel such that unassociated STA  with MU-MIMO capability can choose the proper AP. Now 11ax introduce a OFDMA, there is the probability of frequence underutilization given the busy channel.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Define a HE BSS load element considering frequency utilization such to help </a:t>
                      </a:r>
                      <a:r>
                        <a:rPr lang="en-GB" sz="1050" dirty="0" err="1">
                          <a:latin typeface="Arial"/>
                          <a:ea typeface="Malgun Gothic"/>
                        </a:rPr>
                        <a:t>unassociated</a:t>
                      </a:r>
                      <a:r>
                        <a:rPr lang="en-GB" sz="1050" dirty="0">
                          <a:latin typeface="Arial"/>
                          <a:ea typeface="Malgun Gothic"/>
                        </a:rPr>
                        <a:t> STA to choose a best AP</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MU UL/DL Time Definitions</a:t>
            </a:r>
            <a:endParaRPr lang="zh-TW" altLang="en-US" dirty="0"/>
          </a:p>
        </p:txBody>
      </p:sp>
      <p:sp>
        <p:nvSpPr>
          <p:cNvPr id="8" name="Content Placeholder 7"/>
          <p:cNvSpPr>
            <a:spLocks noGrp="1"/>
          </p:cNvSpPr>
          <p:nvPr>
            <p:ph idx="1"/>
          </p:nvPr>
        </p:nvSpPr>
        <p:spPr/>
        <p:txBody>
          <a:bodyPr/>
          <a:lstStyle/>
          <a:p>
            <a:r>
              <a:rPr lang="en-US" altLang="zh-TW" dirty="0" smtClean="0"/>
              <a:t>UL MU by TF</a:t>
            </a:r>
          </a:p>
          <a:p>
            <a:endParaRPr lang="en-US" altLang="zh-TW" dirty="0" smtClean="0"/>
          </a:p>
          <a:p>
            <a:endParaRPr lang="en-US" altLang="zh-TW" dirty="0" smtClean="0"/>
          </a:p>
          <a:p>
            <a:r>
              <a:rPr lang="en-US" altLang="zh-TW" dirty="0" smtClean="0"/>
              <a:t>DL MU</a:t>
            </a:r>
          </a:p>
          <a:p>
            <a:endParaRPr lang="en-US" altLang="zh-TW" dirty="0" smtClean="0"/>
          </a:p>
          <a:p>
            <a:endParaRPr lang="en-US" altLang="zh-TW" dirty="0" smtClean="0"/>
          </a:p>
          <a:p>
            <a:r>
              <a:rPr lang="en-US" altLang="zh-TW" dirty="0" smtClean="0"/>
              <a:t>Cascaded MU</a:t>
            </a:r>
          </a:p>
          <a:p>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20</a:t>
            </a:fld>
            <a:endParaRPr lang="en-US"/>
          </a:p>
        </p:txBody>
      </p:sp>
      <p:pic>
        <p:nvPicPr>
          <p:cNvPr id="9" name="Picture 2"/>
          <p:cNvPicPr>
            <a:picLocks noChangeAspect="1" noChangeArrowheads="1"/>
          </p:cNvPicPr>
          <p:nvPr/>
        </p:nvPicPr>
        <p:blipFill>
          <a:blip r:embed="rId2" cstate="print"/>
          <a:srcRect/>
          <a:stretch>
            <a:fillRect/>
          </a:stretch>
        </p:blipFill>
        <p:spPr bwMode="auto">
          <a:xfrm>
            <a:off x="3276600" y="1981200"/>
            <a:ext cx="3311790" cy="1000436"/>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3276600" y="4953000"/>
            <a:ext cx="4505415" cy="1000436"/>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3276600" y="3429000"/>
            <a:ext cx="3311790" cy="100043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Legacy BSS Load IEs</a:t>
            </a:r>
            <a:endParaRPr lang="zh-TW" altLang="en-US" dirty="0"/>
          </a:p>
        </p:txBody>
      </p:sp>
      <p:sp>
        <p:nvSpPr>
          <p:cNvPr id="8" name="Content Placeholder 7"/>
          <p:cNvSpPr>
            <a:spLocks noGrp="1"/>
          </p:cNvSpPr>
          <p:nvPr>
            <p:ph idx="1"/>
          </p:nvPr>
        </p:nvSpPr>
        <p:spPr/>
        <p:txBody>
          <a:bodyPr/>
          <a:lstStyle/>
          <a:p>
            <a:r>
              <a:rPr lang="en-US" altLang="zh-TW" dirty="0" smtClean="0"/>
              <a:t>BSS load element</a:t>
            </a:r>
          </a:p>
          <a:p>
            <a:endParaRPr lang="en-US" altLang="zh-TW" dirty="0" smtClean="0"/>
          </a:p>
          <a:p>
            <a:endParaRPr lang="en-US" altLang="zh-TW" dirty="0" smtClean="0"/>
          </a:p>
          <a:p>
            <a:endParaRPr lang="en-US" altLang="zh-TW" dirty="0" smtClean="0"/>
          </a:p>
          <a:p>
            <a:endParaRPr lang="en-US" altLang="zh-TW" dirty="0" smtClean="0"/>
          </a:p>
          <a:p>
            <a:r>
              <a:rPr lang="en-US" altLang="zh-TW" dirty="0" smtClean="0"/>
              <a:t>Extended BSS load element</a:t>
            </a:r>
            <a:endParaRPr lang="zh-TW" altLang="en-US"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21</a:t>
            </a:fld>
            <a:endParaRPr lang="en-US"/>
          </a:p>
        </p:txBody>
      </p:sp>
      <p:pic>
        <p:nvPicPr>
          <p:cNvPr id="9" name="Picture 2"/>
          <p:cNvPicPr>
            <a:picLocks noChangeAspect="1" noChangeArrowheads="1"/>
          </p:cNvPicPr>
          <p:nvPr/>
        </p:nvPicPr>
        <p:blipFill>
          <a:blip r:embed="rId2" cstate="print"/>
          <a:srcRect/>
          <a:stretch>
            <a:fillRect/>
          </a:stretch>
        </p:blipFill>
        <p:spPr bwMode="auto">
          <a:xfrm>
            <a:off x="762000" y="2286000"/>
            <a:ext cx="7786687" cy="1500187"/>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609600" y="4495800"/>
            <a:ext cx="8334375" cy="18097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dot11ChannelUtilizationBeaconIntervals</a:t>
            </a:r>
            <a:endParaRPr lang="zh-TW" altLang="en-US" dirty="0"/>
          </a:p>
        </p:txBody>
      </p:sp>
      <p:sp>
        <p:nvSpPr>
          <p:cNvPr id="8" name="Content Placeholder 7"/>
          <p:cNvSpPr>
            <a:spLocks noGrp="1"/>
          </p:cNvSpPr>
          <p:nvPr>
            <p:ph idx="1"/>
          </p:nvPr>
        </p:nvSpPr>
        <p:spPr/>
        <p:txBody>
          <a:bodyPr/>
          <a:lstStyle/>
          <a:p>
            <a:r>
              <a:rPr lang="en-US" altLang="zh-TW" dirty="0" smtClean="0"/>
              <a:t>dot11ChannelUtilizationBeaconIntervals </a:t>
            </a:r>
            <a:r>
              <a:rPr lang="en-US" altLang="zh-TW" dirty="0" smtClean="0"/>
              <a:t>(</a:t>
            </a:r>
            <a:r>
              <a:rPr lang="en-US" altLang="zh-TW" dirty="0" smtClean="0"/>
              <a:t>50 beacon intervals default)</a:t>
            </a:r>
          </a:p>
          <a:p>
            <a:pPr lvl="1"/>
            <a:r>
              <a:rPr lang="en-US" altLang="zh-TW" dirty="0" smtClean="0"/>
              <a:t>May not transmitted by the AP</a:t>
            </a:r>
            <a:endParaRPr lang="en-US" altLang="zh-TW" dirty="0" smtClean="0"/>
          </a:p>
          <a:p>
            <a:pPr lvl="1"/>
            <a:r>
              <a:rPr lang="en-US" altLang="zh-TW" dirty="0" smtClean="0"/>
              <a:t>Currently defined in Annex </a:t>
            </a:r>
            <a:r>
              <a:rPr lang="en-US" altLang="zh-TW" dirty="0" smtClean="0"/>
              <a:t>C</a:t>
            </a:r>
            <a:endParaRPr lang="zh-TW" altLang="en-US"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22</a:t>
            </a:fld>
            <a:endParaRPr lang="en-US"/>
          </a:p>
        </p:txBody>
      </p:sp>
      <p:pic>
        <p:nvPicPr>
          <p:cNvPr id="9" name="Picture 2"/>
          <p:cNvPicPr>
            <a:picLocks noChangeAspect="1" noChangeArrowheads="1"/>
          </p:cNvPicPr>
          <p:nvPr/>
        </p:nvPicPr>
        <p:blipFill>
          <a:blip r:embed="rId2" cstate="print"/>
          <a:srcRect/>
          <a:stretch>
            <a:fillRect/>
          </a:stretch>
        </p:blipFill>
        <p:spPr bwMode="auto">
          <a:xfrm>
            <a:off x="457200" y="3505200"/>
            <a:ext cx="8294687" cy="27146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Summary</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802.11 defines two BSS load information elements[1] containing </a:t>
            </a:r>
          </a:p>
          <a:p>
            <a:pPr lvl="1"/>
            <a:r>
              <a:rPr lang="en-US" altLang="zh-TW" dirty="0" smtClean="0"/>
              <a:t>information of current STA population and traffic level in the BSS (BSS load element)</a:t>
            </a:r>
          </a:p>
          <a:p>
            <a:pPr lvl="1"/>
            <a:r>
              <a:rPr lang="en-US" altLang="zh-TW" dirty="0" smtClean="0"/>
              <a:t>information of MIMO spatial stream underutilization and bandwidth utilization (Extended BSS load element)</a:t>
            </a:r>
          </a:p>
          <a:p>
            <a:r>
              <a:rPr lang="en-US" altLang="zh-TW" dirty="0" smtClean="0"/>
              <a:t>11ax introduces MU of OFDMA and UL MIMO, but current BSS load IEs cannot reflect true loading of 11ax HE BSSs</a:t>
            </a:r>
          </a:p>
          <a:p>
            <a:r>
              <a:rPr lang="en-US" altLang="zh-TW" dirty="0" smtClean="0"/>
              <a:t>In this presentation, we propose defining a new information element for conveying HE BSS load information</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
        <p:nvSpPr>
          <p:cNvPr id="10"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11ax MU BSS Load Element </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Propose to add a new IE containing three categories of information</a:t>
            </a:r>
          </a:p>
          <a:p>
            <a:pPr marL="914400" lvl="1" indent="-457200">
              <a:buFont typeface="+mj-lt"/>
              <a:buAutoNum type="arabicPeriod"/>
            </a:pPr>
            <a:r>
              <a:rPr lang="en-US" altLang="zh-TW" dirty="0" smtClean="0"/>
              <a:t>11ax MU capable STA count and active STA counts</a:t>
            </a:r>
          </a:p>
          <a:p>
            <a:pPr marL="914400" lvl="1" indent="-457200">
              <a:buFont typeface="+mj-lt"/>
              <a:buAutoNum type="arabicPeriod"/>
            </a:pPr>
            <a:r>
              <a:rPr lang="en-US" altLang="zh-TW" dirty="0" smtClean="0"/>
              <a:t>TXOP/Idle </a:t>
            </a:r>
            <a:r>
              <a:rPr lang="en-US" altLang="zh-TW" dirty="0" smtClean="0"/>
              <a:t>time </a:t>
            </a:r>
            <a:r>
              <a:rPr lang="en-US" altLang="zh-TW" dirty="0" smtClean="0"/>
              <a:t>percentages </a:t>
            </a:r>
            <a:r>
              <a:rPr lang="en-US" altLang="zh-TW" dirty="0" smtClean="0"/>
              <a:t>over an observation period </a:t>
            </a:r>
          </a:p>
          <a:p>
            <a:pPr marL="914400" lvl="1" indent="-457200">
              <a:buFont typeface="+mj-lt"/>
              <a:buAutoNum type="arabicPeriod"/>
            </a:pPr>
            <a:r>
              <a:rPr lang="en-US" altLang="zh-TW" dirty="0" smtClean="0"/>
              <a:t>Load Report: Underutilization rate of MU TXOP to reflect potential capacity of an 11ax BSS</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
        <p:nvSpPr>
          <p:cNvPr id="10"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11ax MU BSS Load Element Contents(1/4)</a:t>
            </a:r>
            <a:endParaRPr lang="zh-TW" altLang="en-US" dirty="0"/>
          </a:p>
        </p:txBody>
      </p:sp>
      <p:sp>
        <p:nvSpPr>
          <p:cNvPr id="8" name="Content Placeholder 7"/>
          <p:cNvSpPr>
            <a:spLocks noGrp="1"/>
          </p:cNvSpPr>
          <p:nvPr>
            <p:ph idx="1"/>
          </p:nvPr>
        </p:nvSpPr>
        <p:spPr>
          <a:xfrm>
            <a:off x="685800" y="1524000"/>
            <a:ext cx="7772400" cy="4724400"/>
          </a:xfrm>
        </p:spPr>
        <p:txBody>
          <a:bodyPr>
            <a:normAutofit lnSpcReduction="10000"/>
          </a:bodyPr>
          <a:lstStyle/>
          <a:p>
            <a:pPr marL="457200" indent="-457200">
              <a:buFont typeface="+mj-lt"/>
              <a:buAutoNum type="arabicPeriod"/>
            </a:pPr>
            <a:r>
              <a:rPr lang="en-US" altLang="zh-TW" i="1" dirty="0" smtClean="0">
                <a:solidFill>
                  <a:srgbClr val="0000FF"/>
                </a:solidFill>
              </a:rPr>
              <a:t>STA count</a:t>
            </a:r>
          </a:p>
          <a:p>
            <a:r>
              <a:rPr lang="en-US" altLang="zh-TW" dirty="0" smtClean="0"/>
              <a:t>Total number of MU capable STAs</a:t>
            </a:r>
          </a:p>
          <a:p>
            <a:pPr lvl="1"/>
            <a:r>
              <a:rPr lang="en-US" altLang="zh-TW" dirty="0" smtClean="0"/>
              <a:t>MU includes MU MIMO and OFDMA</a:t>
            </a:r>
          </a:p>
          <a:p>
            <a:pPr lvl="1"/>
            <a:r>
              <a:rPr lang="en-US" altLang="zh-TW" dirty="0" smtClean="0"/>
              <a:t>Let STAs know how many MU competitors are within the </a:t>
            </a:r>
            <a:r>
              <a:rPr lang="en-US" altLang="zh-TW" dirty="0" smtClean="0"/>
              <a:t>BSS</a:t>
            </a:r>
          </a:p>
          <a:p>
            <a:r>
              <a:rPr lang="en-US" altLang="zh-TW" dirty="0" smtClean="0"/>
              <a:t>Active </a:t>
            </a:r>
            <a:r>
              <a:rPr lang="en-US" altLang="zh-TW" dirty="0" smtClean="0"/>
              <a:t>STA counts</a:t>
            </a:r>
          </a:p>
          <a:p>
            <a:pPr lvl="1"/>
            <a:r>
              <a:rPr lang="en-US" altLang="zh-TW" dirty="0" smtClean="0"/>
              <a:t>Some associated STA may not be active for a long time</a:t>
            </a:r>
          </a:p>
          <a:p>
            <a:pPr lvl="1"/>
            <a:r>
              <a:rPr lang="en-US" altLang="zh-TW" dirty="0" smtClean="0"/>
              <a:t>AP can monitor STA’s activities during an observation period</a:t>
            </a:r>
          </a:p>
          <a:p>
            <a:pPr lvl="2"/>
            <a:r>
              <a:rPr lang="en-US" altLang="zh-TW" dirty="0" smtClean="0"/>
              <a:t>Propose </a:t>
            </a:r>
            <a:r>
              <a:rPr lang="en-US" altLang="zh-TW" dirty="0" smtClean="0"/>
              <a:t>to define </a:t>
            </a:r>
            <a:r>
              <a:rPr lang="en-US" altLang="zh-TW" dirty="0" smtClean="0"/>
              <a:t>independent observation periods  </a:t>
            </a:r>
            <a:r>
              <a:rPr lang="en-US" altLang="zh-TW" dirty="0" smtClean="0"/>
              <a:t>in units of beacon intervals</a:t>
            </a:r>
          </a:p>
          <a:p>
            <a:pPr lvl="1"/>
            <a:r>
              <a:rPr lang="en-US" altLang="zh-TW" dirty="0" smtClean="0"/>
              <a:t>An active STA:  if the AP receives any MPDU from that STA during the observation period. Two active STA counts are defined.</a:t>
            </a:r>
          </a:p>
          <a:p>
            <a:pPr lvl="2"/>
            <a:r>
              <a:rPr lang="en-US" altLang="zh-TW" dirty="0" smtClean="0"/>
              <a:t>Active STA count</a:t>
            </a:r>
          </a:p>
          <a:p>
            <a:pPr lvl="2"/>
            <a:r>
              <a:rPr lang="en-US" altLang="zh-TW" dirty="0" smtClean="0"/>
              <a:t>Active MU capable STA count</a:t>
            </a:r>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Date Placeholder 3"/>
          <p:cNvSpPr>
            <a:spLocks noGrp="1"/>
          </p:cNvSpPr>
          <p:nvPr>
            <p:ph type="dt" sz="quarter" idx="10"/>
          </p:nvPr>
        </p:nvSpPr>
        <p:spPr>
          <a:xfrm>
            <a:off x="696913" y="332601"/>
            <a:ext cx="1182055" cy="276999"/>
          </a:xfrm>
        </p:spPr>
        <p:txBody>
          <a:bodyPr/>
          <a:lstStyle/>
          <a:p>
            <a:pPr>
              <a:defRPr/>
            </a:pPr>
            <a:r>
              <a:rPr lang="en-US" altLang="zh-TW" dirty="0" smtClean="0"/>
              <a:t>March 2017</a:t>
            </a:r>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Element Contents(2/4)</a:t>
            </a:r>
            <a:endParaRPr lang="zh-TW" altLang="en-US" dirty="0"/>
          </a:p>
        </p:txBody>
      </p:sp>
      <p:sp>
        <p:nvSpPr>
          <p:cNvPr id="8" name="Content Placeholder 7"/>
          <p:cNvSpPr>
            <a:spLocks noGrp="1"/>
          </p:cNvSpPr>
          <p:nvPr>
            <p:ph idx="1"/>
          </p:nvPr>
        </p:nvSpPr>
        <p:spPr/>
        <p:txBody>
          <a:bodyPr/>
          <a:lstStyle/>
          <a:p>
            <a:r>
              <a:rPr lang="en-US" altLang="zh-TW" dirty="0" smtClean="0"/>
              <a:t>Usage Example:</a:t>
            </a:r>
          </a:p>
          <a:p>
            <a:pPr lvl="1"/>
            <a:r>
              <a:rPr lang="en-US" altLang="zh-TW" dirty="0" smtClean="0"/>
              <a:t>Example: HE BSS1 has 100 active STAs with 5 active MU capable STAs, and HE BSS2 has 100 active STAs with 95 active MU capable STAs. An unassociated HE STA may choose HE BSS2 for more transmit and receive opportunities</a:t>
            </a:r>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Picture 1"/>
          <p:cNvPicPr>
            <a:picLocks noChangeAspect="1" noChangeArrowheads="1"/>
          </p:cNvPicPr>
          <p:nvPr/>
        </p:nvPicPr>
        <p:blipFill>
          <a:blip r:embed="rId2" cstate="print"/>
          <a:srcRect/>
          <a:stretch>
            <a:fillRect/>
          </a:stretch>
        </p:blipFill>
        <p:spPr bwMode="auto">
          <a:xfrm>
            <a:off x="3733800" y="3657600"/>
            <a:ext cx="4604084"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Element Contents(3/4)</a:t>
            </a:r>
            <a:endParaRPr lang="zh-TW" altLang="en-US" dirty="0"/>
          </a:p>
        </p:txBody>
      </p:sp>
      <p:sp>
        <p:nvSpPr>
          <p:cNvPr id="8" name="Content Placeholder 7"/>
          <p:cNvSpPr>
            <a:spLocks noGrp="1"/>
          </p:cNvSpPr>
          <p:nvPr>
            <p:ph idx="1"/>
          </p:nvPr>
        </p:nvSpPr>
        <p:spPr>
          <a:xfrm>
            <a:off x="685800" y="1676400"/>
            <a:ext cx="7772400" cy="4191000"/>
          </a:xfrm>
        </p:spPr>
        <p:txBody>
          <a:bodyPr/>
          <a:lstStyle/>
          <a:p>
            <a:pPr marL="457200" indent="-457200">
              <a:buNone/>
            </a:pPr>
            <a:r>
              <a:rPr lang="en-US" altLang="zh-TW" i="1" dirty="0" smtClean="0">
                <a:solidFill>
                  <a:srgbClr val="0000FF"/>
                </a:solidFill>
              </a:rPr>
              <a:t>2</a:t>
            </a:r>
            <a:r>
              <a:rPr lang="en-US" altLang="zh-TW" i="1" dirty="0" smtClean="0">
                <a:solidFill>
                  <a:srgbClr val="0000FF"/>
                </a:solidFill>
              </a:rPr>
              <a:t>. </a:t>
            </a:r>
            <a:r>
              <a:rPr lang="en-US" altLang="zh-TW" i="1" dirty="0" smtClean="0">
                <a:solidFill>
                  <a:srgbClr val="0000FF"/>
                </a:solidFill>
              </a:rPr>
              <a:t>MU/SU </a:t>
            </a:r>
            <a:r>
              <a:rPr lang="en-US" altLang="zh-TW" i="1" dirty="0" smtClean="0">
                <a:solidFill>
                  <a:srgbClr val="0000FF"/>
                </a:solidFill>
              </a:rPr>
              <a:t>TXOPs and Idle </a:t>
            </a:r>
            <a:r>
              <a:rPr lang="en-US" altLang="zh-TW" i="1" dirty="0" smtClean="0">
                <a:solidFill>
                  <a:srgbClr val="0000FF"/>
                </a:solidFill>
              </a:rPr>
              <a:t>Time </a:t>
            </a:r>
            <a:r>
              <a:rPr lang="en-US" altLang="zh-TW" i="1" dirty="0" smtClean="0">
                <a:solidFill>
                  <a:srgbClr val="0000FF"/>
                </a:solidFill>
              </a:rPr>
              <a:t>percentages</a:t>
            </a:r>
            <a:endParaRPr lang="en-US" altLang="zh-TW" dirty="0" smtClean="0"/>
          </a:p>
          <a:p>
            <a:pPr lvl="1"/>
            <a:r>
              <a:rPr lang="en-US" altLang="zh-TW" dirty="0" smtClean="0"/>
              <a:t>Let STAs know the traffic trend of TXOPs during the observation period. STA may have specific UL/DL </a:t>
            </a:r>
            <a:r>
              <a:rPr lang="en-US" altLang="zh-TW" dirty="0" smtClean="0"/>
              <a:t>requirements. The report includes</a:t>
            </a:r>
          </a:p>
          <a:p>
            <a:pPr lvl="2"/>
            <a:r>
              <a:rPr lang="en-US" altLang="zh-TW" dirty="0" smtClean="0"/>
              <a:t>Observation </a:t>
            </a:r>
            <a:r>
              <a:rPr lang="en-US" altLang="zh-TW" dirty="0" smtClean="0"/>
              <a:t>period in units of beacon </a:t>
            </a:r>
            <a:r>
              <a:rPr lang="en-US" altLang="zh-TW" dirty="0" smtClean="0"/>
              <a:t>intervals: the time interval AP making the measurement most recently</a:t>
            </a:r>
            <a:endParaRPr lang="en-US" altLang="zh-TW" dirty="0" smtClean="0"/>
          </a:p>
          <a:p>
            <a:pPr lvl="2"/>
            <a:r>
              <a:rPr lang="en-US" altLang="zh-TW" dirty="0" smtClean="0"/>
              <a:t>MU</a:t>
            </a:r>
            <a:r>
              <a:rPr lang="en-US" altLang="zh-TW" dirty="0" smtClean="0"/>
              <a:t>: Report UL and DL separately</a:t>
            </a:r>
          </a:p>
          <a:p>
            <a:pPr lvl="2"/>
            <a:r>
              <a:rPr lang="en-US" altLang="zh-TW" dirty="0" smtClean="0"/>
              <a:t>SU: Report DL </a:t>
            </a:r>
          </a:p>
          <a:p>
            <a:pPr lvl="2"/>
            <a:r>
              <a:rPr lang="en-US" altLang="zh-TW" dirty="0" smtClean="0"/>
              <a:t>Idle air time</a:t>
            </a:r>
            <a:r>
              <a:rPr lang="en-US" altLang="zh-TW" dirty="0" smtClean="0"/>
              <a:t>: measured only after </a:t>
            </a:r>
            <a:r>
              <a:rPr lang="en-US" altLang="zh-TW" dirty="0" err="1" smtClean="0"/>
              <a:t>backoff</a:t>
            </a:r>
            <a:r>
              <a:rPr lang="en-US" altLang="zh-TW" dirty="0" smtClean="0"/>
              <a:t> = 0 and medium continues to be </a:t>
            </a:r>
            <a:r>
              <a:rPr lang="en-US" altLang="zh-TW" dirty="0" smtClean="0"/>
              <a:t>idle</a:t>
            </a:r>
            <a:endParaRPr lang="en-US" altLang="zh-TW" dirty="0" smtClean="0"/>
          </a:p>
          <a:p>
            <a:pPr lvl="1"/>
            <a:r>
              <a:rPr lang="en-US" altLang="zh-TW" dirty="0" smtClean="0"/>
              <a:t>Usage </a:t>
            </a:r>
            <a:r>
              <a:rPr lang="en-US" altLang="zh-TW" dirty="0" smtClean="0"/>
              <a:t>Example: </a:t>
            </a:r>
          </a:p>
          <a:p>
            <a:pPr lvl="2"/>
            <a:r>
              <a:rPr lang="en-US" altLang="zh-TW" dirty="0" smtClean="0"/>
              <a:t>High percentage UL TXOP means heavily MU UL loaded BSS</a:t>
            </a:r>
          </a:p>
          <a:p>
            <a:pPr lvl="1"/>
            <a:r>
              <a:rPr lang="en-US" altLang="zh-TW" dirty="0" smtClean="0"/>
              <a:t>Illustration</a:t>
            </a:r>
          </a:p>
          <a:p>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pic>
        <p:nvPicPr>
          <p:cNvPr id="9" name="Picture 1"/>
          <p:cNvPicPr>
            <a:picLocks noChangeAspect="1" noChangeArrowheads="1"/>
          </p:cNvPicPr>
          <p:nvPr/>
        </p:nvPicPr>
        <p:blipFill>
          <a:blip r:embed="rId2" cstate="print"/>
          <a:srcRect/>
          <a:stretch>
            <a:fillRect/>
          </a:stretch>
        </p:blipFill>
        <p:spPr bwMode="auto">
          <a:xfrm>
            <a:off x="5105400" y="5715000"/>
            <a:ext cx="3733800" cy="10269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Element Contents(4/4)</a:t>
            </a:r>
            <a:endParaRPr lang="zh-TW" altLang="en-US" dirty="0"/>
          </a:p>
        </p:txBody>
      </p:sp>
      <p:sp>
        <p:nvSpPr>
          <p:cNvPr id="8" name="Content Placeholder 7"/>
          <p:cNvSpPr>
            <a:spLocks noGrp="1"/>
          </p:cNvSpPr>
          <p:nvPr>
            <p:ph idx="1"/>
          </p:nvPr>
        </p:nvSpPr>
        <p:spPr/>
        <p:txBody>
          <a:bodyPr/>
          <a:lstStyle/>
          <a:p>
            <a:pPr marL="457200" indent="-457200">
              <a:buNone/>
            </a:pPr>
            <a:r>
              <a:rPr lang="en-US" altLang="zh-TW" i="1" dirty="0" smtClean="0">
                <a:solidFill>
                  <a:srgbClr val="0000FF"/>
                </a:solidFill>
              </a:rPr>
              <a:t>3. Load report of MU TXOPs</a:t>
            </a:r>
          </a:p>
          <a:p>
            <a:pPr lvl="1"/>
            <a:r>
              <a:rPr lang="en-US" altLang="zh-TW" dirty="0" smtClean="0"/>
              <a:t>Underutilization percentage over space &amp; frequency</a:t>
            </a:r>
          </a:p>
          <a:p>
            <a:pPr lvl="2"/>
            <a:r>
              <a:rPr lang="en-US" altLang="zh-TW" dirty="0" smtClean="0"/>
              <a:t>Information of available BW and SS</a:t>
            </a:r>
          </a:p>
          <a:p>
            <a:pPr lvl="3"/>
            <a:r>
              <a:rPr lang="en-US" altLang="zh-TW" dirty="0" smtClean="0"/>
              <a:t>Interfered and used RUs shall not be included</a:t>
            </a:r>
          </a:p>
          <a:p>
            <a:pPr lvl="2"/>
            <a:r>
              <a:rPr lang="en-US" altLang="zh-TW" dirty="0" smtClean="0"/>
              <a:t>Separate DL &amp; UL reports</a:t>
            </a:r>
          </a:p>
          <a:p>
            <a:pPr lvl="1"/>
            <a:r>
              <a:rPr lang="en-US" altLang="zh-TW" dirty="0" smtClean="0"/>
              <a:t>Report BW</a:t>
            </a:r>
          </a:p>
          <a:p>
            <a:pPr lvl="2"/>
            <a:r>
              <a:rPr lang="en-US" altLang="zh-TW" dirty="0" smtClean="0"/>
              <a:t>Reports of per 20 MHz BW</a:t>
            </a:r>
          </a:p>
          <a:p>
            <a:pPr lvl="1"/>
            <a:r>
              <a:rPr lang="en-US" altLang="zh-TW" dirty="0" smtClean="0"/>
              <a:t>Underutilization percentage formula (MU DL example)</a:t>
            </a:r>
          </a:p>
          <a:p>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9" name="Picture 3"/>
          <p:cNvPicPr>
            <a:picLocks noChangeAspect="1" noChangeArrowheads="1"/>
          </p:cNvPicPr>
          <p:nvPr/>
        </p:nvPicPr>
        <p:blipFill>
          <a:blip r:embed="rId3" cstate="print"/>
          <a:srcRect/>
          <a:stretch>
            <a:fillRect/>
          </a:stretch>
        </p:blipFill>
        <p:spPr bwMode="auto">
          <a:xfrm>
            <a:off x="6248400" y="2514600"/>
            <a:ext cx="2709862" cy="1649481"/>
          </a:xfrm>
          <a:prstGeom prst="rect">
            <a:avLst/>
          </a:prstGeom>
          <a:noFill/>
          <a:ln w="9525">
            <a:noFill/>
            <a:miter lim="800000"/>
            <a:headEnd/>
            <a:tailEnd/>
          </a:ln>
        </p:spPr>
      </p:pic>
      <p:sp>
        <p:nvSpPr>
          <p:cNvPr id="10" name="TextBox 9"/>
          <p:cNvSpPr txBox="1"/>
          <p:nvPr/>
        </p:nvSpPr>
        <p:spPr>
          <a:xfrm>
            <a:off x="4800600" y="5486400"/>
            <a:ext cx="4038600" cy="830997"/>
          </a:xfrm>
          <a:prstGeom prst="rect">
            <a:avLst/>
          </a:prstGeom>
          <a:solidFill>
            <a:schemeClr val="bg2">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i="1" kern="0" dirty="0" smtClean="0">
                <a:solidFill>
                  <a:sysClr val="windowText" lastClr="000000"/>
                </a:solidFill>
                <a:cs typeface="Times New Roman" pitchFamily="18" charset="0"/>
              </a:rPr>
              <a:t>N</a:t>
            </a:r>
            <a:r>
              <a:rPr lang="en-US" i="1" kern="0" baseline="-25000" dirty="0" smtClean="0">
                <a:solidFill>
                  <a:sysClr val="windowText" lastClr="000000"/>
                </a:solidFill>
                <a:cs typeface="Times New Roman" pitchFamily="18" charset="0"/>
              </a:rPr>
              <a:t>max_SS</a:t>
            </a:r>
            <a:r>
              <a:rPr lang="en-US" i="1" kern="0" dirty="0" smtClean="0">
                <a:solidFill>
                  <a:sysClr val="windowText" lastClr="000000"/>
                </a:solidFill>
                <a:cs typeface="Times New Roman" pitchFamily="18" charset="0"/>
              </a:rPr>
              <a:t>: Max supported spatial stream</a:t>
            </a:r>
            <a:endPar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b="0" i="1" u="none" strike="noStrike" kern="0" cap="none" spc="0" normalizeH="0" baseline="0" noProof="0" dirty="0" err="1" smtClean="0">
                <a:ln>
                  <a:noFill/>
                </a:ln>
                <a:solidFill>
                  <a:sysClr val="windowText" lastClr="000000"/>
                </a:solidFill>
                <a:effectLst/>
                <a:uLnTx/>
                <a:uFillTx/>
                <a:latin typeface="Times New Roman" pitchFamily="18" charset="0"/>
                <a:cs typeface="Times New Roman" pitchFamily="18" charset="0"/>
              </a:rPr>
              <a:t>RU</a:t>
            </a:r>
            <a:r>
              <a:rPr kumimoji="0" lang="en-US" b="0" i="1" u="none" strike="noStrike" kern="0" cap="none" spc="0" normalizeH="0" baseline="-25000" noProof="0" dirty="0" err="1" smtClean="0">
                <a:ln>
                  <a:noFill/>
                </a:ln>
                <a:solidFill>
                  <a:sysClr val="windowText" lastClr="000000"/>
                </a:solidFill>
                <a:effectLst/>
                <a:uLnTx/>
                <a:uFillTx/>
                <a:latin typeface="Times New Roman" pitchFamily="18" charset="0"/>
                <a:cs typeface="Times New Roman" pitchFamily="18" charset="0"/>
              </a:rPr>
              <a:t>Busy</a:t>
            </a:r>
            <a:r>
              <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 Occupied RU weight(Used or interfered)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RU</a:t>
            </a:r>
            <a:r>
              <a:rPr kumimoji="0" lang="en-US" b="0" i="1" u="none" strike="noStrike" kern="0" cap="none" spc="0" normalizeH="0" baseline="-25000" noProof="0" dirty="0" smtClean="0">
                <a:ln>
                  <a:noFill/>
                </a:ln>
                <a:solidFill>
                  <a:sysClr val="windowText" lastClr="000000"/>
                </a:solidFill>
                <a:effectLst/>
                <a:uLnTx/>
                <a:uFillTx/>
                <a:latin typeface="Times New Roman" pitchFamily="18" charset="0"/>
                <a:cs typeface="Times New Roman" pitchFamily="18" charset="0"/>
              </a:rPr>
              <a:t>max</a:t>
            </a:r>
            <a:r>
              <a:rPr kumimoji="0" lang="en-US" b="0" i="1"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 RU weight of the available BW</a:t>
            </a:r>
          </a:p>
          <a:p>
            <a:pPr marL="0" marR="0" lvl="0" indent="0" defTabSz="914400" eaLnBrk="1" fontAlgn="auto" latinLnBrk="0" hangingPunct="1">
              <a:lnSpc>
                <a:spcPct val="100000"/>
              </a:lnSpc>
              <a:spcBef>
                <a:spcPts val="0"/>
              </a:spcBef>
              <a:spcAft>
                <a:spcPts val="0"/>
              </a:spcAft>
              <a:buClrTx/>
              <a:buSzTx/>
              <a:buFontTx/>
              <a:buNone/>
              <a:tabLst/>
              <a:defRPr/>
            </a:pPr>
            <a:r>
              <a:rPr lang="en-US" i="1" kern="0" dirty="0" err="1" smtClean="0">
                <a:solidFill>
                  <a:sysClr val="windowText" lastClr="000000"/>
                </a:solidFill>
                <a:cs typeface="Times New Roman" pitchFamily="18" charset="0"/>
              </a:rPr>
              <a:t>T</a:t>
            </a:r>
            <a:r>
              <a:rPr lang="en-US" i="1" kern="0" baseline="-25000" dirty="0" err="1" smtClean="0">
                <a:solidFill>
                  <a:sysClr val="windowText" lastClr="000000"/>
                </a:solidFill>
                <a:cs typeface="Times New Roman" pitchFamily="18" charset="0"/>
              </a:rPr>
              <a:t>Busy</a:t>
            </a:r>
            <a:r>
              <a:rPr lang="en-US" i="1" kern="0" baseline="-25000" dirty="0" smtClean="0">
                <a:solidFill>
                  <a:sysClr val="windowText" lastClr="000000"/>
                </a:solidFill>
                <a:cs typeface="Times New Roman" pitchFamily="18" charset="0"/>
              </a:rPr>
              <a:t>(MUDL)</a:t>
            </a:r>
            <a:r>
              <a:rPr lang="en-US" i="1" kern="0" dirty="0" smtClean="0">
                <a:solidFill>
                  <a:sysClr val="windowText" lastClr="000000"/>
                </a:solidFill>
                <a:cs typeface="Times New Roman" pitchFamily="18" charset="0"/>
              </a:rPr>
              <a:t>: Time of busy period for MU DL (MU DL TXOP)</a:t>
            </a:r>
            <a:endParaRPr kumimoji="0" lang="en-US" b="0" i="1"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graphicFrame>
        <p:nvGraphicFramePr>
          <p:cNvPr id="6146" name="Object 2"/>
          <p:cNvGraphicFramePr>
            <a:graphicFrameLocks noChangeAspect="1"/>
          </p:cNvGraphicFramePr>
          <p:nvPr/>
        </p:nvGraphicFramePr>
        <p:xfrm>
          <a:off x="304800" y="4648200"/>
          <a:ext cx="5318125" cy="985838"/>
        </p:xfrm>
        <a:graphic>
          <a:graphicData uri="http://schemas.openxmlformats.org/presentationml/2006/ole">
            <p:oleObj spid="_x0000_s6146" name="公式" r:id="rId4" imgW="4457520" imgH="82548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MU BSS Load Information Element (1/2)</a:t>
            </a:r>
            <a:endParaRPr lang="zh-TW" altLang="en-US" dirty="0"/>
          </a:p>
        </p:txBody>
      </p:sp>
      <p:sp>
        <p:nvSpPr>
          <p:cNvPr id="8" name="Content Placeholder 7"/>
          <p:cNvSpPr>
            <a:spLocks noGrp="1"/>
          </p:cNvSpPr>
          <p:nvPr>
            <p:ph idx="1"/>
          </p:nvPr>
        </p:nvSpPr>
        <p:spPr>
          <a:xfrm>
            <a:off x="685800" y="1676400"/>
            <a:ext cx="7772400" cy="1905000"/>
          </a:xfrm>
        </p:spPr>
        <p:txBody>
          <a:bodyPr>
            <a:normAutofit lnSpcReduction="10000"/>
          </a:bodyPr>
          <a:lstStyle/>
          <a:p>
            <a:r>
              <a:rPr lang="en-US" altLang="zh-TW" dirty="0" smtClean="0"/>
              <a:t>Define a new BSS Load information element for 11ax</a:t>
            </a:r>
          </a:p>
          <a:p>
            <a:r>
              <a:rPr lang="en-US" altLang="zh-TW" dirty="0" smtClean="0"/>
              <a:t>For UL/DL underutilization</a:t>
            </a:r>
          </a:p>
          <a:p>
            <a:pPr lvl="1"/>
            <a:r>
              <a:rPr lang="en-US" altLang="zh-TW" dirty="0" smtClean="0"/>
              <a:t>Variable length dependent on the channel bandwidth</a:t>
            </a:r>
          </a:p>
          <a:p>
            <a:r>
              <a:rPr lang="en-US" altLang="zh-TW" dirty="0" smtClean="0"/>
              <a:t>Optional </a:t>
            </a:r>
            <a:r>
              <a:rPr lang="en-US" altLang="zh-TW" dirty="0" err="1" smtClean="0"/>
              <a:t>subelements</a:t>
            </a:r>
            <a:r>
              <a:rPr lang="en-US" altLang="zh-TW" dirty="0" smtClean="0"/>
              <a:t> carry active STA counts and legacy BSS load IEs (defined </a:t>
            </a:r>
            <a:r>
              <a:rPr lang="en-US" altLang="zh-TW" dirty="0" smtClean="0"/>
              <a:t>on the </a:t>
            </a:r>
            <a:r>
              <a:rPr lang="en-US" altLang="zh-TW" dirty="0" smtClean="0"/>
              <a:t>next page)</a:t>
            </a:r>
          </a:p>
          <a:p>
            <a:pPr lvl="1">
              <a:buNone/>
            </a:pPr>
            <a:endParaRPr lang="en-US" altLang="zh-TW" dirty="0" smtClean="0"/>
          </a:p>
          <a:p>
            <a:endParaRPr lang="zh-TW" alt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pic>
        <p:nvPicPr>
          <p:cNvPr id="14340" name="Picture 4"/>
          <p:cNvPicPr>
            <a:picLocks noChangeAspect="1" noChangeArrowheads="1"/>
          </p:cNvPicPr>
          <p:nvPr/>
        </p:nvPicPr>
        <p:blipFill>
          <a:blip r:embed="rId2" cstate="print"/>
          <a:srcRect/>
          <a:stretch>
            <a:fillRect/>
          </a:stretch>
        </p:blipFill>
        <p:spPr bwMode="auto">
          <a:xfrm>
            <a:off x="228600" y="3810000"/>
            <a:ext cx="8686800" cy="2432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129239</TotalTime>
  <Words>1299</Words>
  <Application>Microsoft Office PowerPoint</Application>
  <PresentationFormat>On-screen Show (4:3)</PresentationFormat>
  <Paragraphs>253</Paragraphs>
  <Slides>22</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802-11-Submission</vt:lpstr>
      <vt:lpstr>Document</vt:lpstr>
      <vt:lpstr>公式</vt:lpstr>
      <vt:lpstr>BSS Load Information Element for 11ax</vt:lpstr>
      <vt:lpstr>11ax D1.0 CID of BSS Load</vt:lpstr>
      <vt:lpstr>Summary</vt:lpstr>
      <vt:lpstr>11ax MU BSS Load Element </vt:lpstr>
      <vt:lpstr>11ax MU BSS Load Element Contents(1/4)</vt:lpstr>
      <vt:lpstr>11ax MU BSS Load Element Contents(2/4)</vt:lpstr>
      <vt:lpstr>11ax MU BSS Load Element Contents(3/4)</vt:lpstr>
      <vt:lpstr>11ax MU BSS Load Element Contents(4/4)</vt:lpstr>
      <vt:lpstr>11ax MU BSS Load Information Element (1/2)</vt:lpstr>
      <vt:lpstr>11ax MU BSS Load Information Element (2/2)</vt:lpstr>
      <vt:lpstr>Straw poll 1</vt:lpstr>
      <vt:lpstr>Straw poll 2</vt:lpstr>
      <vt:lpstr>Straw poll 3</vt:lpstr>
      <vt:lpstr>Straw poll 4</vt:lpstr>
      <vt:lpstr>Straw poll 5</vt:lpstr>
      <vt:lpstr>Straw poll 6</vt:lpstr>
      <vt:lpstr>References</vt:lpstr>
      <vt:lpstr>backup</vt:lpstr>
      <vt:lpstr>Underutilization Percentage RU Weights</vt:lpstr>
      <vt:lpstr>MU UL/DL Time Definitions</vt:lpstr>
      <vt:lpstr>Legacy BSS Load IEs</vt:lpstr>
      <vt:lpstr>dot11ChannelUtilizationBeaconIntervals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MTK02307</cp:lastModifiedBy>
  <cp:revision>1669</cp:revision>
  <cp:lastPrinted>1998-02-10T13:28:06Z</cp:lastPrinted>
  <dcterms:created xsi:type="dcterms:W3CDTF">2007-05-21T21:00:37Z</dcterms:created>
  <dcterms:modified xsi:type="dcterms:W3CDTF">2017-04-12T06:34:57Z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